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2"/>
  </p:notesMasterIdLst>
  <p:handoutMasterIdLst>
    <p:handoutMasterId r:id="rId13"/>
  </p:handoutMasterIdLst>
  <p:sldIdLst>
    <p:sldId id="266" r:id="rId5"/>
    <p:sldId id="259" r:id="rId6"/>
    <p:sldId id="270" r:id="rId7"/>
    <p:sldId id="271" r:id="rId8"/>
    <p:sldId id="272" r:id="rId9"/>
    <p:sldId id="273" r:id="rId10"/>
    <p:sldId id="269"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74" autoAdjust="0"/>
  </p:normalViewPr>
  <p:slideViewPr>
    <p:cSldViewPr snapToGrid="0" showGuides="1">
      <p:cViewPr varScale="1">
        <p:scale>
          <a:sx n="82" d="100"/>
          <a:sy n="82" d="100"/>
        </p:scale>
        <p:origin x="486" y="7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06.02.2023</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06.02.2023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Social Media Marketing</a:t>
            </a:r>
            <a:endParaRPr lang="ru-RU" dirty="0">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lstStyle/>
          <a:p>
            <a:r>
              <a:rPr lang="en-US" dirty="0"/>
              <a:t>Session 15</a:t>
            </a:r>
            <a:endParaRPr lang="ru-RU" dirty="0"/>
          </a:p>
        </p:txBody>
      </p:sp>
      <p:pic>
        <p:nvPicPr>
          <p:cNvPr id="8" name="Picture Placeholder 7">
            <a:extLst>
              <a:ext uri="{FF2B5EF4-FFF2-40B4-BE49-F238E27FC236}">
                <a16:creationId xmlns:a16="http://schemas.microsoft.com/office/drawing/2014/main" id="{ED600C78-7045-4515-A8E4-EA0B642E0D17}"/>
              </a:ext>
            </a:extLst>
          </p:cNvPr>
          <p:cNvPicPr>
            <a:picLocks noGrp="1" noChangeAspect="1"/>
          </p:cNvPicPr>
          <p:nvPr>
            <p:ph type="pic" sz="quarter" idx="21"/>
          </p:nvPr>
        </p:nvPicPr>
        <p:blipFill>
          <a:blip r:embed="rId2"/>
          <a:srcRect l="7497" r="7497"/>
          <a:stretch>
            <a:fillRect/>
          </a:stretch>
        </p:blipFill>
        <p:spPr>
          <a:xfrm>
            <a:off x="4614953" y="0"/>
            <a:ext cx="7585924" cy="5949573"/>
          </a:xfrm>
        </p:spPr>
      </p:pic>
    </p:spTree>
    <p:extLst>
      <p:ext uri="{BB962C8B-B14F-4D97-AF65-F5344CB8AC3E}">
        <p14:creationId xmlns:p14="http://schemas.microsoft.com/office/powerpoint/2010/main" val="16500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Case Study 1</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dirty="0"/>
              <a:t>Association Of Mutual Funds In India</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811311" y="2404873"/>
            <a:ext cx="10515599" cy="3222998"/>
          </a:xfrm>
        </p:spPr>
        <p:txBody>
          <a:bodyPr/>
          <a:lstStyle/>
          <a:p>
            <a:pPr algn="just"/>
            <a:r>
              <a:rPr lang="en-US" dirty="0"/>
              <a:t>Challenge: The company wanted to educate the new entrants in the industry about mutual funds as a preferred investment option.</a:t>
            </a:r>
          </a:p>
          <a:p>
            <a:pPr algn="just"/>
            <a:r>
              <a:rPr lang="en-US" dirty="0"/>
              <a:t>Solution: They used LinkedIn’s powerful targeting options to reach people who had just entered the industry and took them to their website so that they read the content and consider mutual funds as an investment option.</a:t>
            </a:r>
          </a:p>
          <a:p>
            <a:pPr algn="just"/>
            <a:r>
              <a:rPr lang="en-US" dirty="0"/>
              <a:t>Results: They doubled their website visitors, got reached 3X of their core audience.</a:t>
            </a:r>
          </a:p>
          <a:p>
            <a:pPr algn="just"/>
            <a:r>
              <a:rPr lang="en-US" b="1" dirty="0"/>
              <a:t>Why LinkedIn? </a:t>
            </a:r>
            <a:r>
              <a:rPr lang="en-US" dirty="0"/>
              <a:t>When people are on LinkedIn, they are already focused on their success and what they are looking for is ways to grow, both professionally and financially. LinkedIn helped them sharpen targeting and reach people when they were most open to their message.</a:t>
            </a:r>
          </a:p>
          <a:p>
            <a:pPr algn="just"/>
            <a:endParaRPr lang="en-US" dirty="0"/>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dirty="0"/>
              <a:t>SMM: Session 15</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395350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Case Study 2</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dirty="0"/>
              <a:t>Audi – Launch of A8</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811311" y="2404873"/>
            <a:ext cx="10515599" cy="3222998"/>
          </a:xfrm>
        </p:spPr>
        <p:txBody>
          <a:bodyPr/>
          <a:lstStyle/>
          <a:p>
            <a:pPr algn="just"/>
            <a:r>
              <a:rPr lang="en-US" dirty="0"/>
              <a:t>Challenges: Launch the A8 in 9 Middle East Markets, Raise Awareness and drive engagement, Deliver a pipeline of high quality leads for luxury Audi Models</a:t>
            </a:r>
          </a:p>
          <a:p>
            <a:pPr algn="just"/>
            <a:r>
              <a:rPr lang="en-US" dirty="0"/>
              <a:t>Campaign Reach: 8.5 Lakh People</a:t>
            </a:r>
          </a:p>
          <a:p>
            <a:pPr algn="just"/>
            <a:r>
              <a:rPr lang="en-US" dirty="0"/>
              <a:t>Communication: Features and luxury of A8 through video</a:t>
            </a:r>
          </a:p>
          <a:p>
            <a:pPr algn="just"/>
            <a:r>
              <a:rPr lang="en-US" dirty="0"/>
              <a:t>3 Lakh people opened the video, 22% completed watching the video and 80% watched more than half the video</a:t>
            </a:r>
          </a:p>
          <a:p>
            <a:pPr algn="just"/>
            <a:r>
              <a:rPr lang="en-US" dirty="0"/>
              <a:t>The people who saw the ad were then targeted with in-mail with the subject line: The future of luxury is now available.</a:t>
            </a:r>
          </a:p>
          <a:p>
            <a:pPr algn="just"/>
            <a:r>
              <a:rPr lang="en-US" dirty="0"/>
              <a:t>Open rate – 66%, CTR: 5.7%</a:t>
            </a:r>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dirty="0"/>
              <a:t>SMM: Session 15</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24003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Case Study 3</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dirty="0"/>
              <a:t>Van Heusen – Most Fashionable Professional</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811311" y="2404873"/>
            <a:ext cx="10515599" cy="3222998"/>
          </a:xfrm>
        </p:spPr>
        <p:txBody>
          <a:bodyPr>
            <a:normAutofit/>
          </a:bodyPr>
          <a:lstStyle/>
          <a:p>
            <a:pPr algn="just"/>
            <a:r>
              <a:rPr lang="en-US" dirty="0"/>
              <a:t>Challenge: Strengthen Van Heusen’s core offering by connecting with young working professionals</a:t>
            </a:r>
          </a:p>
          <a:p>
            <a:pPr algn="just"/>
            <a:r>
              <a:rPr lang="en-US" dirty="0"/>
              <a:t>Solution: A month long campaign named ‘Most Fashionable professional’ where people could nominate up to 10 connections as most fashionable professionals following which a leaderboard of the top 10 most nominated profiles were entitled to a makeover by the brand. Users who nominated received one time gift vouchers to be redeemed at the nearest store.</a:t>
            </a:r>
          </a:p>
          <a:p>
            <a:pPr algn="just"/>
            <a:r>
              <a:rPr lang="en-US" dirty="0"/>
              <a:t>Results: Reach: 1.5 Million | Website Visitors: 30K | Nominations: 15K | Shares: 10K. The campaign also generated a lot of media buzz and </a:t>
            </a:r>
            <a:r>
              <a:rPr lang="en-US" dirty="0" err="1"/>
              <a:t>itamplified</a:t>
            </a:r>
            <a:r>
              <a:rPr lang="en-US" dirty="0"/>
              <a:t> the Van Heusen brand voice.</a:t>
            </a:r>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dirty="0"/>
              <a:t>SMM: Session 15</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Tree>
    <p:extLst>
      <p:ext uri="{BB962C8B-B14F-4D97-AF65-F5344CB8AC3E}">
        <p14:creationId xmlns:p14="http://schemas.microsoft.com/office/powerpoint/2010/main" val="186306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Case Study 4</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dirty="0"/>
              <a:t>IEBS Business School</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811311" y="2404873"/>
            <a:ext cx="5068281" cy="3222998"/>
          </a:xfrm>
        </p:spPr>
        <p:txBody>
          <a:bodyPr>
            <a:normAutofit fontScale="85000" lnSpcReduction="20000"/>
          </a:bodyPr>
          <a:lstStyle/>
          <a:p>
            <a:pPr marL="0" indent="0" algn="just">
              <a:buNone/>
            </a:pPr>
            <a:r>
              <a:rPr lang="en-US" b="1" dirty="0"/>
              <a:t>The Challenge</a:t>
            </a:r>
          </a:p>
          <a:p>
            <a:pPr algn="just"/>
            <a:endParaRPr lang="en-US" dirty="0"/>
          </a:p>
          <a:p>
            <a:pPr algn="just"/>
            <a:r>
              <a:rPr lang="en-US" dirty="0"/>
              <a:t>Support ambitious international growth targets for the school</a:t>
            </a:r>
          </a:p>
          <a:p>
            <a:pPr algn="just"/>
            <a:r>
              <a:rPr lang="en-US" dirty="0"/>
              <a:t>Target relevant professionals with tailored messaging</a:t>
            </a:r>
          </a:p>
          <a:p>
            <a:pPr algn="just"/>
            <a:r>
              <a:rPr lang="en-US" dirty="0"/>
              <a:t>Generate a strong pipeline of leads in Spain, Brazil, Colombia and Mexico</a:t>
            </a:r>
          </a:p>
          <a:p>
            <a:pPr algn="just"/>
            <a:r>
              <a:rPr lang="en-US" dirty="0"/>
              <a:t>Increase the value of leads to ensure efficiency and ROI</a:t>
            </a:r>
          </a:p>
          <a:p>
            <a:pPr algn="just"/>
            <a:endParaRPr lang="en-US" dirty="0"/>
          </a:p>
          <a:p>
            <a:pPr marL="0" indent="0" algn="just">
              <a:buNone/>
            </a:pPr>
            <a:r>
              <a:rPr lang="en-US" b="1" dirty="0"/>
              <a:t>The Solution</a:t>
            </a:r>
          </a:p>
          <a:p>
            <a:pPr algn="just"/>
            <a:endParaRPr lang="en-US" dirty="0"/>
          </a:p>
          <a:p>
            <a:pPr algn="just"/>
            <a:r>
              <a:rPr lang="en-US" dirty="0"/>
              <a:t>Full funnel LinkedIn marketing strategy</a:t>
            </a:r>
          </a:p>
          <a:p>
            <a:pPr algn="just"/>
            <a:r>
              <a:rPr lang="en-US" dirty="0"/>
              <a:t>Combination of skills, seniority and industry targeting</a:t>
            </a:r>
          </a:p>
          <a:p>
            <a:pPr algn="just"/>
            <a:r>
              <a:rPr lang="en-US" dirty="0"/>
              <a:t>Sponsored Content and Text Ads to build awareness</a:t>
            </a:r>
          </a:p>
          <a:p>
            <a:pPr algn="just"/>
            <a:r>
              <a:rPr lang="en-US" dirty="0" err="1"/>
              <a:t>Personalised</a:t>
            </a:r>
            <a:r>
              <a:rPr lang="en-US" dirty="0"/>
              <a:t> Message Ads with invitations to learn in-demand skills and take on new roles</a:t>
            </a:r>
          </a:p>
          <a:p>
            <a:pPr algn="just"/>
            <a:r>
              <a:rPr lang="en-US" dirty="0"/>
              <a:t>LinkedIn Lead Gen Forms</a:t>
            </a:r>
          </a:p>
          <a:p>
            <a:pPr algn="just"/>
            <a:endParaRPr lang="en-US" dirty="0"/>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dirty="0"/>
              <a:t>SMM: Session 15</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5</a:t>
            </a:fld>
            <a:endParaRPr lang="ru-RU" dirty="0"/>
          </a:p>
        </p:txBody>
      </p:sp>
      <p:sp>
        <p:nvSpPr>
          <p:cNvPr id="8" name="Text Placeholder 6">
            <a:extLst>
              <a:ext uri="{FF2B5EF4-FFF2-40B4-BE49-F238E27FC236}">
                <a16:creationId xmlns:a16="http://schemas.microsoft.com/office/drawing/2014/main" id="{751B7B50-5D6D-4F6A-8225-6D24EC965ACB}"/>
              </a:ext>
            </a:extLst>
          </p:cNvPr>
          <p:cNvSpPr txBox="1">
            <a:spLocks/>
          </p:cNvSpPr>
          <p:nvPr/>
        </p:nvSpPr>
        <p:spPr>
          <a:xfrm>
            <a:off x="6096000" y="2404873"/>
            <a:ext cx="5068281" cy="3222998"/>
          </a:xfrm>
          <a:prstGeom prst="rect">
            <a:avLst/>
          </a:prstGeom>
        </p:spPr>
        <p:txBody>
          <a:bodyPr vert="horz" lIns="91440" tIns="45720" rIns="91440" bIns="45720" rtlCol="0">
            <a:normAutofit fontScale="92500" lnSpcReduction="20000"/>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t>Why LinkedIn?</a:t>
            </a:r>
          </a:p>
          <a:p>
            <a:pPr algn="just"/>
            <a:endParaRPr lang="en-US" dirty="0"/>
          </a:p>
          <a:p>
            <a:pPr algn="just"/>
            <a:r>
              <a:rPr lang="en-US" dirty="0"/>
              <a:t>Unique targeting capabilities</a:t>
            </a:r>
          </a:p>
          <a:p>
            <a:pPr algn="just"/>
            <a:r>
              <a:rPr lang="en-US" dirty="0"/>
              <a:t>International reach</a:t>
            </a:r>
          </a:p>
          <a:p>
            <a:pPr algn="just"/>
            <a:r>
              <a:rPr lang="en-US" dirty="0"/>
              <a:t>Level of audience insights available</a:t>
            </a:r>
          </a:p>
          <a:p>
            <a:pPr marL="0" indent="0" algn="just">
              <a:buNone/>
            </a:pPr>
            <a:endParaRPr lang="en-US" dirty="0"/>
          </a:p>
          <a:p>
            <a:pPr marL="0" indent="0" algn="just">
              <a:buNone/>
            </a:pPr>
            <a:r>
              <a:rPr lang="en-US" b="1" dirty="0"/>
              <a:t>Results</a:t>
            </a:r>
          </a:p>
          <a:p>
            <a:pPr algn="just"/>
            <a:endParaRPr lang="en-US" dirty="0"/>
          </a:p>
          <a:p>
            <a:pPr algn="just"/>
            <a:r>
              <a:rPr lang="en-US" dirty="0"/>
              <a:t>Lead conversion rate of 30% in Latin America - 4x the IEBS average for other platforms</a:t>
            </a:r>
          </a:p>
          <a:p>
            <a:pPr algn="just"/>
            <a:r>
              <a:rPr lang="en-US" dirty="0"/>
              <a:t>Lead conversion rate of 15% in Spain - 3x the IEBS average for the market</a:t>
            </a:r>
          </a:p>
          <a:p>
            <a:pPr algn="just"/>
            <a:r>
              <a:rPr lang="en-US" dirty="0"/>
              <a:t>CPL reduced below €12 in Latin America and €25 in Spain</a:t>
            </a:r>
          </a:p>
          <a:p>
            <a:pPr algn="just"/>
            <a:r>
              <a:rPr lang="en-US" dirty="0"/>
              <a:t>Value of LinkedIn leads 67% higher than those of other platforms</a:t>
            </a:r>
          </a:p>
          <a:p>
            <a:pPr algn="just"/>
            <a:endParaRPr lang="en-US" dirty="0"/>
          </a:p>
        </p:txBody>
      </p:sp>
    </p:spTree>
    <p:extLst>
      <p:ext uri="{BB962C8B-B14F-4D97-AF65-F5344CB8AC3E}">
        <p14:creationId xmlns:p14="http://schemas.microsoft.com/office/powerpoint/2010/main" val="296974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dirty="0"/>
              <a:t>Case Study 5</a:t>
            </a:r>
            <a:endParaRPr lang="ru-RU" dirty="0"/>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p:txBody>
          <a:bodyPr/>
          <a:lstStyle/>
          <a:p>
            <a:r>
              <a:rPr lang="en-US" dirty="0"/>
              <a:t>Cisco </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idx="20"/>
          </p:nvPr>
        </p:nvSpPr>
        <p:spPr>
          <a:xfrm>
            <a:off x="811311" y="2404873"/>
            <a:ext cx="5068281" cy="3222998"/>
          </a:xfrm>
        </p:spPr>
        <p:txBody>
          <a:bodyPr>
            <a:normAutofit/>
          </a:bodyPr>
          <a:lstStyle/>
          <a:p>
            <a:pPr marL="0" indent="0" algn="just">
              <a:buNone/>
            </a:pPr>
            <a:r>
              <a:rPr lang="en-US" b="1" dirty="0"/>
              <a:t>The Challenge</a:t>
            </a:r>
          </a:p>
          <a:p>
            <a:pPr algn="just"/>
            <a:endParaRPr lang="en-US" dirty="0"/>
          </a:p>
          <a:p>
            <a:pPr algn="just"/>
            <a:r>
              <a:rPr lang="en-US" dirty="0"/>
              <a:t>Lead generation and contact acquisition</a:t>
            </a:r>
          </a:p>
          <a:p>
            <a:pPr algn="just"/>
            <a:r>
              <a:rPr lang="en-US" dirty="0"/>
              <a:t>Better value for their marketing solutions</a:t>
            </a:r>
          </a:p>
          <a:p>
            <a:pPr marL="0" indent="0" algn="just">
              <a:buNone/>
            </a:pPr>
            <a:endParaRPr lang="en-US" dirty="0"/>
          </a:p>
          <a:p>
            <a:pPr marL="0" indent="0" algn="just">
              <a:buNone/>
            </a:pPr>
            <a:r>
              <a:rPr lang="en-US" b="1" dirty="0"/>
              <a:t>Solution</a:t>
            </a:r>
          </a:p>
          <a:p>
            <a:pPr algn="just"/>
            <a:r>
              <a:rPr lang="en-US" dirty="0"/>
              <a:t>Showcase whitepaper that featured important Cisco technology for manufacturing industry, with a goal of generating high quality leads.</a:t>
            </a:r>
          </a:p>
          <a:p>
            <a:pPr algn="just"/>
            <a:r>
              <a:rPr lang="en-US" dirty="0"/>
              <a:t>Targeting was done on the basis of job role, title and seniority and ads were shown to key IT decision makers.</a:t>
            </a:r>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dirty="0"/>
              <a:t>SMM: Session 15</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
        <p:nvSpPr>
          <p:cNvPr id="8" name="Text Placeholder 6">
            <a:extLst>
              <a:ext uri="{FF2B5EF4-FFF2-40B4-BE49-F238E27FC236}">
                <a16:creationId xmlns:a16="http://schemas.microsoft.com/office/drawing/2014/main" id="{751B7B50-5D6D-4F6A-8225-6D24EC965ACB}"/>
              </a:ext>
            </a:extLst>
          </p:cNvPr>
          <p:cNvSpPr txBox="1">
            <a:spLocks/>
          </p:cNvSpPr>
          <p:nvPr/>
        </p:nvSpPr>
        <p:spPr>
          <a:xfrm>
            <a:off x="6096000" y="2404873"/>
            <a:ext cx="5068281" cy="3222998"/>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t>Results</a:t>
            </a:r>
          </a:p>
          <a:p>
            <a:pPr algn="just"/>
            <a:endParaRPr lang="en-US" dirty="0"/>
          </a:p>
          <a:p>
            <a:pPr algn="just"/>
            <a:r>
              <a:rPr lang="en-US" dirty="0"/>
              <a:t>56% lower CPA than other marketing efforts</a:t>
            </a:r>
          </a:p>
          <a:p>
            <a:pPr algn="just"/>
            <a:r>
              <a:rPr lang="en-US" dirty="0"/>
              <a:t>50% lower CPL than other marketing efforts</a:t>
            </a:r>
          </a:p>
          <a:p>
            <a:pPr algn="just"/>
            <a:endParaRPr lang="en-US" dirty="0"/>
          </a:p>
          <a:p>
            <a:pPr algn="just"/>
            <a:endParaRPr lang="en-US" dirty="0"/>
          </a:p>
        </p:txBody>
      </p:sp>
    </p:spTree>
    <p:extLst>
      <p:ext uri="{BB962C8B-B14F-4D97-AF65-F5344CB8AC3E}">
        <p14:creationId xmlns:p14="http://schemas.microsoft.com/office/powerpoint/2010/main" val="335149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normAutofit/>
          </a:bodyPr>
          <a:lstStyle/>
          <a:p>
            <a:r>
              <a:rPr lang="en-US" sz="6600" dirty="0"/>
              <a:t>THANK YOU!</a:t>
            </a:r>
            <a:endParaRPr lang="ru-RU" sz="6600" dirty="0"/>
          </a:p>
        </p:txBody>
      </p:sp>
      <p:pic>
        <p:nvPicPr>
          <p:cNvPr id="30" name="Picture Placeholder 29">
            <a:extLst>
              <a:ext uri="{FF2B5EF4-FFF2-40B4-BE49-F238E27FC236}">
                <a16:creationId xmlns:a16="http://schemas.microsoft.com/office/drawing/2014/main" id="{010A6ED3-3D0B-452E-9085-EAB32FC3D0B2}"/>
              </a:ext>
            </a:extLst>
          </p:cNvPr>
          <p:cNvPicPr>
            <a:picLocks noGrp="1" noChangeAspect="1"/>
          </p:cNvPicPr>
          <p:nvPr>
            <p:ph type="pic" sz="quarter" idx="21"/>
          </p:nvPr>
        </p:nvPicPr>
        <p:blipFill>
          <a:blip r:embed="rId2"/>
          <a:srcRect l="10995" r="10995"/>
          <a:stretch>
            <a:fillRect/>
          </a:stretch>
        </p:blipFill>
        <p:spPr/>
      </p:pic>
    </p:spTree>
    <p:extLst>
      <p:ext uri="{BB962C8B-B14F-4D97-AF65-F5344CB8AC3E}">
        <p14:creationId xmlns:p14="http://schemas.microsoft.com/office/powerpoint/2010/main" val="1316663592"/>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purl.org/dc/elements/1.1/"/>
    <ds:schemaRef ds:uri="http://schemas.microsoft.com/sharepoint/v3"/>
    <ds:schemaRef ds:uri="http://schemas.openxmlformats.org/package/2006/metadata/core-properties"/>
    <ds:schemaRef ds:uri="http://schemas.microsoft.com/office/infopath/2007/PartnerControls"/>
    <ds:schemaRef ds:uri="fb0879af-3eba-417a-a55a-ffe6dcd6ca77"/>
    <ds:schemaRef ds:uri="6dc4bcd6-49db-4c07-9060-8acfc67cef9f"/>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629</Words>
  <Application>Microsoft Office PowerPoint</Application>
  <PresentationFormat>Widescreen</PresentationFormat>
  <Paragraphs>74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Office Theme</vt:lpstr>
      <vt:lpstr>Social Media Marketing</vt:lpstr>
      <vt:lpstr>Case Study 1</vt:lpstr>
      <vt:lpstr>Case Study 2</vt:lpstr>
      <vt:lpstr>Case Study 3</vt:lpstr>
      <vt:lpstr>Case Study 4</vt:lpstr>
      <vt:lpstr>Case Study 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2020-12-18T16:24:18Z</dcterms:created>
  <dcterms:modified xsi:type="dcterms:W3CDTF">2023-02-06T05:34:53Z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