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94249" autoAdjust="0"/>
  </p:normalViewPr>
  <p:slideViewPr>
    <p:cSldViewPr snapToGrid="0">
      <p:cViewPr varScale="1">
        <p:scale>
          <a:sx n="82" d="100"/>
          <a:sy n="82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8E4DBB-B853-42B5-BC87-2C522FEE0E3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8AF69C4-C28A-40B5-833D-075182175E73}">
      <dgm:prSet/>
      <dgm:spPr/>
      <dgm:t>
        <a:bodyPr/>
        <a:lstStyle/>
        <a:p>
          <a:r>
            <a:rPr lang="en-IN" dirty="0"/>
            <a:t>Overlay Ads</a:t>
          </a:r>
          <a:endParaRPr lang="en-US" dirty="0"/>
        </a:p>
      </dgm:t>
    </dgm:pt>
    <dgm:pt modelId="{2792EEFC-704F-459B-A034-F03CC210705E}" type="parTrans" cxnId="{3B15A9AC-D5B0-4494-B451-DFF826AEDED3}">
      <dgm:prSet/>
      <dgm:spPr/>
      <dgm:t>
        <a:bodyPr/>
        <a:lstStyle/>
        <a:p>
          <a:endParaRPr lang="en-US"/>
        </a:p>
      </dgm:t>
    </dgm:pt>
    <dgm:pt modelId="{3B70A57C-DB80-4D28-AD23-BDF83F195252}" type="sibTrans" cxnId="{3B15A9AC-D5B0-4494-B451-DFF826AEDED3}">
      <dgm:prSet/>
      <dgm:spPr/>
      <dgm:t>
        <a:bodyPr/>
        <a:lstStyle/>
        <a:p>
          <a:endParaRPr lang="en-US"/>
        </a:p>
      </dgm:t>
    </dgm:pt>
    <dgm:pt modelId="{95413E0E-A007-44EF-ABAC-7BA1A9A75A89}">
      <dgm:prSet/>
      <dgm:spPr/>
      <dgm:t>
        <a:bodyPr/>
        <a:lstStyle/>
        <a:p>
          <a:r>
            <a:rPr lang="en-IN" dirty="0"/>
            <a:t>Rectangular format in bottom 20% of the video. Available only Laptop or desktop not on mobile</a:t>
          </a:r>
          <a:endParaRPr lang="en-US" dirty="0"/>
        </a:p>
      </dgm:t>
    </dgm:pt>
    <dgm:pt modelId="{421948D0-50BB-4426-9CC0-2BABB06912A2}" type="parTrans" cxnId="{4D640601-2554-4777-BCB7-6D81FEA2FB90}">
      <dgm:prSet/>
      <dgm:spPr/>
      <dgm:t>
        <a:bodyPr/>
        <a:lstStyle/>
        <a:p>
          <a:endParaRPr lang="en-US"/>
        </a:p>
      </dgm:t>
    </dgm:pt>
    <dgm:pt modelId="{B02F68AC-068B-4D5F-BC34-8D3C1EE94464}" type="sibTrans" cxnId="{4D640601-2554-4777-BCB7-6D81FEA2FB90}">
      <dgm:prSet/>
      <dgm:spPr/>
      <dgm:t>
        <a:bodyPr/>
        <a:lstStyle/>
        <a:p>
          <a:endParaRPr lang="en-US"/>
        </a:p>
      </dgm:t>
    </dgm:pt>
    <dgm:pt modelId="{BD5376E9-D126-451B-AF4F-A0CC7D9FD762}">
      <dgm:prSet/>
      <dgm:spPr/>
      <dgm:t>
        <a:bodyPr/>
        <a:lstStyle/>
        <a:p>
          <a:r>
            <a:rPr lang="en-IN" dirty="0"/>
            <a:t>Viewers can dismiss the ad anytime and can be purchased only in the CPC Model. </a:t>
          </a:r>
          <a:endParaRPr lang="en-US" dirty="0"/>
        </a:p>
      </dgm:t>
    </dgm:pt>
    <dgm:pt modelId="{2C729DDD-2516-49A3-9726-8E53504A5E75}" type="parTrans" cxnId="{8B51EFCC-F829-489E-99E9-3707CD9963DD}">
      <dgm:prSet/>
      <dgm:spPr/>
      <dgm:t>
        <a:bodyPr/>
        <a:lstStyle/>
        <a:p>
          <a:endParaRPr lang="en-US"/>
        </a:p>
      </dgm:t>
    </dgm:pt>
    <dgm:pt modelId="{D748AFA6-9C75-4D69-B189-2172C976EB13}" type="sibTrans" cxnId="{8B51EFCC-F829-489E-99E9-3707CD9963DD}">
      <dgm:prSet/>
      <dgm:spPr/>
      <dgm:t>
        <a:bodyPr/>
        <a:lstStyle/>
        <a:p>
          <a:endParaRPr lang="en-US"/>
        </a:p>
      </dgm:t>
    </dgm:pt>
    <dgm:pt modelId="{A1562FE8-9375-4153-9A62-BED23954E5F9}" type="pres">
      <dgm:prSet presAssocID="{508E4DBB-B853-42B5-BC87-2C522FEE0E34}" presName="root" presStyleCnt="0">
        <dgm:presLayoutVars>
          <dgm:dir/>
          <dgm:resizeHandles val="exact"/>
        </dgm:presLayoutVars>
      </dgm:prSet>
      <dgm:spPr/>
    </dgm:pt>
    <dgm:pt modelId="{E1DDB1B6-5354-45BA-92D9-ECD8B4BC3394}" type="pres">
      <dgm:prSet presAssocID="{18AF69C4-C28A-40B5-833D-075182175E73}" presName="compNode" presStyleCnt="0"/>
      <dgm:spPr/>
    </dgm:pt>
    <dgm:pt modelId="{E9ED3212-5154-46D8-AEAF-5AC144A9C819}" type="pres">
      <dgm:prSet presAssocID="{18AF69C4-C28A-40B5-833D-075182175E73}" presName="bgRect" presStyleLbl="bgShp" presStyleIdx="0" presStyleCnt="3"/>
      <dgm:spPr/>
    </dgm:pt>
    <dgm:pt modelId="{D7A1E0B2-61B4-4395-828A-6BE29F268A4F}" type="pres">
      <dgm:prSet presAssocID="{18AF69C4-C28A-40B5-833D-075182175E7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993275F-9E1E-49CB-A6EB-F6B8E235A9BD}" type="pres">
      <dgm:prSet presAssocID="{18AF69C4-C28A-40B5-833D-075182175E73}" presName="spaceRect" presStyleCnt="0"/>
      <dgm:spPr/>
    </dgm:pt>
    <dgm:pt modelId="{8E8F027A-6234-4A32-B300-A1E4942FE5AD}" type="pres">
      <dgm:prSet presAssocID="{18AF69C4-C28A-40B5-833D-075182175E73}" presName="parTx" presStyleLbl="revTx" presStyleIdx="0" presStyleCnt="3">
        <dgm:presLayoutVars>
          <dgm:chMax val="0"/>
          <dgm:chPref val="0"/>
        </dgm:presLayoutVars>
      </dgm:prSet>
      <dgm:spPr/>
    </dgm:pt>
    <dgm:pt modelId="{ED3F375D-6C06-400B-914F-DA88AF86A43D}" type="pres">
      <dgm:prSet presAssocID="{3B70A57C-DB80-4D28-AD23-BDF83F195252}" presName="sibTrans" presStyleCnt="0"/>
      <dgm:spPr/>
    </dgm:pt>
    <dgm:pt modelId="{A822B191-F7BC-450A-A95D-C6E7B4EF4552}" type="pres">
      <dgm:prSet presAssocID="{95413E0E-A007-44EF-ABAC-7BA1A9A75A89}" presName="compNode" presStyleCnt="0"/>
      <dgm:spPr/>
    </dgm:pt>
    <dgm:pt modelId="{9A569EAB-A15F-4344-A100-3905D902DD4D}" type="pres">
      <dgm:prSet presAssocID="{95413E0E-A007-44EF-ABAC-7BA1A9A75A89}" presName="bgRect" presStyleLbl="bgShp" presStyleIdx="1" presStyleCnt="3"/>
      <dgm:spPr/>
    </dgm:pt>
    <dgm:pt modelId="{1E6D8A34-6F82-4ED8-97FC-CBD2863B7284}" type="pres">
      <dgm:prSet presAssocID="{95413E0E-A007-44EF-ABAC-7BA1A9A75A8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AAE2DF83-F785-4FF3-A698-6A7B2CA758C7}" type="pres">
      <dgm:prSet presAssocID="{95413E0E-A007-44EF-ABAC-7BA1A9A75A89}" presName="spaceRect" presStyleCnt="0"/>
      <dgm:spPr/>
    </dgm:pt>
    <dgm:pt modelId="{D42D8DEB-3E4F-4F23-ABF6-72DCB4725E15}" type="pres">
      <dgm:prSet presAssocID="{95413E0E-A007-44EF-ABAC-7BA1A9A75A89}" presName="parTx" presStyleLbl="revTx" presStyleIdx="1" presStyleCnt="3" custScaleX="128498">
        <dgm:presLayoutVars>
          <dgm:chMax val="0"/>
          <dgm:chPref val="0"/>
        </dgm:presLayoutVars>
      </dgm:prSet>
      <dgm:spPr/>
    </dgm:pt>
    <dgm:pt modelId="{5DC29DBC-C4C2-42C8-8955-75FCA060B262}" type="pres">
      <dgm:prSet presAssocID="{B02F68AC-068B-4D5F-BC34-8D3C1EE94464}" presName="sibTrans" presStyleCnt="0"/>
      <dgm:spPr/>
    </dgm:pt>
    <dgm:pt modelId="{8DCDE262-6D75-4CC6-937E-4AFDAA55F502}" type="pres">
      <dgm:prSet presAssocID="{BD5376E9-D126-451B-AF4F-A0CC7D9FD762}" presName="compNode" presStyleCnt="0"/>
      <dgm:spPr/>
    </dgm:pt>
    <dgm:pt modelId="{3644612A-FBE7-42A6-B5AB-4B4E04368431}" type="pres">
      <dgm:prSet presAssocID="{BD5376E9-D126-451B-AF4F-A0CC7D9FD762}" presName="bgRect" presStyleLbl="bgShp" presStyleIdx="2" presStyleCnt="3"/>
      <dgm:spPr/>
    </dgm:pt>
    <dgm:pt modelId="{CFDC6338-3B62-411B-9798-9694A6A08337}" type="pres">
      <dgm:prSet presAssocID="{BD5376E9-D126-451B-AF4F-A0CC7D9FD76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6EDC916-B823-4F46-818E-5F50AAC6373C}" type="pres">
      <dgm:prSet presAssocID="{BD5376E9-D126-451B-AF4F-A0CC7D9FD762}" presName="spaceRect" presStyleCnt="0"/>
      <dgm:spPr/>
    </dgm:pt>
    <dgm:pt modelId="{20CDC78E-FE7C-4D3A-80A7-8F0E1F18D15A}" type="pres">
      <dgm:prSet presAssocID="{BD5376E9-D126-451B-AF4F-A0CC7D9FD762}" presName="parTx" presStyleLbl="revTx" presStyleIdx="2" presStyleCnt="3" custScaleX="116005">
        <dgm:presLayoutVars>
          <dgm:chMax val="0"/>
          <dgm:chPref val="0"/>
        </dgm:presLayoutVars>
      </dgm:prSet>
      <dgm:spPr/>
    </dgm:pt>
  </dgm:ptLst>
  <dgm:cxnLst>
    <dgm:cxn modelId="{4D640601-2554-4777-BCB7-6D81FEA2FB90}" srcId="{508E4DBB-B853-42B5-BC87-2C522FEE0E34}" destId="{95413E0E-A007-44EF-ABAC-7BA1A9A75A89}" srcOrd="1" destOrd="0" parTransId="{421948D0-50BB-4426-9CC0-2BABB06912A2}" sibTransId="{B02F68AC-068B-4D5F-BC34-8D3C1EE94464}"/>
    <dgm:cxn modelId="{CFDB5F0C-38C3-495E-9B7D-8DEED0801F96}" type="presOf" srcId="{18AF69C4-C28A-40B5-833D-075182175E73}" destId="{8E8F027A-6234-4A32-B300-A1E4942FE5AD}" srcOrd="0" destOrd="0" presId="urn:microsoft.com/office/officeart/2018/2/layout/IconVerticalSolidList"/>
    <dgm:cxn modelId="{8FE13760-6F0F-47E3-ACD8-82D5571FC0EE}" type="presOf" srcId="{508E4DBB-B853-42B5-BC87-2C522FEE0E34}" destId="{A1562FE8-9375-4153-9A62-BED23954E5F9}" srcOrd="0" destOrd="0" presId="urn:microsoft.com/office/officeart/2018/2/layout/IconVerticalSolidList"/>
    <dgm:cxn modelId="{AEFD0E85-6254-43BF-92D8-61CC28928A4F}" type="presOf" srcId="{95413E0E-A007-44EF-ABAC-7BA1A9A75A89}" destId="{D42D8DEB-3E4F-4F23-ABF6-72DCB4725E15}" srcOrd="0" destOrd="0" presId="urn:microsoft.com/office/officeart/2018/2/layout/IconVerticalSolidList"/>
    <dgm:cxn modelId="{3B15A9AC-D5B0-4494-B451-DFF826AEDED3}" srcId="{508E4DBB-B853-42B5-BC87-2C522FEE0E34}" destId="{18AF69C4-C28A-40B5-833D-075182175E73}" srcOrd="0" destOrd="0" parTransId="{2792EEFC-704F-459B-A034-F03CC210705E}" sibTransId="{3B70A57C-DB80-4D28-AD23-BDF83F195252}"/>
    <dgm:cxn modelId="{8B51EFCC-F829-489E-99E9-3707CD9963DD}" srcId="{508E4DBB-B853-42B5-BC87-2C522FEE0E34}" destId="{BD5376E9-D126-451B-AF4F-A0CC7D9FD762}" srcOrd="2" destOrd="0" parTransId="{2C729DDD-2516-49A3-9726-8E53504A5E75}" sibTransId="{D748AFA6-9C75-4D69-B189-2172C976EB13}"/>
    <dgm:cxn modelId="{985A88F2-E49E-44C9-B608-6ACF244B1099}" type="presOf" srcId="{BD5376E9-D126-451B-AF4F-A0CC7D9FD762}" destId="{20CDC78E-FE7C-4D3A-80A7-8F0E1F18D15A}" srcOrd="0" destOrd="0" presId="urn:microsoft.com/office/officeart/2018/2/layout/IconVerticalSolidList"/>
    <dgm:cxn modelId="{7138EAE2-0BA9-4A73-9D8D-8B0A76F0E6BC}" type="presParOf" srcId="{A1562FE8-9375-4153-9A62-BED23954E5F9}" destId="{E1DDB1B6-5354-45BA-92D9-ECD8B4BC3394}" srcOrd="0" destOrd="0" presId="urn:microsoft.com/office/officeart/2018/2/layout/IconVerticalSolidList"/>
    <dgm:cxn modelId="{D0F1CB86-5772-43BC-9079-23016770146B}" type="presParOf" srcId="{E1DDB1B6-5354-45BA-92D9-ECD8B4BC3394}" destId="{E9ED3212-5154-46D8-AEAF-5AC144A9C819}" srcOrd="0" destOrd="0" presId="urn:microsoft.com/office/officeart/2018/2/layout/IconVerticalSolidList"/>
    <dgm:cxn modelId="{5F53EF53-9E76-4D97-9712-9DEDD8872CAE}" type="presParOf" srcId="{E1DDB1B6-5354-45BA-92D9-ECD8B4BC3394}" destId="{D7A1E0B2-61B4-4395-828A-6BE29F268A4F}" srcOrd="1" destOrd="0" presId="urn:microsoft.com/office/officeart/2018/2/layout/IconVerticalSolidList"/>
    <dgm:cxn modelId="{A53913CB-74C4-42A6-B279-3F5AA70D7DE9}" type="presParOf" srcId="{E1DDB1B6-5354-45BA-92D9-ECD8B4BC3394}" destId="{E993275F-9E1E-49CB-A6EB-F6B8E235A9BD}" srcOrd="2" destOrd="0" presId="urn:microsoft.com/office/officeart/2018/2/layout/IconVerticalSolidList"/>
    <dgm:cxn modelId="{949C6619-C64E-48CF-9BCA-1B272E33E6DD}" type="presParOf" srcId="{E1DDB1B6-5354-45BA-92D9-ECD8B4BC3394}" destId="{8E8F027A-6234-4A32-B300-A1E4942FE5AD}" srcOrd="3" destOrd="0" presId="urn:microsoft.com/office/officeart/2018/2/layout/IconVerticalSolidList"/>
    <dgm:cxn modelId="{0479FA5E-28A3-4686-998A-BF4053EC315C}" type="presParOf" srcId="{A1562FE8-9375-4153-9A62-BED23954E5F9}" destId="{ED3F375D-6C06-400B-914F-DA88AF86A43D}" srcOrd="1" destOrd="0" presId="urn:microsoft.com/office/officeart/2018/2/layout/IconVerticalSolidList"/>
    <dgm:cxn modelId="{2ADF9C42-F143-4BE9-9D68-EC64EB7BF3D5}" type="presParOf" srcId="{A1562FE8-9375-4153-9A62-BED23954E5F9}" destId="{A822B191-F7BC-450A-A95D-C6E7B4EF4552}" srcOrd="2" destOrd="0" presId="urn:microsoft.com/office/officeart/2018/2/layout/IconVerticalSolidList"/>
    <dgm:cxn modelId="{905670C7-D2BE-4934-9D13-230EC51B7389}" type="presParOf" srcId="{A822B191-F7BC-450A-A95D-C6E7B4EF4552}" destId="{9A569EAB-A15F-4344-A100-3905D902DD4D}" srcOrd="0" destOrd="0" presId="urn:microsoft.com/office/officeart/2018/2/layout/IconVerticalSolidList"/>
    <dgm:cxn modelId="{A8AB0277-B088-42E4-995E-5CAB6FC3F617}" type="presParOf" srcId="{A822B191-F7BC-450A-A95D-C6E7B4EF4552}" destId="{1E6D8A34-6F82-4ED8-97FC-CBD2863B7284}" srcOrd="1" destOrd="0" presId="urn:microsoft.com/office/officeart/2018/2/layout/IconVerticalSolidList"/>
    <dgm:cxn modelId="{98392096-7637-49B4-91C7-6C352D99AD9C}" type="presParOf" srcId="{A822B191-F7BC-450A-A95D-C6E7B4EF4552}" destId="{AAE2DF83-F785-4FF3-A698-6A7B2CA758C7}" srcOrd="2" destOrd="0" presId="urn:microsoft.com/office/officeart/2018/2/layout/IconVerticalSolidList"/>
    <dgm:cxn modelId="{B4087825-EE46-445F-8E4A-26D9D5B9A618}" type="presParOf" srcId="{A822B191-F7BC-450A-A95D-C6E7B4EF4552}" destId="{D42D8DEB-3E4F-4F23-ABF6-72DCB4725E15}" srcOrd="3" destOrd="0" presId="urn:microsoft.com/office/officeart/2018/2/layout/IconVerticalSolidList"/>
    <dgm:cxn modelId="{086F12E1-B464-4A17-96D1-F2A5B7EAF40F}" type="presParOf" srcId="{A1562FE8-9375-4153-9A62-BED23954E5F9}" destId="{5DC29DBC-C4C2-42C8-8955-75FCA060B262}" srcOrd="3" destOrd="0" presId="urn:microsoft.com/office/officeart/2018/2/layout/IconVerticalSolidList"/>
    <dgm:cxn modelId="{C6DB809D-8428-4DBD-8491-9D33C6201869}" type="presParOf" srcId="{A1562FE8-9375-4153-9A62-BED23954E5F9}" destId="{8DCDE262-6D75-4CC6-937E-4AFDAA55F502}" srcOrd="4" destOrd="0" presId="urn:microsoft.com/office/officeart/2018/2/layout/IconVerticalSolidList"/>
    <dgm:cxn modelId="{5D479618-0E6F-4580-A00D-E745CE61D47A}" type="presParOf" srcId="{8DCDE262-6D75-4CC6-937E-4AFDAA55F502}" destId="{3644612A-FBE7-42A6-B5AB-4B4E04368431}" srcOrd="0" destOrd="0" presId="urn:microsoft.com/office/officeart/2018/2/layout/IconVerticalSolidList"/>
    <dgm:cxn modelId="{7EA1AC86-2FD6-4475-BE22-F9A663E26DFB}" type="presParOf" srcId="{8DCDE262-6D75-4CC6-937E-4AFDAA55F502}" destId="{CFDC6338-3B62-411B-9798-9694A6A08337}" srcOrd="1" destOrd="0" presId="urn:microsoft.com/office/officeart/2018/2/layout/IconVerticalSolidList"/>
    <dgm:cxn modelId="{A56D1AF0-13BC-40E0-8E58-6A4CEB965F15}" type="presParOf" srcId="{8DCDE262-6D75-4CC6-937E-4AFDAA55F502}" destId="{46EDC916-B823-4F46-818E-5F50AAC6373C}" srcOrd="2" destOrd="0" presId="urn:microsoft.com/office/officeart/2018/2/layout/IconVerticalSolidList"/>
    <dgm:cxn modelId="{0F26CAFB-4E36-488C-B862-C785ACAB75D0}" type="presParOf" srcId="{8DCDE262-6D75-4CC6-937E-4AFDAA55F502}" destId="{20CDC78E-FE7C-4D3A-80A7-8F0E1F18D15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D3212-5154-46D8-AEAF-5AC144A9C819}">
      <dsp:nvSpPr>
        <dsp:cNvPr id="0" name=""/>
        <dsp:cNvSpPr/>
      </dsp:nvSpPr>
      <dsp:spPr>
        <a:xfrm>
          <a:off x="-174205" y="8890"/>
          <a:ext cx="4319079" cy="15973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1E0B2-61B4-4395-828A-6BE29F268A4F}">
      <dsp:nvSpPr>
        <dsp:cNvPr id="0" name=""/>
        <dsp:cNvSpPr/>
      </dsp:nvSpPr>
      <dsp:spPr>
        <a:xfrm>
          <a:off x="309004" y="368302"/>
          <a:ext cx="878563" cy="878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F027A-6234-4A32-B300-A1E4942FE5AD}">
      <dsp:nvSpPr>
        <dsp:cNvPr id="0" name=""/>
        <dsp:cNvSpPr/>
      </dsp:nvSpPr>
      <dsp:spPr>
        <a:xfrm>
          <a:off x="1670777" y="8890"/>
          <a:ext cx="2470487" cy="1597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57" tIns="169057" rIns="169057" bIns="1690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Overlay Ads</a:t>
          </a:r>
          <a:endParaRPr lang="en-US" sz="1700" kern="1200" dirty="0"/>
        </a:p>
      </dsp:txBody>
      <dsp:txXfrm>
        <a:off x="1670777" y="8890"/>
        <a:ext cx="2470487" cy="1597388"/>
      </dsp:txXfrm>
    </dsp:sp>
    <dsp:sp modelId="{9A569EAB-A15F-4344-A100-3905D902DD4D}">
      <dsp:nvSpPr>
        <dsp:cNvPr id="0" name=""/>
        <dsp:cNvSpPr/>
      </dsp:nvSpPr>
      <dsp:spPr>
        <a:xfrm>
          <a:off x="-174205" y="2005625"/>
          <a:ext cx="4319079" cy="15973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D8A34-6F82-4ED8-97FC-CBD2863B7284}">
      <dsp:nvSpPr>
        <dsp:cNvPr id="0" name=""/>
        <dsp:cNvSpPr/>
      </dsp:nvSpPr>
      <dsp:spPr>
        <a:xfrm>
          <a:off x="309004" y="2365037"/>
          <a:ext cx="878563" cy="878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D8DEB-3E4F-4F23-ABF6-72DCB4725E15}">
      <dsp:nvSpPr>
        <dsp:cNvPr id="0" name=""/>
        <dsp:cNvSpPr/>
      </dsp:nvSpPr>
      <dsp:spPr>
        <a:xfrm>
          <a:off x="1318758" y="2005625"/>
          <a:ext cx="3174526" cy="1597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57" tIns="169057" rIns="169057" bIns="1690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Rectangular format in bottom 20% of the video. Available only Laptop or desktop not on mobile</a:t>
          </a:r>
          <a:endParaRPr lang="en-US" sz="1700" kern="1200" dirty="0"/>
        </a:p>
      </dsp:txBody>
      <dsp:txXfrm>
        <a:off x="1318758" y="2005625"/>
        <a:ext cx="3174526" cy="1597388"/>
      </dsp:txXfrm>
    </dsp:sp>
    <dsp:sp modelId="{3644612A-FBE7-42A6-B5AB-4B4E04368431}">
      <dsp:nvSpPr>
        <dsp:cNvPr id="0" name=""/>
        <dsp:cNvSpPr/>
      </dsp:nvSpPr>
      <dsp:spPr>
        <a:xfrm>
          <a:off x="-174205" y="4002360"/>
          <a:ext cx="4319079" cy="15973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C6338-3B62-411B-9798-9694A6A08337}">
      <dsp:nvSpPr>
        <dsp:cNvPr id="0" name=""/>
        <dsp:cNvSpPr/>
      </dsp:nvSpPr>
      <dsp:spPr>
        <a:xfrm>
          <a:off x="309004" y="4361772"/>
          <a:ext cx="878563" cy="878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DC78E-FE7C-4D3A-80A7-8F0E1F18D15A}">
      <dsp:nvSpPr>
        <dsp:cNvPr id="0" name=""/>
        <dsp:cNvSpPr/>
      </dsp:nvSpPr>
      <dsp:spPr>
        <a:xfrm>
          <a:off x="1473077" y="4002360"/>
          <a:ext cx="2865888" cy="1597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57" tIns="169057" rIns="169057" bIns="16905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700" kern="1200" dirty="0"/>
            <a:t>Viewers can dismiss the ad anytime and can be purchased only in the CPC Model. </a:t>
          </a:r>
          <a:endParaRPr lang="en-US" sz="1700" kern="1200" dirty="0"/>
        </a:p>
      </dsp:txBody>
      <dsp:txXfrm>
        <a:off x="1473077" y="4002360"/>
        <a:ext cx="2865888" cy="1597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BE078-B4B9-4FC6-B931-239264C4BAF8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15FC7-0F0E-46C4-9ED8-3FFC358D27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009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CPV example – </a:t>
            </a:r>
          </a:p>
          <a:p>
            <a:r>
              <a:rPr lang="en-IN" dirty="0"/>
              <a:t>Consider you set up an upper limit of Rs.40 as your CPV i.e. your maximum CPV is Rs. 40. </a:t>
            </a:r>
          </a:p>
          <a:p>
            <a:pPr marL="171450" indent="-171450">
              <a:buFontTx/>
              <a:buChar char="-"/>
            </a:pPr>
            <a:r>
              <a:rPr lang="en-IN" dirty="0"/>
              <a:t>The viewer watches your ad completely (if less than 30seconds) or watches </a:t>
            </a:r>
            <a:r>
              <a:rPr lang="en-IN" dirty="0" err="1"/>
              <a:t>atleast</a:t>
            </a:r>
            <a:r>
              <a:rPr lang="en-IN" dirty="0"/>
              <a:t> 30 seconds of your ad (if more than 30s. </a:t>
            </a:r>
          </a:p>
          <a:p>
            <a:pPr marL="171450" indent="-171450">
              <a:buFontTx/>
              <a:buChar char="-"/>
            </a:pPr>
            <a:r>
              <a:rPr lang="en-IN" dirty="0"/>
              <a:t>The viewer performs a desired action on the ad </a:t>
            </a:r>
            <a:r>
              <a:rPr lang="en-IN" dirty="0" err="1"/>
              <a:t>ie</a:t>
            </a:r>
            <a:r>
              <a:rPr lang="en-IN" dirty="0"/>
              <a:t> clicks on the ad. </a:t>
            </a:r>
          </a:p>
          <a:p>
            <a:pPr marL="0" indent="0">
              <a:buFontTx/>
              <a:buNone/>
            </a:pPr>
            <a:r>
              <a:rPr lang="en-IN" dirty="0"/>
              <a:t>You are billed a max of Rs.40 for either of the 2 actions , whichever occurs first. </a:t>
            </a:r>
          </a:p>
          <a:p>
            <a:pPr marL="0" indent="0">
              <a:buFontTx/>
              <a:buNone/>
            </a:pPr>
            <a:endParaRPr lang="en-IN" dirty="0"/>
          </a:p>
          <a:p>
            <a:pPr marL="0" indent="0">
              <a:buFontTx/>
              <a:buNone/>
            </a:pPr>
            <a:r>
              <a:rPr lang="en-IN" dirty="0"/>
              <a:t>Quality Score is a measure of how relevant your ad is to a customer and includes multiple performance factors such as view rates or click rates.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15FC7-0F0E-46C4-9ED8-3FFC358D2716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127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Standard In-Stream- Non Skippable video ads that play before the user streams the actual video. Can be of 15-30 seconds</a:t>
            </a:r>
          </a:p>
          <a:p>
            <a:r>
              <a:rPr lang="en-IN" dirty="0"/>
              <a:t>In-Stream Select – Skippable Ads which appear before the actual video. Can be </a:t>
            </a:r>
            <a:r>
              <a:rPr lang="en-IN" dirty="0" err="1"/>
              <a:t>upto</a:t>
            </a:r>
            <a:r>
              <a:rPr lang="en-IN" dirty="0"/>
              <a:t> 60s long and allowed to skip the video after 5 secs and an impression is recorded, irrespective of user skipping the video. </a:t>
            </a:r>
          </a:p>
          <a:p>
            <a:endParaRPr lang="en-IN" dirty="0"/>
          </a:p>
          <a:p>
            <a:r>
              <a:rPr lang="en-IN" dirty="0"/>
              <a:t>CPD – Amount charged to publish your ad for an entire day. The CPD Campaign has to be booked couple of weeks in advance and creatives have to be delivered 9 business days in advance.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15FC7-0F0E-46C4-9ED8-3FFC358D2716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96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15FC7-0F0E-46C4-9ED8-3FFC358D2716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59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349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507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391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95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864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1062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419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3537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620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835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54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48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58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412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79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06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79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9F9F9-DF4D-4199-80D5-94F916867509}" type="datetimeFigureOut">
              <a:rPr lang="en-IN" smtClean="0"/>
              <a:t>07-07-2022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A5D1-14FE-4C65-99B6-25B40F3B8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380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2042B4F0-C358-4365-A015-CDA86096DB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176" y="10"/>
            <a:ext cx="12192000" cy="6857991"/>
          </a:xfrm>
          <a:prstGeom prst="rect">
            <a:avLst/>
          </a:prstGeom>
        </p:spPr>
      </p:pic>
      <p:sp>
        <p:nvSpPr>
          <p:cNvPr id="17" name="Rectangle 7">
            <a:extLst>
              <a:ext uri="{FF2B5EF4-FFF2-40B4-BE49-F238E27FC236}">
                <a16:creationId xmlns:a16="http://schemas.microsoft.com/office/drawing/2014/main" id="{41704883-D088-4683-A1FD-AEE53B336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24954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BEDFC1-1402-417B-BA61-00CA05C7D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4402667"/>
            <a:ext cx="8133478" cy="1231264"/>
          </a:xfrm>
        </p:spPr>
        <p:txBody>
          <a:bodyPr>
            <a:normAutofit/>
          </a:bodyPr>
          <a:lstStyle/>
          <a:p>
            <a:pPr algn="ctr"/>
            <a:r>
              <a:rPr lang="en-IN" sz="6600" dirty="0">
                <a:latin typeface="Bahnschrift Condensed" panose="020B0502040204020203" pitchFamily="34" charset="0"/>
              </a:rPr>
              <a:t>VIDEO ADVERTISING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A9C04EC1-26B9-40BD-84A6-B2C0A913D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24954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BAB74E2-5A82-47FD-BBB4-BFD47779F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02314"/>
            <a:ext cx="8968085" cy="27594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9C4FFB60-A034-4994-8F55-E38D4F31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02314"/>
            <a:ext cx="30802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55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A59D-206D-03B1-6B51-6CDA97B0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ahnschrift Condensed" panose="020B0502040204020203" pitchFamily="34" charset="0"/>
              </a:rPr>
              <a:t>Video Advertising Objectives</a:t>
            </a:r>
            <a:endParaRPr lang="en-IN" sz="4800" dirty="0">
              <a:latin typeface="Bahnschrift Condensed" panose="020B0502040204020203" pitchFamily="34" charset="0"/>
            </a:endParaRPr>
          </a:p>
        </p:txBody>
      </p:sp>
      <p:pic>
        <p:nvPicPr>
          <p:cNvPr id="3" name="Picture 2" descr="8 Key Points for your In-stream Video Advertising">
            <a:extLst>
              <a:ext uri="{FF2B5EF4-FFF2-40B4-BE49-F238E27FC236}">
                <a16:creationId xmlns:a16="http://schemas.microsoft.com/office/drawing/2014/main" id="{0B8E960D-3007-A799-6647-6B45AF9F3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205" y="2142394"/>
            <a:ext cx="8158411" cy="455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095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494FA-EEEF-45BA-B441-2CFF7589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843427"/>
            <a:ext cx="9720776" cy="886900"/>
          </a:xfrm>
        </p:spPr>
        <p:txBody>
          <a:bodyPr>
            <a:normAutofit/>
          </a:bodyPr>
          <a:lstStyle/>
          <a:p>
            <a:r>
              <a:rPr lang="en-IN" sz="5400" dirty="0">
                <a:latin typeface="Bahnschrift Condensed" panose="020B0502040204020203" pitchFamily="34" charset="0"/>
              </a:rPr>
              <a:t>YOUTUBE ADVERTISING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695026-7E83-4C7A-8DE2-EF5AC8B8E554}"/>
              </a:ext>
            </a:extLst>
          </p:cNvPr>
          <p:cNvSpPr txBox="1"/>
          <p:nvPr/>
        </p:nvSpPr>
        <p:spPr>
          <a:xfrm>
            <a:off x="717452" y="2307101"/>
            <a:ext cx="4394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Bahnschrift Condensed" panose="020B0502040204020203" pitchFamily="34" charset="0"/>
              </a:rPr>
              <a:t>The most widely used formats are –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Display Ads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Overlay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Skippable Video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Non Skippable Video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Mid-roll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Bumper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Native Mobile Ads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latin typeface="Bahnschrift Condensed" panose="020B0502040204020203" pitchFamily="34" charset="0"/>
              </a:rPr>
              <a:t>Discovery Ads</a:t>
            </a:r>
            <a:endParaRPr lang="en-IN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9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youtube display ads&quot;">
            <a:extLst>
              <a:ext uri="{FF2B5EF4-FFF2-40B4-BE49-F238E27FC236}">
                <a16:creationId xmlns:a16="http://schemas.microsoft.com/office/drawing/2014/main" id="{31898378-E71F-4049-AF86-A8FE8BADC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26" y="2062814"/>
            <a:ext cx="8426548" cy="474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881EA2-F3A7-481B-8D48-CCABD9168A4F}"/>
              </a:ext>
            </a:extLst>
          </p:cNvPr>
          <p:cNvSpPr txBox="1"/>
          <p:nvPr/>
        </p:nvSpPr>
        <p:spPr>
          <a:xfrm>
            <a:off x="172279" y="47340"/>
            <a:ext cx="105619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Display Ads</a:t>
            </a:r>
          </a:p>
          <a:p>
            <a:r>
              <a:rPr lang="en-IN" sz="2800" dirty="0">
                <a:latin typeface="Bahnschrift Condensed" panose="020B0502040204020203" pitchFamily="34" charset="0"/>
              </a:rPr>
              <a:t>Appears Next to your video while you are using YouTube on a laptop or desktop. (Not available on mobile devices</a:t>
            </a:r>
          </a:p>
          <a:p>
            <a:r>
              <a:rPr lang="en-IN" sz="2800" dirty="0">
                <a:latin typeface="Bahnschrift Condensed" panose="020B0502040204020203" pitchFamily="34" charset="0"/>
              </a:rPr>
              <a:t>Can be purchased in both CPC &amp; CPM formats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282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00D021-ED8E-4951-8376-73996A82C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FE219C-22F7-4734-B3C1-28E70390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2EC4B6-5524-4806-8575-59DB6B8F8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D50BBC6-5944-49AE-A819-558AB05AB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2E428D-A109-43BE-8AC2-C83EF031E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62E3438F-7CF0-4A65-B72C-B5468E54D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3400821"/>
              </p:ext>
            </p:extLst>
          </p:nvPr>
        </p:nvGraphicFramePr>
        <p:xfrm>
          <a:off x="7226808" y="609599"/>
          <a:ext cx="4319079" cy="560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0" name="Picture 2" descr="Image result for youtube overlay ads&quot;">
            <a:extLst>
              <a:ext uri="{FF2B5EF4-FFF2-40B4-BE49-F238E27FC236}">
                <a16:creationId xmlns:a16="http://schemas.microsoft.com/office/drawing/2014/main" id="{B37D7801-1092-462C-B075-A731C5912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" y="1336431"/>
            <a:ext cx="6854022" cy="413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08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7C4177-0F5A-474D-9850-5C918E5DBE71}"/>
              </a:ext>
            </a:extLst>
          </p:cNvPr>
          <p:cNvSpPr txBox="1"/>
          <p:nvPr/>
        </p:nvSpPr>
        <p:spPr>
          <a:xfrm>
            <a:off x="478301" y="175846"/>
            <a:ext cx="93972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Skippable Video Ads</a:t>
            </a:r>
          </a:p>
          <a:p>
            <a:endParaRPr lang="en-IN" sz="2000" dirty="0">
              <a:latin typeface="Bahnschrift Condensed" panose="020B0502040204020203" pitchFamily="34" charset="0"/>
            </a:endParaRPr>
          </a:p>
          <a:p>
            <a:r>
              <a:rPr lang="en-IN" sz="2000" dirty="0">
                <a:latin typeface="Bahnschrift Condensed" panose="020B0502040204020203" pitchFamily="34" charset="0"/>
              </a:rPr>
              <a:t>Viewers can skip the ad after watching it for 5seconds. </a:t>
            </a:r>
          </a:p>
          <a:p>
            <a:r>
              <a:rPr lang="en-IN" sz="2000" dirty="0">
                <a:latin typeface="Bahnschrift Condensed" panose="020B0502040204020203" pitchFamily="34" charset="0"/>
              </a:rPr>
              <a:t>It can be inserted before, during or after the video</a:t>
            </a:r>
          </a:p>
          <a:p>
            <a:r>
              <a:rPr lang="en-IN" sz="2000" dirty="0">
                <a:latin typeface="Bahnschrift Condensed" panose="020B0502040204020203" pitchFamily="34" charset="0"/>
              </a:rPr>
              <a:t>Available on Laptops, Desktops and Mobile devices. </a:t>
            </a:r>
          </a:p>
        </p:txBody>
      </p:sp>
      <p:pic>
        <p:nvPicPr>
          <p:cNvPr id="3074" name="Picture 2" descr="Image result for youtube skippable  ads&quot;">
            <a:extLst>
              <a:ext uri="{FF2B5EF4-FFF2-40B4-BE49-F238E27FC236}">
                <a16:creationId xmlns:a16="http://schemas.microsoft.com/office/drawing/2014/main" id="{71FB186A-654F-4473-AE51-C10CEF806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33" y="1955336"/>
            <a:ext cx="9397219" cy="472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74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C34BDC-4472-4558-BCFD-7C8F9E0BB94F}"/>
              </a:ext>
            </a:extLst>
          </p:cNvPr>
          <p:cNvSpPr txBox="1"/>
          <p:nvPr/>
        </p:nvSpPr>
        <p:spPr>
          <a:xfrm>
            <a:off x="140677" y="86916"/>
            <a:ext cx="1193205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>
                <a:solidFill>
                  <a:schemeClr val="bg1"/>
                </a:solidFill>
                <a:latin typeface="Bahnschrift Condensed" panose="020B0502040204020203" pitchFamily="34" charset="0"/>
              </a:rPr>
              <a:t>Non-Skippable Video Ads</a:t>
            </a:r>
          </a:p>
          <a:p>
            <a:endParaRPr lang="en-IN" sz="2000" dirty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latin typeface="Bahnschrift Condensed" panose="020B0502040204020203" pitchFamily="34" charset="0"/>
              </a:rPr>
              <a:t>Are 15-20-second-long video ads which can be inserted before, during or after the </a:t>
            </a:r>
            <a:r>
              <a:rPr lang="en-IN" sz="2000" dirty="0" err="1">
                <a:latin typeface="Bahnschrift Condensed" panose="020B0502040204020203" pitchFamily="34" charset="0"/>
              </a:rPr>
              <a:t>Youtube</a:t>
            </a:r>
            <a:r>
              <a:rPr lang="en-IN" sz="2000" dirty="0">
                <a:latin typeface="Bahnschrift Condensed" panose="020B0502040204020203" pitchFamily="34" charset="0"/>
              </a:rPr>
              <a:t> Video.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latin typeface="Bahnschrift Condensed" panose="020B0502040204020203" pitchFamily="34" charset="0"/>
              </a:rPr>
              <a:t>For these ads, the publisher gets paid only when a user fully watches the 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>
              <a:latin typeface="Bahnschrift Condensed" panose="020B0502040204020203" pitchFamily="34" charset="0"/>
            </a:endParaRPr>
          </a:p>
          <a:p>
            <a:r>
              <a:rPr lang="en-IN" sz="2000" b="1" u="sng" dirty="0">
                <a:solidFill>
                  <a:schemeClr val="bg1"/>
                </a:solidFill>
                <a:latin typeface="Bahnschrift Condensed" panose="020B0502040204020203" pitchFamily="34" charset="0"/>
              </a:rPr>
              <a:t>Mid-roll 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Mid-roll advertising refers to a video ad that plays in the </a:t>
            </a:r>
            <a:r>
              <a:rPr lang="en-US" sz="2000" i="1" dirty="0">
                <a:latin typeface="Bahnschrift Condensed" panose="020B0502040204020203" pitchFamily="34" charset="0"/>
              </a:rPr>
              <a:t>middle</a:t>
            </a:r>
            <a:r>
              <a:rPr lang="en-US" sz="2000" dirty="0">
                <a:latin typeface="Bahnschrift Condensed" panose="020B0502040204020203" pitchFamily="34" charset="0"/>
              </a:rPr>
              <a:t> of content, rather than before or after the publisher’s video content.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Available only for videos over 10-12 minutes.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Available only on desktops and mobile versions.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Bahnschrift Condensed" panose="020B0502040204020203" pitchFamily="34" charset="0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Bahnschrift Condensed" panose="020B0502040204020203" pitchFamily="34" charset="0"/>
              </a:rPr>
              <a:t>Bumper 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Lightweight, non-skippable ads </a:t>
            </a:r>
            <a:r>
              <a:rPr lang="en-US" sz="2000" dirty="0" err="1">
                <a:latin typeface="Bahnschrift Condensed" panose="020B0502040204020203" pitchFamily="34" charset="0"/>
              </a:rPr>
              <a:t>upto</a:t>
            </a:r>
            <a:r>
              <a:rPr lang="en-US" sz="2000" dirty="0">
                <a:latin typeface="Bahnschrift Condensed" panose="020B0502040204020203" pitchFamily="34" charset="0"/>
              </a:rPr>
              <a:t> 6 seconds long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Specially optimized for mobile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Publisher is paid only when user fully watches the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Bahnschrift Condensed" panose="020B0502040204020203" pitchFamily="34" charset="0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Bahnschrift Condensed" panose="020B0502040204020203" pitchFamily="34" charset="0"/>
              </a:rPr>
              <a:t>Native Mobile 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Similar to mobile ads just that it is available only on mobile devices.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Bahnschrift Condensed" panose="020B0502040204020203" pitchFamily="34" charset="0"/>
            </a:endParaRPr>
          </a:p>
          <a:p>
            <a:r>
              <a:rPr lang="en-US" sz="2000" b="1" u="sng" dirty="0">
                <a:solidFill>
                  <a:schemeClr val="bg1"/>
                </a:solidFill>
                <a:latin typeface="Bahnschrift Condensed" panose="020B0502040204020203" pitchFamily="34" charset="0"/>
              </a:rPr>
              <a:t>Discovery 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Bahnschrift Condensed" panose="020B0502040204020203" pitchFamily="34" charset="0"/>
              </a:rPr>
              <a:t>You are charged whenever a user clicks on a video ad thumbnail or title and begins watching your video.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Bahnschrift Condensed" panose="020B0502040204020203" pitchFamily="34" charset="0"/>
              </a:rPr>
              <a:t>Youtube</a:t>
            </a:r>
            <a:r>
              <a:rPr lang="en-US" sz="2000" dirty="0">
                <a:latin typeface="Bahnschrift Condensed" panose="020B0502040204020203" pitchFamily="34" charset="0"/>
              </a:rPr>
              <a:t> skippable Ads &amp; Discovery Ads that come in the search results are True View Ads as users choose to see the ad by their own.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263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A73D9-71EB-46CD-B64C-C2E75A99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305" y="680076"/>
            <a:ext cx="9613861" cy="1080938"/>
          </a:xfrm>
        </p:spPr>
        <p:txBody>
          <a:bodyPr>
            <a:normAutofit/>
          </a:bodyPr>
          <a:lstStyle/>
          <a:p>
            <a:r>
              <a:rPr lang="en-IN" sz="4800" dirty="0">
                <a:latin typeface="Bahnschrift Condensed" panose="020B0502040204020203" pitchFamily="34" charset="0"/>
              </a:rPr>
              <a:t>BUYING MODELS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3DF2F1-08AC-45BC-ADF1-F3DAA8F4BA67}"/>
              </a:ext>
            </a:extLst>
          </p:cNvPr>
          <p:cNvSpPr txBox="1"/>
          <p:nvPr/>
        </p:nvSpPr>
        <p:spPr>
          <a:xfrm>
            <a:off x="331997" y="2025748"/>
            <a:ext cx="1152800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IN" sz="28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BIDDING MODEL - Standard Auction based model</a:t>
            </a:r>
            <a:endParaRPr lang="en-IN" sz="2400" dirty="0">
              <a:latin typeface="Bahnschrift Condensed" panose="020B0502040204020203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IN" sz="2400" dirty="0">
                <a:latin typeface="Bahnschrift Condensed" panose="020B0502040204020203" pitchFamily="34" charset="0"/>
              </a:rPr>
              <a:t>Cost Per View (CPV)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>
                <a:latin typeface="Bahnschrift Condensed" panose="020B0502040204020203" pitchFamily="34" charset="0"/>
              </a:rPr>
              <a:t>Amount you pay for your true video ads.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>
                <a:latin typeface="Bahnschrift Condensed" panose="020B0502040204020203" pitchFamily="34" charset="0"/>
              </a:rPr>
              <a:t>A view is counted when user watches 30 seconds of your video ad or interacts with the ad, whichever comes first</a:t>
            </a:r>
          </a:p>
          <a:p>
            <a:endParaRPr lang="en-IN" sz="2400" dirty="0">
              <a:latin typeface="Bahnschrift Condensed" panose="020B0502040204020203" pitchFamily="34" charset="0"/>
            </a:endParaRPr>
          </a:p>
          <a:p>
            <a:pPr marL="342900" indent="-342900">
              <a:buAutoNum type="alphaLcParenR" startAt="2"/>
            </a:pPr>
            <a:r>
              <a:rPr lang="en-IN" sz="2400" dirty="0">
                <a:latin typeface="Bahnschrift Condensed" panose="020B0502040204020203" pitchFamily="34" charset="0"/>
              </a:rPr>
              <a:t>Actual CPV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>
                <a:latin typeface="Bahnschrift Condensed" panose="020B0502040204020203" pitchFamily="34" charset="0"/>
              </a:rPr>
              <a:t>You always do not pay the max CPV amount. You might often strike deals at a lower price relative to your max CPV.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>
                <a:latin typeface="Bahnschrift Condensed" panose="020B0502040204020203" pitchFamily="34" charset="0"/>
              </a:rPr>
              <a:t>This price at which you strike a deal is called the actual CPV.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>
                <a:latin typeface="Bahnschrift Condensed" panose="020B0502040204020203" pitchFamily="34" charset="0"/>
              </a:rPr>
              <a:t>The actual CPV depends on 2 factors – Quality Score &amp; Ad Rank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err="1">
                <a:latin typeface="Bahnschrift Condensed" panose="020B0502040204020203" pitchFamily="34" charset="0"/>
              </a:rPr>
              <a:t>AdRank</a:t>
            </a:r>
            <a:r>
              <a:rPr lang="en-IN" sz="2400" dirty="0">
                <a:latin typeface="Bahnschrift Condensed" panose="020B0502040204020203" pitchFamily="34" charset="0"/>
              </a:rPr>
              <a:t> = Max CPC * Quality Score</a:t>
            </a:r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773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0573DF-DE22-42AE-841D-19D402163025}"/>
              </a:ext>
            </a:extLst>
          </p:cNvPr>
          <p:cNvSpPr txBox="1"/>
          <p:nvPr/>
        </p:nvSpPr>
        <p:spPr>
          <a:xfrm>
            <a:off x="274320" y="274320"/>
            <a:ext cx="10405403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IN" sz="32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RESERVED MEDIA PLACEMENT</a:t>
            </a:r>
          </a:p>
          <a:p>
            <a:endParaRPr lang="en-I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This model follows a fixed pricing model wherein you buy placements on a reservation basis instead of auction basis.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Highly useful to build an instant Brand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The reservation media placements can be bought mainly in 2 modes – </a:t>
            </a:r>
          </a:p>
          <a:p>
            <a:endParaRPr lang="en-IN" sz="2400" dirty="0"/>
          </a:p>
          <a:p>
            <a:pPr marL="342900" indent="-342900">
              <a:buFont typeface="+mj-lt"/>
              <a:buAutoNum type="alphaLcParenR"/>
            </a:pPr>
            <a:r>
              <a:rPr lang="en-IN" sz="2400" b="1" u="sng" dirty="0"/>
              <a:t>Cost Per Milli (CPM)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You are billed for every 1000 impressions. Booked 6 business days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Ad formats – Standard In-Stream and In-Stream Select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dirty="0"/>
          </a:p>
          <a:p>
            <a:pPr marL="342900" indent="-342900">
              <a:buAutoNum type="alphaLcParenR" startAt="2"/>
            </a:pPr>
            <a:r>
              <a:rPr lang="en-IN" sz="2400" u="sng" dirty="0"/>
              <a:t>Cost Per Day (CPD)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Ad format fall under CPD are –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/>
              <a:t>Desktop Custom Masthead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/>
              <a:t>Desktop Universal Video Masthead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IN" sz="2400" dirty="0"/>
              <a:t>Mobile Video Masthead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81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esktop Universal masthead&quot;">
            <a:extLst>
              <a:ext uri="{FF2B5EF4-FFF2-40B4-BE49-F238E27FC236}">
                <a16:creationId xmlns:a16="http://schemas.microsoft.com/office/drawing/2014/main" id="{48894064-2098-4119-8C8E-5309CF451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2" y="256032"/>
            <a:ext cx="5931408" cy="645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mobile video masthead&quot;">
            <a:extLst>
              <a:ext uri="{FF2B5EF4-FFF2-40B4-BE49-F238E27FC236}">
                <a16:creationId xmlns:a16="http://schemas.microsoft.com/office/drawing/2014/main" id="{94FF56C3-3935-462F-8B34-05A4B1348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394588"/>
            <a:ext cx="4242816" cy="631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2775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726</Words>
  <Application>Microsoft Office PowerPoint</Application>
  <PresentationFormat>Widescreen</PresentationFormat>
  <Paragraphs>84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Bahnschrift Condensed</vt:lpstr>
      <vt:lpstr>Calibri</vt:lpstr>
      <vt:lpstr>Trebuchet MS</vt:lpstr>
      <vt:lpstr>Wingdings</vt:lpstr>
      <vt:lpstr>Berlin</vt:lpstr>
      <vt:lpstr>VIDEO ADVERTISING</vt:lpstr>
      <vt:lpstr>YOUTUBE ADVERTISING</vt:lpstr>
      <vt:lpstr>PowerPoint Presentation</vt:lpstr>
      <vt:lpstr>PowerPoint Presentation</vt:lpstr>
      <vt:lpstr>PowerPoint Presentation</vt:lpstr>
      <vt:lpstr>PowerPoint Presentation</vt:lpstr>
      <vt:lpstr>BUYING MODELS</vt:lpstr>
      <vt:lpstr>PowerPoint Presentation</vt:lpstr>
      <vt:lpstr>PowerPoint Presentation</vt:lpstr>
      <vt:lpstr>Video Advertising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ADVERTISING</dc:title>
  <dc:creator>Megha Halyalkar</dc:creator>
  <cp:lastModifiedBy>Sanjay Parab</cp:lastModifiedBy>
  <cp:revision>42</cp:revision>
  <dcterms:created xsi:type="dcterms:W3CDTF">2019-11-06T07:16:17Z</dcterms:created>
  <dcterms:modified xsi:type="dcterms:W3CDTF">2022-07-07T12:22:11Z</dcterms:modified>
</cp:coreProperties>
</file>