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87" r:id="rId3"/>
    <p:sldId id="284" r:id="rId4"/>
    <p:sldId id="280" r:id="rId5"/>
    <p:sldId id="281" r:id="rId6"/>
    <p:sldId id="282" r:id="rId7"/>
    <p:sldId id="261" r:id="rId8"/>
    <p:sldId id="283" r:id="rId9"/>
    <p:sldId id="262" r:id="rId10"/>
    <p:sldId id="263" r:id="rId11"/>
    <p:sldId id="264" r:id="rId12"/>
    <p:sldId id="265" r:id="rId13"/>
    <p:sldId id="291" r:id="rId14"/>
    <p:sldId id="266" r:id="rId15"/>
    <p:sldId id="268" r:id="rId16"/>
    <p:sldId id="269" r:id="rId17"/>
    <p:sldId id="270" r:id="rId18"/>
    <p:sldId id="275" r:id="rId19"/>
    <p:sldId id="276" r:id="rId20"/>
    <p:sldId id="277" r:id="rId21"/>
    <p:sldId id="278" r:id="rId22"/>
    <p:sldId id="289" r:id="rId23"/>
    <p:sldId id="290" r:id="rId24"/>
    <p:sldId id="285" r:id="rId25"/>
    <p:sldId id="279" r:id="rId26"/>
    <p:sldId id="288" r:id="rId2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07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AB09E-C07A-454D-99A2-E4397F298F2C}" type="datetimeFigureOut">
              <a:rPr lang="it-IT" smtClean="0"/>
              <a:pPr/>
              <a:t>15/02/2016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E980F-6597-4222-9C0D-5D6A3DD9F939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it-IT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it-IT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it-IT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it-IT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it-IT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it-IT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it-IT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it-IT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it-IT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it-IT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it-IT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it-IT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it-IT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it-IT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it-IT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it-IT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D838-1DA6-4292-A9DA-198F5FCF2157}" type="datetimeFigureOut">
              <a:rPr lang="it-IT" smtClean="0"/>
              <a:pPr/>
              <a:t>15/02/2016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E51D-B317-40C2-955E-C73E14E1268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D838-1DA6-4292-A9DA-198F5FCF2157}" type="datetimeFigureOut">
              <a:rPr lang="it-IT" smtClean="0"/>
              <a:pPr/>
              <a:t>15/02/2016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E51D-B317-40C2-955E-C73E14E1268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D838-1DA6-4292-A9DA-198F5FCF2157}" type="datetimeFigureOut">
              <a:rPr lang="it-IT" smtClean="0"/>
              <a:pPr/>
              <a:t>15/02/2016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E51D-B317-40C2-955E-C73E14E1268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D838-1DA6-4292-A9DA-198F5FCF2157}" type="datetimeFigureOut">
              <a:rPr lang="it-IT" smtClean="0"/>
              <a:pPr/>
              <a:t>15/02/2016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E51D-B317-40C2-955E-C73E14E1268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D838-1DA6-4292-A9DA-198F5FCF2157}" type="datetimeFigureOut">
              <a:rPr lang="it-IT" smtClean="0"/>
              <a:pPr/>
              <a:t>15/02/2016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E51D-B317-40C2-955E-C73E14E1268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D838-1DA6-4292-A9DA-198F5FCF2157}" type="datetimeFigureOut">
              <a:rPr lang="it-IT" smtClean="0"/>
              <a:pPr/>
              <a:t>15/02/2016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E51D-B317-40C2-955E-C73E14E1268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D838-1DA6-4292-A9DA-198F5FCF2157}" type="datetimeFigureOut">
              <a:rPr lang="it-IT" smtClean="0"/>
              <a:pPr/>
              <a:t>15/02/2016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E51D-B317-40C2-955E-C73E14E1268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D838-1DA6-4292-A9DA-198F5FCF2157}" type="datetimeFigureOut">
              <a:rPr lang="it-IT" smtClean="0"/>
              <a:pPr/>
              <a:t>15/02/2016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E51D-B317-40C2-955E-C73E14E1268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D838-1DA6-4292-A9DA-198F5FCF2157}" type="datetimeFigureOut">
              <a:rPr lang="it-IT" smtClean="0"/>
              <a:pPr/>
              <a:t>15/02/2016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E51D-B317-40C2-955E-C73E14E1268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D838-1DA6-4292-A9DA-198F5FCF2157}" type="datetimeFigureOut">
              <a:rPr lang="it-IT" smtClean="0"/>
              <a:pPr/>
              <a:t>15/02/2016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E51D-B317-40C2-955E-C73E14E1268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0D838-1DA6-4292-A9DA-198F5FCF2157}" type="datetimeFigureOut">
              <a:rPr lang="it-IT" smtClean="0"/>
              <a:pPr/>
              <a:t>15/02/2016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8E51D-B317-40C2-955E-C73E14E12681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0D838-1DA6-4292-A9DA-198F5FCF2157}" type="datetimeFigureOut">
              <a:rPr lang="it-IT" smtClean="0"/>
              <a:pPr/>
              <a:t>15/02/2016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8E51D-B317-40C2-955E-C73E14E12681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504056"/>
            <a:ext cx="9144000" cy="2204864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5400" b="1" dirty="0" smtClean="0">
                <a:latin typeface="Arial Black" pitchFamily="34" charset="0"/>
              </a:rPr>
              <a:t>Social Cognitive Theory of                         Career Development </a:t>
            </a:r>
          </a:p>
        </p:txBody>
      </p:sp>
      <p:sp>
        <p:nvSpPr>
          <p:cNvPr id="205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2514600"/>
            <a:ext cx="6858000" cy="60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595959"/>
                </a:solidFill>
                <a:latin typeface="Franklin Gothic Book" charset="0"/>
              </a:rPr>
              <a:t> </a:t>
            </a:r>
          </a:p>
        </p:txBody>
      </p:sp>
      <p:sp>
        <p:nvSpPr>
          <p:cNvPr id="2054" name="Rectangle 15"/>
          <p:cNvSpPr>
            <a:spLocks noChangeArrowheads="1"/>
          </p:cNvSpPr>
          <p:nvPr/>
        </p:nvSpPr>
        <p:spPr bwMode="auto">
          <a:xfrm>
            <a:off x="4479925" y="32004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 sz="2400">
              <a:latin typeface="Times New Roman" charset="0"/>
            </a:endParaRPr>
          </a:p>
        </p:txBody>
      </p:sp>
      <p:pic>
        <p:nvPicPr>
          <p:cNvPr id="1026" name="Picture 2" descr="C:\Users\Olger\Desktop\Career-Choice-620x44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2928934"/>
            <a:ext cx="6677045" cy="35861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5800" y="5026025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124200" y="5026025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06388" y="2578118"/>
            <a:ext cx="1520825" cy="1974850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endParaRPr lang="it-IT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85720" y="5000636"/>
            <a:ext cx="1520825" cy="9112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400" b="1"/>
              <a:t>Background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06388" y="5018105"/>
            <a:ext cx="1597025" cy="911225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r>
              <a:rPr lang="en-US" sz="1400" b="1" dirty="0"/>
              <a:t>Background</a:t>
            </a:r>
          </a:p>
          <a:p>
            <a:r>
              <a:rPr lang="en-US" sz="1400" b="1" dirty="0"/>
              <a:t>Contextual</a:t>
            </a:r>
          </a:p>
          <a:p>
            <a:r>
              <a:rPr lang="en-US" sz="1400" b="1" dirty="0" smtClean="0"/>
              <a:t>Affordances</a:t>
            </a:r>
            <a:endParaRPr lang="en-US" sz="1400" b="1" dirty="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14282" y="2786058"/>
            <a:ext cx="1617663" cy="1598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1400" b="1" dirty="0"/>
              <a:t> </a:t>
            </a:r>
            <a:r>
              <a:rPr lang="en-US" sz="1400" b="1" u="sng" dirty="0"/>
              <a:t>Person Inputs</a:t>
            </a:r>
            <a:endParaRPr lang="en-US" sz="1400" b="1" dirty="0"/>
          </a:p>
          <a:p>
            <a:endParaRPr lang="en-US" sz="1400" b="1" dirty="0"/>
          </a:p>
          <a:p>
            <a:r>
              <a:rPr lang="en-US" sz="1400" b="1" dirty="0"/>
              <a:t>- P</a:t>
            </a:r>
            <a:r>
              <a:rPr lang="en-US" sz="1300" b="1" dirty="0"/>
              <a:t>redispositions</a:t>
            </a:r>
          </a:p>
          <a:p>
            <a:r>
              <a:rPr lang="en-US" sz="1400" b="1" dirty="0"/>
              <a:t>- Gender</a:t>
            </a:r>
          </a:p>
          <a:p>
            <a:r>
              <a:rPr lang="en-US" sz="1400" b="1" dirty="0"/>
              <a:t>- Race/ethnicity</a:t>
            </a:r>
          </a:p>
          <a:p>
            <a:r>
              <a:rPr lang="en-US" sz="1400" b="1" dirty="0"/>
              <a:t>- Disability/</a:t>
            </a:r>
          </a:p>
          <a:p>
            <a:r>
              <a:rPr lang="en-US" sz="1400" b="1" dirty="0"/>
              <a:t>    Health status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439988" y="3803668"/>
            <a:ext cx="1287462" cy="1287462"/>
          </a:xfrm>
          <a:prstGeom prst="rect">
            <a:avLst/>
          </a:prstGeom>
          <a:solidFill>
            <a:srgbClr val="FFFFCC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wrap="none" anchor="ctr">
            <a:flatTx/>
          </a:bodyPr>
          <a:lstStyle/>
          <a:p>
            <a:endParaRPr lang="it-IT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2500298" y="3857628"/>
            <a:ext cx="1457325" cy="1152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1400" b="1" dirty="0"/>
              <a:t>Learning Experiences</a:t>
            </a:r>
            <a:endParaRPr lang="en-US" sz="1400" b="1" u="sng" dirty="0"/>
          </a:p>
          <a:p>
            <a:endParaRPr lang="en-US" sz="1400" b="1" dirty="0"/>
          </a:p>
          <a:p>
            <a:endParaRPr lang="en-US" sz="1400" b="1" dirty="0"/>
          </a:p>
          <a:p>
            <a:pPr eaLnBrk="1" hangingPunct="1"/>
            <a:endParaRPr lang="en-US" sz="1400" b="1" dirty="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963988" y="2960705"/>
            <a:ext cx="1292225" cy="682625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pPr algn="ctr"/>
            <a:r>
              <a:rPr lang="en-US" sz="1400" b="1">
                <a:solidFill>
                  <a:srgbClr val="FFFFCC"/>
                </a:solidFill>
              </a:rPr>
              <a:t>Self-efficacy</a:t>
            </a:r>
          </a:p>
          <a:p>
            <a:pPr algn="ctr"/>
            <a:r>
              <a:rPr lang="en-US" sz="1400" b="1">
                <a:solidFill>
                  <a:srgbClr val="FFFFCC"/>
                </a:solidFill>
              </a:rPr>
              <a:t>Expectations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3963988" y="5246705"/>
            <a:ext cx="1292225" cy="682625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pPr algn="ctr"/>
            <a:r>
              <a:rPr lang="en-US" sz="1400" b="1">
                <a:solidFill>
                  <a:srgbClr val="FFFFCC"/>
                </a:solidFill>
              </a:rPr>
              <a:t>Outcome </a:t>
            </a:r>
          </a:p>
          <a:p>
            <a:pPr algn="ctr"/>
            <a:r>
              <a:rPr lang="en-US" sz="1400" b="1">
                <a:solidFill>
                  <a:srgbClr val="FFFFCC"/>
                </a:solidFill>
              </a:rPr>
              <a:t>Expectations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5260975" y="4103705"/>
            <a:ext cx="911225" cy="682625"/>
          </a:xfrm>
          <a:prstGeom prst="rect">
            <a:avLst/>
          </a:prstGeom>
          <a:solidFill>
            <a:srgbClr val="FF7C80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pPr algn="ctr"/>
            <a:r>
              <a:rPr lang="en-US" sz="1400" b="1"/>
              <a:t>Interests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6556375" y="4103705"/>
            <a:ext cx="911225" cy="682625"/>
          </a:xfrm>
          <a:prstGeom prst="rect">
            <a:avLst/>
          </a:prstGeom>
          <a:solidFill>
            <a:srgbClr val="FF7C80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pPr algn="ctr"/>
            <a:r>
              <a:rPr lang="en-US" sz="1400" b="1"/>
              <a:t>Goals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7927975" y="4103705"/>
            <a:ext cx="911225" cy="682625"/>
          </a:xfrm>
          <a:prstGeom prst="rect">
            <a:avLst/>
          </a:prstGeom>
          <a:solidFill>
            <a:srgbClr val="FF7C80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pPr algn="ctr"/>
            <a:r>
              <a:rPr lang="en-US" sz="1400" b="1"/>
              <a:t>Actions</a:t>
            </a:r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6172200" y="4483118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7466013" y="4483118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5489575" y="2351105"/>
            <a:ext cx="3121025" cy="682625"/>
          </a:xfrm>
          <a:prstGeom prst="rect">
            <a:avLst/>
          </a:prstGeom>
          <a:solidFill>
            <a:srgbClr val="FF7C80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</a:sp3d>
        </p:spPr>
        <p:txBody>
          <a:bodyPr wrap="none" anchor="ctr">
            <a:flatTx/>
          </a:bodyPr>
          <a:lstStyle/>
          <a:p>
            <a:endParaRPr lang="it-IT"/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5500694" y="2357430"/>
            <a:ext cx="2959100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1400" b="1"/>
              <a:t>Contextual Influences</a:t>
            </a:r>
          </a:p>
          <a:p>
            <a:pPr algn="ctr"/>
            <a:r>
              <a:rPr lang="en-US" sz="1400" b="1"/>
              <a:t>Proximal to Choice Behavior</a:t>
            </a:r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5257800" y="3263918"/>
            <a:ext cx="1447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212" name="Line 20"/>
          <p:cNvSpPr>
            <a:spLocks noChangeShapeType="1"/>
          </p:cNvSpPr>
          <p:nvPr/>
        </p:nvSpPr>
        <p:spPr bwMode="auto">
          <a:xfrm>
            <a:off x="5259388" y="3265505"/>
            <a:ext cx="2741612" cy="760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 flipV="1">
            <a:off x="5410200" y="4787918"/>
            <a:ext cx="1522413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214" name="Line 22"/>
          <p:cNvSpPr>
            <a:spLocks noChangeShapeType="1"/>
          </p:cNvSpPr>
          <p:nvPr/>
        </p:nvSpPr>
        <p:spPr bwMode="auto">
          <a:xfrm flipV="1">
            <a:off x="5410200" y="4787918"/>
            <a:ext cx="2894013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215" name="Line 23"/>
          <p:cNvSpPr>
            <a:spLocks noChangeShapeType="1"/>
          </p:cNvSpPr>
          <p:nvPr/>
        </p:nvSpPr>
        <p:spPr bwMode="auto">
          <a:xfrm>
            <a:off x="7011988" y="3113105"/>
            <a:ext cx="0" cy="912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216" name="Line 24"/>
          <p:cNvSpPr>
            <a:spLocks noChangeShapeType="1"/>
          </p:cNvSpPr>
          <p:nvPr/>
        </p:nvSpPr>
        <p:spPr bwMode="auto">
          <a:xfrm>
            <a:off x="8307388" y="3113105"/>
            <a:ext cx="0" cy="912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217" name="Line 25"/>
          <p:cNvSpPr>
            <a:spLocks noChangeShapeType="1"/>
          </p:cNvSpPr>
          <p:nvPr/>
        </p:nvSpPr>
        <p:spPr bwMode="auto">
          <a:xfrm>
            <a:off x="1000100" y="4543436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1828800" y="3797318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219" name="Line 27"/>
          <p:cNvSpPr>
            <a:spLocks noChangeShapeType="1"/>
          </p:cNvSpPr>
          <p:nvPr/>
        </p:nvSpPr>
        <p:spPr bwMode="auto">
          <a:xfrm flipV="1">
            <a:off x="1905000" y="4787918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7772400" y="3111518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6477000" y="3111518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1828800" y="2654318"/>
            <a:ext cx="3581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223" name="Line 31"/>
          <p:cNvSpPr>
            <a:spLocks noChangeShapeType="1"/>
          </p:cNvSpPr>
          <p:nvPr/>
        </p:nvSpPr>
        <p:spPr bwMode="auto">
          <a:xfrm>
            <a:off x="5257800" y="3263918"/>
            <a:ext cx="304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224" name="Line 32"/>
          <p:cNvSpPr>
            <a:spLocks noChangeShapeType="1"/>
          </p:cNvSpPr>
          <p:nvPr/>
        </p:nvSpPr>
        <p:spPr bwMode="auto">
          <a:xfrm flipV="1">
            <a:off x="5410200" y="4787918"/>
            <a:ext cx="304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225" name="Line 33"/>
          <p:cNvSpPr>
            <a:spLocks noChangeShapeType="1"/>
          </p:cNvSpPr>
          <p:nvPr/>
        </p:nvSpPr>
        <p:spPr bwMode="auto">
          <a:xfrm flipV="1">
            <a:off x="3733800" y="3644918"/>
            <a:ext cx="7620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226" name="Line 34"/>
          <p:cNvSpPr>
            <a:spLocks noChangeShapeType="1"/>
          </p:cNvSpPr>
          <p:nvPr/>
        </p:nvSpPr>
        <p:spPr bwMode="auto">
          <a:xfrm>
            <a:off x="3733800" y="4406918"/>
            <a:ext cx="8382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8227" name="Line 35"/>
          <p:cNvSpPr>
            <a:spLocks noChangeShapeType="1"/>
          </p:cNvSpPr>
          <p:nvPr/>
        </p:nvSpPr>
        <p:spPr bwMode="auto">
          <a:xfrm>
            <a:off x="4724400" y="3644918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5636" name="Rectangle 39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a typeface="+mj-ea"/>
              </a:rPr>
              <a:t>Social Cognitive Career Theory</a:t>
            </a:r>
            <a:br>
              <a:rPr lang="en-US" b="1" dirty="0">
                <a:ea typeface="+mj-ea"/>
              </a:rPr>
            </a:br>
            <a:r>
              <a:rPr lang="en-US" sz="2400" b="1" dirty="0">
                <a:ea typeface="+mj-ea"/>
              </a:rPr>
              <a:t>(Lent, Brown &amp; Hackett, 1994, 2000, 2002)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PADOVA -wrk2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 t="33333" b="7777"/>
          <a:stretch>
            <a:fillRect/>
          </a:stretch>
        </p:blipFill>
        <p:spPr bwMode="auto">
          <a:xfrm>
            <a:off x="0" y="2143116"/>
            <a:ext cx="9144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306388" y="2601920"/>
            <a:ext cx="1520825" cy="1974850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endParaRPr lang="it-IT"/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306388" y="5041907"/>
            <a:ext cx="1597025" cy="911225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r>
              <a:rPr lang="en-US" sz="1400" b="1"/>
              <a:t>Background</a:t>
            </a:r>
          </a:p>
          <a:p>
            <a:r>
              <a:rPr lang="en-US" sz="1400" b="1"/>
              <a:t>Contextual</a:t>
            </a:r>
          </a:p>
          <a:p>
            <a:r>
              <a:rPr lang="en-US" sz="1400" b="1"/>
              <a:t>Affordances</a:t>
            </a: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2439988" y="3827470"/>
            <a:ext cx="1287462" cy="1287462"/>
          </a:xfrm>
          <a:prstGeom prst="rect">
            <a:avLst/>
          </a:prstGeom>
          <a:solidFill>
            <a:srgbClr val="FFFFCC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wrap="none" anchor="ctr">
            <a:flatTx/>
          </a:bodyPr>
          <a:lstStyle/>
          <a:p>
            <a:endParaRPr lang="it-IT"/>
          </a:p>
        </p:txBody>
      </p:sp>
      <p:sp>
        <p:nvSpPr>
          <p:cNvPr id="9222" name="Line 7"/>
          <p:cNvSpPr>
            <a:spLocks noChangeShapeType="1"/>
          </p:cNvSpPr>
          <p:nvPr/>
        </p:nvSpPr>
        <p:spPr bwMode="auto">
          <a:xfrm>
            <a:off x="1000100" y="4572008"/>
            <a:ext cx="1588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9223" name="Line 8"/>
          <p:cNvSpPr>
            <a:spLocks noChangeShapeType="1"/>
          </p:cNvSpPr>
          <p:nvPr/>
        </p:nvSpPr>
        <p:spPr bwMode="auto">
          <a:xfrm>
            <a:off x="1828800" y="2820988"/>
            <a:ext cx="726976" cy="89604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9224" name="Line 9"/>
          <p:cNvSpPr>
            <a:spLocks noChangeShapeType="1"/>
          </p:cNvSpPr>
          <p:nvPr/>
        </p:nvSpPr>
        <p:spPr bwMode="auto">
          <a:xfrm flipV="1">
            <a:off x="1979712" y="5013176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9225" name="Rectangle 10"/>
          <p:cNvSpPr>
            <a:spLocks noChangeArrowheads="1"/>
          </p:cNvSpPr>
          <p:nvPr/>
        </p:nvSpPr>
        <p:spPr bwMode="auto">
          <a:xfrm>
            <a:off x="2500298" y="4143380"/>
            <a:ext cx="1457325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1400" b="1" dirty="0"/>
              <a:t>Learning Experiences</a:t>
            </a:r>
          </a:p>
        </p:txBody>
      </p:sp>
      <p:sp>
        <p:nvSpPr>
          <p:cNvPr id="27659" name="Rectangle 15"/>
          <p:cNvSpPr>
            <a:spLocks noGrp="1" noChangeArrowheads="1"/>
          </p:cNvSpPr>
          <p:nvPr>
            <p:ph type="title"/>
          </p:nvPr>
        </p:nvSpPr>
        <p:spPr>
          <a:xfrm>
            <a:off x="323528" y="116632"/>
            <a:ext cx="8507288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a typeface="+mj-ea"/>
              </a:rPr>
              <a:t>SCCT Model</a:t>
            </a:r>
            <a:br>
              <a:rPr lang="en-US" b="1" dirty="0">
                <a:ea typeface="+mj-ea"/>
              </a:rPr>
            </a:br>
            <a:r>
              <a:rPr lang="en-US" b="1" dirty="0">
                <a:ea typeface="+mj-ea"/>
              </a:rPr>
              <a:t>Person Inputs and background context</a:t>
            </a:r>
          </a:p>
        </p:txBody>
      </p:sp>
      <p:sp>
        <p:nvSpPr>
          <p:cNvPr id="9227" name="Rectangle 17"/>
          <p:cNvSpPr>
            <a:spLocks noChangeArrowheads="1"/>
          </p:cNvSpPr>
          <p:nvPr/>
        </p:nvSpPr>
        <p:spPr bwMode="auto">
          <a:xfrm>
            <a:off x="285720" y="2786058"/>
            <a:ext cx="1617663" cy="1598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1400" b="1" dirty="0"/>
              <a:t> </a:t>
            </a:r>
            <a:r>
              <a:rPr lang="en-US" sz="1400" b="1" u="sng" dirty="0"/>
              <a:t>Person Inputs</a:t>
            </a:r>
            <a:endParaRPr lang="en-US" sz="1400" b="1" dirty="0"/>
          </a:p>
          <a:p>
            <a:endParaRPr lang="en-US" sz="1400" b="1" dirty="0"/>
          </a:p>
          <a:p>
            <a:r>
              <a:rPr lang="en-US" sz="1400" b="1" dirty="0"/>
              <a:t>- </a:t>
            </a:r>
            <a:r>
              <a:rPr lang="en-US" sz="1300" b="1" dirty="0"/>
              <a:t>Predispositions</a:t>
            </a:r>
          </a:p>
          <a:p>
            <a:r>
              <a:rPr lang="en-US" sz="1400" b="1" dirty="0"/>
              <a:t>- Gender</a:t>
            </a:r>
          </a:p>
          <a:p>
            <a:r>
              <a:rPr lang="en-US" sz="1400" b="1" dirty="0"/>
              <a:t>- Race/ethnicity</a:t>
            </a:r>
          </a:p>
          <a:p>
            <a:r>
              <a:rPr lang="en-US" sz="1400" b="1" dirty="0"/>
              <a:t>- Disability/</a:t>
            </a:r>
          </a:p>
          <a:p>
            <a:r>
              <a:rPr lang="en-US" sz="1400" b="1" dirty="0"/>
              <a:t>    Health status</a:t>
            </a:r>
          </a:p>
        </p:txBody>
      </p:sp>
      <p:sp>
        <p:nvSpPr>
          <p:cNvPr id="9228" name="Line 20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00034" y="44624"/>
            <a:ext cx="8229600" cy="1143000"/>
          </a:xfrm>
        </p:spPr>
        <p:txBody>
          <a:bodyPr/>
          <a:lstStyle/>
          <a:p>
            <a:r>
              <a:rPr lang="en-US" b="1" dirty="0" smtClean="0"/>
              <a:t>Distal Influences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415822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 smtClean="0"/>
              <a:t>Person Inputs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000" dirty="0" smtClean="0"/>
              <a:t>Race/ethnicity, gender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000" dirty="0" smtClean="0"/>
              <a:t>Physical appearance, health, disabilities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000" dirty="0" smtClean="0"/>
              <a:t>Special abilities, e.g., intelligence, musical ability, artistic ability, muscular coordination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00034" y="44624"/>
            <a:ext cx="8229600" cy="1143000"/>
          </a:xfrm>
        </p:spPr>
        <p:txBody>
          <a:bodyPr/>
          <a:lstStyle/>
          <a:p>
            <a:r>
              <a:rPr lang="en-US" b="1" dirty="0" smtClean="0"/>
              <a:t>Proximal Influences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908720"/>
            <a:ext cx="8229600" cy="571501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400" dirty="0" smtClean="0"/>
              <a:t>Environmental conditions &amp; events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 smtClean="0"/>
              <a:t>Socioeconomic status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 smtClean="0"/>
              <a:t>Job &amp; training opportunities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 smtClean="0"/>
              <a:t>Social policies &amp; procedures for selecting trainees &amp; workers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 smtClean="0"/>
              <a:t>Rate of return for various occupations (ROI)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 smtClean="0"/>
              <a:t>Labor laws, union rules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 smtClean="0"/>
              <a:t>Physical events (e.g., earthquakes, hurricanes, droughts, floods)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 smtClean="0"/>
              <a:t>Availability &amp; demand for natural resources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 smtClean="0"/>
              <a:t>Technological developments (e.g., computers, web)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 smtClean="0"/>
              <a:t>Changes in social organizations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 smtClean="0"/>
              <a:t>Family training experiences &amp; resources, neighborhood &amp; community influences (e.g., family religion, values, expectations, women’s roles, availability of models, etc.)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 smtClean="0"/>
              <a:t>Education system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7" descr="PADOVA -wrk2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 t="33333" b="6667"/>
          <a:stretch>
            <a:fillRect/>
          </a:stretch>
        </p:blipFill>
        <p:spPr bwMode="auto">
          <a:xfrm>
            <a:off x="0" y="2028844"/>
            <a:ext cx="9144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48"/>
          <p:cNvSpPr>
            <a:spLocks noChangeArrowheads="1"/>
          </p:cNvSpPr>
          <p:nvPr/>
        </p:nvSpPr>
        <p:spPr bwMode="auto">
          <a:xfrm>
            <a:off x="2439988" y="3789382"/>
            <a:ext cx="1287462" cy="1287462"/>
          </a:xfrm>
          <a:prstGeom prst="rect">
            <a:avLst/>
          </a:prstGeom>
          <a:solidFill>
            <a:srgbClr val="FFFFCC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wrap="none" anchor="ctr">
            <a:flatTx/>
          </a:bodyPr>
          <a:lstStyle/>
          <a:p>
            <a:endParaRPr lang="it-IT"/>
          </a:p>
        </p:txBody>
      </p:sp>
      <p:sp>
        <p:nvSpPr>
          <p:cNvPr id="11268" name="Rectangle 49"/>
          <p:cNvSpPr>
            <a:spLocks noChangeArrowheads="1"/>
          </p:cNvSpPr>
          <p:nvPr/>
        </p:nvSpPr>
        <p:spPr bwMode="auto">
          <a:xfrm>
            <a:off x="2428860" y="3857628"/>
            <a:ext cx="1457325" cy="1152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1400" b="1" dirty="0"/>
              <a:t>Learning Experiences</a:t>
            </a:r>
            <a:endParaRPr lang="en-US" sz="1400" b="1" u="sng" dirty="0"/>
          </a:p>
          <a:p>
            <a:endParaRPr lang="en-US" sz="1400" b="1" dirty="0"/>
          </a:p>
          <a:p>
            <a:endParaRPr lang="en-US" sz="1400" b="1" dirty="0"/>
          </a:p>
          <a:p>
            <a:pPr eaLnBrk="1" hangingPunct="1"/>
            <a:endParaRPr lang="en-US" sz="1400" b="1" dirty="0"/>
          </a:p>
        </p:txBody>
      </p:sp>
      <p:sp>
        <p:nvSpPr>
          <p:cNvPr id="11269" name="Rectangle 50"/>
          <p:cNvSpPr>
            <a:spLocks noChangeArrowheads="1"/>
          </p:cNvSpPr>
          <p:nvPr/>
        </p:nvSpPr>
        <p:spPr bwMode="auto">
          <a:xfrm>
            <a:off x="3963988" y="2946419"/>
            <a:ext cx="1292225" cy="682625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Self-efficacy</a:t>
            </a:r>
          </a:p>
          <a:p>
            <a:pPr algn="ctr"/>
            <a:r>
              <a:rPr lang="en-US" sz="1400" b="1">
                <a:solidFill>
                  <a:schemeClr val="bg1"/>
                </a:solidFill>
              </a:rPr>
              <a:t>Expectations</a:t>
            </a:r>
          </a:p>
        </p:txBody>
      </p:sp>
      <p:sp>
        <p:nvSpPr>
          <p:cNvPr id="11270" name="Rectangle 51"/>
          <p:cNvSpPr>
            <a:spLocks noChangeArrowheads="1"/>
          </p:cNvSpPr>
          <p:nvPr/>
        </p:nvSpPr>
        <p:spPr bwMode="auto">
          <a:xfrm>
            <a:off x="3963988" y="5232419"/>
            <a:ext cx="1292225" cy="682625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Outcome </a:t>
            </a:r>
          </a:p>
          <a:p>
            <a:pPr algn="ctr"/>
            <a:r>
              <a:rPr lang="en-US" sz="1400" b="1">
                <a:solidFill>
                  <a:schemeClr val="bg1"/>
                </a:solidFill>
              </a:rPr>
              <a:t>Expectations</a:t>
            </a:r>
          </a:p>
        </p:txBody>
      </p:sp>
      <p:sp>
        <p:nvSpPr>
          <p:cNvPr id="11271" name="Line 52"/>
          <p:cNvSpPr>
            <a:spLocks noChangeShapeType="1"/>
          </p:cNvSpPr>
          <p:nvPr/>
        </p:nvSpPr>
        <p:spPr bwMode="auto">
          <a:xfrm flipV="1">
            <a:off x="3733800" y="3630632"/>
            <a:ext cx="7620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272" name="Line 53"/>
          <p:cNvSpPr>
            <a:spLocks noChangeShapeType="1"/>
          </p:cNvSpPr>
          <p:nvPr/>
        </p:nvSpPr>
        <p:spPr bwMode="auto">
          <a:xfrm>
            <a:off x="3733800" y="4392632"/>
            <a:ext cx="8382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1273" name="Line 54"/>
          <p:cNvSpPr>
            <a:spLocks noChangeShapeType="1"/>
          </p:cNvSpPr>
          <p:nvPr/>
        </p:nvSpPr>
        <p:spPr bwMode="auto">
          <a:xfrm>
            <a:off x="4724400" y="3630632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9709" name="Rectangle 64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a typeface="+mj-ea"/>
              </a:rPr>
              <a:t>SCCT Model: Learning effects on efficacy and outcome expectations</a:t>
            </a:r>
          </a:p>
        </p:txBody>
      </p:sp>
      <p:sp>
        <p:nvSpPr>
          <p:cNvPr id="11275" name="Line 67"/>
          <p:cNvSpPr>
            <a:spLocks noChangeShapeType="1"/>
          </p:cNvSpPr>
          <p:nvPr/>
        </p:nvSpPr>
        <p:spPr bwMode="auto">
          <a:xfrm>
            <a:off x="0" y="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285852" y="1714488"/>
            <a:ext cx="2139950" cy="825500"/>
          </a:xfrm>
          <a:prstGeom prst="rect">
            <a:avLst/>
          </a:prstGeom>
          <a:solidFill>
            <a:srgbClr val="DDDDDD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wrap="none" anchor="ctr">
            <a:flatTx/>
          </a:bodyPr>
          <a:lstStyle/>
          <a:p>
            <a:endParaRPr lang="it-IT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285852" y="2857496"/>
            <a:ext cx="2139950" cy="825500"/>
          </a:xfrm>
          <a:prstGeom prst="rect">
            <a:avLst/>
          </a:prstGeom>
          <a:solidFill>
            <a:srgbClr val="DDDDDD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wrap="none" anchor="ctr">
            <a:flatTx/>
          </a:bodyPr>
          <a:lstStyle/>
          <a:p>
            <a:endParaRPr lang="it-IT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289050" y="4132251"/>
            <a:ext cx="2139950" cy="825500"/>
          </a:xfrm>
          <a:prstGeom prst="rect">
            <a:avLst/>
          </a:prstGeom>
          <a:solidFill>
            <a:srgbClr val="DDDDDD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wrap="none" anchor="ctr">
            <a:flatTx/>
          </a:bodyPr>
          <a:lstStyle/>
          <a:p>
            <a:endParaRPr lang="it-IT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285852" y="5429264"/>
            <a:ext cx="2066925" cy="825500"/>
          </a:xfrm>
          <a:prstGeom prst="rect">
            <a:avLst/>
          </a:prstGeom>
          <a:solidFill>
            <a:srgbClr val="DDDDDD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wrap="none" anchor="ctr">
            <a:flatTx/>
          </a:bodyPr>
          <a:lstStyle/>
          <a:p>
            <a:endParaRPr lang="it-IT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491163" y="3370251"/>
            <a:ext cx="1893887" cy="825500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it-IT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343025" y="1785926"/>
            <a:ext cx="1954213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600" b="1" dirty="0"/>
              <a:t>Prior Performance</a:t>
            </a:r>
          </a:p>
          <a:p>
            <a:pPr algn="ctr"/>
            <a:r>
              <a:rPr lang="en-US" sz="1600" b="1" dirty="0"/>
              <a:t>Accomplishment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785918" y="2857496"/>
            <a:ext cx="109537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600" b="1" dirty="0"/>
              <a:t>Vicarious</a:t>
            </a:r>
          </a:p>
          <a:p>
            <a:pPr algn="ctr"/>
            <a:r>
              <a:rPr lang="en-US" sz="1600" b="1" dirty="0"/>
              <a:t>Learning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1357290" y="4286256"/>
            <a:ext cx="1930400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600" b="1" dirty="0"/>
              <a:t>Social Persuasion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1285852" y="5429264"/>
            <a:ext cx="2066925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sz="1600" b="1" dirty="0"/>
              <a:t>Physiological and</a:t>
            </a:r>
          </a:p>
          <a:p>
            <a:pPr algn="ctr"/>
            <a:r>
              <a:rPr lang="en-US" sz="1600" b="1" dirty="0"/>
              <a:t>Affective Reactions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5643570" y="3571876"/>
            <a:ext cx="1630363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1600" b="1" dirty="0">
                <a:solidFill>
                  <a:srgbClr val="FFFFCC"/>
                </a:solidFill>
              </a:rPr>
              <a:t>Self-Efficacy</a:t>
            </a:r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3340100" y="2144701"/>
            <a:ext cx="2070100" cy="151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3343275" y="3357551"/>
            <a:ext cx="2066925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V="1">
            <a:off x="3343275" y="3814751"/>
            <a:ext cx="2066925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V="1">
            <a:off x="3352800" y="3890951"/>
            <a:ext cx="2057400" cy="1981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33808" name="Rectangle 18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a typeface="+mj-ea"/>
              </a:rPr>
              <a:t>Learning Influences:</a:t>
            </a:r>
            <a:br>
              <a:rPr lang="en-US" b="1" dirty="0">
                <a:ea typeface="+mj-ea"/>
              </a:rPr>
            </a:br>
            <a:r>
              <a:rPr lang="en-US" b="1" dirty="0">
                <a:ea typeface="+mj-ea"/>
              </a:rPr>
              <a:t>Sources of Self-Efficacy Information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Building Self-efficacy expectations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980728"/>
            <a:ext cx="8229600" cy="5429288"/>
          </a:xfrm>
        </p:spPr>
        <p:txBody>
          <a:bodyPr>
            <a:no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Performance Accomplishments</a:t>
            </a:r>
          </a:p>
          <a:p>
            <a:pPr lvl="1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Most powerful influence </a:t>
            </a:r>
          </a:p>
          <a:p>
            <a:pPr lvl="1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Attributions of performance important for take-away message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Vicarious Learning</a:t>
            </a:r>
          </a:p>
          <a:p>
            <a:pPr lvl="1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Importance of model similarity along dimensions of importance to the observer</a:t>
            </a:r>
          </a:p>
          <a:p>
            <a:pPr lvl="1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Observation of consequences of model’s behavior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Social Persuasion</a:t>
            </a:r>
          </a:p>
          <a:p>
            <a:pPr lvl="1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Best when source of persuasion is credible</a:t>
            </a:r>
          </a:p>
          <a:p>
            <a:pPr lvl="1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Most commonly used but least powerful source of information</a:t>
            </a:r>
          </a:p>
          <a:p>
            <a:pPr lvl="1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Couple with other informational sources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Physiological States and Affective Reactions</a:t>
            </a:r>
          </a:p>
          <a:p>
            <a:pPr lvl="1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Weak efficacy beliefs can produce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anxiety, and high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levels of anxiety undermine performance</a:t>
            </a:r>
          </a:p>
          <a:p>
            <a:pPr lvl="1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Anxiety reduction can enhance performance &amp; self-efficacy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b="1" dirty="0" smtClean="0"/>
              <a:t>Attributions of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68760"/>
            <a:ext cx="8229600" cy="558924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Attributions of  Success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Internal –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Due to my own skills, </a:t>
            </a:r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abilities</a:t>
            </a:r>
            <a:r>
              <a:rPr lang="en-US" sz="2200" smtClean="0">
                <a:latin typeface="Times New Roman" pitchFamily="18" charset="0"/>
                <a:cs typeface="Times New Roman" pitchFamily="18" charset="0"/>
              </a:rPr>
              <a:t>:- 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likely to increase efficacy, performance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External – Easy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test or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likely to undermine or have no effect on efficacy, performance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Attributions of  Failure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Internal – Due to my lack of ability: undermining efficacy, performance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External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– Due to the Instructor being a hard grader: No effect on efficacy, performance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1200"/>
              </a:spcBef>
              <a:spcAft>
                <a:spcPts val="600"/>
              </a:spcAft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PADOVA -wrk2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 t="33041" b="7777"/>
          <a:stretch>
            <a:fillRect/>
          </a:stretch>
        </p:blipFill>
        <p:spPr bwMode="auto">
          <a:xfrm>
            <a:off x="0" y="1857364"/>
            <a:ext cx="9144000" cy="405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963988" y="2751137"/>
            <a:ext cx="1292225" cy="682625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Self-efficacy</a:t>
            </a:r>
          </a:p>
          <a:p>
            <a:pPr algn="ctr"/>
            <a:r>
              <a:rPr lang="en-US" sz="1400" b="1">
                <a:solidFill>
                  <a:schemeClr val="bg1"/>
                </a:solidFill>
              </a:rPr>
              <a:t>Expectations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963988" y="5037137"/>
            <a:ext cx="1292225" cy="682625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Outcome </a:t>
            </a:r>
          </a:p>
          <a:p>
            <a:pPr algn="ctr"/>
            <a:r>
              <a:rPr lang="en-US" sz="1400" b="1">
                <a:solidFill>
                  <a:schemeClr val="bg1"/>
                </a:solidFill>
              </a:rPr>
              <a:t>Expectations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5260975" y="3894137"/>
            <a:ext cx="911225" cy="682625"/>
          </a:xfrm>
          <a:prstGeom prst="rect">
            <a:avLst/>
          </a:prstGeom>
          <a:solidFill>
            <a:srgbClr val="FF7C80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pPr algn="ctr"/>
            <a:r>
              <a:rPr lang="en-US" sz="1400" b="1"/>
              <a:t>Interests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6556375" y="3894137"/>
            <a:ext cx="911225" cy="682625"/>
          </a:xfrm>
          <a:prstGeom prst="rect">
            <a:avLst/>
          </a:prstGeom>
          <a:solidFill>
            <a:srgbClr val="FF7C80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pPr algn="ctr"/>
            <a:r>
              <a:rPr lang="en-US" sz="1400" b="1"/>
              <a:t>Goals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7927975" y="3894137"/>
            <a:ext cx="911225" cy="682625"/>
          </a:xfrm>
          <a:prstGeom prst="rect">
            <a:avLst/>
          </a:prstGeom>
          <a:solidFill>
            <a:srgbClr val="FF7C80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pPr algn="ctr"/>
            <a:r>
              <a:rPr lang="en-US" sz="1400" b="1"/>
              <a:t>Actions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172200" y="4273549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7466013" y="4273549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5489575" y="2185977"/>
            <a:ext cx="3121025" cy="682625"/>
          </a:xfrm>
          <a:prstGeom prst="rect">
            <a:avLst/>
          </a:prstGeom>
          <a:solidFill>
            <a:srgbClr val="FF7C80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</a:sp3d>
        </p:spPr>
        <p:txBody>
          <a:bodyPr wrap="none" anchor="ctr">
            <a:flatTx/>
          </a:bodyPr>
          <a:lstStyle/>
          <a:p>
            <a:endParaRPr lang="it-IT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5481638" y="2216149"/>
            <a:ext cx="2959100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1400" b="1"/>
              <a:t>Contextual Influences</a:t>
            </a:r>
          </a:p>
          <a:p>
            <a:pPr algn="ctr"/>
            <a:r>
              <a:rPr lang="en-US" sz="1400" b="1"/>
              <a:t>Proximal to Choice Behavior</a:t>
            </a: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>
            <a:off x="5257800" y="3054349"/>
            <a:ext cx="1447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5259388" y="3055937"/>
            <a:ext cx="2741612" cy="7604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V="1">
            <a:off x="5410200" y="4578349"/>
            <a:ext cx="1522413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V="1">
            <a:off x="5410200" y="4578349"/>
            <a:ext cx="2894013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7011988" y="2903537"/>
            <a:ext cx="0" cy="912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8307388" y="2903537"/>
            <a:ext cx="0" cy="912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7772400" y="2901949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6477000" y="2901949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>
            <a:off x="5257800" y="3054349"/>
            <a:ext cx="304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 flipV="1">
            <a:off x="5410200" y="4578349"/>
            <a:ext cx="304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4724400" y="3435349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42008" name="Rectangle 29"/>
          <p:cNvSpPr>
            <a:spLocks noGrp="1" noChangeArrowheads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ea typeface="+mj-ea"/>
              </a:rPr>
              <a:t>SCCT Model:  Contextual influences on interests, goals and actions </a:t>
            </a:r>
          </a:p>
        </p:txBody>
      </p:sp>
      <p:sp>
        <p:nvSpPr>
          <p:cNvPr id="20504" name="Line 33"/>
          <p:cNvSpPr>
            <a:spLocks noChangeShapeType="1"/>
          </p:cNvSpPr>
          <p:nvPr/>
        </p:nvSpPr>
        <p:spPr bwMode="auto">
          <a:xfrm>
            <a:off x="0" y="2063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143000" y="152400"/>
            <a:ext cx="7696200" cy="890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endParaRPr lang="en-US" sz="2800" b="1">
              <a:solidFill>
                <a:srgbClr val="FFFFCC"/>
              </a:solidFill>
            </a:endParaRPr>
          </a:p>
          <a:p>
            <a:pPr eaLnBrk="1" hangingPunct="1"/>
            <a:endParaRPr lang="en-US" sz="2400" b="1">
              <a:latin typeface="Times New Roman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33400" y="1371600"/>
            <a:ext cx="8289925" cy="53989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  <a:tabLst>
                <a:tab pos="1765300" algn="l"/>
              </a:tabLst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Self-Efficacy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: Beliefs in one’s capability to organize and execute the courses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	of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action required to manage prospective situations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FontTx/>
              <a:buChar char="•"/>
              <a:tabLst>
                <a:tab pos="1765300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OR cognitive appraisals of one’s capacity to perform specific behaviors in the future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FontTx/>
              <a:buChar char="•"/>
              <a:tabLst>
                <a:tab pos="1765300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Can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do this? How confident are you that you can do this?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SzPct val="100000"/>
              <a:buFontTx/>
              <a:buChar char="•"/>
              <a:tabLst>
                <a:tab pos="1765300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Efficacy beliefs determine initiation, choice of activities, effort expended, &amp;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persistence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the face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obstacles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  <a:tabLst>
                <a:tab pos="1765300" algn="l"/>
              </a:tabLst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Outcome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Expectations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: Beliefs about the consequences of given actions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FontTx/>
              <a:buChar char="•"/>
              <a:tabLst>
                <a:tab pos="1765300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What will happen if I do this?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FontTx/>
              <a:buChar char="•"/>
              <a:tabLst>
                <a:tab pos="1765300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Consequences of successful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performance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  <a:tabLst>
                <a:tab pos="1025525" algn="l"/>
              </a:tabLst>
            </a:pP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Goals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Determination to engage in a particular activity or to produce a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	particular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outcome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SzPct val="100000"/>
              <a:buFontTx/>
              <a:buChar char="•"/>
              <a:tabLst>
                <a:tab pos="1765300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What do I choose to do?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SzPct val="100000"/>
              <a:buFontTx/>
              <a:buChar char="•"/>
              <a:tabLst>
                <a:tab pos="1765300" algn="l"/>
              </a:tabLs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By setting personal goals, people help to organize, guide, and sustain their own behavior</a:t>
            </a:r>
          </a:p>
        </p:txBody>
      </p:sp>
      <p:sp>
        <p:nvSpPr>
          <p:cNvPr id="21508" name="Title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b="1" dirty="0" smtClean="0"/>
              <a:t>Key Components of Social Cognitive Theory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116632"/>
            <a:ext cx="8858312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b="1" dirty="0" smtClean="0"/>
              <a:t>Contextual Influences on Career and Academic Behavior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57158" y="1628800"/>
            <a:ext cx="8535322" cy="4525963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q"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Objective </a:t>
            </a:r>
            <a:r>
              <a:rPr lang="en-US" sz="2400" b="1" i="1" u="sng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perceived aspects of the environment influence beliefs, intentions, &amp; actions</a:t>
            </a:r>
          </a:p>
          <a:p>
            <a:pPr lvl="1" eaLnBrk="1" hangingPunct="1">
              <a:buFontTx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Environmental barriers can erode efficacy and interests</a:t>
            </a:r>
          </a:p>
          <a:p>
            <a:pPr lvl="1" eaLnBrk="1" hangingPunct="1">
              <a:buFontTx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Conversely, strong efficacy can enable an individual to  surmount obstacles and persist in the face of barriers</a:t>
            </a:r>
          </a:p>
          <a:p>
            <a:pPr lvl="1" eaLnBrk="1" hangingPunct="1">
              <a:buFontTx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Three Primary Paths of Contextual Influences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Distal (early) effects on acquisition of SE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[self-efficacy]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OE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[outcome expectations]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Moderators of interest-choice relations</a:t>
            </a:r>
          </a:p>
          <a:p>
            <a:pPr lvl="1"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Direct influences on choice</a:t>
            </a:r>
          </a:p>
          <a:p>
            <a:pPr eaLnBrk="1" hangingPunct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5045075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124200" y="5045075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28600" y="1600200"/>
            <a:ext cx="1520825" cy="1974850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flatTx/>
          </a:bodyPr>
          <a:lstStyle/>
          <a:p>
            <a:endParaRPr lang="it-IT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82588" y="4057650"/>
            <a:ext cx="1520825" cy="9112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/>
            <a:r>
              <a:rPr lang="en-US" sz="1400" b="1"/>
              <a:t>Background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06388" y="4057650"/>
            <a:ext cx="1597025" cy="911225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r>
              <a:rPr lang="en-US" sz="1400" b="1"/>
              <a:t>Background</a:t>
            </a:r>
          </a:p>
          <a:p>
            <a:r>
              <a:rPr lang="en-US" sz="1400" b="1"/>
              <a:t>Contextual</a:t>
            </a:r>
          </a:p>
          <a:p>
            <a:r>
              <a:rPr lang="en-US" sz="1400" b="1"/>
              <a:t>Affordances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28600" y="1692275"/>
            <a:ext cx="1617663" cy="1598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1400" b="1"/>
              <a:t> </a:t>
            </a:r>
            <a:r>
              <a:rPr lang="en-US" sz="1400" b="1" u="sng"/>
              <a:t>Person Inputs</a:t>
            </a:r>
            <a:endParaRPr lang="en-US" sz="1400" b="1"/>
          </a:p>
          <a:p>
            <a:endParaRPr lang="en-US" sz="1400" b="1"/>
          </a:p>
          <a:p>
            <a:r>
              <a:rPr lang="en-US" sz="1400" b="1"/>
              <a:t>- </a:t>
            </a:r>
            <a:r>
              <a:rPr lang="en-US" sz="1300" b="1"/>
              <a:t>Predispositions</a:t>
            </a:r>
          </a:p>
          <a:p>
            <a:r>
              <a:rPr lang="en-US" sz="1400" b="1"/>
              <a:t>- Gender</a:t>
            </a:r>
          </a:p>
          <a:p>
            <a:r>
              <a:rPr lang="en-US" sz="1400" b="1"/>
              <a:t>- Race/ethnicity</a:t>
            </a:r>
          </a:p>
          <a:p>
            <a:r>
              <a:rPr lang="en-US" sz="1400" b="1"/>
              <a:t>- Disability/</a:t>
            </a:r>
          </a:p>
          <a:p>
            <a:r>
              <a:rPr lang="en-US" sz="1400" b="1"/>
              <a:t>    Health status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2439988" y="2843213"/>
            <a:ext cx="1287462" cy="1287462"/>
          </a:xfrm>
          <a:prstGeom prst="rect">
            <a:avLst/>
          </a:prstGeom>
          <a:solidFill>
            <a:srgbClr val="FFFFCC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FFFFCC"/>
            </a:extrusionClr>
          </a:sp3d>
        </p:spPr>
        <p:txBody>
          <a:bodyPr wrap="none" anchor="ctr">
            <a:flatTx/>
          </a:bodyPr>
          <a:lstStyle/>
          <a:p>
            <a:endParaRPr lang="it-IT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514600" y="3217863"/>
            <a:ext cx="1457325" cy="1152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1400" b="1"/>
              <a:t>Learning Experiences</a:t>
            </a:r>
            <a:endParaRPr lang="en-US" sz="1400" b="1" u="sng"/>
          </a:p>
          <a:p>
            <a:endParaRPr lang="en-US" sz="1400" b="1"/>
          </a:p>
          <a:p>
            <a:endParaRPr lang="en-US" sz="1400" b="1"/>
          </a:p>
          <a:p>
            <a:pPr eaLnBrk="1" hangingPunct="1"/>
            <a:endParaRPr lang="en-US" sz="1400" b="1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963988" y="2000250"/>
            <a:ext cx="1292225" cy="682625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pPr algn="ctr"/>
            <a:r>
              <a:rPr lang="en-US" sz="1400" b="1">
                <a:solidFill>
                  <a:srgbClr val="FFFFCC"/>
                </a:solidFill>
              </a:rPr>
              <a:t>Self-efficacy</a:t>
            </a:r>
          </a:p>
          <a:p>
            <a:pPr algn="ctr"/>
            <a:r>
              <a:rPr lang="en-US" sz="1400" b="1">
                <a:solidFill>
                  <a:srgbClr val="FFFFCC"/>
                </a:solidFill>
              </a:rPr>
              <a:t>Expectations</a:t>
            </a: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3963988" y="4286250"/>
            <a:ext cx="1292225" cy="682625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pPr algn="ctr"/>
            <a:r>
              <a:rPr lang="en-US" sz="1400" b="1">
                <a:solidFill>
                  <a:srgbClr val="FFFFCC"/>
                </a:solidFill>
              </a:rPr>
              <a:t>Outcome </a:t>
            </a:r>
          </a:p>
          <a:p>
            <a:pPr algn="ctr"/>
            <a:r>
              <a:rPr lang="en-US" sz="1400" b="1">
                <a:solidFill>
                  <a:srgbClr val="FFFFCC"/>
                </a:solidFill>
              </a:rPr>
              <a:t>Expectations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5260975" y="3143250"/>
            <a:ext cx="911225" cy="682625"/>
          </a:xfrm>
          <a:prstGeom prst="rect">
            <a:avLst/>
          </a:prstGeom>
          <a:solidFill>
            <a:srgbClr val="FF7C80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pPr algn="ctr"/>
            <a:r>
              <a:rPr lang="en-US" sz="1400" b="1"/>
              <a:t>Interests</a:t>
            </a: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6556375" y="3143250"/>
            <a:ext cx="911225" cy="682625"/>
          </a:xfrm>
          <a:prstGeom prst="rect">
            <a:avLst/>
          </a:prstGeom>
          <a:solidFill>
            <a:srgbClr val="FF7C80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pPr algn="ctr"/>
            <a:r>
              <a:rPr lang="en-US" sz="1400" b="1"/>
              <a:t>Goals</a:t>
            </a: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7927975" y="3143250"/>
            <a:ext cx="911225" cy="682625"/>
          </a:xfrm>
          <a:prstGeom prst="rect">
            <a:avLst/>
          </a:prstGeom>
          <a:solidFill>
            <a:srgbClr val="FF7C80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</a:sp3d>
        </p:spPr>
        <p:txBody>
          <a:bodyPr wrap="none" lIns="90488" tIns="44450" rIns="90488" bIns="44450" anchor="ctr">
            <a:flatTx/>
          </a:bodyPr>
          <a:lstStyle/>
          <a:p>
            <a:pPr algn="ctr"/>
            <a:r>
              <a:rPr lang="en-US" sz="1400" b="1"/>
              <a:t>Actions</a:t>
            </a:r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6172200" y="3522663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7466013" y="3522663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5489575" y="1390650"/>
            <a:ext cx="3121025" cy="682625"/>
          </a:xfrm>
          <a:prstGeom prst="rect">
            <a:avLst/>
          </a:prstGeom>
          <a:solidFill>
            <a:srgbClr val="FF7C80"/>
          </a:solidFill>
          <a:ln w="9525">
            <a:miter lim="800000"/>
            <a:headEnd/>
            <a:tailEnd/>
          </a:ln>
          <a:scene3d>
            <a:camera prst="legacyObliqueTopRight"/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FF7C80"/>
            </a:extrusionClr>
          </a:sp3d>
        </p:spPr>
        <p:txBody>
          <a:bodyPr wrap="none" anchor="ctr">
            <a:flatTx/>
          </a:bodyPr>
          <a:lstStyle/>
          <a:p>
            <a:endParaRPr lang="it-IT"/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5481638" y="1465263"/>
            <a:ext cx="2959100" cy="514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1400" b="1"/>
              <a:t>Contextual Influences</a:t>
            </a:r>
          </a:p>
          <a:p>
            <a:pPr algn="ctr"/>
            <a:r>
              <a:rPr lang="en-US" sz="1400" b="1"/>
              <a:t>Proximal to Choice Behavior</a:t>
            </a:r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5257800" y="2303463"/>
            <a:ext cx="1447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5259388" y="2305050"/>
            <a:ext cx="2741612" cy="760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V="1">
            <a:off x="5410200" y="3827463"/>
            <a:ext cx="1522413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V="1">
            <a:off x="5410200" y="3827463"/>
            <a:ext cx="2894013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7011988" y="2152650"/>
            <a:ext cx="0" cy="912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8307388" y="2152650"/>
            <a:ext cx="0" cy="912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3577" name="Line 25"/>
          <p:cNvSpPr>
            <a:spLocks noChangeShapeType="1"/>
          </p:cNvSpPr>
          <p:nvPr/>
        </p:nvSpPr>
        <p:spPr bwMode="auto">
          <a:xfrm>
            <a:off x="990600" y="3598863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3578" name="Line 26"/>
          <p:cNvSpPr>
            <a:spLocks noChangeShapeType="1"/>
          </p:cNvSpPr>
          <p:nvPr/>
        </p:nvSpPr>
        <p:spPr bwMode="auto">
          <a:xfrm>
            <a:off x="1828800" y="2836863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 flipV="1">
            <a:off x="1905000" y="3827463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>
            <a:off x="7772400" y="2151063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3581" name="Line 29"/>
          <p:cNvSpPr>
            <a:spLocks noChangeShapeType="1"/>
          </p:cNvSpPr>
          <p:nvPr/>
        </p:nvSpPr>
        <p:spPr bwMode="auto">
          <a:xfrm>
            <a:off x="6477000" y="2151063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3582" name="Line 30"/>
          <p:cNvSpPr>
            <a:spLocks noChangeShapeType="1"/>
          </p:cNvSpPr>
          <p:nvPr/>
        </p:nvSpPr>
        <p:spPr bwMode="auto">
          <a:xfrm>
            <a:off x="1828800" y="1693863"/>
            <a:ext cx="3581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3583" name="Line 31"/>
          <p:cNvSpPr>
            <a:spLocks noChangeShapeType="1"/>
          </p:cNvSpPr>
          <p:nvPr/>
        </p:nvSpPr>
        <p:spPr bwMode="auto">
          <a:xfrm>
            <a:off x="5257800" y="2303463"/>
            <a:ext cx="3048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3584" name="Line 32"/>
          <p:cNvSpPr>
            <a:spLocks noChangeShapeType="1"/>
          </p:cNvSpPr>
          <p:nvPr/>
        </p:nvSpPr>
        <p:spPr bwMode="auto">
          <a:xfrm flipV="1">
            <a:off x="5410200" y="3827463"/>
            <a:ext cx="304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3585" name="Line 33"/>
          <p:cNvSpPr>
            <a:spLocks noChangeShapeType="1"/>
          </p:cNvSpPr>
          <p:nvPr/>
        </p:nvSpPr>
        <p:spPr bwMode="auto">
          <a:xfrm flipV="1">
            <a:off x="3733800" y="2684463"/>
            <a:ext cx="7620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3586" name="Line 34"/>
          <p:cNvSpPr>
            <a:spLocks noChangeShapeType="1"/>
          </p:cNvSpPr>
          <p:nvPr/>
        </p:nvSpPr>
        <p:spPr bwMode="auto">
          <a:xfrm>
            <a:off x="3733800" y="3446463"/>
            <a:ext cx="8382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>
            <a:off x="4724400" y="2684463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23588" name="Rectangle 36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/>
              <a:t>Social Cognitive Career Theory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Activity: Shaping of Your Academic Career</a:t>
            </a:r>
            <a:endParaRPr lang="en-US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79512" y="1340768"/>
            <a:ext cx="8363272" cy="4997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93700" indent="-3937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2400" dirty="0" smtClean="0"/>
              <a:t>Break up into teams of 5 to 6 each</a:t>
            </a:r>
          </a:p>
          <a:p>
            <a:pPr marL="393700" indent="-3937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Choose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a team leader</a:t>
            </a:r>
          </a:p>
          <a:p>
            <a:pPr marL="393700" indent="-3937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team leaders must meet the faculty separately for instructions before the start of the activity</a:t>
            </a:r>
          </a:p>
          <a:p>
            <a:pPr marL="393700" indent="-3937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Read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the instructions in the handout</a:t>
            </a:r>
          </a:p>
          <a:p>
            <a:pPr marL="393700" indent="-3937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Start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thinking, reflecting and writing your own story –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mins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93700" indent="-3937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Share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your influences with your team members – 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25 </a:t>
            </a:r>
            <a:r>
              <a:rPr kumimoji="0" lang="en-US" sz="2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mins</a:t>
            </a:r>
            <a:endParaRPr kumimoji="0" lang="en-US" sz="24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93700" indent="-3937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2400" b="1" baseline="0" dirty="0" smtClean="0">
                <a:latin typeface="Times New Roman" pitchFamily="18" charset="0"/>
                <a:cs typeface="Times New Roman" pitchFamily="18" charset="0"/>
              </a:rPr>
              <a:t>Team leaders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to share team patters with the larger audience -  2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mins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for each team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624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Activity: Emerging Patterns</a:t>
            </a:r>
            <a:endParaRPr lang="en-US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79512" y="1340768"/>
            <a:ext cx="8363272" cy="4997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93700" indent="-3937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  <a:tabLst>
                <a:tab pos="3894138" algn="l"/>
                <a:tab pos="4178300" algn="l"/>
              </a:tabLst>
            </a:pPr>
            <a:r>
              <a:rPr lang="en-US" sz="2400" dirty="0" smtClean="0"/>
              <a:t>Personal Inputs	:  1; 13; 14</a:t>
            </a:r>
          </a:p>
          <a:p>
            <a:pPr marL="393700" indent="-3937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  <a:tabLst>
                <a:tab pos="3894138" algn="l"/>
                <a:tab pos="4178300" algn="l"/>
              </a:tabLst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Environmental</a:t>
            </a: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conditions	: 	2; 3; 6; 7; 8; 11	</a:t>
            </a:r>
          </a:p>
          <a:p>
            <a:pPr marL="393700" indent="-3937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  <a:tabLst>
                <a:tab pos="3894138" algn="l"/>
                <a:tab pos="4178300" algn="l"/>
              </a:tabLs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Self efficacy factors		</a:t>
            </a:r>
          </a:p>
          <a:p>
            <a:pPr marL="850900" lvl="1" indent="-393700" algn="just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  <a:tabLst>
                <a:tab pos="3894138" algn="l"/>
                <a:tab pos="4178300" algn="l"/>
              </a:tabLs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Personal accomplishments	: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13</a:t>
            </a:r>
          </a:p>
          <a:p>
            <a:pPr marL="850900" lvl="1" indent="-393700" algn="just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  <a:tabLst>
                <a:tab pos="3894138" algn="l"/>
                <a:tab pos="4178300" algn="l"/>
              </a:tabLs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Vicarious learning	: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50900" lvl="1" indent="-393700" algn="just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  <a:tabLst>
                <a:tab pos="3894138" algn="l"/>
                <a:tab pos="4178300" algn="l"/>
              </a:tabLs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.Social Persuasion	: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850900" lvl="1" indent="-393700" algn="just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  <a:tabLst>
                <a:tab pos="3894138" algn="l"/>
                <a:tab pos="4178300" algn="l"/>
              </a:tabLs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Affective Reactions	: 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5; 14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93700" indent="-3937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  <a:tabLst>
                <a:tab pos="3894138" algn="l"/>
                <a:tab pos="4178300" algn="l"/>
              </a:tabLst>
            </a:pPr>
            <a:r>
              <a:rPr kumimoji="0" lang="en-US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Outcome expectation	:	4;</a:t>
            </a:r>
          </a:p>
          <a:p>
            <a:pPr marL="393700" indent="-3937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  <a:tabLst>
                <a:tab pos="3894138" algn="l"/>
                <a:tab pos="4178300" algn="l"/>
              </a:tabLst>
            </a:pPr>
            <a:r>
              <a:rPr lang="en-US" sz="2400" baseline="0" dirty="0" smtClean="0">
                <a:latin typeface="Times New Roman" pitchFamily="18" charset="0"/>
                <a:cs typeface="Times New Roman" pitchFamily="18" charset="0"/>
              </a:rPr>
              <a:t>Goals	:	9; </a:t>
            </a:r>
          </a:p>
          <a:p>
            <a:pPr marL="393700" indent="-3937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  <a:tabLst>
                <a:tab pos="3894138" algn="l"/>
                <a:tab pos="4178300" algn="l"/>
              </a:tabLst>
            </a:pPr>
            <a:endParaRPr kumimoji="0" lang="en-US" sz="2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Research Supports SCCT’s Assumptions About</a:t>
            </a:r>
            <a:endParaRPr lang="en-US" b="1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600200"/>
            <a:ext cx="8363272" cy="499715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93700" indent="-3937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2400" dirty="0" smtClean="0"/>
              <a:t>Interests are strongly related to one’s self-efficacy and outcome expectations.</a:t>
            </a:r>
          </a:p>
          <a:p>
            <a:pPr marL="393700" indent="-3937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2400" dirty="0" smtClean="0"/>
              <a:t>Performance accomplishments in a specific endeavor lead to interests in that endeavor to the extent that they foster a growing sense of self-efficacy</a:t>
            </a:r>
          </a:p>
          <a:p>
            <a:pPr marL="393700" indent="-3937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2400" dirty="0" smtClean="0"/>
              <a:t>Self-efficacy and outcome expectations affect career-related choices largely (though not completely) through their influence on interest.</a:t>
            </a:r>
          </a:p>
          <a:p>
            <a:pPr marL="393700" indent="-3937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2400" dirty="0" smtClean="0"/>
              <a:t>Past performance affects future performance partly through people’s abilities and partly through the self-efficacy percepts they develop, which presumably help them organize their skills and persist despite setbacks.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/>
              <a:t>How Does SCCT Helps?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81000" y="1004862"/>
            <a:ext cx="8763000" cy="5853138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  <a:defRPr/>
            </a:pP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Provide opportunities to build </a:t>
            </a:r>
            <a:r>
              <a:rPr lang="en-US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competencies</a:t>
            </a:r>
            <a:endParaRPr lang="en-US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  <a:defRPr/>
            </a:pP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Strengthen self-efficacy beliefs via the four sources of information</a:t>
            </a:r>
          </a:p>
          <a:p>
            <a:pPr lvl="1" eaLnBrk="1" fontAlgn="auto" hangingPunct="1">
              <a:spcBef>
                <a:spcPts val="300"/>
              </a:spcBef>
              <a:spcAft>
                <a:spcPts val="300"/>
              </a:spcAft>
              <a:buFont typeface="Wingdings" charset="2"/>
              <a:buChar char="Ø"/>
              <a:defRPr/>
            </a:pP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Realistic self- appraisal of performance accomplishments</a:t>
            </a:r>
          </a:p>
          <a:p>
            <a:pPr lvl="2" eaLnBrk="1" fontAlgn="auto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Engage in mastery experiences</a:t>
            </a:r>
          </a:p>
          <a:p>
            <a:pPr lvl="2" eaLnBrk="1" fontAlgn="auto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Recognize strong performance</a:t>
            </a:r>
          </a:p>
          <a:p>
            <a:pPr lvl="2" eaLnBrk="1" fontAlgn="auto" hangingPunct="1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Develop accurate attributions of performance (success and failure)	</a:t>
            </a:r>
          </a:p>
          <a:p>
            <a:pPr lvl="1" eaLnBrk="1" fontAlgn="auto" hangingPunct="1">
              <a:spcBef>
                <a:spcPts val="300"/>
              </a:spcBef>
              <a:spcAft>
                <a:spcPts val="300"/>
              </a:spcAft>
              <a:buFont typeface="Wingdings" charset="2"/>
              <a:buChar char="Ø"/>
              <a:defRPr/>
            </a:pP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Couple 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verbal/social persuasion with other information sources</a:t>
            </a:r>
          </a:p>
          <a:p>
            <a:pPr lvl="1" eaLnBrk="1" fontAlgn="auto" hangingPunct="1">
              <a:spcBef>
                <a:spcPts val="300"/>
              </a:spcBef>
              <a:spcAft>
                <a:spcPts val="300"/>
              </a:spcAft>
              <a:buFont typeface="Wingdings" charset="2"/>
              <a:buChar char="Ø"/>
              <a:defRPr/>
            </a:pP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Address undermining anxiety related to performance and 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choice</a:t>
            </a:r>
            <a:endParaRPr lang="en-US" sz="2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  <a:defRPr/>
            </a:pPr>
            <a:r>
              <a:rPr lang="en-US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Strengthen </a:t>
            </a: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&amp; expand vocational interests in high aptitude areas</a:t>
            </a:r>
          </a:p>
          <a:p>
            <a:pPr lvl="1" eaLnBrk="1" fontAlgn="auto" hangingPunct="1">
              <a:spcBef>
                <a:spcPts val="300"/>
              </a:spcBef>
              <a:spcAft>
                <a:spcPts val="300"/>
              </a:spcAft>
              <a:buFont typeface="Wingdings" charset="2"/>
              <a:buChar char="Ø"/>
              <a:defRPr/>
            </a:pP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Link education to work/careers via career exploration (from written/visual information 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simulations, modeling, &amp; job shadowing to 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practice </a:t>
            </a:r>
            <a:r>
              <a:rPr lang="en-US" sz="20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&amp; internships, research &amp; work </a:t>
            </a:r>
            <a:r>
              <a:rPr lang="en-US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experience)</a:t>
            </a:r>
            <a:endParaRPr lang="en-US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  <a:defRPr/>
            </a:pP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Address unrealistic outcome </a:t>
            </a:r>
            <a:r>
              <a:rPr lang="en-US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expectations</a:t>
            </a:r>
            <a:endParaRPr lang="en-US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  <a:defRPr/>
            </a:pP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Minimize barriers &amp; enhance </a:t>
            </a:r>
            <a:r>
              <a:rPr lang="en-US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facilitators</a:t>
            </a:r>
            <a:endParaRPr lang="en-US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  <a:defRPr/>
            </a:pPr>
            <a:r>
              <a:rPr lang="en-US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Clarify academic &amp; career </a:t>
            </a:r>
            <a:r>
              <a:rPr lang="en-US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goals</a:t>
            </a:r>
          </a:p>
          <a:p>
            <a:pPr eaLnBrk="1" fontAlgn="auto" hangingPunct="1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  <a:defRPr/>
            </a:pPr>
            <a:endParaRPr lang="en-US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915954" y="2492896"/>
            <a:ext cx="531209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dirty="0" smtClean="0">
                <a:effectLst>
                  <a:outerShdw blurRad="50800" dist="50800" dir="5400000" algn="ctr" rotWithShape="0">
                    <a:srgbClr val="000000">
                      <a:alpha val="99000"/>
                    </a:srgbClr>
                  </a:outerShdw>
                </a:effectLst>
              </a:rPr>
              <a:t>Thank You</a:t>
            </a:r>
            <a:endParaRPr lang="en-US" sz="9600" dirty="0">
              <a:effectLst>
                <a:outerShdw blurRad="50800" dist="50800" dir="5400000" algn="ctr" rotWithShape="0">
                  <a:srgbClr val="000000">
                    <a:alpha val="99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b="1" dirty="0" smtClean="0"/>
              <a:t>What Does this Mean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36538" indent="-236538" algn="just">
              <a:spcBef>
                <a:spcPts val="1200"/>
              </a:spcBef>
              <a:spcAft>
                <a:spcPts val="1200"/>
              </a:spcAft>
              <a:tabLst>
                <a:tab pos="2174875" algn="l"/>
                <a:tab pos="2459038" algn="l"/>
              </a:tabLst>
            </a:pPr>
            <a:r>
              <a:rPr lang="en-US" sz="2400" b="1" u="sng" dirty="0" smtClean="0"/>
              <a:t>Social Cognitive Theory</a:t>
            </a:r>
            <a:r>
              <a:rPr lang="en-US" sz="2400" b="1" dirty="0" smtClean="0"/>
              <a:t> </a:t>
            </a:r>
            <a:r>
              <a:rPr lang="en-US" sz="2400" dirty="0" smtClean="0"/>
              <a:t>is an approach to understanding people through the perspective of the interactions of people’s thoughts and social behavior.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b="1" u="sng" dirty="0" smtClean="0"/>
              <a:t>Career</a:t>
            </a:r>
            <a:r>
              <a:rPr lang="en-US" sz="2400" dirty="0" smtClean="0"/>
              <a:t> is a job which you are trained or have an inclination for and which you expect to do all your life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680" y="188640"/>
            <a:ext cx="86868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Role of the Person on Career Choice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People help construct their own career outcomes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People’s beliefs about themselves, their environments, and possible career paths play key roles in this process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People are not merely beneficiaries (or victims) of this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intrapsychic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temperamental, or situational forces 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But people’s  behavior is often flexible and susceptible to change efforts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Therefore it is always said career choice and not career destiny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Other Factors that Impact on Careers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92500"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However, career development is not just a cognitive or a volitional enterprise 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are often potent (external and internal) barriers to choice, change, and growth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Social and economic conditions promote or inhibit particular career paths for particular persons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Affective reactions influence rational thought processes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People differ in their abilities and achievement histories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Complex array of factors such as culture, gender, genetic endowment, socio-structural considerations, and disability or health status work along with people’s cognitions to impact career possibilities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is Social Cognitive Theory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Traces the complex connections between persons and their career related contexts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Brings out the links between cognitive and interpersonal factors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Figures out connections between self-directed and externally imposed influences on career behavior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Assumes humans’ capacity to influence their own development and surroundings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dirty="0" smtClean="0"/>
              <a:t> </a:t>
            </a:r>
          </a:p>
        </p:txBody>
      </p:sp>
      <p:sp>
        <p:nvSpPr>
          <p:cNvPr id="4" name="Rettangolo 3"/>
          <p:cNvSpPr/>
          <p:nvPr/>
        </p:nvSpPr>
        <p:spPr>
          <a:xfrm>
            <a:off x="755576" y="1412776"/>
            <a:ext cx="767122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4000" dirty="0" smtClean="0">
                <a:latin typeface="Times New Roman" pitchFamily="18" charset="0"/>
                <a:cs typeface="Times New Roman" pitchFamily="18" charset="0"/>
              </a:rPr>
              <a:t>“People’s level of motivation, affective states, and actions are based more on what they believe than on what is objectively the case’’</a:t>
            </a:r>
            <a:endParaRPr lang="it-IT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</a:p>
          <a:p>
            <a:pPr algn="just"/>
            <a:r>
              <a:rPr lang="it-IT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Albert </a:t>
            </a:r>
            <a:r>
              <a:rPr lang="it-IT" sz="2800" dirty="0" err="1" smtClean="0">
                <a:latin typeface="Times New Roman" pitchFamily="18" charset="0"/>
                <a:cs typeface="Times New Roman" pitchFamily="18" charset="0"/>
              </a:rPr>
              <a:t>Bandura</a:t>
            </a:r>
            <a:endParaRPr lang="it-IT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5786446" y="5143512"/>
            <a:ext cx="2900354" cy="982651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err="1" smtClean="0"/>
              <a:t>Bandura’s</a:t>
            </a:r>
            <a:r>
              <a:rPr lang="en-US" b="1" dirty="0" smtClean="0"/>
              <a:t> Triadic-Reciprocal Model of Causation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following operate as interlocking mechanisms that affect one another bi-directionally</a:t>
            </a:r>
          </a:p>
          <a:p>
            <a:pPr lvl="1" algn="just">
              <a:spcBef>
                <a:spcPts val="1200"/>
              </a:spcBef>
              <a:spcAft>
                <a:spcPts val="600"/>
              </a:spcAf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Personal attributes, such as internal cognitive and affective states, and physical characteristics</a:t>
            </a:r>
          </a:p>
          <a:p>
            <a:pPr lvl="1" algn="just">
              <a:spcBef>
                <a:spcPts val="1200"/>
              </a:spcBef>
              <a:spcAft>
                <a:spcPts val="600"/>
              </a:spcAf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External environmental factors</a:t>
            </a:r>
          </a:p>
          <a:p>
            <a:pPr lvl="1" algn="just">
              <a:spcBef>
                <a:spcPts val="1200"/>
              </a:spcBef>
              <a:spcAft>
                <a:spcPts val="600"/>
              </a:spcAft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Overt behavior (as distinct from internal and physical qualities of the person)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/>
              <a:t>Reciprocal </a:t>
            </a:r>
            <a:r>
              <a:rPr lang="en-US" sz="3600" b="1" dirty="0" smtClean="0"/>
              <a:t>Determinants </a:t>
            </a:r>
            <a:r>
              <a:rPr lang="en-US" sz="3600" b="1" dirty="0"/>
              <a:t>of </a:t>
            </a:r>
            <a:r>
              <a:rPr lang="en-US" sz="3600" b="1" dirty="0" smtClean="0"/>
              <a:t>Human Functioning</a:t>
            </a:r>
            <a:endParaRPr lang="en-US" sz="3600" b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03848" y="1196752"/>
            <a:ext cx="250033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Overt Behavior/Human Development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033920" y="3540558"/>
            <a:ext cx="1800200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Environmental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Factors</a:t>
            </a: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41960" y="3441194"/>
            <a:ext cx="171451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Personal </a:t>
            </a:r>
          </a:p>
          <a:p>
            <a:pPr algn="ctr"/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2000" dirty="0" err="1" smtClean="0">
                <a:latin typeface="Times New Roman" pitchFamily="18" charset="0"/>
                <a:cs typeface="Times New Roman" pitchFamily="18" charset="0"/>
              </a:rPr>
              <a:t>Factors</a:t>
            </a: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reccia bidirezionale orizzontale 7"/>
          <p:cNvSpPr/>
          <p:nvPr/>
        </p:nvSpPr>
        <p:spPr>
          <a:xfrm>
            <a:off x="2483768" y="3506138"/>
            <a:ext cx="4536504" cy="64294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bidirezionale orizzontale 8"/>
          <p:cNvSpPr/>
          <p:nvPr/>
        </p:nvSpPr>
        <p:spPr>
          <a:xfrm rot="19244281">
            <a:off x="1214535" y="2322510"/>
            <a:ext cx="2206659" cy="64294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bidirezionale orizzontale 9"/>
          <p:cNvSpPr/>
          <p:nvPr/>
        </p:nvSpPr>
        <p:spPr>
          <a:xfrm rot="2800784">
            <a:off x="5445524" y="2391284"/>
            <a:ext cx="2137631" cy="64294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ctangle 11"/>
          <p:cNvSpPr/>
          <p:nvPr/>
        </p:nvSpPr>
        <p:spPr>
          <a:xfrm>
            <a:off x="3203848" y="4869160"/>
            <a:ext cx="56886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Within this triadic system, people become both “products and producers of their environment”, with the potential for self-regulation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76032" y="4149080"/>
            <a:ext cx="1857388" cy="1368152"/>
            <a:chOff x="676032" y="4149080"/>
            <a:chExt cx="1857388" cy="1368152"/>
          </a:xfrm>
        </p:grpSpPr>
        <p:sp>
          <p:nvSpPr>
            <p:cNvPr id="11" name="CasellaDiTesto 10"/>
            <p:cNvSpPr txBox="1"/>
            <p:nvPr/>
          </p:nvSpPr>
          <p:spPr>
            <a:xfrm>
              <a:off x="676032" y="4563125"/>
              <a:ext cx="1857388" cy="95410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it-IT" sz="1400" dirty="0" smtClean="0">
                  <a:latin typeface="Times New Roman" pitchFamily="18" charset="0"/>
                  <a:cs typeface="Times New Roman" pitchFamily="18" charset="0"/>
                </a:rPr>
                <a:t>Cognitive, </a:t>
              </a:r>
              <a:r>
                <a:rPr lang="it-IT" sz="1400" dirty="0" err="1" smtClean="0">
                  <a:latin typeface="Times New Roman" pitchFamily="18" charset="0"/>
                  <a:cs typeface="Times New Roman" pitchFamily="18" charset="0"/>
                </a:rPr>
                <a:t>Affective</a:t>
              </a:r>
              <a:r>
                <a:rPr lang="it-IT" sz="1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it-IT" sz="1400" dirty="0" smtClean="0"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it-IT" sz="1400" dirty="0" err="1" smtClean="0">
                  <a:latin typeface="Times New Roman" pitchFamily="18" charset="0"/>
                  <a:cs typeface="Times New Roman" pitchFamily="18" charset="0"/>
                </a:rPr>
                <a:t>including</a:t>
              </a:r>
              <a:r>
                <a:rPr lang="it-IT" sz="1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it-IT" sz="1400" dirty="0" err="1" smtClean="0">
                  <a:latin typeface="Times New Roman" pitchFamily="18" charset="0"/>
                  <a:cs typeface="Times New Roman" pitchFamily="18" charset="0"/>
                </a:rPr>
                <a:t>belief’s</a:t>
              </a:r>
              <a:r>
                <a:rPr lang="it-IT" sz="1400" dirty="0" smtClean="0">
                  <a:latin typeface="Times New Roman" pitchFamily="18" charset="0"/>
                  <a:cs typeface="Times New Roman" pitchFamily="18" charset="0"/>
                </a:rPr>
                <a:t>),</a:t>
              </a:r>
            </a:p>
            <a:p>
              <a:r>
                <a:rPr lang="it-IT" sz="1400" dirty="0" smtClean="0">
                  <a:latin typeface="Times New Roman" pitchFamily="18" charset="0"/>
                  <a:cs typeface="Times New Roman" pitchFamily="18" charset="0"/>
                </a:rPr>
                <a:t>     And </a:t>
              </a:r>
              <a:r>
                <a:rPr lang="it-IT" sz="1400" dirty="0" err="1" smtClean="0">
                  <a:latin typeface="Times New Roman" pitchFamily="18" charset="0"/>
                  <a:cs typeface="Times New Roman" pitchFamily="18" charset="0"/>
                </a:rPr>
                <a:t>Biological</a:t>
              </a:r>
              <a:r>
                <a:rPr lang="it-IT" sz="1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it-IT" sz="1400" dirty="0" smtClean="0">
                  <a:latin typeface="Times New Roman" pitchFamily="18" charset="0"/>
                  <a:cs typeface="Times New Roman" pitchFamily="18" charset="0"/>
                </a:rPr>
                <a:t>            </a:t>
              </a:r>
              <a:r>
                <a:rPr lang="it-IT" sz="1400" dirty="0" err="1" smtClean="0">
                  <a:latin typeface="Times New Roman" pitchFamily="18" charset="0"/>
                  <a:cs typeface="Times New Roman" pitchFamily="18" charset="0"/>
                </a:rPr>
                <a:t>Events</a:t>
              </a:r>
              <a:endParaRPr lang="it-IT" sz="1400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4" name="Straight Arrow Connector 13"/>
            <p:cNvCxnSpPr>
              <a:stCxn id="11" idx="0"/>
              <a:endCxn id="7" idx="2"/>
            </p:cNvCxnSpPr>
            <p:nvPr/>
          </p:nvCxnSpPr>
          <p:spPr>
            <a:xfrm flipH="1" flipV="1">
              <a:off x="1599216" y="4149080"/>
              <a:ext cx="5510" cy="41404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6876256" y="1628800"/>
            <a:ext cx="2123728" cy="1911758"/>
            <a:chOff x="6876256" y="1628800"/>
            <a:chExt cx="2123728" cy="1911758"/>
          </a:xfrm>
        </p:grpSpPr>
        <p:sp>
          <p:nvSpPr>
            <p:cNvPr id="15" name="CasellaDiTesto 10"/>
            <p:cNvSpPr txBox="1"/>
            <p:nvPr/>
          </p:nvSpPr>
          <p:spPr>
            <a:xfrm>
              <a:off x="6876256" y="1628800"/>
              <a:ext cx="2123728" cy="116955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it-IT" sz="1400" dirty="0" smtClean="0">
                  <a:latin typeface="Times New Roman" pitchFamily="18" charset="0"/>
                  <a:cs typeface="Times New Roman" pitchFamily="18" charset="0"/>
                </a:rPr>
                <a:t>State of  economy; available opportunities; changes in technology,  exposures duirng  school  &amp; college</a:t>
              </a:r>
            </a:p>
          </p:txBody>
        </p:sp>
        <p:cxnSp>
          <p:nvCxnSpPr>
            <p:cNvPr id="16" name="Straight Arrow Connector 15"/>
            <p:cNvCxnSpPr>
              <a:stCxn id="6" idx="0"/>
              <a:endCxn id="15" idx="2"/>
            </p:cNvCxnSpPr>
            <p:nvPr/>
          </p:nvCxnSpPr>
          <p:spPr>
            <a:xfrm flipV="1">
              <a:off x="7934020" y="2798351"/>
              <a:ext cx="4100" cy="74220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1163</Words>
  <Application>Microsoft Office PowerPoint</Application>
  <PresentationFormat>On-screen Show (4:3)</PresentationFormat>
  <Paragraphs>226</Paragraphs>
  <Slides>26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Tema di Office</vt:lpstr>
      <vt:lpstr>Social Cognitive Theory of                         Career Development </vt:lpstr>
      <vt:lpstr>Slide 2</vt:lpstr>
      <vt:lpstr>What Does this Mean</vt:lpstr>
      <vt:lpstr>Role of the Person on Career Choice</vt:lpstr>
      <vt:lpstr>Other Factors that Impact on Careers</vt:lpstr>
      <vt:lpstr>What is Social Cognitive Theory</vt:lpstr>
      <vt:lpstr> </vt:lpstr>
      <vt:lpstr>Bandura’s Triadic-Reciprocal Model of Causation</vt:lpstr>
      <vt:lpstr>Reciprocal Determinants of Human Functioning</vt:lpstr>
      <vt:lpstr>Social Cognitive Career Theory (Lent, Brown &amp; Hackett, 1994, 2000, 2002)</vt:lpstr>
      <vt:lpstr>SCCT Model Person Inputs and background context</vt:lpstr>
      <vt:lpstr>Distal Influences</vt:lpstr>
      <vt:lpstr>Proximal Influences</vt:lpstr>
      <vt:lpstr>SCCT Model: Learning effects on efficacy and outcome expectations</vt:lpstr>
      <vt:lpstr>Learning Influences: Sources of Self-Efficacy Information</vt:lpstr>
      <vt:lpstr>Building Self-efficacy expectations</vt:lpstr>
      <vt:lpstr>Attributions of Performance</vt:lpstr>
      <vt:lpstr>SCCT Model:  Contextual influences on interests, goals and actions </vt:lpstr>
      <vt:lpstr>Key Components of Social Cognitive Theory</vt:lpstr>
      <vt:lpstr>Contextual Influences on Career and Academic Behavior</vt:lpstr>
      <vt:lpstr>Social Cognitive Career Theory</vt:lpstr>
      <vt:lpstr>Activity: Shaping of Your Academic Career</vt:lpstr>
      <vt:lpstr>Activity: Emerging Patterns</vt:lpstr>
      <vt:lpstr>Research Supports SCCT’s Assumptions About</vt:lpstr>
      <vt:lpstr>How Does SCCT Helps?</vt:lpstr>
      <vt:lpstr>Slide 26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Cognitive Career Theory of  Career Choice</dc:title>
  <dc:creator>Olger</dc:creator>
  <cp:lastModifiedBy>ab117389</cp:lastModifiedBy>
  <cp:revision>79</cp:revision>
  <dcterms:created xsi:type="dcterms:W3CDTF">2014-01-30T19:58:54Z</dcterms:created>
  <dcterms:modified xsi:type="dcterms:W3CDTF">2016-02-15T16:54:24Z</dcterms:modified>
</cp:coreProperties>
</file>