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9"/>
  </p:notesMasterIdLst>
  <p:sldIdLst>
    <p:sldId id="258" r:id="rId2"/>
    <p:sldId id="286" r:id="rId3"/>
    <p:sldId id="289" r:id="rId4"/>
    <p:sldId id="276" r:id="rId5"/>
    <p:sldId id="312" r:id="rId6"/>
    <p:sldId id="292" r:id="rId7"/>
    <p:sldId id="290" r:id="rId8"/>
    <p:sldId id="324" r:id="rId9"/>
    <p:sldId id="281" r:id="rId10"/>
    <p:sldId id="313" r:id="rId11"/>
    <p:sldId id="314" r:id="rId12"/>
    <p:sldId id="315" r:id="rId13"/>
    <p:sldId id="316" r:id="rId14"/>
    <p:sldId id="317" r:id="rId15"/>
    <p:sldId id="282" r:id="rId16"/>
    <p:sldId id="283" r:id="rId17"/>
    <p:sldId id="284" r:id="rId18"/>
    <p:sldId id="291" r:id="rId19"/>
    <p:sldId id="285" r:id="rId20"/>
    <p:sldId id="327" r:id="rId21"/>
    <p:sldId id="326" r:id="rId22"/>
    <p:sldId id="303" r:id="rId23"/>
    <p:sldId id="322" r:id="rId24"/>
    <p:sldId id="325" r:id="rId25"/>
    <p:sldId id="323" r:id="rId26"/>
    <p:sldId id="320" r:id="rId27"/>
    <p:sldId id="3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22C7-62E9-49BF-A73E-8A677B704BB1}" type="datetimeFigureOut">
              <a:rPr lang="en-IN" smtClean="0"/>
              <a:t>03-09-2020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2B20C-3A3F-43ED-A072-6AF0096A51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2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764-9221-4445-B773-E42537AFE82B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69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B52F-910E-40A7-9F56-56F8FA0DC2D4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17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226C-ADF0-4633-99EF-89BCAF8A3780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0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43F-D06F-486A-89E7-5492D3B76641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81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F6C-3983-4662-8A86-D8B727B7C9C1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81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0C0B-BBA8-4823-BAF6-C0F58185B4E2}" type="datetime1">
              <a:rPr lang="en-IN" smtClean="0"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93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F9BD-0BE5-467E-AE26-532D6E32AC39}" type="datetime1">
              <a:rPr lang="en-IN" smtClean="0"/>
              <a:t>03-09-2020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18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1B30-A35B-4026-A78D-0C7C4C973EBD}" type="datetime1">
              <a:rPr lang="en-IN" smtClean="0"/>
              <a:t>03-09-2020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14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B03-BD55-4838-86CB-38DF37602B85}" type="datetime1">
              <a:rPr lang="en-IN" smtClean="0"/>
              <a:t>03-09-2020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16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F79-A624-48DD-9AC7-B2C8E714FB93}" type="datetime1">
              <a:rPr lang="en-IN" smtClean="0"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9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4F65-9637-4D34-BAB8-221CD2477642}" type="datetime1">
              <a:rPr lang="en-IN" smtClean="0"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32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1014-0121-4677-A5DD-E79C90858F86}" type="datetime1">
              <a:rPr lang="en-IN" smtClean="0"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37C3-2DEF-4FC3-9848-A4F8EADE1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4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8629357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		DATA to ANALYTICS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05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A48C44C8-3582-425F-A287-558C058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641F3B4A-F664-4A9B-BC28-75A69B780ADF}" type="slidenum">
              <a:rPr lang="en-US" altLang="en-US" sz="1400"/>
              <a:pPr algn="l"/>
              <a:t>10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ACEFA78-510D-41C0-9AA8-BA5B486A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5" y="788963"/>
            <a:ext cx="8882576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cs typeface="Arial" panose="020B0604020202020204" pitchFamily="34" charset="0"/>
              </a:rPr>
              <a:t>Analytics with Unstructured Data</a:t>
            </a: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altLang="en-US" sz="3600" dirty="0">
                <a:cs typeface="Arial" panose="020B0604020202020204" pitchFamily="34" charset="0"/>
              </a:rPr>
              <a:t>Turning unstructured customer comments into actionable insights</a:t>
            </a: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altLang="en-US" sz="3600" dirty="0">
                <a:cs typeface="Arial" panose="020B0604020202020204" pitchFamily="34" charset="0"/>
              </a:rPr>
              <a:t>Finding nuggets of insight in text data that will improve our business</a:t>
            </a:r>
          </a:p>
          <a:p>
            <a:endParaRPr lang="en-US" altLang="en-US" sz="3200" i="1" dirty="0">
              <a:cs typeface="Arial" panose="020B0604020202020204" pitchFamily="34" charset="0"/>
            </a:endParaRPr>
          </a:p>
          <a:p>
            <a:endParaRPr lang="en-US" altLang="en-US" sz="3200" i="1" dirty="0">
              <a:cs typeface="Arial" panose="020B0604020202020204" pitchFamily="34" charset="0"/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en-US" altLang="en-US" sz="36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32800D07-A1DB-4DE8-9519-87ED9CF4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C87752F7-A2D9-4DB6-ADAF-FC546A89E3A4}" type="slidenum">
              <a:rPr lang="en-US" altLang="en-US" sz="1400"/>
              <a:pPr algn="l"/>
              <a:t>11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pic>
        <p:nvPicPr>
          <p:cNvPr id="16387" name="Picture 4" descr="Clarabridge%20Professional_text%20analytics.jpg">
            <a:extLst>
              <a:ext uri="{FF2B5EF4-FFF2-40B4-BE49-F238E27FC236}">
                <a16:creationId xmlns:a16="http://schemas.microsoft.com/office/drawing/2014/main" id="{63FC3317-879C-4A9E-941B-B6598127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590800"/>
            <a:ext cx="71120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BF10C1BE-ACB9-4F47-A202-AAC5277B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Customer Sat Survey Comments</a:t>
            </a:r>
          </a:p>
        </p:txBody>
      </p:sp>
      <p:sp>
        <p:nvSpPr>
          <p:cNvPr id="16389" name="MASTER_ITEMTitle">
            <a:extLst>
              <a:ext uri="{FF2B5EF4-FFF2-40B4-BE49-F238E27FC236}">
                <a16:creationId xmlns:a16="http://schemas.microsoft.com/office/drawing/2014/main" id="{10ABB64E-FB78-4189-A27C-73906127F4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304800"/>
            <a:ext cx="8229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C0000"/>
                </a:solidFill>
              </a:rPr>
              <a:t>Unstructured Text Processing</a:t>
            </a:r>
          </a:p>
        </p:txBody>
      </p:sp>
      <p:cxnSp>
        <p:nvCxnSpPr>
          <p:cNvPr id="16390" name="Straight Arrow Connector 9">
            <a:extLst>
              <a:ext uri="{FF2B5EF4-FFF2-40B4-BE49-F238E27FC236}">
                <a16:creationId xmlns:a16="http://schemas.microsoft.com/office/drawing/2014/main" id="{F9835779-7FCA-4876-B19D-F6B667D470A3}"/>
              </a:ext>
            </a:extLst>
          </p:cNvPr>
          <p:cNvCxnSpPr>
            <a:cxnSpLocks noChangeShapeType="1"/>
            <a:stCxn id="16391" idx="2"/>
          </p:cNvCxnSpPr>
          <p:nvPr/>
        </p:nvCxnSpPr>
        <p:spPr bwMode="auto">
          <a:xfrm rot="5400000">
            <a:off x="3113088" y="2044700"/>
            <a:ext cx="10906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13">
            <a:extLst>
              <a:ext uri="{FF2B5EF4-FFF2-40B4-BE49-F238E27FC236}">
                <a16:creationId xmlns:a16="http://schemas.microsoft.com/office/drawing/2014/main" id="{7B2A778A-0653-430E-A766-EE57F579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Facebook Page</a:t>
            </a:r>
          </a:p>
        </p:txBody>
      </p:sp>
      <p:sp>
        <p:nvSpPr>
          <p:cNvPr id="16392" name="TextBox 14">
            <a:extLst>
              <a:ext uri="{FF2B5EF4-FFF2-40B4-BE49-F238E27FC236}">
                <a16:creationId xmlns:a16="http://schemas.microsoft.com/office/drawing/2014/main" id="{C2A33D20-FD8F-49E5-8EEE-ACA7C2E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Blogs</a:t>
            </a:r>
          </a:p>
        </p:txBody>
      </p:sp>
      <p:cxnSp>
        <p:nvCxnSpPr>
          <p:cNvPr id="16393" name="Straight Arrow Connector 16">
            <a:extLst>
              <a:ext uri="{FF2B5EF4-FFF2-40B4-BE49-F238E27FC236}">
                <a16:creationId xmlns:a16="http://schemas.microsoft.com/office/drawing/2014/main" id="{22132069-3A0E-4753-AFF4-1410CCA992B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81300" y="21717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7">
            <a:extLst>
              <a:ext uri="{FF2B5EF4-FFF2-40B4-BE49-F238E27FC236}">
                <a16:creationId xmlns:a16="http://schemas.microsoft.com/office/drawing/2014/main" id="{77B97057-451B-4EC4-8961-4B7B2CBB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Competitors’ Facebook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Pages</a:t>
            </a:r>
          </a:p>
        </p:txBody>
      </p:sp>
      <p:cxnSp>
        <p:nvCxnSpPr>
          <p:cNvPr id="16395" name="Straight Arrow Connector 20">
            <a:extLst>
              <a:ext uri="{FF2B5EF4-FFF2-40B4-BE49-F238E27FC236}">
                <a16:creationId xmlns:a16="http://schemas.microsoft.com/office/drawing/2014/main" id="{BE7CB6F8-2A24-48CB-ADE6-C201C55286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35052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22">
            <a:extLst>
              <a:ext uri="{FF2B5EF4-FFF2-40B4-BE49-F238E27FC236}">
                <a16:creationId xmlns:a16="http://schemas.microsoft.com/office/drawing/2014/main" id="{98343C21-AE51-4242-892B-A92FC014DE3A}"/>
              </a:ext>
            </a:extLst>
          </p:cNvPr>
          <p:cNvCxnSpPr>
            <a:cxnSpLocks noChangeShapeType="1"/>
            <a:stCxn id="16392" idx="0"/>
          </p:cNvCxnSpPr>
          <p:nvPr/>
        </p:nvCxnSpPr>
        <p:spPr bwMode="auto">
          <a:xfrm rot="5400000" flipH="1" flipV="1">
            <a:off x="2400300" y="4305300"/>
            <a:ext cx="10668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26">
            <a:extLst>
              <a:ext uri="{FF2B5EF4-FFF2-40B4-BE49-F238E27FC236}">
                <a16:creationId xmlns:a16="http://schemas.microsoft.com/office/drawing/2014/main" id="{F4E1203D-D1B5-4DC5-822C-1989E375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Public Web Sites,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Discussion Boards, Product Reviews</a:t>
            </a:r>
          </a:p>
        </p:txBody>
      </p:sp>
      <p:cxnSp>
        <p:nvCxnSpPr>
          <p:cNvPr id="16398" name="Straight Arrow Connector 27">
            <a:extLst>
              <a:ext uri="{FF2B5EF4-FFF2-40B4-BE49-F238E27FC236}">
                <a16:creationId xmlns:a16="http://schemas.microsoft.com/office/drawing/2014/main" id="{92E34141-46E3-4954-A6A6-5BA5C88E307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38600" y="40386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1">
            <a:extLst>
              <a:ext uri="{FF2B5EF4-FFF2-40B4-BE49-F238E27FC236}">
                <a16:creationId xmlns:a16="http://schemas.microsoft.com/office/drawing/2014/main" id="{02FFFD25-5974-43F3-AC30-724FC9F66B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44001" y="4495801"/>
            <a:ext cx="1066800" cy="3175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Box 33">
            <a:extLst>
              <a:ext uri="{FF2B5EF4-FFF2-40B4-BE49-F238E27FC236}">
                <a16:creationId xmlns:a16="http://schemas.microsoft.com/office/drawing/2014/main" id="{190210F3-7794-432F-BB7A-7586D9A1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029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Alerts,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Real-time Action</a:t>
            </a:r>
          </a:p>
        </p:txBody>
      </p:sp>
      <p:sp>
        <p:nvSpPr>
          <p:cNvPr id="16401" name="TextBox 37">
            <a:extLst>
              <a:ext uri="{FF2B5EF4-FFF2-40B4-BE49-F238E27FC236}">
                <a16:creationId xmlns:a16="http://schemas.microsoft.com/office/drawing/2014/main" id="{30FE467F-74C2-429B-A2F9-C3CFAEAC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Twitter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</a:t>
            </a:r>
          </a:p>
        </p:txBody>
      </p:sp>
      <p:cxnSp>
        <p:nvCxnSpPr>
          <p:cNvPr id="16402" name="Straight Arrow Connector 38">
            <a:extLst>
              <a:ext uri="{FF2B5EF4-FFF2-40B4-BE49-F238E27FC236}">
                <a16:creationId xmlns:a16="http://schemas.microsoft.com/office/drawing/2014/main" id="{DC835898-DDB4-4524-8443-1199A82460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3048000"/>
            <a:ext cx="533400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TextBox 40">
            <a:extLst>
              <a:ext uri="{FF2B5EF4-FFF2-40B4-BE49-F238E27FC236}">
                <a16:creationId xmlns:a16="http://schemas.microsoft.com/office/drawing/2014/main" id="{A065AF11-7230-405C-93CF-43C01864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6404" name="TextBox 41">
            <a:extLst>
              <a:ext uri="{FF2B5EF4-FFF2-40B4-BE49-F238E27FC236}">
                <a16:creationId xmlns:a16="http://schemas.microsoft.com/office/drawing/2014/main" id="{F2AFC675-1511-4FF3-BDF3-D3F2CB79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16405" name="TextBox 42">
            <a:extLst>
              <a:ext uri="{FF2B5EF4-FFF2-40B4-BE49-F238E27FC236}">
                <a16:creationId xmlns:a16="http://schemas.microsoft.com/office/drawing/2014/main" id="{39C11446-6D14-4F02-AAAF-98AA159B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6406" name="TextBox 43">
            <a:extLst>
              <a:ext uri="{FF2B5EF4-FFF2-40B4-BE49-F238E27FC236}">
                <a16:creationId xmlns:a16="http://schemas.microsoft.com/office/drawing/2014/main" id="{C81E2CBD-8884-410E-80D6-EF772673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Friendliness</a:t>
            </a:r>
          </a:p>
        </p:txBody>
      </p:sp>
      <p:pic>
        <p:nvPicPr>
          <p:cNvPr id="16407" name="Picture 45" descr="person_working_on_a_pda_ipad_or_smartphone.jpg">
            <a:extLst>
              <a:ext uri="{FF2B5EF4-FFF2-40B4-BE49-F238E27FC236}">
                <a16:creationId xmlns:a16="http://schemas.microsoft.com/office/drawing/2014/main" id="{B2BE73CC-EC9F-46B4-90E7-9169063B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953000"/>
            <a:ext cx="587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TextBox 46">
            <a:extLst>
              <a:ext uri="{FF2B5EF4-FFF2-40B4-BE49-F238E27FC236}">
                <a16:creationId xmlns:a16="http://schemas.microsoft.com/office/drawing/2014/main" id="{418B99F8-2BAA-47C6-8F63-DF79B1C0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16409" name="Straight Arrow Connector 48">
            <a:extLst>
              <a:ext uri="{FF2B5EF4-FFF2-40B4-BE49-F238E27FC236}">
                <a16:creationId xmlns:a16="http://schemas.microsoft.com/office/drawing/2014/main" id="{E08D9A68-854F-4F6C-8589-2F96C5804373}"/>
              </a:ext>
            </a:extLst>
          </p:cNvPr>
          <p:cNvCxnSpPr>
            <a:cxnSpLocks noChangeShapeType="1"/>
            <a:stCxn id="16408" idx="0"/>
          </p:cNvCxnSpPr>
          <p:nvPr/>
        </p:nvCxnSpPr>
        <p:spPr bwMode="auto">
          <a:xfrm rot="5400000" flipH="1" flipV="1">
            <a:off x="3163888" y="4305300"/>
            <a:ext cx="6842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Straight Arrow Connector 55">
            <a:extLst>
              <a:ext uri="{FF2B5EF4-FFF2-40B4-BE49-F238E27FC236}">
                <a16:creationId xmlns:a16="http://schemas.microsoft.com/office/drawing/2014/main" id="{B651490A-9C7F-4CD3-961F-4BD88339D6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390900" y="4381500"/>
            <a:ext cx="1295400" cy="4572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1" name="TextBox 57">
            <a:extLst>
              <a:ext uri="{FF2B5EF4-FFF2-40B4-BE49-F238E27FC236}">
                <a16:creationId xmlns:a16="http://schemas.microsoft.com/office/drawing/2014/main" id="{A95CFB10-994A-42AA-AC05-01298563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Adhoc Feedback</a:t>
            </a:r>
          </a:p>
        </p:txBody>
      </p:sp>
      <p:sp>
        <p:nvSpPr>
          <p:cNvPr id="16412" name="TextBox 61">
            <a:extLst>
              <a:ext uri="{FF2B5EF4-FFF2-40B4-BE49-F238E27FC236}">
                <a16:creationId xmlns:a16="http://schemas.microsoft.com/office/drawing/2014/main" id="{745B8043-70EB-4390-BE19-164103F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1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Call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Center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Notes,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Voice</a:t>
            </a:r>
          </a:p>
        </p:txBody>
      </p:sp>
      <p:cxnSp>
        <p:nvCxnSpPr>
          <p:cNvPr id="16413" name="Straight Arrow Connector 62">
            <a:extLst>
              <a:ext uri="{FF2B5EF4-FFF2-40B4-BE49-F238E27FC236}">
                <a16:creationId xmlns:a16="http://schemas.microsoft.com/office/drawing/2014/main" id="{7ABE3DEC-A64B-4CDE-94C5-0EEAB6F00D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38600" y="22098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134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icture 1">
            <a:extLst>
              <a:ext uri="{FF2B5EF4-FFF2-40B4-BE49-F238E27FC236}">
                <a16:creationId xmlns:a16="http://schemas.microsoft.com/office/drawing/2014/main" id="{2C074552-50DA-4FC1-BEE8-B448C95B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95251"/>
            <a:ext cx="62452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D9231094-94CF-4998-8DD8-7D8FD301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3810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6A577E6-3E09-4712-987B-56B09DB8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0118D127-BC89-4D4E-ACCB-127AA3C0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1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icture 7">
            <a:extLst>
              <a:ext uri="{FF2B5EF4-FFF2-40B4-BE49-F238E27FC236}">
                <a16:creationId xmlns:a16="http://schemas.microsoft.com/office/drawing/2014/main" id="{1473B995-13C3-4051-9EC8-22708291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52401"/>
            <a:ext cx="7243762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99F6C40D-8102-426F-85CC-4DE2DC40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00400"/>
            <a:ext cx="914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09ACFE44-CB0F-4702-8C64-B4828218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2209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195F57F3-E9F8-4A6A-9362-6AF047AE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1066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412138CF-3B58-4AE0-BADE-8A603CF0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27432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7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icture 8">
            <a:extLst>
              <a:ext uri="{FF2B5EF4-FFF2-40B4-BE49-F238E27FC236}">
                <a16:creationId xmlns:a16="http://schemas.microsoft.com/office/drawing/2014/main" id="{266F38AF-FC0B-45FF-A576-6F4592FC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463"/>
            <a:ext cx="69929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5DF817CC-51D6-4A3A-8D6C-304007C1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0"/>
            <a:ext cx="1676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1867E03E-B492-4B03-AC8E-969F3A28B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1430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B43D05CA-E44F-4BF6-B05B-F650094D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943600"/>
            <a:ext cx="1447800" cy="2286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6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Business Analytics begins with the collection, organization, and manipulation of data</a:t>
            </a:r>
          </a:p>
          <a:p>
            <a:pPr marL="0" indent="0">
              <a:buNone/>
            </a:pPr>
            <a:endParaRPr lang="en-IN" sz="4000" b="1" dirty="0"/>
          </a:p>
          <a:p>
            <a:pPr marL="0" indent="0">
              <a:buNone/>
            </a:pPr>
            <a:r>
              <a:rPr lang="en-IN" sz="4000" b="1" dirty="0"/>
              <a:t>Three major components of Business Analytics</a:t>
            </a:r>
            <a:br>
              <a:rPr lang="en-IN" sz="4000" b="1" dirty="0"/>
            </a:br>
            <a:endParaRPr lang="en-IN" sz="4000" b="1" dirty="0"/>
          </a:p>
          <a:p>
            <a:pPr marL="742950" indent="-742950">
              <a:buAutoNum type="arabicPeriod"/>
            </a:pPr>
            <a:r>
              <a:rPr lang="en-IN" sz="4000" b="1" dirty="0"/>
              <a:t>Descriptive Analytics</a:t>
            </a:r>
          </a:p>
          <a:p>
            <a:pPr marL="742950" indent="-742950">
              <a:buAutoNum type="arabicPeriod"/>
            </a:pPr>
            <a:r>
              <a:rPr lang="en-IN" sz="4000" b="1" dirty="0"/>
              <a:t>Predictive Analytics</a:t>
            </a:r>
          </a:p>
          <a:p>
            <a:pPr marL="742950" indent="-742950">
              <a:buAutoNum type="arabicPeriod"/>
            </a:pPr>
            <a:r>
              <a:rPr lang="en-IN" sz="4000" b="1" dirty="0"/>
              <a:t>Prescriptive Analytics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93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5281" y="402157"/>
            <a:ext cx="11001438" cy="531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Descriptive Analytics</a:t>
            </a:r>
          </a:p>
          <a:p>
            <a:r>
              <a:rPr lang="en-IN" sz="2400" b="1" dirty="0"/>
              <a:t>	Most business start with this and commonly used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Use the data to understand the past &amp; current business performance </a:t>
            </a:r>
          </a:p>
          <a:p>
            <a:pPr marL="0" indent="0">
              <a:buNone/>
            </a:pPr>
            <a:r>
              <a:rPr lang="en-IN" sz="2400" b="1" dirty="0"/>
              <a:t>	&amp; make a informed decisions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Summarise data into meaningful charts &amp; reports then drill down</a:t>
            </a:r>
          </a:p>
          <a:p>
            <a:pPr marL="0" indent="0">
              <a:buNone/>
            </a:pPr>
            <a:r>
              <a:rPr lang="en-IN" sz="2400" b="1" dirty="0"/>
              <a:t>	( Sales, Revenues, Costs)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How much did we sell in each region?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What was each Quarter profits ?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What types of complaints we resolve?</a:t>
            </a:r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/>
              <a:t>			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4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400" b="1" dirty="0"/>
              <a:t>Predictive Analytics</a:t>
            </a:r>
          </a:p>
          <a:p>
            <a:r>
              <a:rPr lang="en-IN" sz="4400" b="1" dirty="0"/>
              <a:t>	</a:t>
            </a:r>
            <a:r>
              <a:rPr lang="en-IN" b="1" dirty="0"/>
              <a:t>Predict the future by examining historical data</a:t>
            </a:r>
          </a:p>
          <a:p>
            <a:r>
              <a:rPr lang="en-IN" b="1" dirty="0"/>
              <a:t>	finds hidden patterns or relationships </a:t>
            </a:r>
          </a:p>
          <a:p>
            <a:r>
              <a:rPr lang="en-IN" b="1" dirty="0"/>
              <a:t>	Uses advanced technologies</a:t>
            </a:r>
          </a:p>
          <a:p>
            <a:r>
              <a:rPr lang="en-IN" b="1" dirty="0"/>
              <a:t>	What is the risk of loosing money in new business venture	</a:t>
            </a:r>
          </a:p>
          <a:p>
            <a:r>
              <a:rPr lang="en-IN" b="1" dirty="0"/>
              <a:t>	Predict the response of different customer segments to an</a:t>
            </a:r>
            <a:br>
              <a:rPr lang="en-IN" b="1" dirty="0"/>
            </a:br>
            <a:r>
              <a:rPr lang="en-IN" b="1" dirty="0"/>
              <a:t>        advertising campaign</a:t>
            </a:r>
          </a:p>
          <a:p>
            <a:r>
              <a:rPr lang="en-IN" b="1" dirty="0"/>
              <a:t>	Short term changes in commodity prises</a:t>
            </a:r>
          </a:p>
          <a:p>
            <a:r>
              <a:rPr lang="en-IN" b="1" dirty="0"/>
              <a:t>	Next season’s demand for Nike’s colour and size</a:t>
            </a:r>
          </a:p>
          <a:p>
            <a:pPr marL="0" indent="0">
              <a:buNone/>
            </a:pPr>
            <a:r>
              <a:rPr lang="en-IN" b="1" dirty="0"/>
              <a:t>	</a:t>
            </a:r>
            <a:endParaRPr lang="en-IN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20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/>
              <a:t>Prescriptive Analytics</a:t>
            </a:r>
          </a:p>
          <a:p>
            <a:r>
              <a:rPr lang="en-IN" sz="4800" b="1" dirty="0"/>
              <a:t>	</a:t>
            </a:r>
            <a:r>
              <a:rPr lang="en-IN" sz="3200" b="1" dirty="0"/>
              <a:t>Selects the optimum one when we have too many choices.</a:t>
            </a:r>
          </a:p>
          <a:p>
            <a:r>
              <a:rPr lang="en-IN" sz="3200" b="1" dirty="0"/>
              <a:t>	Uses optimization</a:t>
            </a:r>
          </a:p>
          <a:p>
            <a:r>
              <a:rPr lang="en-IN" sz="3200" b="1" dirty="0"/>
              <a:t>	Best pricing strategy to maximise the revenue</a:t>
            </a:r>
          </a:p>
          <a:p>
            <a:r>
              <a:rPr lang="en-IN" sz="3200" b="1" dirty="0"/>
              <a:t>	Best advertising strategy to maximise the revenue</a:t>
            </a:r>
          </a:p>
          <a:p>
            <a:r>
              <a:rPr lang="en-IN" sz="3200" b="1" dirty="0"/>
              <a:t>	Optimal amount of cash to store in ATMs</a:t>
            </a:r>
          </a:p>
          <a:p>
            <a:r>
              <a:rPr lang="en-IN" sz="3200" b="1" dirty="0"/>
              <a:t>	Uses statistical techniques combined with optimization</a:t>
            </a:r>
          </a:p>
          <a:p>
            <a:r>
              <a:rPr lang="en-IN" sz="3200" b="1" dirty="0"/>
              <a:t>	How much should we produce to maximise profit?</a:t>
            </a:r>
          </a:p>
          <a:p>
            <a:pPr marL="0" indent="0">
              <a:buNone/>
            </a:pPr>
            <a:endParaRPr lang="en-IN" sz="4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33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 lnSpcReduction="10000"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/>
              <a:t>Data sets that are so big and complex that traditional data processing application software are inadequate to deal with them. </a:t>
            </a: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Capturing the data</a:t>
            </a:r>
          </a:p>
          <a:p>
            <a:pPr marL="0" indent="0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Data Storage</a:t>
            </a:r>
          </a:p>
          <a:p>
            <a:pPr marL="0" indent="0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Data Analysis</a:t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Querying</a:t>
            </a:r>
          </a:p>
          <a:p>
            <a:pPr marL="0" indent="0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Visualization</a:t>
            </a: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9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464233"/>
            <a:ext cx="11063068" cy="5318834"/>
          </a:xfrm>
        </p:spPr>
        <p:txBody>
          <a:bodyPr>
            <a:noAutofit/>
          </a:bodyPr>
          <a:lstStyle/>
          <a:p>
            <a:r>
              <a:rPr lang="en-IN" b="1" dirty="0"/>
              <a:t>500 Million Tweets</a:t>
            </a:r>
            <a:r>
              <a:rPr lang="en-IN" dirty="0"/>
              <a:t> sent each day!</a:t>
            </a:r>
            <a:br>
              <a:rPr lang="en-IN" dirty="0"/>
            </a:br>
            <a:endParaRPr lang="en-IN" dirty="0"/>
          </a:p>
          <a:p>
            <a:r>
              <a:rPr lang="en-IN" dirty="0"/>
              <a:t>More than </a:t>
            </a:r>
            <a:r>
              <a:rPr lang="en-IN" b="1" dirty="0"/>
              <a:t>4 Million Hours of content uploaded to </a:t>
            </a:r>
            <a:r>
              <a:rPr lang="en-IN" b="1" dirty="0" err="1"/>
              <a:t>Youtube</a:t>
            </a:r>
            <a:r>
              <a:rPr lang="en-IN" dirty="0"/>
              <a:t> every day!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3.6 Billion Instagram Likes</a:t>
            </a:r>
            <a:r>
              <a:rPr lang="en-IN" dirty="0"/>
              <a:t> each day.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4.3 BILLION Facebook messages</a:t>
            </a:r>
            <a:r>
              <a:rPr lang="en-IN" dirty="0"/>
              <a:t> posted daily!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5.75 BILLION Facebook likes</a:t>
            </a:r>
            <a:r>
              <a:rPr lang="en-IN" dirty="0"/>
              <a:t> every day.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40 Million Tweets</a:t>
            </a:r>
            <a:r>
              <a:rPr lang="en-IN" dirty="0"/>
              <a:t> shared each day!</a:t>
            </a:r>
            <a:br>
              <a:rPr lang="en-IN" dirty="0"/>
            </a:br>
            <a:endParaRPr lang="en-IN" dirty="0"/>
          </a:p>
          <a:p>
            <a:r>
              <a:rPr lang="en-IN" dirty="0"/>
              <a:t>6 Billion daily Google Searches!</a:t>
            </a:r>
            <a:endParaRPr lang="en-IN" sz="1800" dirty="0"/>
          </a:p>
          <a:p>
            <a:pPr marL="0" indent="0">
              <a:buNone/>
            </a:pPr>
            <a:r>
              <a:rPr lang="en-IN" sz="1800" dirty="0"/>
              <a:t>Source : www.gwava.com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2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4305" y="407963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b="1" dirty="0"/>
              <a:t>The 5 Vs are</a:t>
            </a:r>
          </a:p>
          <a:p>
            <a:pPr marL="0" indent="0">
              <a:buNone/>
            </a:pPr>
            <a:endParaRPr lang="en-IN" sz="3200" dirty="0"/>
          </a:p>
          <a:p>
            <a:pPr marL="514350" indent="-51435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Variety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Velocity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Veracity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Value</a:t>
            </a:r>
          </a:p>
          <a:p>
            <a:pPr marL="0" indent="0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95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Tools &amp; Technologies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Open Source Tools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Technologies,Hadoop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&amp; HDFS, Pig, Hive, Scala, Spark, R, Rapid Miner, Python….</a:t>
            </a:r>
          </a:p>
          <a:p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Commercial Tools 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SAS, Excel Analytics</a:t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792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338B78F-BFDF-4E23-9417-CB4A0234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C6C77E5-899F-4C38-885D-9F44F23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6" y="132556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Market Basket Analytics</a:t>
            </a:r>
          </a:p>
          <a:p>
            <a:pPr eaLnBrk="1" hangingPunct="1"/>
            <a:r>
              <a:rPr lang="en-US" altLang="en-US" dirty="0"/>
              <a:t>Customer Analytics</a:t>
            </a:r>
          </a:p>
          <a:p>
            <a:pPr eaLnBrk="1" hangingPunct="1"/>
            <a:r>
              <a:rPr lang="en-US" altLang="en-US" dirty="0"/>
              <a:t>Customer Segmentation/Clustering</a:t>
            </a:r>
          </a:p>
          <a:p>
            <a:pPr eaLnBrk="1" hangingPunct="1"/>
            <a:r>
              <a:rPr lang="en-US" altLang="en-US" dirty="0"/>
              <a:t>Tailored Product Assortments</a:t>
            </a:r>
          </a:p>
          <a:p>
            <a:pPr eaLnBrk="1" hangingPunct="1"/>
            <a:r>
              <a:rPr lang="en-US" altLang="en-US" dirty="0"/>
              <a:t>Inventory Forecasting</a:t>
            </a:r>
          </a:p>
          <a:p>
            <a:pPr eaLnBrk="1" hangingPunct="1"/>
            <a:r>
              <a:rPr lang="en-US" altLang="en-US" dirty="0"/>
              <a:t>Collaborative Filtering Recommender System</a:t>
            </a:r>
          </a:p>
          <a:p>
            <a:pPr eaLnBrk="1" hangingPunct="1"/>
            <a:r>
              <a:rPr lang="en-US" altLang="en-US" dirty="0"/>
              <a:t>Credit Card Analytics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49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4568DDB3-7F68-4430-B30C-4942059E24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5613" y="215901"/>
            <a:ext cx="8686800" cy="1311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br>
              <a:rPr lang="en-US" altLang="zh-CN" b="1" dirty="0">
                <a:ea typeface="宋体" charset="-122"/>
              </a:rPr>
            </a:br>
            <a:r>
              <a:rPr lang="en-US" altLang="zh-CN" b="1" dirty="0">
                <a:ea typeface="宋体" charset="-122"/>
              </a:rPr>
              <a:t>		</a:t>
            </a:r>
            <a:r>
              <a:rPr lang="en-US" altLang="zh-CN" sz="6000" b="1" dirty="0">
                <a:ea typeface="宋体" charset="-122"/>
              </a:rPr>
              <a:t>Data Visualization</a:t>
            </a:r>
            <a:endParaRPr lang="en-US" sz="6000" b="1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7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4568DDB3-7F68-4430-B30C-4942059E24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5613" y="215901"/>
            <a:ext cx="86868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>
                <a:ea typeface="宋体" charset="-122"/>
              </a:rPr>
              <a:t>Data Visualization</a:t>
            </a:r>
            <a:endParaRPr lang="en-US" b="1">
              <a:ea typeface="宋体" charset="-122"/>
            </a:endParaRPr>
          </a:p>
        </p:txBody>
      </p:sp>
      <p:pic>
        <p:nvPicPr>
          <p:cNvPr id="28675" name="Picture 6">
            <a:extLst>
              <a:ext uri="{FF2B5EF4-FFF2-40B4-BE49-F238E27FC236}">
                <a16:creationId xmlns:a16="http://schemas.microsoft.com/office/drawing/2014/main" id="{8CB13531-4C99-4BC7-A26D-DD44C8AF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324101"/>
            <a:ext cx="80010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4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85450A63-2C95-47DC-8E2F-FD749CFF9D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5613" y="215901"/>
            <a:ext cx="86868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>
                <a:ea typeface="宋体" charset="-122"/>
              </a:rPr>
              <a:t>Data Visualization</a:t>
            </a:r>
            <a:endParaRPr lang="en-US" b="1">
              <a:ea typeface="宋体" charset="-122"/>
            </a:endParaRP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117B01B8-2F37-42E6-AD07-FE1A7791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24063"/>
            <a:ext cx="7924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7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89" y="1589649"/>
            <a:ext cx="8325927" cy="46118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8922" y="480740"/>
            <a:ext cx="7613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Sentiment Analytics – Project Example</a:t>
            </a:r>
          </a:p>
          <a:p>
            <a:r>
              <a:rPr lang="en-IN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Output-Polarity Cloud in the tweets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0566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5" y="1142960"/>
            <a:ext cx="8755553" cy="4849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8175" y="407206"/>
            <a:ext cx="601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Output-Emotions Cloud in the tweets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6364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200" b="1" dirty="0"/>
              <a:t>8 Bits 					=	1 Byte</a:t>
            </a:r>
          </a:p>
          <a:p>
            <a:pPr marL="0" indent="0">
              <a:buNone/>
            </a:pPr>
            <a:r>
              <a:rPr lang="en-IN" sz="3200" b="1" dirty="0"/>
              <a:t>1024 Byte				=	1 Kilobyte</a:t>
            </a:r>
          </a:p>
          <a:p>
            <a:pPr marL="0" indent="0">
              <a:buNone/>
            </a:pPr>
            <a:r>
              <a:rPr lang="en-IN" sz="3200" b="1" dirty="0"/>
              <a:t>1024 Kilobyte				=	1 Megabyte</a:t>
            </a:r>
          </a:p>
          <a:p>
            <a:pPr marL="0" indent="0">
              <a:buNone/>
            </a:pPr>
            <a:r>
              <a:rPr lang="en-IN" sz="3200" b="1" dirty="0"/>
              <a:t>1024 Megabyte			=	1 Gigabyte</a:t>
            </a:r>
          </a:p>
          <a:p>
            <a:pPr marL="0" indent="0">
              <a:buNone/>
            </a:pPr>
            <a:r>
              <a:rPr lang="en-IN" sz="3200" b="1" dirty="0"/>
              <a:t>1024 Gigabyte			=	1 Terabyte</a:t>
            </a:r>
          </a:p>
          <a:p>
            <a:pPr marL="0" indent="0">
              <a:buNone/>
            </a:pPr>
            <a:r>
              <a:rPr lang="en-IN" sz="3200" b="1" dirty="0"/>
              <a:t>1024 Terabyte			=	1 Petabyte</a:t>
            </a:r>
          </a:p>
          <a:p>
            <a:pPr marL="0" indent="0">
              <a:buNone/>
            </a:pPr>
            <a:r>
              <a:rPr lang="en-IN" sz="3200" b="1" dirty="0"/>
              <a:t>1024 Petabyte			=	1 Exabyte</a:t>
            </a:r>
          </a:p>
          <a:p>
            <a:pPr marL="0" indent="0">
              <a:buNone/>
            </a:pPr>
            <a:r>
              <a:rPr lang="en-IN" sz="3200" b="1" dirty="0"/>
              <a:t>1024 Exabyte				=	1 Zettabyte</a:t>
            </a:r>
          </a:p>
          <a:p>
            <a:pPr marL="0" indent="0">
              <a:buNone/>
            </a:pPr>
            <a:r>
              <a:rPr lang="en-IN" sz="3200" b="1" dirty="0"/>
              <a:t>1024 Zettabyte		  	=	1 Yottabyte</a:t>
            </a:r>
          </a:p>
          <a:p>
            <a:pPr marL="0" indent="0">
              <a:buNone/>
            </a:pPr>
            <a:r>
              <a:rPr lang="en-IN" sz="3200" b="1" dirty="0"/>
              <a:t>1024 Yottabyte			=	1 Brontobyte</a:t>
            </a:r>
          </a:p>
          <a:p>
            <a:pPr marL="0" indent="0">
              <a:buNone/>
            </a:pPr>
            <a:r>
              <a:rPr lang="en-IN" sz="3200" b="1" dirty="0"/>
              <a:t>1024 Brontobyte			=	1 </a:t>
            </a:r>
            <a:r>
              <a:rPr lang="en-IN" sz="3200" b="1" dirty="0" err="1"/>
              <a:t>Geopbyte</a:t>
            </a:r>
            <a:endParaRPr lang="en-IN" sz="3200" b="1" dirty="0"/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200" b="1" dirty="0" err="1"/>
              <a:t>Bronto</a:t>
            </a:r>
            <a:r>
              <a:rPr lang="en-IN" sz="3200" b="1" dirty="0"/>
              <a:t> Byte = 1 followed by 27 zeros</a:t>
            </a:r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endParaRPr lang="en-IN" sz="900" dirty="0"/>
          </a:p>
          <a:p>
            <a:pPr marL="0" indent="0">
              <a:buNone/>
            </a:pPr>
            <a:endParaRPr lang="en-IN" sz="900" dirty="0"/>
          </a:p>
          <a:p>
            <a:pPr marL="0" indent="0">
              <a:buNone/>
            </a:pPr>
            <a:endParaRPr lang="en-IN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70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30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8EED503-1E00-4C17-B180-63C33AB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080037"/>
            <a:ext cx="9600027" cy="43513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3600" b="1" dirty="0"/>
              <a:t>Business Intelligence</a:t>
            </a:r>
            <a:r>
              <a:rPr lang="en-US" altLang="en-US" sz="3600" dirty="0"/>
              <a:t> is like reading the newspaper. Works with structured data</a:t>
            </a:r>
          </a:p>
          <a:p>
            <a:pPr lvl="1" algn="just" eaLnBrk="1" hangingPunct="1"/>
            <a:endParaRPr lang="en-US" altLang="en-US" sz="3200" dirty="0"/>
          </a:p>
          <a:p>
            <a:pPr algn="just" eaLnBrk="1" hangingPunct="1"/>
            <a:r>
              <a:rPr lang="en-US" altLang="en-US" sz="3600" b="1" dirty="0"/>
              <a:t>Business Analytics </a:t>
            </a:r>
            <a:r>
              <a:rPr lang="en-US" altLang="en-US" sz="3600" dirty="0"/>
              <a:t>focus more on real-time events and predicting tomorrow’s headlines. Works with structured, semi-structured &amp;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74259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Analytics </a:t>
            </a:r>
          </a:p>
          <a:p>
            <a:pPr marL="0" indent="0" algn="just">
              <a:buNone/>
            </a:pPr>
            <a:r>
              <a:rPr lang="en-IN" dirty="0"/>
              <a:t>Tools and applications for tracking, storing, analysing, and modelling data in support of decision-making processes. 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Applications</a:t>
            </a:r>
          </a:p>
          <a:p>
            <a:pPr marL="0" indent="0" algn="just">
              <a:buNone/>
            </a:pPr>
            <a:r>
              <a:rPr lang="en-IN" dirty="0"/>
              <a:t>Marketing, Advertising, Finance, Banks, Insurance, Stock market, CRM,ERP,SCM, Operations, Healthcare, Telecom……..It goes on……………………. .</a:t>
            </a:r>
          </a:p>
          <a:p>
            <a:pPr marL="0" indent="0" algn="just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Leads to Business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70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Data 	----&gt;	To	----&gt;	Data Visualization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/>
              <a:t>http://dataconomy.com/2016/02/best-ted-talks-on-why-data-is-beautiful/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36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IOT – Internet of Things</a:t>
            </a: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Leads to more data  -&gt; Leads to more Analytics</a:t>
            </a: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52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/>
              <a:t>Digital Data in the world</a:t>
            </a:r>
          </a:p>
          <a:p>
            <a:pPr marL="0" indent="0" algn="ctr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Three Types,</a:t>
            </a:r>
          </a:p>
          <a:p>
            <a:pPr marL="0" indent="0">
              <a:buNone/>
            </a:pPr>
            <a:endParaRPr lang="en-IN" sz="3600" b="1" dirty="0"/>
          </a:p>
          <a:p>
            <a:pPr marL="514350" indent="-514350">
              <a:buAutoNum type="arabicPeriod"/>
            </a:pPr>
            <a:r>
              <a:rPr lang="en-IN" sz="3600" b="1" dirty="0"/>
              <a:t>Structured </a:t>
            </a:r>
          </a:p>
          <a:p>
            <a:pPr marL="514350" indent="-514350">
              <a:buAutoNum type="arabicPeriod"/>
            </a:pPr>
            <a:r>
              <a:rPr lang="en-IN" sz="3600" b="1" dirty="0"/>
              <a:t>Semi-Structured – CSV, JSON</a:t>
            </a:r>
          </a:p>
          <a:p>
            <a:pPr marL="514350" indent="-514350">
              <a:buAutoNum type="arabicPeriod"/>
            </a:pPr>
            <a:r>
              <a:rPr lang="en-IN" sz="3600" b="1" dirty="0"/>
              <a:t>Unstructured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endParaRPr lang="en-IN" sz="3600" dirty="0"/>
          </a:p>
          <a:p>
            <a:pPr marL="0" indent="0">
              <a:buNone/>
            </a:pPr>
            <a:endParaRPr lang="en-IN" sz="1100" dirty="0"/>
          </a:p>
          <a:p>
            <a:pPr marL="0" indent="0">
              <a:buNone/>
            </a:pPr>
            <a:endParaRPr lang="en-IN" sz="1100" dirty="0"/>
          </a:p>
          <a:p>
            <a:pPr marL="0" indent="0">
              <a:buNone/>
            </a:pPr>
            <a:endParaRPr lang="en-I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828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_NAME" val="Basic Text"/>
  <p:tag name="MASTER_ITEM" val="MASTER_ITE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5709</TotalTime>
  <Words>949</Words>
  <Application>Microsoft Office PowerPoint</Application>
  <PresentationFormat>Widescreen</PresentationFormat>
  <Paragraphs>197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           Data Visualization</vt:lpstr>
      <vt:lpstr>Data Visualization</vt:lpstr>
      <vt:lpstr>Data Visualization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Dhaval Jashvant Bhatt</dc:creator>
  <cp:lastModifiedBy>Kalpana  Kumaran</cp:lastModifiedBy>
  <cp:revision>107</cp:revision>
  <dcterms:created xsi:type="dcterms:W3CDTF">2017-01-05T04:51:37Z</dcterms:created>
  <dcterms:modified xsi:type="dcterms:W3CDTF">2020-09-02T18:58:52Z</dcterms:modified>
</cp:coreProperties>
</file>