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558F-45F6-4635-A069-BD7F3E50CA58}"/>
              </a:ext>
            </a:extLst>
          </p:cNvPr>
          <p:cNvSpPr>
            <a:spLocks noGrp="1"/>
          </p:cNvSpPr>
          <p:nvPr>
            <p:ph type="ctrTitle"/>
          </p:nvPr>
        </p:nvSpPr>
        <p:spPr/>
        <p:txBody>
          <a:bodyPr/>
          <a:lstStyle/>
          <a:p>
            <a:r>
              <a:rPr lang="en-IN" dirty="0"/>
              <a:t>Decision Sciences</a:t>
            </a:r>
          </a:p>
        </p:txBody>
      </p:sp>
      <p:sp>
        <p:nvSpPr>
          <p:cNvPr id="3" name="Subtitle 2">
            <a:extLst>
              <a:ext uri="{FF2B5EF4-FFF2-40B4-BE49-F238E27FC236}">
                <a16:creationId xmlns:a16="http://schemas.microsoft.com/office/drawing/2014/main" id="{F6C208C8-58B1-4EFE-8F0F-86C43889F016}"/>
              </a:ext>
            </a:extLst>
          </p:cNvPr>
          <p:cNvSpPr>
            <a:spLocks noGrp="1"/>
          </p:cNvSpPr>
          <p:nvPr>
            <p:ph type="subTitle" idx="1"/>
          </p:nvPr>
        </p:nvSpPr>
        <p:spPr/>
        <p:txBody>
          <a:bodyPr/>
          <a:lstStyle/>
          <a:p>
            <a:r>
              <a:rPr lang="en-IN" sz="4400" dirty="0">
                <a:ln w="3175" cmpd="sng">
                  <a:noFill/>
                </a:ln>
                <a:solidFill>
                  <a:schemeClr val="tx1">
                    <a:lumMod val="85000"/>
                    <a:lumOff val="15000"/>
                  </a:schemeClr>
                </a:solidFill>
                <a:latin typeface="+mj-lt"/>
                <a:ea typeface="+mj-ea"/>
                <a:cs typeface="+mj-cs"/>
              </a:rPr>
              <a:t>Course outline sessions 1 to 5</a:t>
            </a:r>
          </a:p>
        </p:txBody>
      </p:sp>
    </p:spTree>
    <p:extLst>
      <p:ext uri="{BB962C8B-B14F-4D97-AF65-F5344CB8AC3E}">
        <p14:creationId xmlns:p14="http://schemas.microsoft.com/office/powerpoint/2010/main" val="187509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2F81-32E3-4B2A-A0E3-0B8D47DDAF50}"/>
              </a:ext>
            </a:extLst>
          </p:cNvPr>
          <p:cNvSpPr>
            <a:spLocks noGrp="1"/>
          </p:cNvSpPr>
          <p:nvPr>
            <p:ph type="title"/>
          </p:nvPr>
        </p:nvSpPr>
        <p:spPr/>
        <p:txBody>
          <a:bodyPr/>
          <a:lstStyle/>
          <a:p>
            <a:r>
              <a:rPr lang="en-IN" dirty="0"/>
              <a:t>Session 5- Decision Sciences</a:t>
            </a:r>
          </a:p>
        </p:txBody>
      </p:sp>
      <p:sp>
        <p:nvSpPr>
          <p:cNvPr id="4" name="Subtitle 2">
            <a:extLst>
              <a:ext uri="{FF2B5EF4-FFF2-40B4-BE49-F238E27FC236}">
                <a16:creationId xmlns:a16="http://schemas.microsoft.com/office/drawing/2014/main" id="{61E3F910-14E0-48BB-B98C-1C9B980BC2FF}"/>
              </a:ext>
            </a:extLst>
          </p:cNvPr>
          <p:cNvSpPr>
            <a:spLocks noGrp="1"/>
          </p:cNvSpPr>
          <p:nvPr>
            <p:ph idx="1"/>
          </p:nvPr>
        </p:nvSpPr>
        <p:spPr/>
        <p:txBody>
          <a:bodyPr>
            <a:normAutofit lnSpcReduction="10000"/>
          </a:bodyPr>
          <a:lstStyle/>
          <a:p>
            <a:r>
              <a:rPr lang="en-IN" dirty="0"/>
              <a:t>Cumulative Frequency Distribution (Ogive)</a:t>
            </a:r>
          </a:p>
          <a:p>
            <a:r>
              <a:rPr lang="en-IN" dirty="0"/>
              <a:t>Table 2.36</a:t>
            </a:r>
          </a:p>
          <a:p>
            <a:r>
              <a:rPr lang="en-IN" dirty="0"/>
              <a:t>Deviation bar diagram  </a:t>
            </a:r>
          </a:p>
          <a:p>
            <a:r>
              <a:rPr lang="en-IN" dirty="0"/>
              <a:t>Exploratory data analysis- Stem and leaf displays  </a:t>
            </a:r>
          </a:p>
          <a:p>
            <a:r>
              <a:rPr lang="en-IN" dirty="0"/>
              <a:t>Pictograms or Ideographs </a:t>
            </a:r>
          </a:p>
          <a:p>
            <a:r>
              <a:rPr lang="en-IN" dirty="0"/>
              <a:t>Pareto charts </a:t>
            </a:r>
          </a:p>
          <a:p>
            <a:r>
              <a:rPr lang="en-IN"/>
              <a:t>Histogram </a:t>
            </a:r>
            <a:endParaRPr lang="en-IN" dirty="0">
              <a:solidFill>
                <a:srgbClr val="FF0000"/>
              </a:solidFill>
            </a:endParaRPr>
          </a:p>
        </p:txBody>
      </p:sp>
    </p:spTree>
    <p:extLst>
      <p:ext uri="{BB962C8B-B14F-4D97-AF65-F5344CB8AC3E}">
        <p14:creationId xmlns:p14="http://schemas.microsoft.com/office/powerpoint/2010/main" val="4677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D0A6-9463-4AF2-B42D-408E86094835}"/>
              </a:ext>
            </a:extLst>
          </p:cNvPr>
          <p:cNvSpPr>
            <a:spLocks noGrp="1"/>
          </p:cNvSpPr>
          <p:nvPr>
            <p:ph type="title"/>
          </p:nvPr>
        </p:nvSpPr>
        <p:spPr/>
        <p:txBody>
          <a:bodyPr/>
          <a:lstStyle/>
          <a:p>
            <a:r>
              <a:rPr lang="en-IN" dirty="0"/>
              <a:t>Course content</a:t>
            </a:r>
          </a:p>
        </p:txBody>
      </p:sp>
      <p:sp>
        <p:nvSpPr>
          <p:cNvPr id="3" name="Content Placeholder 2">
            <a:extLst>
              <a:ext uri="{FF2B5EF4-FFF2-40B4-BE49-F238E27FC236}">
                <a16:creationId xmlns:a16="http://schemas.microsoft.com/office/drawing/2014/main" id="{523FE9CC-ACDA-4335-BD27-BDE335A7E6AB}"/>
              </a:ext>
            </a:extLst>
          </p:cNvPr>
          <p:cNvSpPr>
            <a:spLocks noGrp="1"/>
          </p:cNvSpPr>
          <p:nvPr>
            <p:ph sz="half" idx="1"/>
          </p:nvPr>
        </p:nvSpPr>
        <p:spPr/>
        <p:txBody>
          <a:bodyPr>
            <a:normAutofit fontScale="85000" lnSpcReduction="20000"/>
          </a:bodyPr>
          <a:lstStyle/>
          <a:p>
            <a:pPr lvl="0"/>
            <a:r>
              <a:rPr lang="en-US" dirty="0"/>
              <a:t>Introduction to Statistics </a:t>
            </a:r>
            <a:endParaRPr lang="en-IN" dirty="0"/>
          </a:p>
          <a:p>
            <a:pPr lvl="0"/>
            <a:r>
              <a:rPr lang="en-US" dirty="0"/>
              <a:t>Measures of Central Tendency.</a:t>
            </a:r>
            <a:endParaRPr lang="en-IN" dirty="0"/>
          </a:p>
          <a:p>
            <a:pPr lvl="0"/>
            <a:r>
              <a:rPr lang="en-US" dirty="0"/>
              <a:t>Measures of Dispersion </a:t>
            </a:r>
            <a:endParaRPr lang="en-IN" dirty="0"/>
          </a:p>
          <a:p>
            <a:pPr lvl="0"/>
            <a:r>
              <a:rPr lang="en-US" dirty="0"/>
              <a:t>Moments, Skewness, Kurtosis</a:t>
            </a:r>
            <a:endParaRPr lang="en-IN" dirty="0"/>
          </a:p>
          <a:p>
            <a:pPr lvl="0"/>
            <a:r>
              <a:rPr lang="en-US" dirty="0"/>
              <a:t>Theory of Probability</a:t>
            </a:r>
            <a:endParaRPr lang="en-IN" dirty="0"/>
          </a:p>
          <a:p>
            <a:pPr lvl="0"/>
            <a:r>
              <a:rPr lang="en-US" dirty="0"/>
              <a:t>Probability Distributions</a:t>
            </a:r>
            <a:endParaRPr lang="en-IN" dirty="0"/>
          </a:p>
          <a:p>
            <a:pPr lvl="0"/>
            <a:r>
              <a:rPr lang="en-US" dirty="0"/>
              <a:t>Theory of Estimation</a:t>
            </a:r>
            <a:endParaRPr lang="en-IN" dirty="0"/>
          </a:p>
          <a:p>
            <a:r>
              <a:rPr lang="en-US" dirty="0"/>
              <a:t>Fitting of Distribution and Testing of Hypothesis </a:t>
            </a:r>
            <a:endParaRPr lang="en-IN" dirty="0"/>
          </a:p>
        </p:txBody>
      </p:sp>
      <p:sp>
        <p:nvSpPr>
          <p:cNvPr id="4" name="Content Placeholder 3">
            <a:extLst>
              <a:ext uri="{FF2B5EF4-FFF2-40B4-BE49-F238E27FC236}">
                <a16:creationId xmlns:a16="http://schemas.microsoft.com/office/drawing/2014/main" id="{5A16520E-A014-4756-A3B2-DB0034A8AF0A}"/>
              </a:ext>
            </a:extLst>
          </p:cNvPr>
          <p:cNvSpPr>
            <a:spLocks noGrp="1"/>
          </p:cNvSpPr>
          <p:nvPr>
            <p:ph sz="half" idx="2"/>
          </p:nvPr>
        </p:nvSpPr>
        <p:spPr/>
        <p:txBody>
          <a:bodyPr>
            <a:normAutofit fontScale="85000" lnSpcReduction="20000"/>
          </a:bodyPr>
          <a:lstStyle/>
          <a:p>
            <a:pPr lvl="0"/>
            <a:r>
              <a:rPr lang="en-US" dirty="0"/>
              <a:t>Chi square and analysis of variance.</a:t>
            </a:r>
            <a:endParaRPr lang="en-IN" dirty="0"/>
          </a:p>
          <a:p>
            <a:pPr lvl="0"/>
            <a:r>
              <a:rPr lang="en-US" dirty="0"/>
              <a:t>Measures of Association </a:t>
            </a:r>
            <a:endParaRPr lang="en-IN" dirty="0"/>
          </a:p>
          <a:p>
            <a:pPr lvl="0"/>
            <a:r>
              <a:rPr lang="en-US" dirty="0"/>
              <a:t>Regression analysis</a:t>
            </a:r>
            <a:endParaRPr lang="en-IN" dirty="0"/>
          </a:p>
          <a:p>
            <a:pPr lvl="0"/>
            <a:r>
              <a:rPr lang="en-US" dirty="0"/>
              <a:t>Multiple Regression</a:t>
            </a:r>
            <a:endParaRPr lang="en-IN" dirty="0"/>
          </a:p>
          <a:p>
            <a:pPr lvl="0"/>
            <a:r>
              <a:rPr lang="en-US" dirty="0"/>
              <a:t>Time series and forecasting</a:t>
            </a:r>
            <a:endParaRPr lang="en-IN" dirty="0"/>
          </a:p>
          <a:p>
            <a:pPr lvl="0"/>
            <a:r>
              <a:rPr lang="en-US" dirty="0"/>
              <a:t>Statistical Analysis by using Excel sheets</a:t>
            </a:r>
            <a:endParaRPr lang="en-IN" dirty="0"/>
          </a:p>
          <a:p>
            <a:endParaRPr lang="en-IN" dirty="0"/>
          </a:p>
        </p:txBody>
      </p:sp>
    </p:spTree>
    <p:extLst>
      <p:ext uri="{BB962C8B-B14F-4D97-AF65-F5344CB8AC3E}">
        <p14:creationId xmlns:p14="http://schemas.microsoft.com/office/powerpoint/2010/main" val="190470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869D-EED1-4E17-A763-E996C95B1532}"/>
              </a:ext>
            </a:extLst>
          </p:cNvPr>
          <p:cNvSpPr>
            <a:spLocks noGrp="1"/>
          </p:cNvSpPr>
          <p:nvPr>
            <p:ph type="title"/>
          </p:nvPr>
        </p:nvSpPr>
        <p:spPr/>
        <p:txBody>
          <a:bodyPr/>
          <a:lstStyle/>
          <a:p>
            <a:r>
              <a:rPr lang="en-IN" dirty="0"/>
              <a:t>Textbook and Reference books</a:t>
            </a:r>
          </a:p>
        </p:txBody>
      </p:sp>
      <p:sp>
        <p:nvSpPr>
          <p:cNvPr id="3" name="Content Placeholder 2">
            <a:extLst>
              <a:ext uri="{FF2B5EF4-FFF2-40B4-BE49-F238E27FC236}">
                <a16:creationId xmlns:a16="http://schemas.microsoft.com/office/drawing/2014/main" id="{3553F306-6273-4318-85CE-1B000F7A0248}"/>
              </a:ext>
            </a:extLst>
          </p:cNvPr>
          <p:cNvSpPr>
            <a:spLocks noGrp="1"/>
          </p:cNvSpPr>
          <p:nvPr>
            <p:ph idx="1"/>
          </p:nvPr>
        </p:nvSpPr>
        <p:spPr/>
        <p:txBody>
          <a:bodyPr>
            <a:normAutofit/>
          </a:bodyPr>
          <a:lstStyle/>
          <a:p>
            <a:r>
              <a:rPr lang="en-IN" sz="1200" b="1" dirty="0"/>
              <a:t>Text Book: Statistical techniques in Business &amp; Economics- Lind, Marchal &amp; Wathen, Mc Graw Hill Education, 16</a:t>
            </a:r>
            <a:r>
              <a:rPr lang="en-IN" sz="1200" b="1" baseline="30000" dirty="0"/>
              <a:t>th</a:t>
            </a:r>
            <a:r>
              <a:rPr lang="en-IN" sz="1200" b="1" dirty="0"/>
              <a:t> Edition, 2017.</a:t>
            </a:r>
          </a:p>
          <a:p>
            <a:endParaRPr lang="en-IN" sz="1200" dirty="0"/>
          </a:p>
        </p:txBody>
      </p:sp>
      <p:graphicFrame>
        <p:nvGraphicFramePr>
          <p:cNvPr id="4" name="Table 3">
            <a:extLst>
              <a:ext uri="{FF2B5EF4-FFF2-40B4-BE49-F238E27FC236}">
                <a16:creationId xmlns:a16="http://schemas.microsoft.com/office/drawing/2014/main" id="{FB22DDF9-7198-4EBB-829A-5F42A21C30AE}"/>
              </a:ext>
            </a:extLst>
          </p:cNvPr>
          <p:cNvGraphicFramePr>
            <a:graphicFrameLocks noGrp="1"/>
          </p:cNvGraphicFramePr>
          <p:nvPr>
            <p:extLst>
              <p:ext uri="{D42A27DB-BD31-4B8C-83A1-F6EECF244321}">
                <p14:modId xmlns:p14="http://schemas.microsoft.com/office/powerpoint/2010/main" val="4261383877"/>
              </p:ext>
            </p:extLst>
          </p:nvPr>
        </p:nvGraphicFramePr>
        <p:xfrm>
          <a:off x="1295400" y="3120794"/>
          <a:ext cx="9601199" cy="2892968"/>
        </p:xfrm>
        <a:graphic>
          <a:graphicData uri="http://schemas.openxmlformats.org/drawingml/2006/table">
            <a:tbl>
              <a:tblPr firstRow="1" firstCol="1" bandRow="1">
                <a:tableStyleId>{5C22544A-7EE6-4342-B048-85BDC9FD1C3A}</a:tableStyleId>
              </a:tblPr>
              <a:tblGrid>
                <a:gridCol w="644922">
                  <a:extLst>
                    <a:ext uri="{9D8B030D-6E8A-4147-A177-3AD203B41FA5}">
                      <a16:colId xmlns:a16="http://schemas.microsoft.com/office/drawing/2014/main" val="3941656135"/>
                    </a:ext>
                  </a:extLst>
                </a:gridCol>
                <a:gridCol w="1250224">
                  <a:extLst>
                    <a:ext uri="{9D8B030D-6E8A-4147-A177-3AD203B41FA5}">
                      <a16:colId xmlns:a16="http://schemas.microsoft.com/office/drawing/2014/main" val="1263903955"/>
                    </a:ext>
                  </a:extLst>
                </a:gridCol>
                <a:gridCol w="825413">
                  <a:extLst>
                    <a:ext uri="{9D8B030D-6E8A-4147-A177-3AD203B41FA5}">
                      <a16:colId xmlns:a16="http://schemas.microsoft.com/office/drawing/2014/main" val="2003282164"/>
                    </a:ext>
                  </a:extLst>
                </a:gridCol>
                <a:gridCol w="959680">
                  <a:extLst>
                    <a:ext uri="{9D8B030D-6E8A-4147-A177-3AD203B41FA5}">
                      <a16:colId xmlns:a16="http://schemas.microsoft.com/office/drawing/2014/main" val="3991726778"/>
                    </a:ext>
                  </a:extLst>
                </a:gridCol>
                <a:gridCol w="1560580">
                  <a:extLst>
                    <a:ext uri="{9D8B030D-6E8A-4147-A177-3AD203B41FA5}">
                      <a16:colId xmlns:a16="http://schemas.microsoft.com/office/drawing/2014/main" val="3409652086"/>
                    </a:ext>
                  </a:extLst>
                </a:gridCol>
                <a:gridCol w="1320660">
                  <a:extLst>
                    <a:ext uri="{9D8B030D-6E8A-4147-A177-3AD203B41FA5}">
                      <a16:colId xmlns:a16="http://schemas.microsoft.com/office/drawing/2014/main" val="373042138"/>
                    </a:ext>
                  </a:extLst>
                </a:gridCol>
                <a:gridCol w="1080741">
                  <a:extLst>
                    <a:ext uri="{9D8B030D-6E8A-4147-A177-3AD203B41FA5}">
                      <a16:colId xmlns:a16="http://schemas.microsoft.com/office/drawing/2014/main" val="751984459"/>
                    </a:ext>
                  </a:extLst>
                </a:gridCol>
                <a:gridCol w="849625">
                  <a:extLst>
                    <a:ext uri="{9D8B030D-6E8A-4147-A177-3AD203B41FA5}">
                      <a16:colId xmlns:a16="http://schemas.microsoft.com/office/drawing/2014/main" val="3847752935"/>
                    </a:ext>
                  </a:extLst>
                </a:gridCol>
                <a:gridCol w="1109354">
                  <a:extLst>
                    <a:ext uri="{9D8B030D-6E8A-4147-A177-3AD203B41FA5}">
                      <a16:colId xmlns:a16="http://schemas.microsoft.com/office/drawing/2014/main" val="1185398514"/>
                    </a:ext>
                  </a:extLst>
                </a:gridCol>
              </a:tblGrid>
              <a:tr h="411976">
                <a:tc>
                  <a:txBody>
                    <a:bodyPr/>
                    <a:lstStyle/>
                    <a:p>
                      <a:pPr algn="ctr">
                        <a:lnSpc>
                          <a:spcPct val="107000"/>
                        </a:lnSpc>
                        <a:spcAft>
                          <a:spcPts val="0"/>
                        </a:spcAft>
                      </a:pPr>
                      <a:r>
                        <a:rPr lang="en-US" sz="900" dirty="0">
                          <a:effectLst/>
                        </a:rPr>
                        <a:t>Sr No.</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Subject name as per handbook</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Credits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Total Duration in hrs.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Text Book Title</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Authors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Publisher</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Edition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Year</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extLst>
                  <a:ext uri="{0D108BD9-81ED-4DB2-BD59-A6C34878D82A}">
                    <a16:rowId xmlns:a16="http://schemas.microsoft.com/office/drawing/2014/main" val="1459634139"/>
                  </a:ext>
                </a:extLst>
              </a:tr>
              <a:tr h="528650">
                <a:tc>
                  <a:txBody>
                    <a:bodyPr/>
                    <a:lstStyle/>
                    <a:p>
                      <a:pPr algn="ctr">
                        <a:lnSpc>
                          <a:spcPct val="107000"/>
                        </a:lnSpc>
                        <a:spcAft>
                          <a:spcPts val="0"/>
                        </a:spcAft>
                      </a:pPr>
                      <a:r>
                        <a:rPr lang="en-US" sz="900">
                          <a:effectLst/>
                        </a:rPr>
                        <a:t>1</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rowSpan="3">
                  <a:txBody>
                    <a:bodyPr/>
                    <a:lstStyle/>
                    <a:p>
                      <a:pPr algn="ctr">
                        <a:lnSpc>
                          <a:spcPct val="107000"/>
                        </a:lnSpc>
                        <a:spcAft>
                          <a:spcPts val="0"/>
                        </a:spcAft>
                      </a:pPr>
                      <a:r>
                        <a:rPr lang="en-US" sz="900" dirty="0">
                          <a:effectLst/>
                        </a:rPr>
                        <a:t> </a:t>
                      </a:r>
                      <a:endParaRPr lang="en-IN" sz="900" dirty="0">
                        <a:effectLst/>
                      </a:endParaRPr>
                    </a:p>
                    <a:p>
                      <a:pPr algn="ctr">
                        <a:lnSpc>
                          <a:spcPct val="107000"/>
                        </a:lnSpc>
                        <a:spcAft>
                          <a:spcPts val="0"/>
                        </a:spcAft>
                      </a:pPr>
                      <a:r>
                        <a:rPr lang="en-US" sz="900" dirty="0">
                          <a:effectLst/>
                        </a:rPr>
                        <a:t> </a:t>
                      </a:r>
                      <a:endParaRPr lang="en-IN" sz="900" dirty="0">
                        <a:effectLst/>
                      </a:endParaRPr>
                    </a:p>
                    <a:p>
                      <a:pPr algn="ctr">
                        <a:lnSpc>
                          <a:spcPct val="107000"/>
                        </a:lnSpc>
                        <a:spcAft>
                          <a:spcPts val="0"/>
                        </a:spcAft>
                      </a:pPr>
                      <a:r>
                        <a:rPr lang="en-US" sz="900" dirty="0">
                          <a:effectLst/>
                        </a:rPr>
                        <a:t> </a:t>
                      </a:r>
                      <a:endParaRPr lang="en-IN" sz="900" dirty="0">
                        <a:effectLst/>
                      </a:endParaRPr>
                    </a:p>
                    <a:p>
                      <a:pPr algn="ctr">
                        <a:lnSpc>
                          <a:spcPct val="107000"/>
                        </a:lnSpc>
                        <a:spcAft>
                          <a:spcPts val="0"/>
                        </a:spcAft>
                      </a:pPr>
                      <a:r>
                        <a:rPr lang="en-US" sz="900" dirty="0">
                          <a:effectLst/>
                        </a:rPr>
                        <a:t>Decision Sciences</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dirty="0">
                          <a:effectLst/>
                        </a:rPr>
                        <a:t>4</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40</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Business Statistics</a:t>
                      </a:r>
                    </a:p>
                  </a:txBody>
                  <a:tcPr marL="55756" marR="55756" marT="0" marB="0" anchor="ctr"/>
                </a:tc>
                <a:tc>
                  <a:txBody>
                    <a:bodyPr/>
                    <a:lstStyle/>
                    <a:p>
                      <a:pPr algn="ctr">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S.C.Gupta </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Himalaya Publishing</a:t>
                      </a:r>
                    </a:p>
                  </a:txBody>
                  <a:tcPr marL="55756" marR="55756" marT="0" marB="0" anchor="ctr"/>
                </a:tc>
                <a:tc>
                  <a:txBody>
                    <a:bodyPr/>
                    <a:lstStyle/>
                    <a:p>
                      <a:pPr algn="ctr">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a:t>
                      </a:r>
                      <a:r>
                        <a:rPr lang="en-US" sz="9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900" dirty="0">
                          <a:effectLst/>
                          <a:latin typeface="Calibri" panose="020F0502020204030204" pitchFamily="34" charset="0"/>
                          <a:ea typeface="Calibri" panose="020F0502020204030204" pitchFamily="34" charset="0"/>
                          <a:cs typeface="Times New Roman" panose="02020603050405020304" pitchFamily="18" charset="0"/>
                        </a:rPr>
                        <a:t> edition</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dirty="0">
                          <a:effectLst/>
                        </a:rPr>
                        <a:t>2013</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2892024730"/>
                  </a:ext>
                </a:extLst>
              </a:tr>
              <a:tr h="547546">
                <a:tc>
                  <a:txBody>
                    <a:bodyPr/>
                    <a:lstStyle/>
                    <a:p>
                      <a:pPr algn="ctr">
                        <a:lnSpc>
                          <a:spcPct val="107000"/>
                        </a:lnSpc>
                        <a:spcAft>
                          <a:spcPts val="0"/>
                        </a:spcAft>
                      </a:pPr>
                      <a:r>
                        <a:rPr lang="en-US" sz="900">
                          <a:effectLst/>
                        </a:rPr>
                        <a:t>2.</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vMerge="1">
                  <a:txBody>
                    <a:bodyPr/>
                    <a:lstStyle/>
                    <a:p>
                      <a:endParaRPr lang="en-IN"/>
                    </a:p>
                  </a:txBody>
                  <a:tcPr/>
                </a:tc>
                <a:tc>
                  <a:txBody>
                    <a:bodyPr/>
                    <a:lstStyle/>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Business Statistics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50000"/>
                        </a:lnSpc>
                        <a:spcAft>
                          <a:spcPts val="0"/>
                        </a:spcAft>
                      </a:pPr>
                      <a:r>
                        <a:rPr lang="en-US" sz="900">
                          <a:effectLst/>
                        </a:rPr>
                        <a:t> </a:t>
                      </a:r>
                      <a:endParaRPr lang="en-IN" sz="900">
                        <a:effectLst/>
                      </a:endParaRPr>
                    </a:p>
                    <a:p>
                      <a:pPr algn="ctr">
                        <a:lnSpc>
                          <a:spcPct val="150000"/>
                        </a:lnSpc>
                        <a:spcAft>
                          <a:spcPts val="0"/>
                        </a:spcAft>
                      </a:pPr>
                      <a:r>
                        <a:rPr lang="en-US" sz="900">
                          <a:effectLst/>
                        </a:rPr>
                        <a:t>Ken Black</a:t>
                      </a:r>
                      <a:endParaRPr lang="en-IN" sz="900">
                        <a:effectLst/>
                      </a:endParaRPr>
                    </a:p>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a:effectLst/>
                        </a:rPr>
                        <a:t>Wiley India,</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a:effectLst/>
                        </a:rPr>
                        <a:t>Latest edition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2454230087"/>
                  </a:ext>
                </a:extLst>
              </a:tr>
              <a:tr h="699533">
                <a:tc>
                  <a:txBody>
                    <a:bodyPr/>
                    <a:lstStyle/>
                    <a:p>
                      <a:pPr algn="ctr">
                        <a:lnSpc>
                          <a:spcPct val="107000"/>
                        </a:lnSpc>
                        <a:spcAft>
                          <a:spcPts val="0"/>
                        </a:spcAft>
                      </a:pPr>
                      <a:r>
                        <a:rPr lang="en-US" sz="900">
                          <a:effectLst/>
                        </a:rPr>
                        <a:t>3.</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vMerge="1">
                  <a:txBody>
                    <a:bodyPr/>
                    <a:lstStyle/>
                    <a:p>
                      <a:endParaRPr lang="en-IN"/>
                    </a:p>
                  </a:txBody>
                  <a:tcPr/>
                </a:tc>
                <a:tc>
                  <a:txBody>
                    <a:bodyPr/>
                    <a:lstStyle/>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 </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Statistics for business &amp; Economics</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US" sz="900">
                          <a:effectLst/>
                        </a:rPr>
                        <a:t>Anderson, Sweeney, Williams, Camm, Cochran.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a:effectLst/>
                        </a:rPr>
                        <a:t>Cengage learning,</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a:effectLst/>
                        </a:rPr>
                        <a:t>14</a:t>
                      </a:r>
                      <a:r>
                        <a:rPr lang="en-US" sz="900" baseline="30000">
                          <a:effectLst/>
                        </a:rPr>
                        <a:t>th</a:t>
                      </a:r>
                      <a:r>
                        <a:rPr lang="en-US" sz="900">
                          <a:effectLst/>
                        </a:rPr>
                        <a:t> edition</a:t>
                      </a: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tc>
                  <a:txBody>
                    <a:bodyPr/>
                    <a:lstStyle/>
                    <a:p>
                      <a:pPr algn="ctr">
                        <a:lnSpc>
                          <a:spcPct val="107000"/>
                        </a:lnSpc>
                        <a:spcAft>
                          <a:spcPts val="0"/>
                        </a:spcAft>
                      </a:pPr>
                      <a:r>
                        <a:rPr lang="en-US" sz="900" dirty="0">
                          <a:effectLst/>
                        </a:rPr>
                        <a:t>2020</a:t>
                      </a: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1260157452"/>
                  </a:ext>
                </a:extLst>
              </a:tr>
              <a:tr h="699533">
                <a:tc>
                  <a:txBody>
                    <a:bodyPr/>
                    <a:lstStyle/>
                    <a:p>
                      <a:pPr algn="ctr">
                        <a:lnSpc>
                          <a:spcPct val="107000"/>
                        </a:lnSpc>
                        <a:spcAft>
                          <a:spcPts val="0"/>
                        </a:spcAft>
                      </a:pP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endParaRPr lang="en-IN" sz="900">
                        <a:effectLst/>
                        <a:latin typeface="Calibri" panose="020F0502020204030204" pitchFamily="34" charset="0"/>
                        <a:ea typeface="Calibri" panose="020F0502020204030204" pitchFamily="34" charset="0"/>
                        <a:cs typeface="Times New Roman" panose="02020603050405020304" pitchFamily="18" charset="0"/>
                      </a:endParaRPr>
                    </a:p>
                  </a:txBody>
                  <a:tcPr marL="55756" marR="55756" marT="0" marB="0"/>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Statistical technique for business and economics </a:t>
                      </a:r>
                    </a:p>
                  </a:txBody>
                  <a:tcPr marL="55756" marR="55756" marT="0" marB="0"/>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Lind Marchal and Wathen</a:t>
                      </a:r>
                    </a:p>
                  </a:txBody>
                  <a:tcPr marL="55756" marR="55756" marT="0" marB="0" anchor="ctr"/>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McGraw Hill </a:t>
                      </a:r>
                    </a:p>
                  </a:txBody>
                  <a:tcPr marL="55756" marR="55756" marT="0" marB="0" anchor="ctr"/>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16</a:t>
                      </a:r>
                      <a:r>
                        <a:rPr lang="en-IN" sz="9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N" sz="900" dirty="0">
                          <a:effectLst/>
                          <a:latin typeface="Calibri" panose="020F0502020204030204" pitchFamily="34" charset="0"/>
                          <a:ea typeface="Calibri" panose="020F0502020204030204" pitchFamily="34" charset="0"/>
                          <a:cs typeface="Times New Roman" panose="02020603050405020304" pitchFamily="18" charset="0"/>
                        </a:rPr>
                        <a:t> edition </a:t>
                      </a:r>
                    </a:p>
                  </a:txBody>
                  <a:tcPr marL="55756" marR="55756" marT="0" marB="0" anchor="ctr"/>
                </a:tc>
                <a:tc>
                  <a:txBody>
                    <a:bodyPr/>
                    <a:lstStyle/>
                    <a:p>
                      <a:pPr algn="ctr">
                        <a:lnSpc>
                          <a:spcPct val="107000"/>
                        </a:lnSpc>
                        <a:spcAft>
                          <a:spcPts val="0"/>
                        </a:spcAft>
                      </a:pPr>
                      <a:r>
                        <a:rPr lang="en-IN" sz="900" dirty="0">
                          <a:effectLst/>
                          <a:latin typeface="Calibri" panose="020F0502020204030204" pitchFamily="34" charset="0"/>
                          <a:ea typeface="Calibri" panose="020F0502020204030204" pitchFamily="34" charset="0"/>
                          <a:cs typeface="Times New Roman" panose="02020603050405020304" pitchFamily="18" charset="0"/>
                        </a:rPr>
                        <a:t>2017</a:t>
                      </a:r>
                    </a:p>
                  </a:txBody>
                  <a:tcPr marL="55756" marR="55756" marT="0" marB="0" anchor="ctr"/>
                </a:tc>
                <a:extLst>
                  <a:ext uri="{0D108BD9-81ED-4DB2-BD59-A6C34878D82A}">
                    <a16:rowId xmlns:a16="http://schemas.microsoft.com/office/drawing/2014/main" val="1058925043"/>
                  </a:ext>
                </a:extLst>
              </a:tr>
            </a:tbl>
          </a:graphicData>
        </a:graphic>
      </p:graphicFrame>
    </p:spTree>
    <p:extLst>
      <p:ext uri="{BB962C8B-B14F-4D97-AF65-F5344CB8AC3E}">
        <p14:creationId xmlns:p14="http://schemas.microsoft.com/office/powerpoint/2010/main" val="250210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F1B2-3EE6-4242-A1F5-BCB978C61B4B}"/>
              </a:ext>
            </a:extLst>
          </p:cNvPr>
          <p:cNvSpPr>
            <a:spLocks noGrp="1"/>
          </p:cNvSpPr>
          <p:nvPr>
            <p:ph type="title"/>
          </p:nvPr>
        </p:nvSpPr>
        <p:spPr/>
        <p:txBody>
          <a:bodyPr/>
          <a:lstStyle/>
          <a:p>
            <a:r>
              <a:rPr lang="en-IN" dirty="0"/>
              <a:t>Internal Assessment breakup- 40 marks </a:t>
            </a:r>
          </a:p>
        </p:txBody>
      </p:sp>
      <p:graphicFrame>
        <p:nvGraphicFramePr>
          <p:cNvPr id="4" name="Content Placeholder 3">
            <a:extLst>
              <a:ext uri="{FF2B5EF4-FFF2-40B4-BE49-F238E27FC236}">
                <a16:creationId xmlns:a16="http://schemas.microsoft.com/office/drawing/2014/main" id="{A95FB163-060C-48CE-AC32-4AE63CCBC132}"/>
              </a:ext>
            </a:extLst>
          </p:cNvPr>
          <p:cNvGraphicFramePr>
            <a:graphicFrameLocks noGrp="1"/>
          </p:cNvGraphicFramePr>
          <p:nvPr>
            <p:ph idx="1"/>
            <p:extLst>
              <p:ext uri="{D42A27DB-BD31-4B8C-83A1-F6EECF244321}">
                <p14:modId xmlns:p14="http://schemas.microsoft.com/office/powerpoint/2010/main" val="2317483876"/>
              </p:ext>
            </p:extLst>
          </p:nvPr>
        </p:nvGraphicFramePr>
        <p:xfrm>
          <a:off x="1295400" y="2557463"/>
          <a:ext cx="9601200" cy="11125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68572975"/>
                    </a:ext>
                  </a:extLst>
                </a:gridCol>
                <a:gridCol w="3200400">
                  <a:extLst>
                    <a:ext uri="{9D8B030D-6E8A-4147-A177-3AD203B41FA5}">
                      <a16:colId xmlns:a16="http://schemas.microsoft.com/office/drawing/2014/main" val="641699340"/>
                    </a:ext>
                  </a:extLst>
                </a:gridCol>
                <a:gridCol w="3200400">
                  <a:extLst>
                    <a:ext uri="{9D8B030D-6E8A-4147-A177-3AD203B41FA5}">
                      <a16:colId xmlns:a16="http://schemas.microsoft.com/office/drawing/2014/main" val="2036018169"/>
                    </a:ext>
                  </a:extLst>
                </a:gridCol>
              </a:tblGrid>
              <a:tr h="370840">
                <a:tc>
                  <a:txBody>
                    <a:bodyPr/>
                    <a:lstStyle/>
                    <a:p>
                      <a:r>
                        <a:rPr lang="en-IN" dirty="0"/>
                        <a:t>A) Attendance </a:t>
                      </a:r>
                    </a:p>
                  </a:txBody>
                  <a:tcPr/>
                </a:tc>
                <a:tc>
                  <a:txBody>
                    <a:bodyPr/>
                    <a:lstStyle/>
                    <a:p>
                      <a:endParaRPr lang="en-IN"/>
                    </a:p>
                  </a:txBody>
                  <a:tcPr/>
                </a:tc>
                <a:tc>
                  <a:txBody>
                    <a:bodyPr/>
                    <a:lstStyle/>
                    <a:p>
                      <a:r>
                        <a:rPr lang="en-IN" dirty="0"/>
                        <a:t>20 marks</a:t>
                      </a:r>
                    </a:p>
                  </a:txBody>
                  <a:tcPr/>
                </a:tc>
                <a:extLst>
                  <a:ext uri="{0D108BD9-81ED-4DB2-BD59-A6C34878D82A}">
                    <a16:rowId xmlns:a16="http://schemas.microsoft.com/office/drawing/2014/main" val="2294472193"/>
                  </a:ext>
                </a:extLst>
              </a:tr>
              <a:tr h="370840">
                <a:tc>
                  <a:txBody>
                    <a:bodyPr/>
                    <a:lstStyle/>
                    <a:p>
                      <a:r>
                        <a:rPr lang="en-IN" dirty="0"/>
                        <a:t>B1) Class test</a:t>
                      </a:r>
                    </a:p>
                  </a:txBody>
                  <a:tcPr/>
                </a:tc>
                <a:tc>
                  <a:txBody>
                    <a:bodyPr/>
                    <a:lstStyle/>
                    <a:p>
                      <a:r>
                        <a:rPr lang="en-IN" dirty="0"/>
                        <a:t>20 marks</a:t>
                      </a:r>
                    </a:p>
                  </a:txBody>
                  <a:tcPr/>
                </a:tc>
                <a:tc rowSpan="2">
                  <a:txBody>
                    <a:bodyPr/>
                    <a:lstStyle/>
                    <a:p>
                      <a:r>
                        <a:rPr lang="en-IN" dirty="0"/>
                        <a:t>20 marks</a:t>
                      </a:r>
                    </a:p>
                  </a:txBody>
                  <a:tcPr/>
                </a:tc>
                <a:extLst>
                  <a:ext uri="{0D108BD9-81ED-4DB2-BD59-A6C34878D82A}">
                    <a16:rowId xmlns:a16="http://schemas.microsoft.com/office/drawing/2014/main" val="1070793155"/>
                  </a:ext>
                </a:extLst>
              </a:tr>
              <a:tr h="370840">
                <a:tc>
                  <a:txBody>
                    <a:bodyPr/>
                    <a:lstStyle/>
                    <a:p>
                      <a:r>
                        <a:rPr lang="en-IN" dirty="0"/>
                        <a:t>B2) Project</a:t>
                      </a:r>
                    </a:p>
                  </a:txBody>
                  <a:tcPr/>
                </a:tc>
                <a:tc>
                  <a:txBody>
                    <a:bodyPr/>
                    <a:lstStyle/>
                    <a:p>
                      <a:r>
                        <a:rPr lang="en-IN" dirty="0"/>
                        <a:t>20 marks</a:t>
                      </a:r>
                    </a:p>
                  </a:txBody>
                  <a:tcPr/>
                </a:tc>
                <a:tc vMerge="1">
                  <a:txBody>
                    <a:bodyPr/>
                    <a:lstStyle/>
                    <a:p>
                      <a:endParaRPr lang="en-IN" dirty="0"/>
                    </a:p>
                  </a:txBody>
                  <a:tcPr/>
                </a:tc>
                <a:extLst>
                  <a:ext uri="{0D108BD9-81ED-4DB2-BD59-A6C34878D82A}">
                    <a16:rowId xmlns:a16="http://schemas.microsoft.com/office/drawing/2014/main" val="1665138729"/>
                  </a:ext>
                </a:extLst>
              </a:tr>
            </a:tbl>
          </a:graphicData>
        </a:graphic>
      </p:graphicFrame>
      <p:sp>
        <p:nvSpPr>
          <p:cNvPr id="5" name="TextBox 4">
            <a:extLst>
              <a:ext uri="{FF2B5EF4-FFF2-40B4-BE49-F238E27FC236}">
                <a16:creationId xmlns:a16="http://schemas.microsoft.com/office/drawing/2014/main" id="{CC0EE7BE-6141-417D-8313-0931A051C1B2}"/>
              </a:ext>
            </a:extLst>
          </p:cNvPr>
          <p:cNvSpPr txBox="1"/>
          <p:nvPr/>
        </p:nvSpPr>
        <p:spPr>
          <a:xfrm>
            <a:off x="1295400" y="3814489"/>
            <a:ext cx="8376076" cy="1384995"/>
          </a:xfrm>
          <a:prstGeom prst="rect">
            <a:avLst/>
          </a:prstGeom>
          <a:noFill/>
        </p:spPr>
        <p:txBody>
          <a:bodyPr wrap="none" rtlCol="0">
            <a:spAutoFit/>
          </a:bodyPr>
          <a:lstStyle/>
          <a:p>
            <a:r>
              <a:rPr lang="en-IN" sz="1400" dirty="0"/>
              <a:t>*Part B of 40 marks will be scaled out of 20 marks</a:t>
            </a:r>
          </a:p>
          <a:p>
            <a:endParaRPr lang="en-IN" sz="1400" dirty="0"/>
          </a:p>
          <a:p>
            <a:r>
              <a:rPr lang="en-IN" sz="1400" dirty="0"/>
              <a:t>Class test details: Class test will be conducted in the 1</a:t>
            </a:r>
            <a:r>
              <a:rPr lang="en-IN" sz="1400" baseline="30000" dirty="0"/>
              <a:t>st</a:t>
            </a:r>
            <a:r>
              <a:rPr lang="en-IN" sz="1400" dirty="0"/>
              <a:t> week of September 2020. </a:t>
            </a:r>
          </a:p>
          <a:p>
            <a:r>
              <a:rPr lang="en-IN" sz="1400" dirty="0"/>
              <a:t>Syllabus:- Presentation of data, Measures of central tendency and Measures of dispersion (including partition values).</a:t>
            </a:r>
          </a:p>
          <a:p>
            <a:endParaRPr lang="en-IN" sz="1400" dirty="0"/>
          </a:p>
          <a:p>
            <a:endParaRPr lang="en-IN" sz="1400" dirty="0"/>
          </a:p>
        </p:txBody>
      </p:sp>
    </p:spTree>
    <p:extLst>
      <p:ext uri="{BB962C8B-B14F-4D97-AF65-F5344CB8AC3E}">
        <p14:creationId xmlns:p14="http://schemas.microsoft.com/office/powerpoint/2010/main" val="308994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407C-DABC-4F61-AFCF-92A88ED46673}"/>
              </a:ext>
            </a:extLst>
          </p:cNvPr>
          <p:cNvSpPr>
            <a:spLocks noGrp="1"/>
          </p:cNvSpPr>
          <p:nvPr>
            <p:ph type="title"/>
          </p:nvPr>
        </p:nvSpPr>
        <p:spPr/>
        <p:txBody>
          <a:bodyPr/>
          <a:lstStyle/>
          <a:p>
            <a:r>
              <a:rPr lang="en-IN" dirty="0"/>
              <a:t>Project information for students</a:t>
            </a:r>
          </a:p>
        </p:txBody>
      </p:sp>
      <p:sp>
        <p:nvSpPr>
          <p:cNvPr id="3" name="Content Placeholder 2">
            <a:extLst>
              <a:ext uri="{FF2B5EF4-FFF2-40B4-BE49-F238E27FC236}">
                <a16:creationId xmlns:a16="http://schemas.microsoft.com/office/drawing/2014/main" id="{9FDCA691-6902-4C04-A96B-45CAE8CAF8DE}"/>
              </a:ext>
            </a:extLst>
          </p:cNvPr>
          <p:cNvSpPr>
            <a:spLocks noGrp="1"/>
          </p:cNvSpPr>
          <p:nvPr>
            <p:ph idx="1"/>
          </p:nvPr>
        </p:nvSpPr>
        <p:spPr>
          <a:xfrm>
            <a:off x="783771" y="2556931"/>
            <a:ext cx="10567852" cy="3647926"/>
          </a:xfrm>
        </p:spPr>
        <p:txBody>
          <a:bodyPr>
            <a:normAutofit fontScale="85000" lnSpcReduction="10000"/>
          </a:bodyPr>
          <a:lstStyle/>
          <a:p>
            <a:pPr marL="0" indent="0" algn="just">
              <a:spcBef>
                <a:spcPts val="0"/>
              </a:spcBef>
              <a:spcAft>
                <a:spcPts val="0"/>
              </a:spcAft>
              <a:buNone/>
            </a:pPr>
            <a:r>
              <a:rPr lang="en-IN" sz="2500" dirty="0">
                <a:solidFill>
                  <a:schemeClr val="tx1"/>
                </a:solidFill>
              </a:rPr>
              <a:t>Project 20 marks:</a:t>
            </a:r>
          </a:p>
          <a:p>
            <a:pPr marL="0" indent="0" algn="just">
              <a:spcBef>
                <a:spcPts val="0"/>
              </a:spcBef>
              <a:spcAft>
                <a:spcPts val="0"/>
              </a:spcAft>
              <a:buNone/>
            </a:pPr>
            <a:r>
              <a:rPr lang="en-IN" sz="2500" dirty="0">
                <a:solidFill>
                  <a:schemeClr val="tx1"/>
                </a:solidFill>
              </a:rPr>
              <a:t>Submission date: 15th sept 2020 </a:t>
            </a:r>
          </a:p>
          <a:p>
            <a:pPr marL="0" indent="0" algn="just">
              <a:spcBef>
                <a:spcPts val="0"/>
              </a:spcBef>
              <a:spcAft>
                <a:spcPts val="0"/>
              </a:spcAft>
              <a:buNone/>
            </a:pPr>
            <a:r>
              <a:rPr lang="en-IN" sz="2500" dirty="0">
                <a:solidFill>
                  <a:schemeClr val="tx1"/>
                </a:solidFill>
              </a:rPr>
              <a:t>Instructions: You will be responsible for conducting the statistical /data analysis for your research project using the data you collect (minimum 100 entries). There are a lot of free datasets available on the internet. You may search specific companies specific data too which will add value to your project Your grade for this assignment will be based on</a:t>
            </a:r>
          </a:p>
          <a:p>
            <a:pPr marL="0" indent="0" algn="just">
              <a:spcBef>
                <a:spcPts val="0"/>
              </a:spcBef>
              <a:spcAft>
                <a:spcPts val="0"/>
              </a:spcAft>
              <a:buNone/>
            </a:pPr>
            <a:r>
              <a:rPr lang="en-IN" sz="2500" dirty="0">
                <a:solidFill>
                  <a:schemeClr val="tx1"/>
                </a:solidFill>
              </a:rPr>
              <a:t> (1)  the quality of your data set; and (2) the quality and completeness of your basic statistical</a:t>
            </a:r>
          </a:p>
          <a:p>
            <a:pPr marL="0" indent="0" algn="just">
              <a:spcBef>
                <a:spcPts val="0"/>
              </a:spcBef>
              <a:spcAft>
                <a:spcPts val="0"/>
              </a:spcAft>
              <a:buNone/>
            </a:pPr>
            <a:r>
              <a:rPr lang="en-IN" sz="2500" dirty="0">
                <a:solidFill>
                  <a:schemeClr val="tx1"/>
                </a:solidFill>
              </a:rPr>
              <a:t>/data analysis.</a:t>
            </a:r>
          </a:p>
          <a:p>
            <a:pPr marL="0" indent="0" algn="just">
              <a:spcBef>
                <a:spcPts val="0"/>
              </a:spcBef>
              <a:spcAft>
                <a:spcPts val="0"/>
              </a:spcAft>
              <a:buNone/>
            </a:pPr>
            <a:r>
              <a:rPr lang="en-IN" sz="2500" dirty="0">
                <a:solidFill>
                  <a:schemeClr val="tx1"/>
                </a:solidFill>
              </a:rPr>
              <a:t> </a:t>
            </a:r>
          </a:p>
          <a:p>
            <a:pPr marL="0" indent="0" algn="just">
              <a:spcBef>
                <a:spcPts val="0"/>
              </a:spcBef>
              <a:spcAft>
                <a:spcPts val="0"/>
              </a:spcAft>
              <a:buNone/>
            </a:pPr>
            <a:r>
              <a:rPr lang="en-IN" sz="2500" dirty="0">
                <a:solidFill>
                  <a:schemeClr val="tx1"/>
                </a:solidFill>
              </a:rPr>
              <a:t> </a:t>
            </a:r>
          </a:p>
          <a:p>
            <a:pPr marL="0" indent="0" algn="just">
              <a:spcBef>
                <a:spcPts val="0"/>
              </a:spcBef>
              <a:spcAft>
                <a:spcPts val="0"/>
              </a:spcAft>
              <a:buNone/>
            </a:pPr>
            <a:r>
              <a:rPr lang="en-IN" sz="2500" dirty="0">
                <a:solidFill>
                  <a:schemeClr val="tx1"/>
                </a:solidFill>
              </a:rPr>
              <a:t> </a:t>
            </a:r>
          </a:p>
          <a:p>
            <a:pPr marL="0" indent="0" algn="just">
              <a:spcBef>
                <a:spcPts val="0"/>
              </a:spcBef>
              <a:spcAft>
                <a:spcPts val="0"/>
              </a:spcAft>
              <a:buNone/>
            </a:pPr>
            <a:r>
              <a:rPr lang="en-IN" sz="2500" dirty="0">
                <a:solidFill>
                  <a:schemeClr val="tx1"/>
                </a:solidFill>
              </a:rPr>
              <a:t> </a:t>
            </a:r>
          </a:p>
          <a:p>
            <a:pPr marL="0" indent="0">
              <a:buNone/>
            </a:pPr>
            <a:endParaRPr lang="en-IN" dirty="0"/>
          </a:p>
        </p:txBody>
      </p:sp>
    </p:spTree>
    <p:extLst>
      <p:ext uri="{BB962C8B-B14F-4D97-AF65-F5344CB8AC3E}">
        <p14:creationId xmlns:p14="http://schemas.microsoft.com/office/powerpoint/2010/main" val="216471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2E9A-852B-411C-A064-4AAA11A21F53}"/>
              </a:ext>
            </a:extLst>
          </p:cNvPr>
          <p:cNvSpPr>
            <a:spLocks noGrp="1"/>
          </p:cNvSpPr>
          <p:nvPr>
            <p:ph type="title"/>
          </p:nvPr>
        </p:nvSpPr>
        <p:spPr/>
        <p:txBody>
          <a:bodyPr/>
          <a:lstStyle/>
          <a:p>
            <a:r>
              <a:rPr lang="en-IN" dirty="0"/>
              <a:t>Session 1- Introduction to Statistics</a:t>
            </a:r>
          </a:p>
        </p:txBody>
      </p:sp>
      <p:sp>
        <p:nvSpPr>
          <p:cNvPr id="4" name="Subtitle 2">
            <a:extLst>
              <a:ext uri="{FF2B5EF4-FFF2-40B4-BE49-F238E27FC236}">
                <a16:creationId xmlns:a16="http://schemas.microsoft.com/office/drawing/2014/main" id="{9AA4B298-8BE8-49F4-A9FA-2A3E15755936}"/>
              </a:ext>
            </a:extLst>
          </p:cNvPr>
          <p:cNvSpPr>
            <a:spLocks noGrp="1"/>
          </p:cNvSpPr>
          <p:nvPr>
            <p:ph idx="1"/>
          </p:nvPr>
        </p:nvSpPr>
        <p:spPr>
          <a:xfrm>
            <a:off x="1295401" y="2556931"/>
            <a:ext cx="9601196" cy="3556485"/>
          </a:xfrm>
        </p:spPr>
        <p:txBody>
          <a:bodyPr>
            <a:normAutofit fontScale="25000" lnSpcReduction="20000"/>
          </a:bodyPr>
          <a:lstStyle/>
          <a:p>
            <a:pPr lvl="0"/>
            <a:r>
              <a:rPr lang="en-IN" sz="9600" dirty="0"/>
              <a:t>Self-Introduction </a:t>
            </a:r>
          </a:p>
          <a:p>
            <a:pPr lvl="0"/>
            <a:r>
              <a:rPr lang="en-IN" sz="9600" dirty="0"/>
              <a:t>Student Introduction</a:t>
            </a:r>
          </a:p>
          <a:p>
            <a:pPr lvl="0"/>
            <a:r>
              <a:rPr lang="en-IN" sz="9600" dirty="0"/>
              <a:t>Introduction to statistics </a:t>
            </a:r>
          </a:p>
          <a:p>
            <a:pPr lvl="0"/>
            <a:r>
              <a:rPr lang="en-IN" sz="9600" dirty="0"/>
              <a:t>Why study statistics?</a:t>
            </a:r>
          </a:p>
          <a:p>
            <a:pPr lvl="0"/>
            <a:r>
              <a:rPr lang="en-IN" sz="9600" dirty="0"/>
              <a:t>What is meant by statistics?</a:t>
            </a:r>
          </a:p>
          <a:p>
            <a:pPr lvl="0"/>
            <a:r>
              <a:rPr lang="en-IN" sz="9600" dirty="0"/>
              <a:t>Types of statistics</a:t>
            </a:r>
          </a:p>
          <a:p>
            <a:pPr lvl="0"/>
            <a:r>
              <a:rPr lang="en-IN" sz="9600" dirty="0"/>
              <a:t>Types of variables</a:t>
            </a:r>
          </a:p>
          <a:p>
            <a:pPr lvl="0"/>
            <a:r>
              <a:rPr lang="en-IN" sz="9600" dirty="0"/>
              <a:t>Levels of measurement</a:t>
            </a:r>
          </a:p>
          <a:p>
            <a:endParaRPr lang="en-IN" dirty="0"/>
          </a:p>
        </p:txBody>
      </p:sp>
    </p:spTree>
    <p:extLst>
      <p:ext uri="{BB962C8B-B14F-4D97-AF65-F5344CB8AC3E}">
        <p14:creationId xmlns:p14="http://schemas.microsoft.com/office/powerpoint/2010/main" val="203332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61FA-124B-4F36-A1F3-50C5638FC93D}"/>
              </a:ext>
            </a:extLst>
          </p:cNvPr>
          <p:cNvSpPr>
            <a:spLocks noGrp="1"/>
          </p:cNvSpPr>
          <p:nvPr>
            <p:ph type="title"/>
          </p:nvPr>
        </p:nvSpPr>
        <p:spPr/>
        <p:txBody>
          <a:bodyPr/>
          <a:lstStyle/>
          <a:p>
            <a:r>
              <a:rPr lang="en-IN" dirty="0"/>
              <a:t>Session 2- Frequency Distribution</a:t>
            </a:r>
          </a:p>
        </p:txBody>
      </p:sp>
      <p:sp>
        <p:nvSpPr>
          <p:cNvPr id="4" name="Subtitle 2">
            <a:extLst>
              <a:ext uri="{FF2B5EF4-FFF2-40B4-BE49-F238E27FC236}">
                <a16:creationId xmlns:a16="http://schemas.microsoft.com/office/drawing/2014/main" id="{9B12A16B-B201-4FCE-A0B9-87D5261CF1F4}"/>
              </a:ext>
            </a:extLst>
          </p:cNvPr>
          <p:cNvSpPr>
            <a:spLocks noGrp="1"/>
          </p:cNvSpPr>
          <p:nvPr>
            <p:ph idx="1"/>
          </p:nvPr>
        </p:nvSpPr>
        <p:spPr>
          <a:xfrm>
            <a:off x="940526" y="2377441"/>
            <a:ext cx="9956071" cy="3944982"/>
          </a:xfrm>
        </p:spPr>
        <p:txBody>
          <a:bodyPr>
            <a:normAutofit fontScale="55000" lnSpcReduction="20000"/>
          </a:bodyPr>
          <a:lstStyle/>
          <a:p>
            <a:endParaRPr lang="en-IN" sz="2100" dirty="0"/>
          </a:p>
          <a:p>
            <a:r>
              <a:rPr lang="en-IN" sz="4400" dirty="0"/>
              <a:t>Advantages  &amp; disadvantages of Frequency Distribution</a:t>
            </a:r>
          </a:p>
          <a:p>
            <a:r>
              <a:rPr lang="en-IN" sz="4400" dirty="0"/>
              <a:t>Constructing a frequency distribution</a:t>
            </a:r>
          </a:p>
          <a:p>
            <a:r>
              <a:rPr lang="en-IN" sz="4400" dirty="0"/>
              <a:t>Number of class intervals</a:t>
            </a:r>
          </a:p>
          <a:p>
            <a:r>
              <a:rPr lang="en-IN" sz="4400" dirty="0"/>
              <a:t>Width of class intervals </a:t>
            </a:r>
          </a:p>
          <a:p>
            <a:r>
              <a:rPr lang="en-IN" sz="4400" dirty="0"/>
              <a:t>Class limits (boundaries)</a:t>
            </a:r>
          </a:p>
          <a:p>
            <a:r>
              <a:rPr lang="en-IN" sz="4400" dirty="0"/>
              <a:t>Mid-point of class intervals</a:t>
            </a:r>
          </a:p>
          <a:p>
            <a:r>
              <a:rPr lang="en-IN" sz="4400" dirty="0"/>
              <a:t>Methods of data classification- inclusive &amp; Exclusive</a:t>
            </a:r>
          </a:p>
          <a:p>
            <a:r>
              <a:rPr lang="en-IN" sz="4400" dirty="0"/>
              <a:t>Types of Frequency Distribution  </a:t>
            </a:r>
            <a:endParaRPr lang="en-IN" sz="4400" dirty="0">
              <a:solidFill>
                <a:srgbClr val="FF0000"/>
              </a:solidFill>
            </a:endParaRPr>
          </a:p>
          <a:p>
            <a:endParaRPr lang="en-IN" dirty="0"/>
          </a:p>
        </p:txBody>
      </p:sp>
    </p:spTree>
    <p:extLst>
      <p:ext uri="{BB962C8B-B14F-4D97-AF65-F5344CB8AC3E}">
        <p14:creationId xmlns:p14="http://schemas.microsoft.com/office/powerpoint/2010/main" val="76401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FD72-170A-4393-BB16-E14DED6F4E60}"/>
              </a:ext>
            </a:extLst>
          </p:cNvPr>
          <p:cNvSpPr>
            <a:spLocks noGrp="1"/>
          </p:cNvSpPr>
          <p:nvPr>
            <p:ph type="title"/>
          </p:nvPr>
        </p:nvSpPr>
        <p:spPr/>
        <p:txBody>
          <a:bodyPr/>
          <a:lstStyle/>
          <a:p>
            <a:r>
              <a:rPr lang="en-IN" dirty="0"/>
              <a:t>Session 3- Tabulation</a:t>
            </a:r>
          </a:p>
        </p:txBody>
      </p:sp>
      <p:sp>
        <p:nvSpPr>
          <p:cNvPr id="4" name="Subtitle 2">
            <a:extLst>
              <a:ext uri="{FF2B5EF4-FFF2-40B4-BE49-F238E27FC236}">
                <a16:creationId xmlns:a16="http://schemas.microsoft.com/office/drawing/2014/main" id="{6823B68E-7E66-4A16-A0AF-BC60954BD5CB}"/>
              </a:ext>
            </a:extLst>
          </p:cNvPr>
          <p:cNvSpPr>
            <a:spLocks noGrp="1"/>
          </p:cNvSpPr>
          <p:nvPr>
            <p:ph idx="1"/>
          </p:nvPr>
        </p:nvSpPr>
        <p:spPr/>
        <p:txBody>
          <a:bodyPr>
            <a:noAutofit/>
          </a:bodyPr>
          <a:lstStyle/>
          <a:p>
            <a:r>
              <a:rPr lang="en-IN" sz="2400" dirty="0"/>
              <a:t>Tabulation of data</a:t>
            </a:r>
          </a:p>
          <a:p>
            <a:r>
              <a:rPr lang="en-IN" sz="2400" dirty="0"/>
              <a:t>Types of tables</a:t>
            </a:r>
          </a:p>
          <a:p>
            <a:r>
              <a:rPr lang="en-IN" sz="2400" dirty="0"/>
              <a:t>Example 2.10, 2.14 and 2.15</a:t>
            </a:r>
          </a:p>
        </p:txBody>
      </p:sp>
    </p:spTree>
    <p:extLst>
      <p:ext uri="{BB962C8B-B14F-4D97-AF65-F5344CB8AC3E}">
        <p14:creationId xmlns:p14="http://schemas.microsoft.com/office/powerpoint/2010/main" val="264425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389-DDE0-483E-BF67-81913B94BB99}"/>
              </a:ext>
            </a:extLst>
          </p:cNvPr>
          <p:cNvSpPr>
            <a:spLocks noGrp="1"/>
          </p:cNvSpPr>
          <p:nvPr>
            <p:ph type="title"/>
          </p:nvPr>
        </p:nvSpPr>
        <p:spPr/>
        <p:txBody>
          <a:bodyPr/>
          <a:lstStyle/>
          <a:p>
            <a:r>
              <a:rPr lang="en-IN" dirty="0"/>
              <a:t>Session 4- Graphical Representation</a:t>
            </a:r>
          </a:p>
        </p:txBody>
      </p:sp>
      <p:sp>
        <p:nvSpPr>
          <p:cNvPr id="4" name="Subtitle 2">
            <a:extLst>
              <a:ext uri="{FF2B5EF4-FFF2-40B4-BE49-F238E27FC236}">
                <a16:creationId xmlns:a16="http://schemas.microsoft.com/office/drawing/2014/main" id="{2C45F23D-B2AE-4314-8CB2-3DB496B9A891}"/>
              </a:ext>
            </a:extLst>
          </p:cNvPr>
          <p:cNvSpPr>
            <a:spLocks noGrp="1"/>
          </p:cNvSpPr>
          <p:nvPr>
            <p:ph idx="1"/>
          </p:nvPr>
        </p:nvSpPr>
        <p:spPr/>
        <p:txBody>
          <a:bodyPr>
            <a:normAutofit/>
          </a:bodyPr>
          <a:lstStyle/>
          <a:p>
            <a:r>
              <a:rPr lang="en-IN" dirty="0"/>
              <a:t>Graphical representation of data</a:t>
            </a:r>
          </a:p>
          <a:p>
            <a:r>
              <a:rPr lang="en-IN" dirty="0"/>
              <a:t>Functions of a graph</a:t>
            </a:r>
          </a:p>
          <a:p>
            <a:r>
              <a:rPr lang="en-IN" dirty="0"/>
              <a:t>Advantages and disadvantages of diagrams</a:t>
            </a:r>
          </a:p>
          <a:p>
            <a:r>
              <a:rPr lang="en-IN" dirty="0"/>
              <a:t>General rules of drawing diagrams</a:t>
            </a:r>
          </a:p>
          <a:p>
            <a:r>
              <a:rPr lang="en-IN" dirty="0"/>
              <a:t> Types of diagrams</a:t>
            </a:r>
          </a:p>
          <a:p>
            <a:r>
              <a:rPr lang="en-IN" dirty="0"/>
              <a:t>Frequency polygon </a:t>
            </a:r>
          </a:p>
          <a:p>
            <a:endParaRPr lang="en-IN" dirty="0"/>
          </a:p>
        </p:txBody>
      </p:sp>
    </p:spTree>
    <p:extLst>
      <p:ext uri="{BB962C8B-B14F-4D97-AF65-F5344CB8AC3E}">
        <p14:creationId xmlns:p14="http://schemas.microsoft.com/office/powerpoint/2010/main" val="8683469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428</TotalTime>
  <Words>514</Words>
  <Application>Microsoft Office PowerPoint</Application>
  <PresentationFormat>Widescreen</PresentationFormat>
  <Paragraphs>123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Decision Sciences</vt:lpstr>
      <vt:lpstr>Course content</vt:lpstr>
      <vt:lpstr>Textbook and Reference books</vt:lpstr>
      <vt:lpstr>Internal Assessment breakup- 40 marks </vt:lpstr>
      <vt:lpstr>Project information for students</vt:lpstr>
      <vt:lpstr>Session 1- Introduction to Statistics</vt:lpstr>
      <vt:lpstr>Session 2- Frequency Distribution</vt:lpstr>
      <vt:lpstr>Session 3- Tabulation</vt:lpstr>
      <vt:lpstr>Session 4- Graphical Representation</vt:lpstr>
      <vt:lpstr>Session 5- Decision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Sciences</dc:title>
  <dc:creator>Praful More</dc:creator>
  <cp:lastModifiedBy>doml5m001</cp:lastModifiedBy>
  <cp:revision>21</cp:revision>
  <dcterms:created xsi:type="dcterms:W3CDTF">2018-06-11T06:16:59Z</dcterms:created>
  <dcterms:modified xsi:type="dcterms:W3CDTF">2021-06-21T07:37:59Z</dcterms:modified>
</cp:coreProperties>
</file>