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03" r:id="rId3"/>
    <p:sldId id="341" r:id="rId4"/>
    <p:sldId id="343" r:id="rId5"/>
    <p:sldId id="309" r:id="rId6"/>
    <p:sldId id="310" r:id="rId7"/>
    <p:sldId id="299" r:id="rId8"/>
    <p:sldId id="336" r:id="rId9"/>
    <p:sldId id="337" r:id="rId10"/>
    <p:sldId id="338" r:id="rId11"/>
    <p:sldId id="339" r:id="rId12"/>
    <p:sldId id="333" r:id="rId13"/>
    <p:sldId id="344" r:id="rId14"/>
    <p:sldId id="345" r:id="rId15"/>
    <p:sldId id="346" r:id="rId16"/>
    <p:sldId id="347" r:id="rId17"/>
    <p:sldId id="348" r:id="rId18"/>
    <p:sldId id="349" r:id="rId19"/>
    <p:sldId id="350" r:id="rId20"/>
    <p:sldId id="352" r:id="rId21"/>
    <p:sldId id="351" r:id="rId22"/>
    <p:sldId id="361" r:id="rId23"/>
    <p:sldId id="362" r:id="rId24"/>
    <p:sldId id="354" r:id="rId25"/>
    <p:sldId id="355" r:id="rId26"/>
    <p:sldId id="356" r:id="rId27"/>
    <p:sldId id="357" r:id="rId28"/>
    <p:sldId id="358" r:id="rId29"/>
    <p:sldId id="359" r:id="rId30"/>
    <p:sldId id="360" r:id="rId31"/>
    <p:sldId id="334" r:id="rId3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1C5B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53" autoAdjust="0"/>
    <p:restoredTop sz="85294" autoAdjust="0"/>
  </p:normalViewPr>
  <p:slideViewPr>
    <p:cSldViewPr>
      <p:cViewPr varScale="1">
        <p:scale>
          <a:sx n="76" d="100"/>
          <a:sy n="76" d="100"/>
        </p:scale>
        <p:origin x="1134" y="84"/>
      </p:cViewPr>
      <p:guideLst>
        <p:guide orient="horz" pos="2160"/>
        <p:guide pos="2880"/>
        <p:guide orient="horz" pos="1620"/>
      </p:guideLst>
    </p:cSldViewPr>
  </p:slideViewPr>
  <p:notesTextViewPr>
    <p:cViewPr>
      <p:scale>
        <a:sx n="100" d="100"/>
        <a:sy n="100" d="100"/>
      </p:scale>
      <p:origin x="0" y="0"/>
    </p:cViewPr>
  </p:notesTextViewPr>
  <p:sorterViewPr>
    <p:cViewPr>
      <p:scale>
        <a:sx n="66" d="100"/>
        <a:sy n="66" d="100"/>
      </p:scale>
      <p:origin x="0" y="-1584"/>
    </p:cViewPr>
  </p:sorter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D4BD59-CDFE-45D0-B86A-EFE41EC792FF}" type="datetimeFigureOut">
              <a:rPr lang="en-US" smtClean="0"/>
              <a:pPr/>
              <a:t>9/10/2020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4343F1-1072-4F33-9F79-9A7930BCEA58}" type="slidenum">
              <a:rPr lang="en-US" smtClean="0"/>
              <a:pPr/>
              <a:t>‹#›</a:t>
            </a:fld>
            <a:endParaRPr lang="en-US"/>
          </a:p>
        </p:txBody>
      </p:sp>
    </p:spTree>
    <p:extLst>
      <p:ext uri="{BB962C8B-B14F-4D97-AF65-F5344CB8AC3E}">
        <p14:creationId xmlns:p14="http://schemas.microsoft.com/office/powerpoint/2010/main" val="30231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13</a:t>
            </a:fld>
            <a:endParaRPr lang="en-US"/>
          </a:p>
        </p:txBody>
      </p:sp>
    </p:spTree>
    <p:extLst>
      <p:ext uri="{BB962C8B-B14F-4D97-AF65-F5344CB8AC3E}">
        <p14:creationId xmlns:p14="http://schemas.microsoft.com/office/powerpoint/2010/main" val="4063154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14</a:t>
            </a:fld>
            <a:endParaRPr lang="en-US"/>
          </a:p>
        </p:txBody>
      </p:sp>
    </p:spTree>
    <p:extLst>
      <p:ext uri="{BB962C8B-B14F-4D97-AF65-F5344CB8AC3E}">
        <p14:creationId xmlns:p14="http://schemas.microsoft.com/office/powerpoint/2010/main" val="952481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15</a:t>
            </a:fld>
            <a:endParaRPr lang="en-US"/>
          </a:p>
        </p:txBody>
      </p:sp>
    </p:spTree>
    <p:extLst>
      <p:ext uri="{BB962C8B-B14F-4D97-AF65-F5344CB8AC3E}">
        <p14:creationId xmlns:p14="http://schemas.microsoft.com/office/powerpoint/2010/main" val="3488288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16</a:t>
            </a:fld>
            <a:endParaRPr lang="en-US"/>
          </a:p>
        </p:txBody>
      </p:sp>
    </p:spTree>
    <p:extLst>
      <p:ext uri="{BB962C8B-B14F-4D97-AF65-F5344CB8AC3E}">
        <p14:creationId xmlns:p14="http://schemas.microsoft.com/office/powerpoint/2010/main" val="3593541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17</a:t>
            </a:fld>
            <a:endParaRPr lang="en-US"/>
          </a:p>
        </p:txBody>
      </p:sp>
    </p:spTree>
    <p:extLst>
      <p:ext uri="{BB962C8B-B14F-4D97-AF65-F5344CB8AC3E}">
        <p14:creationId xmlns:p14="http://schemas.microsoft.com/office/powerpoint/2010/main" val="16773025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18</a:t>
            </a:fld>
            <a:endParaRPr lang="en-US"/>
          </a:p>
        </p:txBody>
      </p:sp>
    </p:spTree>
    <p:extLst>
      <p:ext uri="{BB962C8B-B14F-4D97-AF65-F5344CB8AC3E}">
        <p14:creationId xmlns:p14="http://schemas.microsoft.com/office/powerpoint/2010/main" val="18913261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19</a:t>
            </a:fld>
            <a:endParaRPr lang="en-US"/>
          </a:p>
        </p:txBody>
      </p:sp>
    </p:spTree>
    <p:extLst>
      <p:ext uri="{BB962C8B-B14F-4D97-AF65-F5344CB8AC3E}">
        <p14:creationId xmlns:p14="http://schemas.microsoft.com/office/powerpoint/2010/main" val="35531838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20</a:t>
            </a:fld>
            <a:endParaRPr lang="en-US"/>
          </a:p>
        </p:txBody>
      </p:sp>
    </p:spTree>
    <p:extLst>
      <p:ext uri="{BB962C8B-B14F-4D97-AF65-F5344CB8AC3E}">
        <p14:creationId xmlns:p14="http://schemas.microsoft.com/office/powerpoint/2010/main" val="24634339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21</a:t>
            </a:fld>
            <a:endParaRPr lang="en-US"/>
          </a:p>
        </p:txBody>
      </p:sp>
    </p:spTree>
    <p:extLst>
      <p:ext uri="{BB962C8B-B14F-4D97-AF65-F5344CB8AC3E}">
        <p14:creationId xmlns:p14="http://schemas.microsoft.com/office/powerpoint/2010/main" val="20358180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22</a:t>
            </a:fld>
            <a:endParaRPr lang="en-US"/>
          </a:p>
        </p:txBody>
      </p:sp>
    </p:spTree>
    <p:extLst>
      <p:ext uri="{BB962C8B-B14F-4D97-AF65-F5344CB8AC3E}">
        <p14:creationId xmlns:p14="http://schemas.microsoft.com/office/powerpoint/2010/main" val="31429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a:t>
            </a:fld>
            <a:endParaRPr lang="en-US"/>
          </a:p>
        </p:txBody>
      </p:sp>
    </p:spTree>
    <p:extLst>
      <p:ext uri="{BB962C8B-B14F-4D97-AF65-F5344CB8AC3E}">
        <p14:creationId xmlns:p14="http://schemas.microsoft.com/office/powerpoint/2010/main" val="3967621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23</a:t>
            </a:fld>
            <a:endParaRPr lang="en-US"/>
          </a:p>
        </p:txBody>
      </p:sp>
    </p:spTree>
    <p:extLst>
      <p:ext uri="{BB962C8B-B14F-4D97-AF65-F5344CB8AC3E}">
        <p14:creationId xmlns:p14="http://schemas.microsoft.com/office/powerpoint/2010/main" val="2247570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24</a:t>
            </a:fld>
            <a:endParaRPr lang="en-US"/>
          </a:p>
        </p:txBody>
      </p:sp>
    </p:spTree>
    <p:extLst>
      <p:ext uri="{BB962C8B-B14F-4D97-AF65-F5344CB8AC3E}">
        <p14:creationId xmlns:p14="http://schemas.microsoft.com/office/powerpoint/2010/main" val="4885445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25</a:t>
            </a:fld>
            <a:endParaRPr lang="en-US"/>
          </a:p>
        </p:txBody>
      </p:sp>
    </p:spTree>
    <p:extLst>
      <p:ext uri="{BB962C8B-B14F-4D97-AF65-F5344CB8AC3E}">
        <p14:creationId xmlns:p14="http://schemas.microsoft.com/office/powerpoint/2010/main" val="11694509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26</a:t>
            </a:fld>
            <a:endParaRPr lang="en-US"/>
          </a:p>
        </p:txBody>
      </p:sp>
    </p:spTree>
    <p:extLst>
      <p:ext uri="{BB962C8B-B14F-4D97-AF65-F5344CB8AC3E}">
        <p14:creationId xmlns:p14="http://schemas.microsoft.com/office/powerpoint/2010/main" val="34688613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27</a:t>
            </a:fld>
            <a:endParaRPr lang="en-US"/>
          </a:p>
        </p:txBody>
      </p:sp>
    </p:spTree>
    <p:extLst>
      <p:ext uri="{BB962C8B-B14F-4D97-AF65-F5344CB8AC3E}">
        <p14:creationId xmlns:p14="http://schemas.microsoft.com/office/powerpoint/2010/main" val="41915513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28</a:t>
            </a:fld>
            <a:endParaRPr lang="en-US"/>
          </a:p>
        </p:txBody>
      </p:sp>
    </p:spTree>
    <p:extLst>
      <p:ext uri="{BB962C8B-B14F-4D97-AF65-F5344CB8AC3E}">
        <p14:creationId xmlns:p14="http://schemas.microsoft.com/office/powerpoint/2010/main" val="31935404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29</a:t>
            </a:fld>
            <a:endParaRPr lang="en-US"/>
          </a:p>
        </p:txBody>
      </p:sp>
    </p:spTree>
    <p:extLst>
      <p:ext uri="{BB962C8B-B14F-4D97-AF65-F5344CB8AC3E}">
        <p14:creationId xmlns:p14="http://schemas.microsoft.com/office/powerpoint/2010/main" val="24960884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EFFICIENCY =90%</a:t>
            </a:r>
          </a:p>
          <a:p>
            <a:r>
              <a:rPr lang="en-US" dirty="0"/>
              <a:t>UTILIZATION=72%</a:t>
            </a:r>
          </a:p>
          <a:p>
            <a:r>
              <a:rPr lang="en-US" dirty="0"/>
              <a:t>ANS HAS TO BE IN PERSENTAGE</a:t>
            </a:r>
          </a:p>
        </p:txBody>
      </p:sp>
      <p:sp>
        <p:nvSpPr>
          <p:cNvPr id="4" name="Slide Number Placeholder 3"/>
          <p:cNvSpPr>
            <a:spLocks noGrp="1"/>
          </p:cNvSpPr>
          <p:nvPr>
            <p:ph type="sldNum" sz="quarter" idx="10"/>
          </p:nvPr>
        </p:nvSpPr>
        <p:spPr/>
        <p:txBody>
          <a:bodyPr/>
          <a:lstStyle/>
          <a:p>
            <a:fld id="{884343F1-1072-4F33-9F79-9A7930BCEA58}" type="slidenum">
              <a:rPr lang="en-US" smtClean="0"/>
              <a:pPr/>
              <a:t>30</a:t>
            </a:fld>
            <a:endParaRPr lang="en-US"/>
          </a:p>
        </p:txBody>
      </p:sp>
    </p:spTree>
    <p:extLst>
      <p:ext uri="{BB962C8B-B14F-4D97-AF65-F5344CB8AC3E}">
        <p14:creationId xmlns:p14="http://schemas.microsoft.com/office/powerpoint/2010/main" val="2581099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4</a:t>
            </a:fld>
            <a:endParaRPr lang="en-US"/>
          </a:p>
        </p:txBody>
      </p:sp>
    </p:spTree>
    <p:extLst>
      <p:ext uri="{BB962C8B-B14F-4D97-AF65-F5344CB8AC3E}">
        <p14:creationId xmlns:p14="http://schemas.microsoft.com/office/powerpoint/2010/main" val="913113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5</a:t>
            </a:fld>
            <a:endParaRPr lang="en-US"/>
          </a:p>
        </p:txBody>
      </p:sp>
    </p:spTree>
    <p:extLst>
      <p:ext uri="{BB962C8B-B14F-4D97-AF65-F5344CB8AC3E}">
        <p14:creationId xmlns:p14="http://schemas.microsoft.com/office/powerpoint/2010/main" val="4092231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8</a:t>
            </a:fld>
            <a:endParaRPr lang="en-US"/>
          </a:p>
        </p:txBody>
      </p:sp>
    </p:spTree>
    <p:extLst>
      <p:ext uri="{BB962C8B-B14F-4D97-AF65-F5344CB8AC3E}">
        <p14:creationId xmlns:p14="http://schemas.microsoft.com/office/powerpoint/2010/main" val="1860330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9</a:t>
            </a:fld>
            <a:endParaRPr lang="en-US"/>
          </a:p>
        </p:txBody>
      </p:sp>
    </p:spTree>
    <p:extLst>
      <p:ext uri="{BB962C8B-B14F-4D97-AF65-F5344CB8AC3E}">
        <p14:creationId xmlns:p14="http://schemas.microsoft.com/office/powerpoint/2010/main" val="3906880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10</a:t>
            </a:fld>
            <a:endParaRPr lang="en-US"/>
          </a:p>
        </p:txBody>
      </p:sp>
    </p:spTree>
    <p:extLst>
      <p:ext uri="{BB962C8B-B14F-4D97-AF65-F5344CB8AC3E}">
        <p14:creationId xmlns:p14="http://schemas.microsoft.com/office/powerpoint/2010/main" val="3594097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11</a:t>
            </a:fld>
            <a:endParaRPr lang="en-US"/>
          </a:p>
        </p:txBody>
      </p:sp>
    </p:spTree>
    <p:extLst>
      <p:ext uri="{BB962C8B-B14F-4D97-AF65-F5344CB8AC3E}">
        <p14:creationId xmlns:p14="http://schemas.microsoft.com/office/powerpoint/2010/main" val="3061928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12</a:t>
            </a:fld>
            <a:endParaRPr lang="en-US"/>
          </a:p>
        </p:txBody>
      </p:sp>
    </p:spTree>
    <p:extLst>
      <p:ext uri="{BB962C8B-B14F-4D97-AF65-F5344CB8AC3E}">
        <p14:creationId xmlns:p14="http://schemas.microsoft.com/office/powerpoint/2010/main" val="346183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C80A78-0DAD-4476-9244-FA9785F40615}" type="datetimeFigureOut">
              <a:rPr lang="en-US" smtClean="0"/>
              <a:pPr/>
              <a:t>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7C80A78-0DAD-4476-9244-FA9785F40615}" type="datetimeFigureOut">
              <a:rPr lang="en-US" smtClean="0"/>
              <a:pPr/>
              <a:t>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80A78-0DAD-4476-9244-FA9785F40615}" type="datetimeFigureOut">
              <a:rPr lang="en-US" smtClean="0"/>
              <a:pPr/>
              <a:t>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D5E54-E06B-477B-AE1A-0831167D1657}" type="slidenum">
              <a:rPr lang="en-US" smtClean="0"/>
              <a:pPr/>
              <a:t>‹#›</a:t>
            </a:fld>
            <a:endParaRPr lang="en-US"/>
          </a:p>
        </p:txBody>
      </p:sp>
      <p:sp>
        <p:nvSpPr>
          <p:cNvPr id="7" name="Rectangle 6"/>
          <p:cNvSpPr/>
          <p:nvPr userDrawn="1"/>
        </p:nvSpPr>
        <p:spPr bwMode="auto">
          <a:xfrm>
            <a:off x="-5531" y="627534"/>
            <a:ext cx="9155062" cy="4515966"/>
          </a:xfrm>
          <a:prstGeom prst="rect">
            <a:avLst/>
          </a:prstGeom>
          <a:gradFill flip="none" rotWithShape="1">
            <a:gsLst>
              <a:gs pos="0">
                <a:schemeClr val="bg1">
                  <a:lumMod val="95000"/>
                </a:schemeClr>
              </a:gs>
              <a:gs pos="58000">
                <a:schemeClr val="bg1"/>
              </a:gs>
            </a:gsLst>
            <a:lin ang="5400000" scaled="1"/>
            <a:tileRect/>
          </a:gradFill>
          <a:ln w="25400" cap="flat" cmpd="sng" algn="ctr">
            <a:noFill/>
            <a:prstDash val="solid"/>
            <a:round/>
            <a:headEnd type="none" w="med" len="med"/>
            <a:tailEnd type="none" w="med" len="med"/>
          </a:ln>
          <a:effectLst/>
        </p:spPr>
        <p:txBody>
          <a:bodyPr vert="horz" wrap="square" lIns="34290" tIns="17145" rIns="34290" bIns="17145" numCol="1" rtlCol="0" anchor="t" anchorCtr="0" compatLnSpc="1">
            <a:prstTxWarp prst="textNoShape">
              <a:avLst/>
            </a:prstTxWarp>
          </a:bodyPr>
          <a:lstStyle/>
          <a:p>
            <a:pPr defTabSz="342900"/>
            <a:endParaRPr lang="id-ID" dirty="0">
              <a:latin typeface="Futura Bk BT" pitchFamily="34" charset="0"/>
            </a:endParaRPr>
          </a:p>
        </p:txBody>
      </p:sp>
      <p:sp>
        <p:nvSpPr>
          <p:cNvPr id="6"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7C80A78-0DAD-4476-9244-FA9785F40615}" type="datetimeFigureOut">
              <a:rPr lang="en-US" smtClean="0"/>
              <a:pPr/>
              <a:t>9/10/2020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B5D5E54-E06B-477B-AE1A-0831167D16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8" name="Text Box 21"/>
          <p:cNvSpPr txBox="1">
            <a:spLocks noChangeArrowheads="1"/>
          </p:cNvSpPr>
          <p:nvPr/>
        </p:nvSpPr>
        <p:spPr bwMode="auto">
          <a:xfrm>
            <a:off x="233346" y="1995686"/>
            <a:ext cx="8677308" cy="523220"/>
          </a:xfrm>
          <a:prstGeom prst="rect">
            <a:avLst/>
          </a:prstGeom>
          <a:noFill/>
          <a:ln w="9525">
            <a:noFill/>
            <a:miter lim="800000"/>
            <a:headEnd/>
            <a:tailEnd/>
          </a:ln>
        </p:spPr>
        <p:txBody>
          <a:bodyPr wrap="square">
            <a:spAutoFit/>
          </a:bodyPr>
          <a:lstStyle/>
          <a:p>
            <a:pPr algn="ctr"/>
            <a:r>
              <a:rPr lang="en-US" sz="2800" b="1" dirty="0">
                <a:solidFill>
                  <a:srgbClr val="C00000"/>
                </a:solidFill>
                <a:latin typeface="Myriad Pro" pitchFamily="34" charset="0"/>
                <a:ea typeface="FangSong" pitchFamily="49" charset="-122"/>
              </a:rPr>
              <a:t>CAPACITY PLANNING</a:t>
            </a:r>
          </a:p>
        </p:txBody>
      </p:sp>
      <p:pic>
        <p:nvPicPr>
          <p:cNvPr id="1026" name="Picture 2" descr="https://www.itm.edu/wp-content/uploads/2016/08/logo.png">
            <a:extLst>
              <a:ext uri="{FF2B5EF4-FFF2-40B4-BE49-F238E27FC236}">
                <a16:creationId xmlns:a16="http://schemas.microsoft.com/office/drawing/2014/main" id="{D65EAABF-B15D-4C9B-85DA-206380E1F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87" y="399030"/>
            <a:ext cx="2828925" cy="752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8908401" cy="369332"/>
          </a:xfrm>
          <a:prstGeom prst="rect">
            <a:avLst/>
          </a:prstGeom>
          <a:noFill/>
        </p:spPr>
        <p:txBody>
          <a:bodyPr wrap="none" rtlCol="0">
            <a:spAutoFit/>
          </a:bodyPr>
          <a:lstStyle/>
          <a:p>
            <a:r>
              <a:rPr lang="en-IN" b="1" dirty="0">
                <a:solidFill>
                  <a:srgbClr val="C00000"/>
                </a:solidFill>
                <a:latin typeface="Myriad Pro" pitchFamily="34" charset="0"/>
              </a:rPr>
              <a:t>IDENTIFYING AND ANALYSING SOURCES OF CAPACITY TO MEET FUTURE NEEDS</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1867114"/>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WHERE PRESENT CAPACITY IS NOT SUFFICIENT TO MEET THE FORECAST DEMAND FOR THE PRODUCTS AND SERVICES, CAPACITY CAN BE EXPANDED.</a:t>
            </a:r>
          </a:p>
          <a:p>
            <a:pPr marL="285750" indent="-285750">
              <a:lnSpc>
                <a:spcPct val="200000"/>
              </a:lnSpc>
              <a:buClr>
                <a:srgbClr val="C00000"/>
              </a:buClr>
              <a:buFont typeface="Wingdings" pitchFamily="2" charset="2"/>
              <a:buChar char="§"/>
            </a:pPr>
            <a:endParaRPr lang="en-IN" sz="1500" dirty="0">
              <a:latin typeface="Myriad Pro"/>
            </a:endParaRPr>
          </a:p>
          <a:p>
            <a:pPr marL="285750" indent="-285750">
              <a:lnSpc>
                <a:spcPct val="200000"/>
              </a:lnSpc>
              <a:buClr>
                <a:srgbClr val="C00000"/>
              </a:buClr>
              <a:buFont typeface="Wingdings" pitchFamily="2" charset="2"/>
              <a:buChar char="§"/>
            </a:pPr>
            <a:r>
              <a:rPr lang="en-IN" sz="1500" dirty="0">
                <a:latin typeface="Myriad Pro"/>
              </a:rPr>
              <a:t>WHEN THE CAPACITY IS IN EXCESS OF THE FUTURE NEEDS, CAPACITY CAN BE REDUCED.</a:t>
            </a:r>
          </a:p>
        </p:txBody>
      </p:sp>
    </p:spTree>
    <p:extLst>
      <p:ext uri="{BB962C8B-B14F-4D97-AF65-F5344CB8AC3E}">
        <p14:creationId xmlns:p14="http://schemas.microsoft.com/office/powerpoint/2010/main" val="324777644"/>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440318" cy="369332"/>
          </a:xfrm>
          <a:prstGeom prst="rect">
            <a:avLst/>
          </a:prstGeom>
          <a:noFill/>
        </p:spPr>
        <p:txBody>
          <a:bodyPr wrap="none" rtlCol="0">
            <a:spAutoFit/>
          </a:bodyPr>
          <a:lstStyle/>
          <a:p>
            <a:r>
              <a:rPr lang="en-US" b="1" dirty="0">
                <a:solidFill>
                  <a:srgbClr val="C00000"/>
                </a:solidFill>
                <a:latin typeface="Myriad Pro" pitchFamily="34" charset="0"/>
              </a:rPr>
              <a:t>DEVELOPING CAPACITY ALTERNATIVES</a:t>
            </a:r>
          </a:p>
        </p:txBody>
      </p:sp>
      <p:sp>
        <p:nvSpPr>
          <p:cNvPr id="16" name="Rectangle 7"/>
          <p:cNvSpPr>
            <a:spLocks noChangeArrowheads="1"/>
          </p:cNvSpPr>
          <p:nvPr/>
        </p:nvSpPr>
        <p:spPr bwMode="auto">
          <a:xfrm>
            <a:off x="251520" y="910695"/>
            <a:ext cx="8892480" cy="3252109"/>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TO ENHANCE CAPACITY MANAGEMENT, THE FOLLOWING APPROACHES TO CAPACITY ALTERNATIVES COULD BE DEVELOPED:</a:t>
            </a:r>
          </a:p>
          <a:p>
            <a:pPr marL="285750" indent="-285750">
              <a:lnSpc>
                <a:spcPct val="200000"/>
              </a:lnSpc>
              <a:buClr>
                <a:srgbClr val="C00000"/>
              </a:buClr>
              <a:buFont typeface="Courier New" panose="02070309020205020404" pitchFamily="49" charset="0"/>
              <a:buChar char="o"/>
            </a:pPr>
            <a:r>
              <a:rPr lang="en-IN" sz="1500" dirty="0">
                <a:latin typeface="Myriad Pro"/>
              </a:rPr>
              <a:t> DESIGNING FLEXIBILITY INTO THE SYSTEM</a:t>
            </a:r>
          </a:p>
          <a:p>
            <a:pPr marL="285750" indent="-285750">
              <a:lnSpc>
                <a:spcPct val="200000"/>
              </a:lnSpc>
              <a:buClr>
                <a:srgbClr val="C00000"/>
              </a:buClr>
              <a:buFont typeface="Courier New" panose="02070309020205020404" pitchFamily="49" charset="0"/>
              <a:buChar char="o"/>
            </a:pPr>
            <a:r>
              <a:rPr lang="en-IN" sz="1500" dirty="0">
                <a:latin typeface="Myriad Pro"/>
              </a:rPr>
              <a:t> DIFFERENTIATING BETWEEN NEW AND MATURE PRODUCTS OR SERVICES</a:t>
            </a:r>
          </a:p>
          <a:p>
            <a:pPr marL="285750" indent="-285750">
              <a:lnSpc>
                <a:spcPct val="200000"/>
              </a:lnSpc>
              <a:buClr>
                <a:srgbClr val="C00000"/>
              </a:buClr>
              <a:buFont typeface="Courier New" panose="02070309020205020404" pitchFamily="49" charset="0"/>
              <a:buChar char="o"/>
            </a:pPr>
            <a:r>
              <a:rPr lang="en-IN" sz="1500" dirty="0">
                <a:latin typeface="Myriad Pro"/>
              </a:rPr>
              <a:t> TAKING A “BIG-PICTURE” APPROACH TO CAPACITY CHANGES</a:t>
            </a:r>
          </a:p>
          <a:p>
            <a:pPr marL="285750" indent="-285750">
              <a:lnSpc>
                <a:spcPct val="200000"/>
              </a:lnSpc>
              <a:buClr>
                <a:srgbClr val="C00000"/>
              </a:buClr>
              <a:buFont typeface="Courier New" panose="02070309020205020404" pitchFamily="49" charset="0"/>
              <a:buChar char="o"/>
            </a:pPr>
            <a:r>
              <a:rPr lang="en-IN" sz="1500" dirty="0">
                <a:latin typeface="Myriad Pro"/>
              </a:rPr>
              <a:t> PREPARING TO DEAL WITH “CHUNKS” OF CAPACITY</a:t>
            </a:r>
          </a:p>
          <a:p>
            <a:pPr marL="285750" indent="-285750">
              <a:lnSpc>
                <a:spcPct val="200000"/>
              </a:lnSpc>
              <a:buClr>
                <a:srgbClr val="C00000"/>
              </a:buClr>
              <a:buFont typeface="Courier New" panose="02070309020205020404" pitchFamily="49" charset="0"/>
              <a:buChar char="o"/>
            </a:pPr>
            <a:r>
              <a:rPr lang="en-IN" sz="1500" dirty="0">
                <a:latin typeface="Myriad Pro"/>
              </a:rPr>
              <a:t> ATTEMPTING TO SMOOTH OUT CAPACITY REQUIREMENTS</a:t>
            </a:r>
          </a:p>
        </p:txBody>
      </p:sp>
    </p:spTree>
    <p:extLst>
      <p:ext uri="{BB962C8B-B14F-4D97-AF65-F5344CB8AC3E}">
        <p14:creationId xmlns:p14="http://schemas.microsoft.com/office/powerpoint/2010/main" val="3298551519"/>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7757124" cy="369332"/>
          </a:xfrm>
          <a:prstGeom prst="rect">
            <a:avLst/>
          </a:prstGeom>
          <a:noFill/>
        </p:spPr>
        <p:txBody>
          <a:bodyPr wrap="none" rtlCol="0">
            <a:spAutoFit/>
          </a:bodyPr>
          <a:lstStyle/>
          <a:p>
            <a:r>
              <a:rPr lang="en-IN" b="1" dirty="0">
                <a:solidFill>
                  <a:srgbClr val="C00000"/>
                </a:solidFill>
                <a:latin typeface="Myriad Pro" pitchFamily="34" charset="0"/>
              </a:rPr>
              <a:t>SELECTING FROM AMONG THE ALTERNATIVE SOURCES OF CAPACITY</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1283621"/>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EXAMINE AND EVALUATE THE ALTERNATIVES FOR FUTURE CAPACITY FROM DIFFERENT PERSPECTIVES AND SELECT THE BEST ALTERNATIVE.</a:t>
            </a:r>
            <a:endParaRPr lang="en-US" sz="15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2166970542"/>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2704971" cy="369332"/>
          </a:xfrm>
          <a:prstGeom prst="rect">
            <a:avLst/>
          </a:prstGeom>
          <a:noFill/>
        </p:spPr>
        <p:txBody>
          <a:bodyPr wrap="none" rtlCol="0">
            <a:spAutoFit/>
          </a:bodyPr>
          <a:lstStyle/>
          <a:p>
            <a:r>
              <a:rPr lang="en-IN" b="1" dirty="0">
                <a:solidFill>
                  <a:srgbClr val="C00000"/>
                </a:solidFill>
                <a:latin typeface="Myriad Pro" pitchFamily="34" charset="0"/>
              </a:rPr>
              <a:t>CAPACITY - MEASURES</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2668616"/>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DIFFERENT MEASURES OF CAPACITY ARE APPLICABLE IN DIFFERENT SITUATIONS. </a:t>
            </a:r>
          </a:p>
          <a:p>
            <a:pPr marL="285750" indent="-285750">
              <a:lnSpc>
                <a:spcPct val="200000"/>
              </a:lnSpc>
              <a:buClr>
                <a:srgbClr val="C00000"/>
              </a:buClr>
              <a:buFont typeface="Courier New" panose="02070309020205020404" pitchFamily="49" charset="0"/>
              <a:buChar char="o"/>
            </a:pPr>
            <a:r>
              <a:rPr lang="en-IN" sz="1500" dirty="0">
                <a:latin typeface="Myriad Pro"/>
              </a:rPr>
              <a:t>OUTPUT MEASURES: CAPACITY OF AN AUTOMOBILE PLANT CAN BE MEASURED IN TERMS OF THE NUMBER OF AUTOMOBILES PRODUCED PER UNIT OF TIME.</a:t>
            </a:r>
          </a:p>
          <a:p>
            <a:pPr marL="285750" indent="-285750">
              <a:lnSpc>
                <a:spcPct val="200000"/>
              </a:lnSpc>
              <a:buClr>
                <a:srgbClr val="C00000"/>
              </a:buClr>
              <a:buFont typeface="Courier New" panose="02070309020205020404" pitchFamily="49" charset="0"/>
              <a:buChar char="o"/>
            </a:pPr>
            <a:r>
              <a:rPr lang="en-IN" sz="1500" dirty="0">
                <a:latin typeface="Myriad Pro"/>
              </a:rPr>
              <a:t>INPUT MEASURES: CAPACITY OF A HOSPITAL IS MEASURED IN TERMS OF NUMBER OF PATIENTS THAT CAN BE TREATED PER DAY. </a:t>
            </a: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4248772552"/>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3374835" cy="369332"/>
          </a:xfrm>
          <a:prstGeom prst="rect">
            <a:avLst/>
          </a:prstGeom>
          <a:noFill/>
        </p:spPr>
        <p:txBody>
          <a:bodyPr wrap="none" rtlCol="0">
            <a:spAutoFit/>
          </a:bodyPr>
          <a:lstStyle/>
          <a:p>
            <a:r>
              <a:rPr lang="en-IN" b="1" dirty="0">
                <a:solidFill>
                  <a:srgbClr val="C00000"/>
                </a:solidFill>
                <a:latin typeface="Myriad Pro" pitchFamily="34" charset="0"/>
              </a:rPr>
              <a:t>CAPACITY UTILIZATION RATE</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1745286"/>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IT IS AN IMPORTANT MEASURE OF SYSTEM EFFECTIVENESS, WHICH REVEALS HOW CLOSE A FIRM IS TO ITS BEST OPERATING POINT.</a:t>
            </a:r>
          </a:p>
          <a:p>
            <a:pPr>
              <a:lnSpc>
                <a:spcPct val="200000"/>
              </a:lnSpc>
              <a:buClr>
                <a:srgbClr val="C00000"/>
              </a:buClr>
            </a:pPr>
            <a:r>
              <a:rPr lang="en-IN" sz="1500" dirty="0">
                <a:latin typeface="Myriad Pro"/>
              </a:rPr>
              <a:t>     CAPACITY UTILIZATION RATE = ACTUAL OUTPUT / DESIGN CAPACITY</a:t>
            </a: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368289614"/>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1494320" cy="369332"/>
          </a:xfrm>
          <a:prstGeom prst="rect">
            <a:avLst/>
          </a:prstGeom>
          <a:noFill/>
        </p:spPr>
        <p:txBody>
          <a:bodyPr wrap="none" rtlCol="0">
            <a:spAutoFit/>
          </a:bodyPr>
          <a:lstStyle/>
          <a:p>
            <a:r>
              <a:rPr lang="en-IN" b="1" dirty="0">
                <a:solidFill>
                  <a:srgbClr val="C00000"/>
                </a:solidFill>
                <a:latin typeface="Myriad Pro" pitchFamily="34" charset="0"/>
              </a:rPr>
              <a:t>EFFICIENCY </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1745286"/>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IT IS ANOTHER MEASURE OF SYSTEM EFFECTIVENESS WHICH IS THE RATIO OF ACTUAL OUTPUT TO THE EFFECTIVE CAPACITY. </a:t>
            </a:r>
          </a:p>
          <a:p>
            <a:pPr>
              <a:lnSpc>
                <a:spcPct val="200000"/>
              </a:lnSpc>
              <a:buClr>
                <a:srgbClr val="C00000"/>
              </a:buClr>
            </a:pPr>
            <a:r>
              <a:rPr lang="en-IN" sz="1500" dirty="0">
                <a:latin typeface="Myriad Pro"/>
              </a:rPr>
              <a:t>      EFFICIENCY = ACTUAL OUTPUT / EFFECTIVE CAPACITY</a:t>
            </a: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1958682086"/>
      </p:ext>
    </p:extLst>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2777812" cy="369332"/>
          </a:xfrm>
          <a:prstGeom prst="rect">
            <a:avLst/>
          </a:prstGeom>
          <a:noFill/>
        </p:spPr>
        <p:txBody>
          <a:bodyPr wrap="none" rtlCol="0">
            <a:spAutoFit/>
          </a:bodyPr>
          <a:lstStyle/>
          <a:p>
            <a:r>
              <a:rPr lang="en-IN" b="1" dirty="0">
                <a:solidFill>
                  <a:srgbClr val="C00000"/>
                </a:solidFill>
                <a:latin typeface="Myriad Pro" pitchFamily="34" charset="0"/>
              </a:rPr>
              <a:t>BEST OPERATING LEVEL</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1283621"/>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 IT IS THE LEVEL OF CAPACITY FOR WHICH THE FACILITY WAS DESIGNED AND THUS IS THE VOLUME OF OUTPUT AT WHICH AVERAGE UNIT COST IS MINIMUM.</a:t>
            </a:r>
          </a:p>
          <a:p>
            <a:pPr defTabSz="228600">
              <a:lnSpc>
                <a:spcPct val="114000"/>
              </a:lnSpc>
              <a:spcBef>
                <a:spcPct val="20000"/>
              </a:spcBef>
              <a:buClr>
                <a:srgbClr val="C00000"/>
              </a:buClr>
            </a:pPr>
            <a:endParaRPr lang="en-US" sz="1400" dirty="0">
              <a:latin typeface="Myriad Pro"/>
            </a:endParaRPr>
          </a:p>
        </p:txBody>
      </p:sp>
    </p:spTree>
    <p:extLst>
      <p:ext uri="{BB962C8B-B14F-4D97-AF65-F5344CB8AC3E}">
        <p14:creationId xmlns:p14="http://schemas.microsoft.com/office/powerpoint/2010/main" val="2768744712"/>
      </p:ext>
    </p:extLst>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2450030" cy="369332"/>
          </a:xfrm>
          <a:prstGeom prst="rect">
            <a:avLst/>
          </a:prstGeom>
          <a:noFill/>
        </p:spPr>
        <p:txBody>
          <a:bodyPr wrap="none" rtlCol="0">
            <a:spAutoFit/>
          </a:bodyPr>
          <a:lstStyle/>
          <a:p>
            <a:r>
              <a:rPr lang="en-IN" b="1" dirty="0">
                <a:solidFill>
                  <a:srgbClr val="C00000"/>
                </a:solidFill>
                <a:latin typeface="Myriad Pro" pitchFamily="34" charset="0"/>
              </a:rPr>
              <a:t>CAPACITY CUSHION </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2206951"/>
          </a:xfrm>
          <a:prstGeom prst="rect">
            <a:avLst/>
          </a:prstGeom>
          <a:noFill/>
          <a:ln w="9525">
            <a:noFill/>
            <a:miter lim="800000"/>
            <a:headEnd/>
            <a:tailEnd/>
          </a:ln>
        </p:spPr>
        <p:txBody>
          <a:bodyPr wrap="square">
            <a:spAutoFit/>
          </a:bodyPr>
          <a:lstStyle/>
          <a:p>
            <a:pPr marL="285750" indent="-285750" algn="just">
              <a:lnSpc>
                <a:spcPct val="200000"/>
              </a:lnSpc>
              <a:buClr>
                <a:srgbClr val="C00000"/>
              </a:buClr>
              <a:buFont typeface="Wingdings" pitchFamily="2" charset="2"/>
              <a:buChar char="§"/>
            </a:pPr>
            <a:r>
              <a:rPr lang="en-IN" sz="1500" dirty="0">
                <a:latin typeface="Myriad Pro"/>
              </a:rPr>
              <a:t>THE DIFFERENCE BETWEEN PROJECTED REQUIREMENTS AND ACTUAL CAPACITY.</a:t>
            </a:r>
          </a:p>
          <a:p>
            <a:pPr algn="just">
              <a:lnSpc>
                <a:spcPct val="200000"/>
              </a:lnSpc>
              <a:buClr>
                <a:srgbClr val="C00000"/>
              </a:buClr>
            </a:pPr>
            <a:r>
              <a:rPr lang="en-IN" sz="1500" dirty="0">
                <a:latin typeface="Myriad Pro"/>
              </a:rPr>
              <a:t> IT IS AN ADDITIONAL AMOUNT OF PRODUCTION CAPACITY OVER AND ABOVE THE REQUIRED                    CAPACITY TO MEET THE EXPECTED DEMAND.</a:t>
            </a:r>
          </a:p>
          <a:p>
            <a:pPr marL="285750" indent="-285750" algn="just">
              <a:lnSpc>
                <a:spcPct val="200000"/>
              </a:lnSpc>
              <a:buClr>
                <a:srgbClr val="C00000"/>
              </a:buClr>
              <a:buFont typeface="Wingdings" pitchFamily="2" charset="2"/>
              <a:buChar char="§"/>
            </a:pPr>
            <a:endParaRPr lang="en-IN" sz="15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1911823806"/>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733155" cy="369332"/>
          </a:xfrm>
          <a:prstGeom prst="rect">
            <a:avLst/>
          </a:prstGeom>
          <a:noFill/>
        </p:spPr>
        <p:txBody>
          <a:bodyPr wrap="none" rtlCol="0">
            <a:spAutoFit/>
          </a:bodyPr>
          <a:lstStyle/>
          <a:p>
            <a:r>
              <a:rPr lang="en-IN" b="1" dirty="0">
                <a:solidFill>
                  <a:srgbClr val="C00000"/>
                </a:solidFill>
                <a:latin typeface="Myriad Pro" pitchFamily="34" charset="0"/>
              </a:rPr>
              <a:t> DETERMINANTS OF EFFECTIVE CAPACITY</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4175438"/>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MANY DECISIONS ABOUT DESIGN OF THE PRODUCTION SYSTEM AND OPERATION OF THE PRODUCTION SYSTEM MAY HAVE AN IMPACT ON CAPACITY. THE MAIN FACTORS RELATE TO THE FOLLOWING:</a:t>
            </a:r>
          </a:p>
          <a:p>
            <a:pPr marL="285750" indent="-285750">
              <a:lnSpc>
                <a:spcPct val="200000"/>
              </a:lnSpc>
              <a:buClr>
                <a:srgbClr val="C00000"/>
              </a:buClr>
              <a:buFont typeface="Courier New" panose="02070309020205020404" pitchFamily="49" charset="0"/>
              <a:buChar char="o"/>
            </a:pPr>
            <a:r>
              <a:rPr lang="en-IN" sz="1500" dirty="0">
                <a:latin typeface="Myriad Pro"/>
              </a:rPr>
              <a:t>FACILITIES, </a:t>
            </a:r>
          </a:p>
          <a:p>
            <a:pPr marL="285750" indent="-285750">
              <a:lnSpc>
                <a:spcPct val="200000"/>
              </a:lnSpc>
              <a:buClr>
                <a:srgbClr val="C00000"/>
              </a:buClr>
              <a:buFont typeface="Courier New" panose="02070309020205020404" pitchFamily="49" charset="0"/>
              <a:buChar char="o"/>
            </a:pPr>
            <a:r>
              <a:rPr lang="en-IN" sz="1500" dirty="0">
                <a:latin typeface="Myriad Pro"/>
              </a:rPr>
              <a:t>PRODUCT OR SERVICES, </a:t>
            </a:r>
          </a:p>
          <a:p>
            <a:pPr marL="285750" indent="-285750">
              <a:lnSpc>
                <a:spcPct val="200000"/>
              </a:lnSpc>
              <a:buClr>
                <a:srgbClr val="C00000"/>
              </a:buClr>
              <a:buFont typeface="Courier New" panose="02070309020205020404" pitchFamily="49" charset="0"/>
              <a:buChar char="o"/>
            </a:pPr>
            <a:r>
              <a:rPr lang="en-IN" sz="1500" dirty="0">
                <a:latin typeface="Myriad Pro"/>
              </a:rPr>
              <a:t>PROCESS </a:t>
            </a:r>
          </a:p>
          <a:p>
            <a:pPr marL="285750" indent="-285750">
              <a:lnSpc>
                <a:spcPct val="200000"/>
              </a:lnSpc>
              <a:buClr>
                <a:srgbClr val="C00000"/>
              </a:buClr>
              <a:buFont typeface="Courier New" panose="02070309020205020404" pitchFamily="49" charset="0"/>
              <a:buChar char="o"/>
            </a:pPr>
            <a:r>
              <a:rPr lang="en-IN" sz="1500" dirty="0">
                <a:latin typeface="Myriad Pro"/>
              </a:rPr>
              <a:t>HUMAN RESOURCE CONSIDERATIONS, </a:t>
            </a:r>
          </a:p>
          <a:p>
            <a:pPr marL="285750" indent="-285750">
              <a:lnSpc>
                <a:spcPct val="200000"/>
              </a:lnSpc>
              <a:buClr>
                <a:srgbClr val="C00000"/>
              </a:buClr>
              <a:buFont typeface="Courier New" panose="02070309020205020404" pitchFamily="49" charset="0"/>
              <a:buChar char="o"/>
            </a:pPr>
            <a:r>
              <a:rPr lang="en-IN" sz="1500" dirty="0">
                <a:latin typeface="Myriad Pro"/>
              </a:rPr>
              <a:t>OPERATIONS AND </a:t>
            </a:r>
          </a:p>
          <a:p>
            <a:pPr marL="285750" indent="-285750">
              <a:lnSpc>
                <a:spcPct val="200000"/>
              </a:lnSpc>
              <a:buClr>
                <a:srgbClr val="C00000"/>
              </a:buClr>
              <a:buFont typeface="Courier New" panose="02070309020205020404" pitchFamily="49" charset="0"/>
              <a:buChar char="o"/>
            </a:pPr>
            <a:r>
              <a:rPr lang="en-IN" sz="1500" dirty="0">
                <a:latin typeface="Myriad Pro"/>
              </a:rPr>
              <a:t>EXTERNAL FORCES.</a:t>
            </a:r>
            <a:endParaRPr lang="en-US" sz="1400" dirty="0">
              <a:latin typeface="Myriad Pro"/>
            </a:endParaRPr>
          </a:p>
        </p:txBody>
      </p:sp>
    </p:spTree>
    <p:extLst>
      <p:ext uri="{BB962C8B-B14F-4D97-AF65-F5344CB8AC3E}">
        <p14:creationId xmlns:p14="http://schemas.microsoft.com/office/powerpoint/2010/main" val="3877166001"/>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992842" cy="369332"/>
          </a:xfrm>
          <a:prstGeom prst="rect">
            <a:avLst/>
          </a:prstGeom>
          <a:noFill/>
        </p:spPr>
        <p:txBody>
          <a:bodyPr wrap="none" rtlCol="0">
            <a:spAutoFit/>
          </a:bodyPr>
          <a:lstStyle/>
          <a:p>
            <a:r>
              <a:rPr lang="en-IN" b="1" dirty="0">
                <a:solidFill>
                  <a:srgbClr val="C00000"/>
                </a:solidFill>
                <a:latin typeface="Myriad Pro" pitchFamily="34" charset="0"/>
              </a:rPr>
              <a:t>ECONOMIES AND DISECONOMIES OF SCALE</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3130281"/>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ECONOMIES SCALE: THE CONCEPT WHICH STATES THAT “THE AVERAGE UNIT COST OF PRODUCT CAN BE REDUCED BY INCREASING THE RATE OF OUTPUT”.</a:t>
            </a:r>
          </a:p>
          <a:p>
            <a:pPr marL="285750" indent="-285750">
              <a:lnSpc>
                <a:spcPct val="200000"/>
              </a:lnSpc>
              <a:buClr>
                <a:srgbClr val="C00000"/>
              </a:buClr>
              <a:buFont typeface="Wingdings" pitchFamily="2" charset="2"/>
              <a:buChar char="§"/>
            </a:pPr>
            <a:endParaRPr lang="en-IN" sz="1500" dirty="0">
              <a:latin typeface="Myriad Pro"/>
            </a:endParaRPr>
          </a:p>
          <a:p>
            <a:pPr marL="285750" indent="-285750">
              <a:lnSpc>
                <a:spcPct val="200000"/>
              </a:lnSpc>
              <a:buClr>
                <a:srgbClr val="C00000"/>
              </a:buClr>
              <a:buFont typeface="Wingdings" pitchFamily="2" charset="2"/>
              <a:buChar char="§"/>
            </a:pPr>
            <a:r>
              <a:rPr lang="en-IN" sz="1500" dirty="0">
                <a:latin typeface="Myriad Pro"/>
              </a:rPr>
              <a:t>DISECONOMIES OF SCALE: ABOVE A CERTAIN LEVEL OF OUTPUT, ADDITIONAL VOLUME OF OUTPUT RESULTS IN EVER-INCREASING AVERAGE UNIT COSTS. THIS PHENOMENON IS REFERRED TO AS DISECONOMIES OF SCALE.					</a:t>
            </a: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603288194"/>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dirty="0">
              <a:solidFill>
                <a:schemeClr val="bg1"/>
              </a:solidFill>
              <a:latin typeface="Myriad Pro" pitchFamily="34" charset="0"/>
            </a:endParaRPr>
          </a:p>
          <a:p>
            <a:endParaRPr lang="en-US" dirty="0">
              <a:latin typeface="Calibri" pitchFamily="34" charset="0"/>
            </a:endParaRPr>
          </a:p>
        </p:txBody>
      </p:sp>
      <p:sp>
        <p:nvSpPr>
          <p:cNvPr id="5" name="TextBox 4">
            <a:extLst>
              <a:ext uri="{FF2B5EF4-FFF2-40B4-BE49-F238E27FC236}">
                <a16:creationId xmlns:a16="http://schemas.microsoft.com/office/drawing/2014/main" id="{3DE42064-02B3-4872-9880-F05550C723CD}"/>
              </a:ext>
            </a:extLst>
          </p:cNvPr>
          <p:cNvSpPr txBox="1"/>
          <p:nvPr/>
        </p:nvSpPr>
        <p:spPr>
          <a:xfrm>
            <a:off x="683568" y="1923677"/>
            <a:ext cx="7848872" cy="741806"/>
          </a:xfrm>
          <a:prstGeom prst="rect">
            <a:avLst/>
          </a:prstGeom>
          <a:noFill/>
        </p:spPr>
        <p:txBody>
          <a:bodyPr wrap="square">
            <a:spAutoFit/>
          </a:bodyPr>
          <a:lstStyle/>
          <a:p>
            <a:pPr marL="105750" algn="just" fontAlgn="auto">
              <a:lnSpc>
                <a:spcPct val="150000"/>
              </a:lnSpc>
              <a:spcBef>
                <a:spcPts val="900"/>
              </a:spcBef>
              <a:spcAft>
                <a:spcPts val="0"/>
              </a:spcAft>
              <a:buClr>
                <a:srgbClr val="C00000"/>
              </a:buClr>
              <a:defRPr/>
            </a:pPr>
            <a:r>
              <a:rPr lang="en-IN" altLang="en-US" sz="1500" dirty="0">
                <a:solidFill>
                  <a:srgbClr val="333333"/>
                </a:solidFill>
                <a:latin typeface="Myriad Pro"/>
              </a:rPr>
              <a:t>AMOUNT OF OUTPUT A SYSTEM IS CAPABLE OF ACHIEVING OVER A SPECIFIC PERIOD OF TIME.</a:t>
            </a:r>
            <a:endParaRPr lang="en-US" sz="1500" dirty="0">
              <a:latin typeface="Myriad Pro" pitchFamily="34" charset="0"/>
            </a:endParaRPr>
          </a:p>
        </p:txBody>
      </p:sp>
      <p:sp>
        <p:nvSpPr>
          <p:cNvPr id="7" name="TextBox 6">
            <a:extLst>
              <a:ext uri="{FF2B5EF4-FFF2-40B4-BE49-F238E27FC236}">
                <a16:creationId xmlns:a16="http://schemas.microsoft.com/office/drawing/2014/main" id="{39EC7AB8-22B1-4E0A-B8A1-3F6BA469070B}"/>
              </a:ext>
            </a:extLst>
          </p:cNvPr>
          <p:cNvSpPr txBox="1"/>
          <p:nvPr/>
        </p:nvSpPr>
        <p:spPr>
          <a:xfrm>
            <a:off x="304801" y="228600"/>
            <a:ext cx="1273426" cy="369332"/>
          </a:xfrm>
          <a:prstGeom prst="rect">
            <a:avLst/>
          </a:prstGeom>
          <a:noFill/>
        </p:spPr>
        <p:txBody>
          <a:bodyPr wrap="none" rtlCol="0">
            <a:spAutoFit/>
          </a:bodyPr>
          <a:lstStyle/>
          <a:p>
            <a:r>
              <a:rPr lang="en-US" b="1" dirty="0">
                <a:solidFill>
                  <a:srgbClr val="C00000"/>
                </a:solidFill>
                <a:latin typeface="Myriad Pro" pitchFamily="34" charset="0"/>
              </a:rPr>
              <a:t>CAPACITY</a:t>
            </a:r>
          </a:p>
        </p:txBody>
      </p:sp>
    </p:spTree>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992842" cy="369332"/>
          </a:xfrm>
          <a:prstGeom prst="rect">
            <a:avLst/>
          </a:prstGeom>
          <a:noFill/>
        </p:spPr>
        <p:txBody>
          <a:bodyPr wrap="none" rtlCol="0">
            <a:spAutoFit/>
          </a:bodyPr>
          <a:lstStyle/>
          <a:p>
            <a:r>
              <a:rPr lang="en-IN" b="1" dirty="0">
                <a:solidFill>
                  <a:srgbClr val="C00000"/>
                </a:solidFill>
                <a:latin typeface="Myriad Pro" pitchFamily="34" charset="0"/>
              </a:rPr>
              <a:t>ECONOMIES AND DISECONOMIES OF SCALE</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317203"/>
          </a:xfrm>
          <a:prstGeom prst="rect">
            <a:avLst/>
          </a:prstGeom>
          <a:noFill/>
          <a:ln w="9525">
            <a:noFill/>
            <a:miter lim="800000"/>
            <a:headEnd/>
            <a:tailEnd/>
          </a:ln>
        </p:spPr>
        <p:txBody>
          <a:bodyPr wrap="square">
            <a:spAutoFit/>
          </a:bodyPr>
          <a:lstStyle/>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pic>
        <p:nvPicPr>
          <p:cNvPr id="2" name="Picture 1">
            <a:extLst>
              <a:ext uri="{FF2B5EF4-FFF2-40B4-BE49-F238E27FC236}">
                <a16:creationId xmlns:a16="http://schemas.microsoft.com/office/drawing/2014/main" id="{1B2C9E78-A4CB-4A95-B6C3-8B26F4DCD33C}"/>
              </a:ext>
            </a:extLst>
          </p:cNvPr>
          <p:cNvPicPr>
            <a:picLocks noChangeAspect="1"/>
          </p:cNvPicPr>
          <p:nvPr/>
        </p:nvPicPr>
        <p:blipFill>
          <a:blip r:embed="rId3"/>
          <a:stretch>
            <a:fillRect/>
          </a:stretch>
        </p:blipFill>
        <p:spPr>
          <a:xfrm>
            <a:off x="1907704" y="957262"/>
            <a:ext cx="5184575" cy="3558704"/>
          </a:xfrm>
          <a:prstGeom prst="rect">
            <a:avLst/>
          </a:prstGeom>
        </p:spPr>
      </p:pic>
    </p:spTree>
    <p:extLst>
      <p:ext uri="{BB962C8B-B14F-4D97-AF65-F5344CB8AC3E}">
        <p14:creationId xmlns:p14="http://schemas.microsoft.com/office/powerpoint/2010/main" val="4021476926"/>
      </p:ext>
    </p:extLst>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261551" cy="369332"/>
          </a:xfrm>
          <a:prstGeom prst="rect">
            <a:avLst/>
          </a:prstGeom>
          <a:noFill/>
        </p:spPr>
        <p:txBody>
          <a:bodyPr wrap="none" rtlCol="0">
            <a:spAutoFit/>
          </a:bodyPr>
          <a:lstStyle/>
          <a:p>
            <a:r>
              <a:rPr lang="en-IN" b="1" dirty="0">
                <a:solidFill>
                  <a:srgbClr val="C00000"/>
                </a:solidFill>
                <a:latin typeface="Myriad Pro" pitchFamily="34" charset="0"/>
              </a:rPr>
              <a:t>REASONS FOR ECONOMIES OF SCALE</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2206951"/>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FIXED COST CAN BE SPREAD OVER LARGE NUMBER OF PRODUCTS</a:t>
            </a:r>
          </a:p>
          <a:p>
            <a:pPr marL="285750" indent="-285750">
              <a:lnSpc>
                <a:spcPct val="200000"/>
              </a:lnSpc>
              <a:buClr>
                <a:srgbClr val="C00000"/>
              </a:buClr>
              <a:buFont typeface="Wingdings" pitchFamily="2" charset="2"/>
              <a:buChar char="§"/>
            </a:pPr>
            <a:r>
              <a:rPr lang="en-IN" sz="1500" dirty="0">
                <a:latin typeface="Myriad Pro"/>
              </a:rPr>
              <a:t>OPERATING COSTS DO NOT INCREASE LINEARLY WITH OUTPUT LEVELS</a:t>
            </a:r>
          </a:p>
          <a:p>
            <a:pPr marL="285750" indent="-285750">
              <a:lnSpc>
                <a:spcPct val="200000"/>
              </a:lnSpc>
              <a:buClr>
                <a:srgbClr val="C00000"/>
              </a:buClr>
              <a:buFont typeface="Wingdings" pitchFamily="2" charset="2"/>
              <a:buChar char="§"/>
            </a:pPr>
            <a:r>
              <a:rPr lang="en-IN" sz="1500" dirty="0">
                <a:latin typeface="Myriad Pro"/>
              </a:rPr>
              <a:t>QUANTITY DISCOUNTS ARE AVAILABLE FOR MATERIAL PURCHASE</a:t>
            </a:r>
          </a:p>
          <a:p>
            <a:pPr marL="285750" indent="-285750">
              <a:lnSpc>
                <a:spcPct val="200000"/>
              </a:lnSpc>
              <a:buClr>
                <a:srgbClr val="C00000"/>
              </a:buClr>
              <a:buFont typeface="Wingdings" pitchFamily="2" charset="2"/>
              <a:buChar char="§"/>
            </a:pPr>
            <a:r>
              <a:rPr lang="en-IN" sz="1500" dirty="0">
                <a:latin typeface="Myriad Pro"/>
              </a:rPr>
              <a:t>OPERATING EFFICIENCY INCREASES AS WORKERS GAIN EXPERIENCE </a:t>
            </a: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541854770"/>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635051" cy="369332"/>
          </a:xfrm>
          <a:prstGeom prst="rect">
            <a:avLst/>
          </a:prstGeom>
          <a:noFill/>
        </p:spPr>
        <p:txBody>
          <a:bodyPr wrap="none" rtlCol="0">
            <a:spAutoFit/>
          </a:bodyPr>
          <a:lstStyle/>
          <a:p>
            <a:r>
              <a:rPr lang="en-IN" b="1" dirty="0">
                <a:solidFill>
                  <a:srgbClr val="C00000"/>
                </a:solidFill>
                <a:latin typeface="Myriad Pro" pitchFamily="34" charset="0"/>
              </a:rPr>
              <a:t>REASONS FOR DISECONOMIES OF SCALE</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690264"/>
            <a:ext cx="6624736" cy="2790444"/>
          </a:xfrm>
          <a:prstGeom prst="rect">
            <a:avLst/>
          </a:prstGeom>
          <a:noFill/>
          <a:ln w="9525">
            <a:noFill/>
            <a:miter lim="800000"/>
            <a:headEnd/>
            <a:tailEnd/>
          </a:ln>
        </p:spPr>
        <p:txBody>
          <a:bodyPr wrap="square">
            <a:spAutoFit/>
          </a:bodyPr>
          <a:lstStyle/>
          <a:p>
            <a:pPr>
              <a:lnSpc>
                <a:spcPct val="200000"/>
              </a:lnSpc>
              <a:buClr>
                <a:srgbClr val="C00000"/>
              </a:buClr>
            </a:pPr>
            <a:endParaRPr lang="en-IN" sz="1500" dirty="0">
              <a:latin typeface="Myriad Pro"/>
            </a:endParaRPr>
          </a:p>
          <a:p>
            <a:pPr>
              <a:lnSpc>
                <a:spcPct val="200000"/>
              </a:lnSpc>
              <a:buClr>
                <a:srgbClr val="C00000"/>
              </a:buClr>
            </a:pPr>
            <a:r>
              <a:rPr lang="en-IN" sz="1500" dirty="0">
                <a:latin typeface="Myriad Pro"/>
              </a:rPr>
              <a:t>OCCUR ABOVE A CERTAIN LEVEL OF OUTPUT</a:t>
            </a:r>
          </a:p>
          <a:p>
            <a:pPr marL="285750" indent="-285750">
              <a:lnSpc>
                <a:spcPct val="200000"/>
              </a:lnSpc>
              <a:buClr>
                <a:srgbClr val="C00000"/>
              </a:buClr>
              <a:buFont typeface="Wingdings" pitchFamily="2" charset="2"/>
              <a:buChar char="§"/>
            </a:pPr>
            <a:r>
              <a:rPr lang="en-IN" sz="1500" dirty="0">
                <a:latin typeface="Myriad Pro"/>
              </a:rPr>
              <a:t>DISECONOMIES OF DISTRIBUTION </a:t>
            </a:r>
          </a:p>
          <a:p>
            <a:pPr marL="285750" indent="-285750">
              <a:lnSpc>
                <a:spcPct val="200000"/>
              </a:lnSpc>
              <a:buClr>
                <a:srgbClr val="C00000"/>
              </a:buClr>
              <a:buFont typeface="Wingdings" pitchFamily="2" charset="2"/>
              <a:buChar char="§"/>
            </a:pPr>
            <a:r>
              <a:rPr lang="en-IN" sz="1500" dirty="0">
                <a:latin typeface="Myriad Pro"/>
              </a:rPr>
              <a:t>DISECONOMIES OF BUREAUCRACY</a:t>
            </a:r>
          </a:p>
          <a:p>
            <a:pPr marL="285750" indent="-285750">
              <a:lnSpc>
                <a:spcPct val="200000"/>
              </a:lnSpc>
              <a:buClr>
                <a:srgbClr val="C00000"/>
              </a:buClr>
              <a:buFont typeface="Wingdings" pitchFamily="2" charset="2"/>
              <a:buChar char="§"/>
            </a:pPr>
            <a:r>
              <a:rPr lang="en-IN" sz="1500" dirty="0">
                <a:latin typeface="Myriad Pro"/>
              </a:rPr>
              <a:t>DISECONOMIES OF CONFUSION</a:t>
            </a:r>
          </a:p>
          <a:p>
            <a:pPr marL="285750" indent="-285750">
              <a:lnSpc>
                <a:spcPct val="200000"/>
              </a:lnSpc>
              <a:buClr>
                <a:srgbClr val="C00000"/>
              </a:buClr>
              <a:buFont typeface="Wingdings" pitchFamily="2" charset="2"/>
              <a:buChar char="§"/>
            </a:pPr>
            <a:r>
              <a:rPr lang="en-IN" sz="1500" dirty="0">
                <a:latin typeface="Myriad Pro"/>
              </a:rPr>
              <a:t>DISECONOMIES OF VULNERABILITY</a:t>
            </a:r>
            <a:endParaRPr lang="en-US" sz="1400" dirty="0">
              <a:latin typeface="Myriad Pro"/>
            </a:endParaRPr>
          </a:p>
        </p:txBody>
      </p:sp>
    </p:spTree>
    <p:extLst>
      <p:ext uri="{BB962C8B-B14F-4D97-AF65-F5344CB8AC3E}">
        <p14:creationId xmlns:p14="http://schemas.microsoft.com/office/powerpoint/2010/main" val="2907553952"/>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3673570" cy="369332"/>
          </a:xfrm>
          <a:prstGeom prst="rect">
            <a:avLst/>
          </a:prstGeom>
          <a:noFill/>
        </p:spPr>
        <p:txBody>
          <a:bodyPr wrap="none" rtlCol="0">
            <a:spAutoFit/>
          </a:bodyPr>
          <a:lstStyle/>
          <a:p>
            <a:r>
              <a:rPr lang="en-IN" b="1" dirty="0">
                <a:solidFill>
                  <a:srgbClr val="C00000"/>
                </a:solidFill>
                <a:latin typeface="Myriad Pro" pitchFamily="34" charset="0"/>
              </a:rPr>
              <a:t>DISECONOMIES OF CONFUSION</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317203"/>
          </a:xfrm>
          <a:prstGeom prst="rect">
            <a:avLst/>
          </a:prstGeom>
          <a:noFill/>
          <a:ln w="9525">
            <a:noFill/>
            <a:miter lim="800000"/>
            <a:headEnd/>
            <a:tailEnd/>
          </a:ln>
        </p:spPr>
        <p:txBody>
          <a:bodyPr wrap="square">
            <a:spAutoFit/>
          </a:bodyPr>
          <a:lstStyle/>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pic>
        <p:nvPicPr>
          <p:cNvPr id="6" name="Picture 5">
            <a:extLst>
              <a:ext uri="{FF2B5EF4-FFF2-40B4-BE49-F238E27FC236}">
                <a16:creationId xmlns:a16="http://schemas.microsoft.com/office/drawing/2014/main" id="{6674A82D-4BE9-40D5-AA82-04600B9EE5A5}"/>
              </a:ext>
            </a:extLst>
          </p:cNvPr>
          <p:cNvPicPr>
            <a:picLocks noChangeAspect="1"/>
          </p:cNvPicPr>
          <p:nvPr/>
        </p:nvPicPr>
        <p:blipFill>
          <a:blip r:embed="rId3"/>
          <a:stretch>
            <a:fillRect/>
          </a:stretch>
        </p:blipFill>
        <p:spPr>
          <a:xfrm>
            <a:off x="1043608" y="1652587"/>
            <a:ext cx="6984776" cy="2791371"/>
          </a:xfrm>
          <a:prstGeom prst="rect">
            <a:avLst/>
          </a:prstGeom>
        </p:spPr>
      </p:pic>
    </p:spTree>
    <p:extLst>
      <p:ext uri="{BB962C8B-B14F-4D97-AF65-F5344CB8AC3E}">
        <p14:creationId xmlns:p14="http://schemas.microsoft.com/office/powerpoint/2010/main" val="2144131167"/>
      </p:ext>
    </p:extLst>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2790572" cy="369332"/>
          </a:xfrm>
          <a:prstGeom prst="rect">
            <a:avLst/>
          </a:prstGeom>
          <a:noFill/>
        </p:spPr>
        <p:txBody>
          <a:bodyPr wrap="none" rtlCol="0">
            <a:spAutoFit/>
          </a:bodyPr>
          <a:lstStyle/>
          <a:p>
            <a:r>
              <a:rPr lang="en-IN" b="1" dirty="0">
                <a:solidFill>
                  <a:srgbClr val="C00000"/>
                </a:solidFill>
                <a:latin typeface="Myriad Pro" pitchFamily="34" charset="0"/>
              </a:rPr>
              <a:t>OVERCAPACITY  NOW…</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2328779"/>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CHRONIC OVERCAPACITY ALMOST ALWAYS RESULTS IN PRICE EROSION.</a:t>
            </a:r>
          </a:p>
          <a:p>
            <a:pPr marL="285750" indent="-285750">
              <a:lnSpc>
                <a:spcPct val="200000"/>
              </a:lnSpc>
              <a:buClr>
                <a:srgbClr val="C00000"/>
              </a:buClr>
              <a:buFont typeface="Courier New" panose="02070309020205020404" pitchFamily="49" charset="0"/>
              <a:buChar char="o"/>
            </a:pPr>
            <a:r>
              <a:rPr lang="en-IN" sz="1500" dirty="0">
                <a:latin typeface="Myriad Pro"/>
              </a:rPr>
              <a:t>AUTOMOTIVE</a:t>
            </a:r>
          </a:p>
          <a:p>
            <a:pPr marL="285750" indent="-285750">
              <a:lnSpc>
                <a:spcPct val="200000"/>
              </a:lnSpc>
              <a:buClr>
                <a:srgbClr val="C00000"/>
              </a:buClr>
              <a:buFont typeface="Courier New" panose="02070309020205020404" pitchFamily="49" charset="0"/>
              <a:buChar char="o"/>
            </a:pPr>
            <a:r>
              <a:rPr lang="en-IN" sz="1500" dirty="0">
                <a:latin typeface="Myriad Pro"/>
              </a:rPr>
              <a:t>COMMUNICATION</a:t>
            </a:r>
          </a:p>
          <a:p>
            <a:pPr marL="285750" indent="-285750">
              <a:lnSpc>
                <a:spcPct val="200000"/>
              </a:lnSpc>
              <a:buClr>
                <a:srgbClr val="C00000"/>
              </a:buClr>
              <a:buFont typeface="Courier New" panose="02070309020205020404" pitchFamily="49" charset="0"/>
              <a:buChar char="o"/>
            </a:pPr>
            <a:r>
              <a:rPr lang="en-IN" sz="1500" dirty="0">
                <a:latin typeface="Myriad Pro"/>
              </a:rPr>
              <a:t>AIRLINES</a:t>
            </a:r>
          </a:p>
          <a:p>
            <a:pPr marL="285750" indent="-285750">
              <a:lnSpc>
                <a:spcPct val="200000"/>
              </a:lnSpc>
              <a:buClr>
                <a:srgbClr val="C00000"/>
              </a:buClr>
              <a:buFont typeface="Courier New" panose="02070309020205020404" pitchFamily="49" charset="0"/>
              <a:buChar char="o"/>
            </a:pPr>
            <a:r>
              <a:rPr lang="en-IN" sz="1500" dirty="0">
                <a:latin typeface="Myriad Pro"/>
              </a:rPr>
              <a:t>CONSUMER ELECTRONICS</a:t>
            </a:r>
            <a:endParaRPr lang="en-US" sz="1400" dirty="0">
              <a:latin typeface="Myriad Pro"/>
            </a:endParaRPr>
          </a:p>
        </p:txBody>
      </p:sp>
    </p:spTree>
    <p:extLst>
      <p:ext uri="{BB962C8B-B14F-4D97-AF65-F5344CB8AC3E}">
        <p14:creationId xmlns:p14="http://schemas.microsoft.com/office/powerpoint/2010/main" val="3079817178"/>
      </p:ext>
    </p:extLst>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3999532" cy="369332"/>
          </a:xfrm>
          <a:prstGeom prst="rect">
            <a:avLst/>
          </a:prstGeom>
          <a:noFill/>
        </p:spPr>
        <p:txBody>
          <a:bodyPr wrap="square" rtlCol="0">
            <a:spAutoFit/>
          </a:bodyPr>
          <a:lstStyle/>
          <a:p>
            <a:r>
              <a:rPr lang="en-IN" b="1" dirty="0">
                <a:solidFill>
                  <a:srgbClr val="C00000"/>
                </a:solidFill>
                <a:latin typeface="Myriad Pro" pitchFamily="34" charset="0"/>
              </a:rPr>
              <a:t>OVER CAPACITY AUTO INDUSTRY</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2668616"/>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WORLDWIDE DEMAND IS FOR 60 MILLION, CAPACITY IS FOR 90 MILLION</a:t>
            </a:r>
          </a:p>
          <a:p>
            <a:pPr marL="285750" indent="-285750">
              <a:lnSpc>
                <a:spcPct val="200000"/>
              </a:lnSpc>
              <a:buClr>
                <a:srgbClr val="C00000"/>
              </a:buClr>
              <a:buFont typeface="Wingdings" pitchFamily="2" charset="2"/>
              <a:buChar char="§"/>
            </a:pPr>
            <a:r>
              <a:rPr lang="en-IN" sz="1500" dirty="0">
                <a:latin typeface="Myriad Pro"/>
              </a:rPr>
              <a:t>EXCESS CAPACITY IS ONE OF THE DRIVING FORCES BEHIND MERGERS.</a:t>
            </a:r>
          </a:p>
          <a:p>
            <a:pPr marL="285750" indent="-285750">
              <a:lnSpc>
                <a:spcPct val="200000"/>
              </a:lnSpc>
              <a:buClr>
                <a:srgbClr val="C00000"/>
              </a:buClr>
              <a:buFont typeface="Wingdings" pitchFamily="2" charset="2"/>
              <a:buChar char="§"/>
            </a:pPr>
            <a:r>
              <a:rPr lang="en-IN" sz="1500" dirty="0">
                <a:latin typeface="Myriad Pro"/>
              </a:rPr>
              <a:t>MOST OF THE OVERCAPACITY IS IN SOUTHEAST ASIA. </a:t>
            </a:r>
          </a:p>
          <a:p>
            <a:pPr marL="285750" indent="-285750">
              <a:lnSpc>
                <a:spcPct val="200000"/>
              </a:lnSpc>
              <a:buClr>
                <a:srgbClr val="C00000"/>
              </a:buClr>
              <a:buFont typeface="Wingdings" pitchFamily="2" charset="2"/>
              <a:buChar char="§"/>
            </a:pPr>
            <a:r>
              <a:rPr lang="en-IN" sz="1500" dirty="0">
                <a:latin typeface="Myriad Pro"/>
              </a:rPr>
              <a:t>IF A COMPANY WAITS UNTIL DEMAND EQUALS CAPACITY, IT MAY MISS THE MARKET.</a:t>
            </a:r>
          </a:p>
          <a:p>
            <a:pPr marL="285750" indent="-285750">
              <a:lnSpc>
                <a:spcPct val="200000"/>
              </a:lnSpc>
              <a:buClr>
                <a:srgbClr val="C00000"/>
              </a:buClr>
              <a:buFont typeface="Wingdings" pitchFamily="2" charset="2"/>
              <a:buChar char="§"/>
            </a:pPr>
            <a:endParaRPr lang="en-IN" sz="15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4235484383"/>
      </p:ext>
    </p:extLst>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1229632" cy="369332"/>
          </a:xfrm>
          <a:prstGeom prst="rect">
            <a:avLst/>
          </a:prstGeom>
          <a:noFill/>
        </p:spPr>
        <p:txBody>
          <a:bodyPr wrap="none" rtlCol="0">
            <a:spAutoFit/>
          </a:bodyPr>
          <a:lstStyle/>
          <a:p>
            <a:r>
              <a:rPr lang="en-IN" b="1" dirty="0">
                <a:solidFill>
                  <a:srgbClr val="C00000"/>
                </a:solidFill>
                <a:latin typeface="Myriad Pro" pitchFamily="34" charset="0"/>
              </a:rPr>
              <a:t>EXAMPLE</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391512"/>
            <a:ext cx="8359080" cy="4976940"/>
          </a:xfrm>
          <a:prstGeom prst="rect">
            <a:avLst/>
          </a:prstGeom>
          <a:noFill/>
          <a:ln w="9525">
            <a:noFill/>
            <a:miter lim="800000"/>
            <a:headEnd/>
            <a:tailEnd/>
          </a:ln>
        </p:spPr>
        <p:txBody>
          <a:bodyPr wrap="square">
            <a:spAutoFit/>
          </a:bodyPr>
          <a:lstStyle/>
          <a:p>
            <a:pPr>
              <a:lnSpc>
                <a:spcPct val="200000"/>
              </a:lnSpc>
              <a:buClr>
                <a:srgbClr val="C00000"/>
              </a:buClr>
            </a:pPr>
            <a:r>
              <a:rPr lang="en-IN" sz="1500" dirty="0">
                <a:latin typeface="Myriad Pro"/>
              </a:rPr>
              <a:t>A PRODUCTION LINE MANUFACTURING SHOES HAS 5 STATIONS IN SERIES WHOSE INDIVIDUAL CAPACITIES PER SHIFT ARE GIVEN BELOW. THE ACTUAL OUTPUT OF THE LINE IS 500 PAIRS PER SHIFT. FIND</a:t>
            </a:r>
          </a:p>
          <a:p>
            <a:pPr>
              <a:lnSpc>
                <a:spcPct val="200000"/>
              </a:lnSpc>
              <a:buClr>
                <a:srgbClr val="C00000"/>
              </a:buClr>
            </a:pPr>
            <a:r>
              <a:rPr lang="en-IN" sz="1500" dirty="0">
                <a:latin typeface="Myriad Pro"/>
              </a:rPr>
              <a:t>A) BOTTLENECK MACHINE</a:t>
            </a:r>
          </a:p>
          <a:p>
            <a:pPr>
              <a:lnSpc>
                <a:spcPct val="200000"/>
              </a:lnSpc>
              <a:buClr>
                <a:srgbClr val="C00000"/>
              </a:buClr>
            </a:pPr>
            <a:r>
              <a:rPr lang="en-IN" sz="1500" dirty="0">
                <a:latin typeface="Myriad Pro"/>
              </a:rPr>
              <a:t>B) SYSTEM CAPACITY</a:t>
            </a:r>
          </a:p>
          <a:p>
            <a:pPr>
              <a:lnSpc>
                <a:spcPct val="200000"/>
              </a:lnSpc>
              <a:buClr>
                <a:srgbClr val="C00000"/>
              </a:buClr>
            </a:pPr>
            <a:r>
              <a:rPr lang="en-IN" sz="1500" dirty="0">
                <a:latin typeface="Myriad Pro"/>
              </a:rPr>
              <a:t>C) SYSTEM EFFICIENCY</a:t>
            </a:r>
          </a:p>
          <a:p>
            <a:pPr>
              <a:lnSpc>
                <a:spcPct val="200000"/>
              </a:lnSpc>
              <a:buClr>
                <a:srgbClr val="C00000"/>
              </a:buClr>
            </a:pPr>
            <a:r>
              <a:rPr lang="en-IN" sz="1500" dirty="0">
                <a:latin typeface="Myriad Pro"/>
              </a:rPr>
              <a:t>                   INPUT			                                           OUTPUT</a:t>
            </a:r>
          </a:p>
          <a:p>
            <a:pPr>
              <a:lnSpc>
                <a:spcPct val="200000"/>
              </a:lnSpc>
              <a:buClr>
                <a:srgbClr val="C00000"/>
              </a:buClr>
            </a:pPr>
            <a:r>
              <a:rPr lang="en-IN" sz="1500" dirty="0">
                <a:latin typeface="Myriad Pro"/>
              </a:rPr>
              <a:t>STATION NO.                1            2             3            4            5</a:t>
            </a:r>
          </a:p>
          <a:p>
            <a:pPr>
              <a:lnSpc>
                <a:spcPct val="200000"/>
              </a:lnSpc>
              <a:buClr>
                <a:srgbClr val="C00000"/>
              </a:buClr>
            </a:pPr>
            <a:r>
              <a:rPr lang="en-IN" sz="1500" dirty="0">
                <a:latin typeface="Myriad Pro"/>
              </a:rPr>
              <a:t>INDIVIDUAL               600       650        650          550         600</a:t>
            </a:r>
          </a:p>
          <a:p>
            <a:pPr>
              <a:lnSpc>
                <a:spcPct val="200000"/>
              </a:lnSpc>
              <a:buClr>
                <a:srgbClr val="C00000"/>
              </a:buClr>
            </a:pPr>
            <a:r>
              <a:rPr lang="en-IN" sz="1500" dirty="0">
                <a:latin typeface="Myriad Pro"/>
              </a:rPr>
              <a:t>CAPACITY / SHIFT </a:t>
            </a: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3335213404"/>
      </p:ext>
    </p:extLst>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1399935" cy="369332"/>
          </a:xfrm>
          <a:prstGeom prst="rect">
            <a:avLst/>
          </a:prstGeom>
          <a:noFill/>
        </p:spPr>
        <p:txBody>
          <a:bodyPr wrap="none" rtlCol="0">
            <a:spAutoFit/>
          </a:bodyPr>
          <a:lstStyle/>
          <a:p>
            <a:r>
              <a:rPr lang="en-IN" b="1" dirty="0">
                <a:solidFill>
                  <a:srgbClr val="C00000"/>
                </a:solidFill>
                <a:latin typeface="Myriad Pro" pitchFamily="34" charset="0"/>
              </a:rPr>
              <a:t>SOLUTION </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2668616"/>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BOTTLENECK MACHINE -----   MACHINE 4</a:t>
            </a:r>
          </a:p>
          <a:p>
            <a:pPr marL="285750" indent="-285750">
              <a:lnSpc>
                <a:spcPct val="200000"/>
              </a:lnSpc>
              <a:buClr>
                <a:srgbClr val="C00000"/>
              </a:buClr>
              <a:buFont typeface="Wingdings" pitchFamily="2" charset="2"/>
              <a:buChar char="§"/>
            </a:pPr>
            <a:r>
              <a:rPr lang="en-IN" sz="1500" dirty="0">
                <a:latin typeface="Myriad Pro"/>
              </a:rPr>
              <a:t>SYSTEM CAPACITY  ------  550</a:t>
            </a:r>
          </a:p>
          <a:p>
            <a:pPr marL="285750" indent="-285750">
              <a:lnSpc>
                <a:spcPct val="200000"/>
              </a:lnSpc>
              <a:buClr>
                <a:srgbClr val="C00000"/>
              </a:buClr>
              <a:buFont typeface="Wingdings" pitchFamily="2" charset="2"/>
              <a:buChar char="§"/>
            </a:pPr>
            <a:r>
              <a:rPr lang="en-IN" sz="1500" dirty="0">
                <a:latin typeface="Myriad Pro"/>
              </a:rPr>
              <a:t>SYSTEM EFFICIENCY = ACTUAL OUTPUT /EFFECTIVE CAPACITY </a:t>
            </a:r>
          </a:p>
          <a:p>
            <a:pPr>
              <a:lnSpc>
                <a:spcPct val="200000"/>
              </a:lnSpc>
              <a:buClr>
                <a:srgbClr val="C00000"/>
              </a:buClr>
            </a:pPr>
            <a:r>
              <a:rPr lang="en-IN" sz="1500" dirty="0">
                <a:latin typeface="Myriad Pro"/>
              </a:rPr>
              <a:t>                                      = 500 / 550 = 0.90</a:t>
            </a:r>
          </a:p>
          <a:p>
            <a:pPr>
              <a:lnSpc>
                <a:spcPct val="200000"/>
              </a:lnSpc>
              <a:buClr>
                <a:srgbClr val="C00000"/>
              </a:buClr>
            </a:pPr>
            <a:r>
              <a:rPr lang="en-IN" sz="1500" dirty="0">
                <a:latin typeface="Myriad Pro"/>
              </a:rPr>
              <a:t>		    = 90%</a:t>
            </a: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3384162001"/>
      </p:ext>
    </p:extLst>
  </p:cSld>
  <p:clrMapOvr>
    <a:masterClrMapping/>
  </p:clrMapOvr>
  <p:transition advClick="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3999532" cy="369332"/>
          </a:xfrm>
          <a:prstGeom prst="rect">
            <a:avLst/>
          </a:prstGeom>
          <a:noFill/>
        </p:spPr>
        <p:txBody>
          <a:bodyPr wrap="square" rtlCol="0">
            <a:spAutoFit/>
          </a:bodyPr>
          <a:lstStyle/>
          <a:p>
            <a:r>
              <a:rPr lang="en-IN" b="1" dirty="0">
                <a:solidFill>
                  <a:srgbClr val="C00000"/>
                </a:solidFill>
                <a:latin typeface="Myriad Pro" pitchFamily="34" charset="0"/>
              </a:rPr>
              <a:t>EXAMPLE</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2668616"/>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A WORK CENTRE OPERATES 5 DAYS A WEEK ON A 2 SHIFTS PER DAY BASIS, EACH SHIFT OF 8 HOURS DURATION. THERE ARE FIVE MACHINES OF THE SAME CAPACITY IN THIS WORK CENTRE. IF THE MACHINES ARE UTILIZED 80% OF THE TIME AT A SYSTEM EFFICIENCY OF 90%, WHAT IS THE RATED OUTPUT IN STANDARD HOURS PER WEEK.</a:t>
            </a:r>
          </a:p>
          <a:p>
            <a:pPr marL="285750" indent="-285750">
              <a:lnSpc>
                <a:spcPct val="200000"/>
              </a:lnSpc>
              <a:buClr>
                <a:srgbClr val="C00000"/>
              </a:buClr>
              <a:buFont typeface="Wingdings" pitchFamily="2" charset="2"/>
              <a:buChar char="§"/>
            </a:pPr>
            <a:endParaRPr lang="en-IN" sz="15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774991497"/>
      </p:ext>
    </p:extLst>
  </p:cSld>
  <p:clrMapOvr>
    <a:masterClrMapping/>
  </p:clrMapOvr>
  <p:transition advClick="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3999532" cy="369332"/>
          </a:xfrm>
          <a:prstGeom prst="rect">
            <a:avLst/>
          </a:prstGeom>
          <a:noFill/>
        </p:spPr>
        <p:txBody>
          <a:bodyPr wrap="square" rtlCol="0">
            <a:spAutoFit/>
          </a:bodyPr>
          <a:lstStyle/>
          <a:p>
            <a:r>
              <a:rPr lang="en-IN" b="1" dirty="0">
                <a:solidFill>
                  <a:srgbClr val="C00000"/>
                </a:solidFill>
                <a:latin typeface="Myriad Pro" pitchFamily="34" charset="0"/>
              </a:rPr>
              <a:t>SOLUTION </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1405449"/>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Rated capacity per week =(Number of machines) x (Machine hours per week) x (Percentage of utilization) x (System efficiency)</a:t>
            </a:r>
          </a:p>
          <a:p>
            <a:pPr>
              <a:lnSpc>
                <a:spcPct val="200000"/>
              </a:lnSpc>
              <a:buClr>
                <a:srgbClr val="C00000"/>
              </a:buClr>
            </a:pPr>
            <a:r>
              <a:rPr lang="en-IN" sz="1500" dirty="0">
                <a:latin typeface="Myriad Pro"/>
              </a:rPr>
              <a:t>       = 288  Standard Hours </a:t>
            </a:r>
            <a:endParaRPr lang="en-US" sz="1400" dirty="0">
              <a:latin typeface="Myriad Pro"/>
            </a:endParaRPr>
          </a:p>
        </p:txBody>
      </p:sp>
    </p:spTree>
    <p:extLst>
      <p:ext uri="{BB962C8B-B14F-4D97-AF65-F5344CB8AC3E}">
        <p14:creationId xmlns:p14="http://schemas.microsoft.com/office/powerpoint/2010/main" val="2165406971"/>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3080074" cy="369332"/>
          </a:xfrm>
          <a:prstGeom prst="rect">
            <a:avLst/>
          </a:prstGeom>
          <a:noFill/>
        </p:spPr>
        <p:txBody>
          <a:bodyPr wrap="none" rtlCol="0">
            <a:spAutoFit/>
          </a:bodyPr>
          <a:lstStyle/>
          <a:p>
            <a:r>
              <a:rPr lang="en-US" b="1" dirty="0">
                <a:solidFill>
                  <a:srgbClr val="C00000"/>
                </a:solidFill>
                <a:latin typeface="Myriad Pro" pitchFamily="34" charset="0"/>
              </a:rPr>
              <a:t>CAPACITY MEASUREMENT</a:t>
            </a:r>
          </a:p>
        </p:txBody>
      </p:sp>
      <p:graphicFrame>
        <p:nvGraphicFramePr>
          <p:cNvPr id="7" name="Shape 145">
            <a:extLst>
              <a:ext uri="{FF2B5EF4-FFF2-40B4-BE49-F238E27FC236}">
                <a16:creationId xmlns:a16="http://schemas.microsoft.com/office/drawing/2014/main" id="{0D0B7725-0AB6-4164-98E8-A253DAAE3806}"/>
              </a:ext>
            </a:extLst>
          </p:cNvPr>
          <p:cNvGraphicFramePr/>
          <p:nvPr>
            <p:extLst>
              <p:ext uri="{D42A27DB-BD31-4B8C-83A1-F6EECF244321}">
                <p14:modId xmlns:p14="http://schemas.microsoft.com/office/powerpoint/2010/main" val="3599015541"/>
              </p:ext>
            </p:extLst>
          </p:nvPr>
        </p:nvGraphicFramePr>
        <p:xfrm>
          <a:off x="1547664" y="1116000"/>
          <a:ext cx="6048672" cy="2811270"/>
        </p:xfrm>
        <a:graphic>
          <a:graphicData uri="http://schemas.openxmlformats.org/drawingml/2006/table">
            <a:tbl>
              <a:tblPr>
                <a:noFill/>
                <a:effectLst>
                  <a:outerShdw blurRad="50800" dist="38100" dir="2700000" algn="tl" rotWithShape="0">
                    <a:prstClr val="black">
                      <a:alpha val="40000"/>
                    </a:prstClr>
                  </a:outerShdw>
                </a:effectLst>
              </a:tblPr>
              <a:tblGrid>
                <a:gridCol w="2952328">
                  <a:extLst>
                    <a:ext uri="{9D8B030D-6E8A-4147-A177-3AD203B41FA5}">
                      <a16:colId xmlns:a16="http://schemas.microsoft.com/office/drawing/2014/main" val="20000"/>
                    </a:ext>
                  </a:extLst>
                </a:gridCol>
                <a:gridCol w="3096344">
                  <a:extLst>
                    <a:ext uri="{9D8B030D-6E8A-4147-A177-3AD203B41FA5}">
                      <a16:colId xmlns:a16="http://schemas.microsoft.com/office/drawing/2014/main" val="20002"/>
                    </a:ext>
                  </a:extLst>
                </a:gridCol>
              </a:tblGrid>
              <a:tr h="33909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IN" sz="1500" b="1" i="0" u="none" strike="noStrike" dirty="0">
                          <a:solidFill>
                            <a:schemeClr val="bg1"/>
                          </a:solidFill>
                          <a:effectLst/>
                          <a:latin typeface="Myriad Pro" panose="020B0503030403020204"/>
                        </a:rPr>
                        <a:t>FACILITY</a:t>
                      </a:r>
                    </a:p>
                  </a:txBody>
                  <a:tcPr marL="9525" marR="9525" marT="9525" marB="0" anchor="ctr">
                    <a:lnL w="9525" cap="flat" cmpd="sng">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solidFill>
                        <a:srgbClr val="BFBFBF"/>
                      </a:solidFill>
                      <a:prstDash val="solid"/>
                      <a:round/>
                      <a:headEnd type="none" w="med" len="med"/>
                      <a:tailEnd type="none" w="med" len="med"/>
                    </a:lnB>
                    <a:solidFill>
                      <a:srgbClr val="C00000"/>
                    </a:solidFill>
                  </a:tcPr>
                </a:tc>
                <a:tc>
                  <a:txBody>
                    <a:bodyPr/>
                    <a:lstStyle/>
                    <a:p>
                      <a:pPr algn="ctr" rtl="0" fontAlgn="ctr"/>
                      <a:r>
                        <a:rPr lang="en-IN" sz="1500" b="1" i="0" u="none" strike="noStrike" dirty="0">
                          <a:solidFill>
                            <a:schemeClr val="bg1"/>
                          </a:solidFill>
                          <a:effectLst/>
                          <a:latin typeface="Myriad Pro" panose="020B0503030403020204"/>
                        </a:rPr>
                        <a:t>UNIT OF MEASURE</a:t>
                      </a:r>
                    </a:p>
                  </a:txBody>
                  <a:tcPr marL="9525" marR="9525" marT="9525" marB="0" anchor="ctr">
                    <a:lnL w="9525" cap="flat" cmpd="sng" algn="ctr">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2472180">
                <a:tc>
                  <a:txBody>
                    <a:bodyPr/>
                    <a:lstStyle/>
                    <a:p>
                      <a:pPr algn="l" rtl="0" fontAlgn="ctr"/>
                      <a:r>
                        <a:rPr lang="en-IN" sz="1200" b="0" i="0" u="none" strike="noStrike" dirty="0">
                          <a:solidFill>
                            <a:srgbClr val="000000"/>
                          </a:solidFill>
                          <a:effectLst/>
                          <a:latin typeface="Myriad Pro" panose="020B0503030403020204"/>
                        </a:rPr>
                        <a:t>	</a:t>
                      </a:r>
                    </a:p>
                    <a:p>
                      <a:pPr algn="l" rtl="0" fontAlgn="ctr"/>
                      <a:r>
                        <a:rPr lang="en-IN" sz="1500" b="0" i="0" u="none" strike="noStrike" dirty="0">
                          <a:solidFill>
                            <a:srgbClr val="000000"/>
                          </a:solidFill>
                          <a:effectLst/>
                          <a:latin typeface="Myriad Pro" panose="020B0503030403020204"/>
                        </a:rPr>
                        <a:t>STEEL MILL</a:t>
                      </a:r>
                    </a:p>
                    <a:p>
                      <a:pPr algn="l" rtl="0" fontAlgn="ctr"/>
                      <a:r>
                        <a:rPr lang="en-IN" sz="1500" b="0" i="0" u="none" strike="noStrike" dirty="0">
                          <a:solidFill>
                            <a:srgbClr val="000000"/>
                          </a:solidFill>
                          <a:effectLst/>
                          <a:latin typeface="Myriad Pro" panose="020B0503030403020204"/>
                        </a:rPr>
                        <a:t>SHOE FACTORY</a:t>
                      </a:r>
                    </a:p>
                    <a:p>
                      <a:pPr algn="l" rtl="0" fontAlgn="ctr"/>
                      <a:r>
                        <a:rPr lang="en-IN" sz="1500" b="0" i="0" u="none" strike="noStrike" dirty="0">
                          <a:solidFill>
                            <a:srgbClr val="000000"/>
                          </a:solidFill>
                          <a:effectLst/>
                          <a:latin typeface="Myriad Pro" panose="020B0503030403020204"/>
                        </a:rPr>
                        <a:t>COMMERCIAL AIRLINE</a:t>
                      </a:r>
                    </a:p>
                    <a:p>
                      <a:pPr algn="l" rtl="0" fontAlgn="ctr"/>
                      <a:r>
                        <a:rPr lang="en-IN" sz="1500" b="0" i="0" u="none" strike="noStrike" dirty="0">
                          <a:solidFill>
                            <a:srgbClr val="000000"/>
                          </a:solidFill>
                          <a:effectLst/>
                          <a:latin typeface="Myriad Pro" panose="020B0503030403020204"/>
                        </a:rPr>
                        <a:t>BOTTLING PLANT</a:t>
                      </a:r>
                    </a:p>
                    <a:p>
                      <a:pPr algn="l" rtl="0" fontAlgn="ctr"/>
                      <a:r>
                        <a:rPr lang="en-IN" sz="1500" b="0" i="0" u="none" strike="noStrike" dirty="0">
                          <a:solidFill>
                            <a:srgbClr val="000000"/>
                          </a:solidFill>
                          <a:effectLst/>
                          <a:latin typeface="Myriad Pro" panose="020B0503030403020204"/>
                        </a:rPr>
                        <a:t>HOSPITAL OR HOTEL</a:t>
                      </a:r>
                    </a:p>
                    <a:p>
                      <a:pPr algn="l" rtl="0" fontAlgn="ctr"/>
                      <a:r>
                        <a:rPr lang="en-IN" sz="1500" b="0" i="0" u="none" strike="noStrike" dirty="0">
                          <a:solidFill>
                            <a:srgbClr val="000000"/>
                          </a:solidFill>
                          <a:effectLst/>
                          <a:latin typeface="Myriad Pro" panose="020B0503030403020204"/>
                        </a:rPr>
                        <a:t>AUTO REPAIR SHOP</a:t>
                      </a:r>
                    </a:p>
                    <a:p>
                      <a:pPr algn="l" rtl="0" fontAlgn="ctr"/>
                      <a:r>
                        <a:rPr lang="en-IN" sz="1500" b="0" i="0" u="none" strike="noStrike" dirty="0">
                          <a:solidFill>
                            <a:srgbClr val="000000"/>
                          </a:solidFill>
                          <a:effectLst/>
                          <a:latin typeface="Myriad Pro" panose="020B0503030403020204"/>
                        </a:rPr>
                        <a:t>BANK</a:t>
                      </a:r>
                    </a:p>
                    <a:p>
                      <a:pPr algn="l" rtl="0" fontAlgn="ctr"/>
                      <a:r>
                        <a:rPr lang="en-IN" sz="1500" b="0" i="0" u="none" strike="noStrike" dirty="0">
                          <a:solidFill>
                            <a:srgbClr val="000000"/>
                          </a:solidFill>
                          <a:effectLst/>
                          <a:latin typeface="Myriad Pro" panose="020B0503030403020204"/>
                        </a:rPr>
                        <a:t>TELEPHONE SWITCHBOARD</a:t>
                      </a:r>
                    </a:p>
                    <a:p>
                      <a:pPr algn="l" rtl="0" fontAlgn="ctr"/>
                      <a:endParaRPr lang="en-IN" sz="1200" b="0" i="0" u="none" strike="noStrike" dirty="0">
                        <a:solidFill>
                          <a:srgbClr val="000000"/>
                        </a:solidFill>
                        <a:effectLst/>
                        <a:latin typeface="Myriad Pro" panose="020B0503030403020204"/>
                      </a:endParaRPr>
                    </a:p>
                  </a:txBody>
                  <a:tcPr marL="257175" marR="9525" marT="9525" marB="0" anchor="ctr">
                    <a:lnL w="9525" cap="flat" cmpd="sng">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en-IN" sz="1500" b="0" i="0" u="none" strike="noStrike" dirty="0">
                          <a:solidFill>
                            <a:srgbClr val="000000"/>
                          </a:solidFill>
                          <a:effectLst/>
                          <a:latin typeface="Myriad Pro" panose="020B0503030403020204"/>
                        </a:rPr>
                        <a:t>TONS OF STEEL/DAY</a:t>
                      </a:r>
                    </a:p>
                    <a:p>
                      <a:pPr algn="l" rtl="0" fontAlgn="ctr"/>
                      <a:r>
                        <a:rPr lang="en-IN" sz="1500" b="0" i="0" u="none" strike="noStrike" dirty="0">
                          <a:solidFill>
                            <a:srgbClr val="000000"/>
                          </a:solidFill>
                          <a:effectLst/>
                          <a:latin typeface="Myriad Pro" panose="020B0503030403020204"/>
                        </a:rPr>
                        <a:t>PAIRS OF SHOES/SHIFT</a:t>
                      </a:r>
                    </a:p>
                    <a:p>
                      <a:pPr algn="l" rtl="0" fontAlgn="ctr"/>
                      <a:r>
                        <a:rPr lang="en-IN" sz="1500" b="0" i="0" u="none" strike="noStrike" dirty="0">
                          <a:solidFill>
                            <a:srgbClr val="000000"/>
                          </a:solidFill>
                          <a:effectLst/>
                          <a:latin typeface="Myriad Pro" panose="020B0503030403020204"/>
                        </a:rPr>
                        <a:t>PASSENGER MILES/ROUTE</a:t>
                      </a:r>
                    </a:p>
                    <a:p>
                      <a:pPr algn="l" rtl="0" fontAlgn="ctr"/>
                      <a:r>
                        <a:rPr lang="en-IN" sz="1500" b="0" i="0" u="none" strike="noStrike" dirty="0">
                          <a:solidFill>
                            <a:srgbClr val="000000"/>
                          </a:solidFill>
                          <a:effectLst/>
                          <a:latin typeface="Myriad Pro" panose="020B0503030403020204"/>
                        </a:rPr>
                        <a:t>GALLONS/SHIFT, BOTTLES/HOUR</a:t>
                      </a:r>
                    </a:p>
                    <a:p>
                      <a:pPr algn="l" rtl="0" fontAlgn="ctr"/>
                      <a:r>
                        <a:rPr lang="en-IN" sz="1500" b="0" i="0" u="none" strike="noStrike" dirty="0">
                          <a:solidFill>
                            <a:srgbClr val="000000"/>
                          </a:solidFill>
                          <a:effectLst/>
                          <a:latin typeface="Myriad Pro" panose="020B0503030403020204"/>
                        </a:rPr>
                        <a:t>NUMBER OF BEDS</a:t>
                      </a:r>
                    </a:p>
                    <a:p>
                      <a:pPr algn="l" rtl="0" fontAlgn="ctr"/>
                      <a:r>
                        <a:rPr lang="en-IN" sz="1500" b="0" i="0" u="none" strike="noStrike" dirty="0">
                          <a:solidFill>
                            <a:srgbClr val="000000"/>
                          </a:solidFill>
                          <a:effectLst/>
                          <a:latin typeface="Myriad Pro" panose="020B0503030403020204"/>
                        </a:rPr>
                        <a:t>MECHANIC HOURS/DAY</a:t>
                      </a:r>
                    </a:p>
                    <a:p>
                      <a:pPr algn="l" rtl="0" fontAlgn="ctr"/>
                      <a:r>
                        <a:rPr lang="en-IN" sz="1500" b="0" i="0" u="none" strike="noStrike" dirty="0">
                          <a:solidFill>
                            <a:srgbClr val="000000"/>
                          </a:solidFill>
                          <a:effectLst/>
                          <a:latin typeface="Myriad Pro" panose="020B0503030403020204"/>
                        </a:rPr>
                        <a:t>OPERATING CAPITAL</a:t>
                      </a:r>
                    </a:p>
                    <a:p>
                      <a:pPr algn="l" rtl="0" fontAlgn="ctr"/>
                      <a:r>
                        <a:rPr lang="en-IN" sz="1500" b="0" i="0" u="none" strike="noStrike" dirty="0">
                          <a:solidFill>
                            <a:srgbClr val="000000"/>
                          </a:solidFill>
                          <a:effectLst/>
                          <a:latin typeface="Myriad Pro" panose="020B0503030403020204"/>
                        </a:rPr>
                        <a:t>NUMBER OF LINES</a:t>
                      </a:r>
                    </a:p>
                  </a:txBody>
                  <a:tcPr marL="9525" marR="9525" marT="9525"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19785123"/>
      </p:ext>
    </p:extLst>
  </p:cSld>
  <p:clrMapOvr>
    <a:masterClrMapping/>
  </p:clrMapOvr>
  <p:transition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3999532" cy="369332"/>
          </a:xfrm>
          <a:prstGeom prst="rect">
            <a:avLst/>
          </a:prstGeom>
          <a:noFill/>
        </p:spPr>
        <p:txBody>
          <a:bodyPr wrap="square" rtlCol="0">
            <a:spAutoFit/>
          </a:bodyPr>
          <a:lstStyle/>
          <a:p>
            <a:r>
              <a:rPr lang="en-IN" b="1" dirty="0">
                <a:solidFill>
                  <a:srgbClr val="C00000"/>
                </a:solidFill>
                <a:latin typeface="Myriad Pro" pitchFamily="34" charset="0"/>
              </a:rPr>
              <a:t>EXAMPLE</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3591945"/>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A STEEL PLANT HAS A DESIGN CAPACITY OF 50,000 TONS OF STEEL PER DAY, EFFECTIVE CAPACITY OF 40,000 TONS OF STEEL PER DAY AND AN ACTUAL OUTPUT OF 36,000 TONS OF STEEL PER DAY. COMPUTE THE EFFICIENCY OF THE PLANT AND ITS UTILISATION.</a:t>
            </a:r>
          </a:p>
          <a:p>
            <a:pPr marL="285750" indent="-285750">
              <a:lnSpc>
                <a:spcPct val="200000"/>
              </a:lnSpc>
              <a:buClr>
                <a:srgbClr val="C00000"/>
              </a:buClr>
              <a:buFont typeface="Wingdings" pitchFamily="2" charset="2"/>
              <a:buChar char="§"/>
            </a:pPr>
            <a:r>
              <a:rPr lang="en-IN" sz="1500" dirty="0">
                <a:latin typeface="Myriad Pro"/>
              </a:rPr>
              <a:t>EFFICIENCY = ACTUAL OUTPUT / EFFECTIVE CAPACITY </a:t>
            </a:r>
          </a:p>
          <a:p>
            <a:pPr marL="285750" indent="-285750">
              <a:lnSpc>
                <a:spcPct val="200000"/>
              </a:lnSpc>
              <a:buClr>
                <a:srgbClr val="C00000"/>
              </a:buClr>
              <a:buFont typeface="Wingdings" pitchFamily="2" charset="2"/>
              <a:buChar char="§"/>
            </a:pPr>
            <a:r>
              <a:rPr lang="en-IN" sz="1500" dirty="0">
                <a:latin typeface="Myriad Pro"/>
              </a:rPr>
              <a:t>UTILIZATION = ACTUAL OUTPUT / DESIGN CAPACITY</a:t>
            </a:r>
          </a:p>
          <a:p>
            <a:pPr>
              <a:lnSpc>
                <a:spcPct val="200000"/>
              </a:lnSpc>
              <a:buClr>
                <a:srgbClr val="C00000"/>
              </a:buClr>
            </a:pPr>
            <a:endParaRPr lang="en-IN" sz="1500" dirty="0">
              <a:latin typeface="Myriad Pro"/>
            </a:endParaRPr>
          </a:p>
          <a:p>
            <a:pPr marL="285750" indent="-285750">
              <a:lnSpc>
                <a:spcPct val="200000"/>
              </a:lnSpc>
              <a:buClr>
                <a:srgbClr val="C00000"/>
              </a:buClr>
              <a:buFont typeface="Wingdings" pitchFamily="2" charset="2"/>
              <a:buChar char="§"/>
            </a:pPr>
            <a:endParaRPr lang="en-IN" sz="15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517606886"/>
      </p:ext>
    </p:extLst>
  </p:cSld>
  <p:clrMapOvr>
    <a:masterClrMapping/>
  </p:clrMapOvr>
  <p:transition advClick="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6" name="Rectangle 7"/>
          <p:cNvSpPr>
            <a:spLocks noChangeArrowheads="1"/>
          </p:cNvSpPr>
          <p:nvPr/>
        </p:nvSpPr>
        <p:spPr bwMode="auto">
          <a:xfrm>
            <a:off x="0" y="2285998"/>
            <a:ext cx="9144000" cy="630942"/>
          </a:xfrm>
          <a:prstGeom prst="rect">
            <a:avLst/>
          </a:prstGeom>
          <a:noFill/>
          <a:ln w="9525">
            <a:noFill/>
            <a:miter lim="800000"/>
            <a:headEnd/>
            <a:tailEnd/>
          </a:ln>
        </p:spPr>
        <p:txBody>
          <a:bodyPr>
            <a:spAutoFit/>
          </a:bodyPr>
          <a:lstStyle/>
          <a:p>
            <a:pPr algn="ctr"/>
            <a:r>
              <a:rPr lang="en-US" sz="3500" b="1" dirty="0">
                <a:solidFill>
                  <a:srgbClr val="C00000"/>
                </a:solidFill>
                <a:latin typeface="Myriad Pro" pitchFamily="34" charset="0"/>
              </a:rPr>
              <a:t>THANK YOU.</a:t>
            </a:r>
          </a:p>
        </p:txBody>
      </p:sp>
    </p:spTree>
    <p:extLst>
      <p:ext uri="{BB962C8B-B14F-4D97-AF65-F5344CB8AC3E}">
        <p14:creationId xmlns:p14="http://schemas.microsoft.com/office/powerpoint/2010/main" val="1957338421"/>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121321" cy="369332"/>
          </a:xfrm>
          <a:prstGeom prst="rect">
            <a:avLst/>
          </a:prstGeom>
          <a:noFill/>
        </p:spPr>
        <p:txBody>
          <a:bodyPr wrap="none" rtlCol="0">
            <a:spAutoFit/>
          </a:bodyPr>
          <a:lstStyle/>
          <a:p>
            <a:r>
              <a:rPr lang="en-US" b="1" dirty="0">
                <a:solidFill>
                  <a:srgbClr val="C00000"/>
                </a:solidFill>
                <a:latin typeface="Myriad Pro" pitchFamily="34" charset="0"/>
              </a:rPr>
              <a:t>DEMAND &amp; PRODUCTIVE CAPACITY</a:t>
            </a:r>
          </a:p>
        </p:txBody>
      </p:sp>
      <p:graphicFrame>
        <p:nvGraphicFramePr>
          <p:cNvPr id="7" name="Shape 145">
            <a:extLst>
              <a:ext uri="{FF2B5EF4-FFF2-40B4-BE49-F238E27FC236}">
                <a16:creationId xmlns:a16="http://schemas.microsoft.com/office/drawing/2014/main" id="{0D0B7725-0AB6-4164-98E8-A253DAAE3806}"/>
              </a:ext>
            </a:extLst>
          </p:cNvPr>
          <p:cNvGraphicFramePr/>
          <p:nvPr>
            <p:extLst>
              <p:ext uri="{D42A27DB-BD31-4B8C-83A1-F6EECF244321}">
                <p14:modId xmlns:p14="http://schemas.microsoft.com/office/powerpoint/2010/main" val="401787747"/>
              </p:ext>
            </p:extLst>
          </p:nvPr>
        </p:nvGraphicFramePr>
        <p:xfrm>
          <a:off x="971600" y="1635646"/>
          <a:ext cx="6984776" cy="2448272"/>
        </p:xfrm>
        <a:graphic>
          <a:graphicData uri="http://schemas.openxmlformats.org/drawingml/2006/table">
            <a:tbl>
              <a:tblPr>
                <a:noFill/>
                <a:effectLst>
                  <a:outerShdw blurRad="50800" dist="38100" dir="2700000" algn="tl" rotWithShape="0">
                    <a:prstClr val="black">
                      <a:alpha val="40000"/>
                    </a:prstClr>
                  </a:outerShdw>
                </a:effectLst>
              </a:tblPr>
              <a:tblGrid>
                <a:gridCol w="3163023">
                  <a:extLst>
                    <a:ext uri="{9D8B030D-6E8A-4147-A177-3AD203B41FA5}">
                      <a16:colId xmlns:a16="http://schemas.microsoft.com/office/drawing/2014/main" val="20000"/>
                    </a:ext>
                  </a:extLst>
                </a:gridCol>
                <a:gridCol w="3821753">
                  <a:extLst>
                    <a:ext uri="{9D8B030D-6E8A-4147-A177-3AD203B41FA5}">
                      <a16:colId xmlns:a16="http://schemas.microsoft.com/office/drawing/2014/main" val="20002"/>
                    </a:ext>
                  </a:extLst>
                </a:gridCol>
              </a:tblGrid>
              <a:tr h="30936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IN" sz="1500" b="1" i="0" u="none" strike="noStrike" dirty="0">
                          <a:solidFill>
                            <a:schemeClr val="bg1"/>
                          </a:solidFill>
                          <a:effectLst/>
                          <a:latin typeface="Myriad Pro" panose="020B0503030403020204"/>
                        </a:rPr>
                        <a:t>DIMENSION OF DEMAND </a:t>
                      </a:r>
                    </a:p>
                  </a:txBody>
                  <a:tcPr marL="9525" marR="9525" marT="9525" marB="0" anchor="ctr">
                    <a:lnL w="9525" cap="flat" cmpd="sng">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solidFill>
                        <a:srgbClr val="BFBFBF"/>
                      </a:solidFill>
                      <a:prstDash val="solid"/>
                      <a:round/>
                      <a:headEnd type="none" w="med" len="med"/>
                      <a:tailEnd type="none" w="med" len="med"/>
                    </a:lnB>
                    <a:solidFill>
                      <a:srgbClr val="C00000"/>
                    </a:solidFill>
                  </a:tcPr>
                </a:tc>
                <a:tc>
                  <a:txBody>
                    <a:bodyPr/>
                    <a:lstStyle/>
                    <a:p>
                      <a:pPr algn="ctr" rtl="0" fontAlgn="ctr"/>
                      <a:r>
                        <a:rPr lang="en-IN" sz="1500" b="1" i="0" u="none" strike="noStrike" dirty="0">
                          <a:solidFill>
                            <a:schemeClr val="bg1"/>
                          </a:solidFill>
                          <a:effectLst/>
                          <a:latin typeface="Myriad Pro" panose="020B0503030403020204"/>
                        </a:rPr>
                        <a:t>EFFECT ON CAPACITY REQUIREMENTS</a:t>
                      </a:r>
                    </a:p>
                  </a:txBody>
                  <a:tcPr marL="9525" marR="9525" marT="9525" marB="0" anchor="ctr">
                    <a:lnL w="9525" cap="flat" cmpd="sng" algn="ctr">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2138911">
                <a:tc>
                  <a:txBody>
                    <a:bodyPr/>
                    <a:lstStyle/>
                    <a:p>
                      <a:pPr algn="l" rtl="0" fontAlgn="ctr"/>
                      <a:r>
                        <a:rPr lang="en-IN" sz="1500" b="0" i="0" u="none" strike="noStrike" dirty="0">
                          <a:solidFill>
                            <a:srgbClr val="000000"/>
                          </a:solidFill>
                          <a:effectLst/>
                          <a:latin typeface="Myriad Pro" panose="020B0503030403020204"/>
                        </a:rPr>
                        <a:t>	</a:t>
                      </a:r>
                    </a:p>
                    <a:p>
                      <a:pPr algn="l" rtl="0" fontAlgn="ctr"/>
                      <a:r>
                        <a:rPr lang="en-IN" sz="1500" b="0" i="0" u="none" strike="noStrike" dirty="0">
                          <a:solidFill>
                            <a:srgbClr val="000000"/>
                          </a:solidFill>
                          <a:effectLst/>
                          <a:latin typeface="Myriad Pro" panose="020B0503030403020204"/>
                        </a:rPr>
                        <a:t>QUANTITY	</a:t>
                      </a:r>
                    </a:p>
                    <a:p>
                      <a:pPr algn="l" rtl="0" fontAlgn="ctr"/>
                      <a:r>
                        <a:rPr lang="en-IN" sz="1500" b="0" i="0" u="none" strike="noStrike" dirty="0">
                          <a:solidFill>
                            <a:srgbClr val="000000"/>
                          </a:solidFill>
                          <a:effectLst/>
                          <a:latin typeface="Myriad Pro" panose="020B0503030403020204"/>
                        </a:rPr>
                        <a:t>TIMING</a:t>
                      </a:r>
                    </a:p>
                    <a:p>
                      <a:pPr algn="l" rtl="0" fontAlgn="ctr"/>
                      <a:r>
                        <a:rPr lang="en-IN" sz="1500" b="0" i="0" u="none" strike="noStrike" dirty="0">
                          <a:solidFill>
                            <a:srgbClr val="000000"/>
                          </a:solidFill>
                          <a:effectLst/>
                          <a:latin typeface="Myriad Pro" panose="020B0503030403020204"/>
                        </a:rPr>
                        <a:t>QUALITY</a:t>
                      </a:r>
                    </a:p>
                    <a:p>
                      <a:pPr algn="l" rtl="0" fontAlgn="ctr"/>
                      <a:r>
                        <a:rPr lang="en-IN" sz="1500" b="0" i="0" u="none" strike="noStrike" dirty="0">
                          <a:solidFill>
                            <a:srgbClr val="000000"/>
                          </a:solidFill>
                          <a:effectLst/>
                          <a:latin typeface="Myriad Pro" panose="020B0503030403020204"/>
                        </a:rPr>
                        <a:t>LOCATION</a:t>
                      </a:r>
                    </a:p>
                  </a:txBody>
                  <a:tcPr marL="257175" marR="9525" marT="9525" marB="0" anchor="ctr">
                    <a:lnL w="9525" cap="flat" cmpd="sng">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en-IN" sz="1500" b="0" i="0" u="none" strike="noStrike" dirty="0">
                          <a:solidFill>
                            <a:srgbClr val="000000"/>
                          </a:solidFill>
                          <a:effectLst/>
                          <a:latin typeface="Myriad Pro" panose="020B0503030403020204"/>
                        </a:rPr>
                        <a:t>HOW MUCH CAPACITY IS NEEDED?</a:t>
                      </a:r>
                    </a:p>
                    <a:p>
                      <a:pPr algn="l" rtl="0" fontAlgn="ctr"/>
                      <a:r>
                        <a:rPr lang="en-IN" sz="1500" b="0" i="0" u="none" strike="noStrike" dirty="0">
                          <a:solidFill>
                            <a:srgbClr val="000000"/>
                          </a:solidFill>
                          <a:effectLst/>
                          <a:latin typeface="Myriad Pro" panose="020B0503030403020204"/>
                        </a:rPr>
                        <a:t>WHEN SHOULD CAPACITY BE AVAILABLE?</a:t>
                      </a:r>
                    </a:p>
                    <a:p>
                      <a:pPr algn="l" rtl="0" fontAlgn="ctr"/>
                      <a:r>
                        <a:rPr lang="en-IN" sz="1500" b="0" i="0" u="none" strike="noStrike" dirty="0">
                          <a:solidFill>
                            <a:srgbClr val="000000"/>
                          </a:solidFill>
                          <a:effectLst/>
                          <a:latin typeface="Myriad Pro" panose="020B0503030403020204"/>
                        </a:rPr>
                        <a:t>WHAT KIND OF CAPACITY IS NEEDED?</a:t>
                      </a:r>
                    </a:p>
                    <a:p>
                      <a:pPr algn="l" rtl="0" fontAlgn="ctr"/>
                      <a:r>
                        <a:rPr lang="en-IN" sz="1500" b="0" i="0" u="none" strike="noStrike" dirty="0">
                          <a:solidFill>
                            <a:srgbClr val="000000"/>
                          </a:solidFill>
                          <a:effectLst/>
                          <a:latin typeface="Myriad Pro" panose="020B0503030403020204"/>
                        </a:rPr>
                        <a:t>WHERE SHOULD CAPACITY BE INSTALLED?</a:t>
                      </a:r>
                    </a:p>
                  </a:txBody>
                  <a:tcPr marL="9525" marR="9525" marT="9525"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16308224"/>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2549672" cy="369332"/>
          </a:xfrm>
          <a:prstGeom prst="rect">
            <a:avLst/>
          </a:prstGeom>
          <a:noFill/>
        </p:spPr>
        <p:txBody>
          <a:bodyPr wrap="none" rtlCol="0">
            <a:spAutoFit/>
          </a:bodyPr>
          <a:lstStyle/>
          <a:p>
            <a:r>
              <a:rPr lang="en-US" b="1" dirty="0">
                <a:solidFill>
                  <a:srgbClr val="C00000"/>
                </a:solidFill>
                <a:latin typeface="Myriad Pro" pitchFamily="34" charset="0"/>
              </a:rPr>
              <a:t>CAPACITY PLANNING</a:t>
            </a:r>
          </a:p>
        </p:txBody>
      </p:sp>
      <p:sp>
        <p:nvSpPr>
          <p:cNvPr id="16" name="Rectangle 7"/>
          <p:cNvSpPr>
            <a:spLocks noChangeArrowheads="1"/>
          </p:cNvSpPr>
          <p:nvPr/>
        </p:nvSpPr>
        <p:spPr bwMode="auto">
          <a:xfrm>
            <a:off x="251520" y="910695"/>
            <a:ext cx="8892480" cy="3933064"/>
          </a:xfrm>
          <a:prstGeom prst="rect">
            <a:avLst/>
          </a:prstGeom>
          <a:noFill/>
          <a:ln w="9525">
            <a:noFill/>
            <a:miter lim="800000"/>
            <a:headEnd/>
            <a:tailEnd/>
          </a:ln>
        </p:spPr>
        <p:txBody>
          <a:bodyPr wrap="square">
            <a:spAutoFit/>
          </a:bodyPr>
          <a:lstStyle/>
          <a:p>
            <a:pPr>
              <a:lnSpc>
                <a:spcPct val="140000"/>
              </a:lnSpc>
              <a:buClr>
                <a:srgbClr val="C00000"/>
              </a:buClr>
            </a:pPr>
            <a:r>
              <a:rPr lang="en-IN" sz="1500" dirty="0">
                <a:latin typeface="Myriad Pro"/>
              </a:rPr>
              <a:t>CAPACITY PLANNING IS CENTRAL TO THE LONG-TERM SUCCESS OF AN ORGANISATION. CAPACITY PLANS ARE MADE AT THREE LEVELS: </a:t>
            </a:r>
          </a:p>
          <a:p>
            <a:pPr marL="285750" indent="-285750">
              <a:lnSpc>
                <a:spcPct val="140000"/>
              </a:lnSpc>
              <a:buClr>
                <a:srgbClr val="C00000"/>
              </a:buClr>
              <a:buFont typeface="Wingdings" pitchFamily="2" charset="2"/>
              <a:buChar char="§"/>
            </a:pPr>
            <a:r>
              <a:rPr lang="en-IN" sz="1500" dirty="0">
                <a:latin typeface="Myriad Pro"/>
              </a:rPr>
              <a:t>LONG-TERM CAPACITY PLANNING WHICH DEAL WITH INVESTMENTS IN NEW FACILITIES AND EQUIPMENTS COVERING THE REQUIREMENTS FOR AT LEAST TWO YEARS INTO THE FUTURE.</a:t>
            </a:r>
          </a:p>
          <a:p>
            <a:pPr marL="285750" indent="-285750">
              <a:lnSpc>
                <a:spcPct val="140000"/>
              </a:lnSpc>
              <a:buClr>
                <a:srgbClr val="C00000"/>
              </a:buClr>
              <a:buFont typeface="Wingdings" pitchFamily="2" charset="2"/>
              <a:buChar char="§"/>
            </a:pPr>
            <a:endParaRPr lang="en-IN" sz="1500" dirty="0">
              <a:latin typeface="Myriad Pro"/>
            </a:endParaRPr>
          </a:p>
          <a:p>
            <a:pPr marL="285750" indent="-285750">
              <a:lnSpc>
                <a:spcPct val="140000"/>
              </a:lnSpc>
              <a:buClr>
                <a:srgbClr val="C00000"/>
              </a:buClr>
              <a:buFont typeface="Wingdings" pitchFamily="2" charset="2"/>
              <a:buChar char="§"/>
            </a:pPr>
            <a:r>
              <a:rPr lang="en-IN" sz="1500" dirty="0">
                <a:latin typeface="Myriad Pro"/>
              </a:rPr>
              <a:t>INTERMEDIATE-TERM CAPACITY PLANNING WHICH HAS A TIME DURATION OF 6 TO 18 MONTHS. IT DEALS WITH HIRING OR LAYING OFF LABOUR, PURCHASING OR MAKING NEW TOOLS AND MINOR EQUIPMENTS AND OUTSOURCING / SUBCONTRACTING, ETC.</a:t>
            </a:r>
          </a:p>
          <a:p>
            <a:pPr>
              <a:lnSpc>
                <a:spcPct val="140000"/>
              </a:lnSpc>
              <a:buClr>
                <a:srgbClr val="C00000"/>
              </a:buClr>
            </a:pPr>
            <a:r>
              <a:rPr lang="en-IN" sz="1500" dirty="0">
                <a:latin typeface="Myriad Pro"/>
              </a:rPr>
              <a:t> </a:t>
            </a:r>
          </a:p>
          <a:p>
            <a:pPr marL="285750" indent="-285750">
              <a:lnSpc>
                <a:spcPct val="140000"/>
              </a:lnSpc>
              <a:buClr>
                <a:srgbClr val="C00000"/>
              </a:buClr>
              <a:buFont typeface="Wingdings" pitchFamily="2" charset="2"/>
              <a:buChar char="§"/>
            </a:pPr>
            <a:r>
              <a:rPr lang="en-IN" sz="1500" dirty="0">
                <a:latin typeface="Myriad Pro"/>
              </a:rPr>
              <a:t>SHORT-TERM CAPACITY PLANNING WHICH HAS A TIME HORIZON OF A MONTH AND IS CONCERNED WITH DAY TO DAY PLANNING SUCH AS DAILY SCHEDULING OF ACTIVITIES, OVERTIME , INVENTORIES ETC.</a:t>
            </a:r>
            <a:endParaRPr lang="en-US" sz="1500" dirty="0">
              <a:latin typeface="Myriad Pro"/>
            </a:endParaRPr>
          </a:p>
        </p:txBody>
      </p:sp>
    </p:spTree>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1" y="228600"/>
            <a:ext cx="4122860" cy="369332"/>
          </a:xfrm>
          <a:prstGeom prst="rect">
            <a:avLst/>
          </a:prstGeom>
          <a:noFill/>
        </p:spPr>
        <p:txBody>
          <a:bodyPr wrap="none" rtlCol="0">
            <a:spAutoFit/>
          </a:bodyPr>
          <a:lstStyle/>
          <a:p>
            <a:r>
              <a:rPr lang="en-US" b="1" dirty="0">
                <a:solidFill>
                  <a:srgbClr val="C00000"/>
                </a:solidFill>
                <a:latin typeface="Myriad Pro" pitchFamily="34" charset="0"/>
              </a:rPr>
              <a:t>LONG-RANGE CAPACITY PLANNING</a:t>
            </a:r>
          </a:p>
        </p:txBody>
      </p:sp>
      <p:sp>
        <p:nvSpPr>
          <p:cNvPr id="16" name="Rectangle 7"/>
          <p:cNvSpPr>
            <a:spLocks noChangeArrowheads="1"/>
          </p:cNvSpPr>
          <p:nvPr/>
        </p:nvSpPr>
        <p:spPr bwMode="auto">
          <a:xfrm>
            <a:off x="142844" y="910694"/>
            <a:ext cx="9001156" cy="1912127"/>
          </a:xfrm>
          <a:prstGeom prst="rect">
            <a:avLst/>
          </a:prstGeom>
          <a:noFill/>
          <a:ln w="9525">
            <a:noFill/>
            <a:miter lim="800000"/>
            <a:headEnd/>
            <a:tailEnd/>
          </a:ln>
        </p:spPr>
        <p:txBody>
          <a:bodyPr wrap="square">
            <a:spAutoFit/>
          </a:bodyPr>
          <a:lstStyle/>
          <a:p>
            <a:pPr>
              <a:lnSpc>
                <a:spcPct val="114000"/>
              </a:lnSpc>
              <a:buClr>
                <a:srgbClr val="C00000"/>
              </a:buClr>
              <a:buFont typeface="Wingdings" pitchFamily="2" charset="2"/>
              <a:buChar char="§"/>
            </a:pPr>
            <a:r>
              <a:rPr lang="en-US" sz="1500" dirty="0">
                <a:latin typeface="Myriad Pro" pitchFamily="34" charset="0"/>
              </a:rPr>
              <a:t> </a:t>
            </a:r>
            <a:r>
              <a:rPr lang="en-IN" sz="1500" dirty="0">
                <a:latin typeface="Myriad Pro" pitchFamily="34" charset="0"/>
              </a:rPr>
              <a:t>A LONG TERM STRATEGIC DECISION THAT ESTABLISHES A FIRM’S OVERALL LEVEL RESOURCES.</a:t>
            </a:r>
          </a:p>
          <a:p>
            <a:pPr>
              <a:lnSpc>
                <a:spcPct val="114000"/>
              </a:lnSpc>
              <a:buClr>
                <a:srgbClr val="C00000"/>
              </a:buClr>
              <a:buFont typeface="Wingdings" pitchFamily="2" charset="2"/>
              <a:buChar char="§"/>
            </a:pPr>
            <a:endParaRPr lang="en-IN" sz="1500" dirty="0">
              <a:latin typeface="Myriad Pro" pitchFamily="34" charset="0"/>
            </a:endParaRPr>
          </a:p>
          <a:p>
            <a:pPr>
              <a:lnSpc>
                <a:spcPct val="114000"/>
              </a:lnSpc>
              <a:buClr>
                <a:srgbClr val="C00000"/>
              </a:buClr>
              <a:buFont typeface="Wingdings" pitchFamily="2" charset="2"/>
              <a:buChar char="§"/>
            </a:pPr>
            <a:r>
              <a:rPr lang="en-IN" sz="1500" dirty="0">
                <a:latin typeface="Myriad Pro" pitchFamily="34" charset="0"/>
              </a:rPr>
              <a:t>THREE MAJOR CAPACITY DECISIONS ARE:</a:t>
            </a:r>
          </a:p>
          <a:p>
            <a:pPr>
              <a:lnSpc>
                <a:spcPct val="114000"/>
              </a:lnSpc>
              <a:buClr>
                <a:srgbClr val="C00000"/>
              </a:buClr>
            </a:pPr>
            <a:endParaRPr lang="en-IN" sz="1500" dirty="0">
              <a:latin typeface="Myriad Pro" pitchFamily="34" charset="0"/>
            </a:endParaRPr>
          </a:p>
          <a:p>
            <a:pPr marL="285750" indent="-285750">
              <a:lnSpc>
                <a:spcPct val="114000"/>
              </a:lnSpc>
              <a:buClr>
                <a:srgbClr val="C00000"/>
              </a:buClr>
              <a:buFont typeface="Courier New" panose="02070309020205020404" pitchFamily="49" charset="0"/>
              <a:buChar char="o"/>
            </a:pPr>
            <a:r>
              <a:rPr lang="en-IN" sz="1500" dirty="0">
                <a:latin typeface="Myriad Pro" pitchFamily="34" charset="0"/>
              </a:rPr>
              <a:t>HOW MUCH CAPACITY TO BE INSTALLED,</a:t>
            </a:r>
          </a:p>
          <a:p>
            <a:pPr marL="285750" indent="-285750">
              <a:lnSpc>
                <a:spcPct val="114000"/>
              </a:lnSpc>
              <a:buClr>
                <a:srgbClr val="C00000"/>
              </a:buClr>
              <a:buFont typeface="Courier New" panose="02070309020205020404" pitchFamily="49" charset="0"/>
              <a:buChar char="o"/>
            </a:pPr>
            <a:r>
              <a:rPr lang="en-IN" sz="1500" dirty="0">
                <a:latin typeface="Myriad Pro" pitchFamily="34" charset="0"/>
              </a:rPr>
              <a:t>WHEN TO INCREASE CAPACITY AND</a:t>
            </a:r>
          </a:p>
          <a:p>
            <a:pPr marL="285750" indent="-285750">
              <a:lnSpc>
                <a:spcPct val="114000"/>
              </a:lnSpc>
              <a:buClr>
                <a:srgbClr val="C00000"/>
              </a:buClr>
              <a:buFont typeface="Courier New" panose="02070309020205020404" pitchFamily="49" charset="0"/>
              <a:buChar char="o"/>
            </a:pPr>
            <a:r>
              <a:rPr lang="en-IN" sz="1500" dirty="0">
                <a:latin typeface="Myriad Pro" pitchFamily="34" charset="0"/>
              </a:rPr>
              <a:t>HOW MUCH TO INCREASE.</a:t>
            </a:r>
            <a:endParaRPr lang="en-US" sz="1500" dirty="0">
              <a:latin typeface="Myriad Pro" pitchFamily="34" charset="0"/>
            </a:endParaRPr>
          </a:p>
        </p:txBody>
      </p:sp>
    </p:spTree>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323528" y="914400"/>
            <a:ext cx="8229600" cy="2646815"/>
          </a:xfrm>
          <a:prstGeom prst="rect">
            <a:avLst/>
          </a:prstGeom>
          <a:noFill/>
        </p:spPr>
        <p:txBody>
          <a:bodyPr>
            <a:spAutoFit/>
          </a:bodyPr>
          <a:lstStyle/>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ESTIMATING THE CAPACITIES OF THE CURRENT FACILITIES.</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FORECASTING THE LONG – RANGE FUTURE CAPACITY NEEDS FOR ALL PRODUCTS AND SERVICES OFFERED BY THE FIRM.</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IDENTIFYING AND ANALYSING SOURCES OF CAPACITY TO MEET FUTURE NEEDS.</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DEVELOPING CAPACITY ALTERNATIVES.</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SELECTING FROM AMONG THE ALTERNATIVE SOURCES OF CAPACITY.</a:t>
            </a: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6955302" cy="369332"/>
          </a:xfrm>
          <a:prstGeom prst="rect">
            <a:avLst/>
          </a:prstGeom>
          <a:noFill/>
        </p:spPr>
        <p:txBody>
          <a:bodyPr wrap="none" rtlCol="0">
            <a:spAutoFit/>
          </a:bodyPr>
          <a:lstStyle/>
          <a:p>
            <a:r>
              <a:rPr lang="en-IN" b="1" dirty="0">
                <a:solidFill>
                  <a:srgbClr val="C00000"/>
                </a:solidFill>
                <a:latin typeface="Myriad Pro" pitchFamily="34" charset="0"/>
              </a:rPr>
              <a:t>PROCEDURE FOR DEVELOPING A PLAN TO CHANGE CAPACITY</a:t>
            </a:r>
            <a:endParaRPr lang="en-US" b="1" dirty="0">
              <a:solidFill>
                <a:srgbClr val="C00000"/>
              </a:solidFill>
              <a:latin typeface="Myriad Pro" pitchFamily="34" charset="0"/>
            </a:endParaRPr>
          </a:p>
        </p:txBody>
      </p:sp>
    </p:spTree>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8892480" cy="369332"/>
          </a:xfrm>
          <a:prstGeom prst="rect">
            <a:avLst/>
          </a:prstGeom>
          <a:noFill/>
        </p:spPr>
        <p:txBody>
          <a:bodyPr wrap="square" rtlCol="0">
            <a:spAutoFit/>
          </a:bodyPr>
          <a:lstStyle/>
          <a:p>
            <a:r>
              <a:rPr lang="en-IN" b="1" dirty="0">
                <a:solidFill>
                  <a:srgbClr val="C00000"/>
                </a:solidFill>
                <a:latin typeface="Myriad Pro" pitchFamily="34" charset="0"/>
              </a:rPr>
              <a:t>ESTIMATING THE CAPACITIES OF THE CURRENT FACILITIES: TYPES OF CAPACITY</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3530390"/>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PRODUCTION CAPACITY: MAXIMUM RATE OF PRODUCTION OR OUTPUT OF AN ORGANISATION.</a:t>
            </a:r>
          </a:p>
          <a:p>
            <a:pPr marL="285750" indent="-285750">
              <a:lnSpc>
                <a:spcPct val="200000"/>
              </a:lnSpc>
              <a:buClr>
                <a:srgbClr val="C00000"/>
              </a:buClr>
              <a:buFont typeface="Wingdings" pitchFamily="2" charset="2"/>
              <a:buChar char="§"/>
            </a:pPr>
            <a:r>
              <a:rPr lang="en-IN" sz="1500" dirty="0">
                <a:latin typeface="Myriad Pro"/>
              </a:rPr>
              <a:t>DESIGN CAPACITY: THE MAXIMUM OUTPUT THAT CAN POSSIBLY BE ATTAINED. IT IS THE MAXIMUM RATE OF OUTPUT ACHIEVED UNDER IDEAL CONDITIONS.</a:t>
            </a:r>
          </a:p>
          <a:p>
            <a:pPr marL="285750" indent="-285750">
              <a:lnSpc>
                <a:spcPct val="200000"/>
              </a:lnSpc>
              <a:buClr>
                <a:srgbClr val="C00000"/>
              </a:buClr>
              <a:buFont typeface="Wingdings" pitchFamily="2" charset="2"/>
              <a:buChar char="§"/>
            </a:pPr>
            <a:r>
              <a:rPr lang="en-IN" sz="1500" dirty="0">
                <a:latin typeface="Myriad Pro"/>
              </a:rPr>
              <a:t>EFFECTIVE CAPACITY: THE MAXIMUM POSSIBLE OUTPUT GIVEN A PRODUCT MIX, SCHEDULING DIFFICULTIES, MACHINE MAINTENANCE, QUALITY FACTORS, ABSENTEEISM ETC.</a:t>
            </a:r>
          </a:p>
          <a:p>
            <a:pPr marL="285750" indent="-285750">
              <a:lnSpc>
                <a:spcPct val="200000"/>
              </a:lnSpc>
              <a:buClr>
                <a:srgbClr val="C00000"/>
              </a:buClr>
              <a:buFont typeface="Wingdings" pitchFamily="2" charset="2"/>
              <a:buChar char="§"/>
            </a:pPr>
            <a:endParaRPr lang="en-IN" sz="1400" dirty="0">
              <a:latin typeface="Myriad Pro"/>
            </a:endParaRPr>
          </a:p>
          <a:p>
            <a:pPr marL="285750" indent="-285750">
              <a:lnSpc>
                <a:spcPct val="200000"/>
              </a:lnSpc>
              <a:buClr>
                <a:srgbClr val="C00000"/>
              </a:buClr>
              <a:buFont typeface="Wingdings" pitchFamily="2" charset="2"/>
              <a:buChar char="§"/>
            </a:pPr>
            <a:endParaRPr lang="en-US" sz="14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2008243964"/>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7582525" cy="369332"/>
          </a:xfrm>
          <a:prstGeom prst="rect">
            <a:avLst/>
          </a:prstGeom>
          <a:noFill/>
        </p:spPr>
        <p:txBody>
          <a:bodyPr wrap="none" rtlCol="0">
            <a:spAutoFit/>
          </a:bodyPr>
          <a:lstStyle/>
          <a:p>
            <a:r>
              <a:rPr lang="en-IN" b="1" dirty="0">
                <a:solidFill>
                  <a:srgbClr val="C00000"/>
                </a:solidFill>
                <a:latin typeface="Myriad Pro" pitchFamily="34" charset="0"/>
              </a:rPr>
              <a:t>FORECASTING THE LONG – RANGE FUTURE CAPACITY BY THE FIRM.</a:t>
            </a:r>
            <a:endParaRPr lang="en-US" b="1" dirty="0">
              <a:solidFill>
                <a:srgbClr val="C00000"/>
              </a:solidFill>
              <a:latin typeface="Myriad Pro" pitchFamily="34" charset="0"/>
            </a:endParaRPr>
          </a:p>
        </p:txBody>
      </p:sp>
      <p:sp>
        <p:nvSpPr>
          <p:cNvPr id="16" name="Rectangle 7"/>
          <p:cNvSpPr>
            <a:spLocks noChangeArrowheads="1"/>
          </p:cNvSpPr>
          <p:nvPr/>
        </p:nvSpPr>
        <p:spPr bwMode="auto">
          <a:xfrm>
            <a:off x="251520" y="910695"/>
            <a:ext cx="8892480" cy="2328779"/>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500" dirty="0">
                <a:latin typeface="Myriad Pro"/>
              </a:rPr>
              <a:t>ESTIMATE THE TOTAL DEMAND FOR A PARTICULAR PRODUCT FROM ALL PRODUCERS.</a:t>
            </a:r>
          </a:p>
          <a:p>
            <a:pPr marL="285750" indent="-285750">
              <a:lnSpc>
                <a:spcPct val="200000"/>
              </a:lnSpc>
              <a:buClr>
                <a:srgbClr val="C00000"/>
              </a:buClr>
              <a:buFont typeface="Wingdings" pitchFamily="2" charset="2"/>
              <a:buChar char="§"/>
            </a:pPr>
            <a:r>
              <a:rPr lang="en-IN" sz="1500" dirty="0">
                <a:latin typeface="Myriad Pro"/>
              </a:rPr>
              <a:t>ESTIMATE THE MARKET SHARE FOR THE COMPANY.</a:t>
            </a:r>
          </a:p>
          <a:p>
            <a:pPr marL="285750" indent="-285750">
              <a:lnSpc>
                <a:spcPct val="200000"/>
              </a:lnSpc>
              <a:buClr>
                <a:srgbClr val="C00000"/>
              </a:buClr>
              <a:buFont typeface="Wingdings" pitchFamily="2" charset="2"/>
              <a:buChar char="§"/>
            </a:pPr>
            <a:r>
              <a:rPr lang="en-IN" sz="1500" dirty="0">
                <a:latin typeface="Myriad Pro"/>
              </a:rPr>
              <a:t>ESTIMATE THE DEMAND FOR THE COMPANY BY MULTIPLYING THE TOTAL DEMAND BY ITS MARKET SHARE.</a:t>
            </a:r>
          </a:p>
          <a:p>
            <a:pPr marL="285750" indent="-285750">
              <a:lnSpc>
                <a:spcPct val="200000"/>
              </a:lnSpc>
              <a:buClr>
                <a:srgbClr val="C00000"/>
              </a:buClr>
              <a:buFont typeface="Wingdings" pitchFamily="2" charset="2"/>
              <a:buChar char="§"/>
            </a:pPr>
            <a:r>
              <a:rPr lang="en-IN" sz="1500" dirty="0">
                <a:latin typeface="Myriad Pro"/>
              </a:rPr>
              <a:t>TRANSLATE IT INTO CAPACITY NEEDS.</a:t>
            </a:r>
            <a:endParaRPr lang="en-US" sz="1500" dirty="0">
              <a:latin typeface="Myriad Pro"/>
            </a:endParaRPr>
          </a:p>
        </p:txBody>
      </p:sp>
    </p:spTree>
    <p:extLst>
      <p:ext uri="{BB962C8B-B14F-4D97-AF65-F5344CB8AC3E}">
        <p14:creationId xmlns:p14="http://schemas.microsoft.com/office/powerpoint/2010/main" val="2140627129"/>
      </p:ext>
    </p:extLst>
  </p:cSld>
  <p:clrMapOvr>
    <a:masterClrMapping/>
  </p:clrMapOvr>
  <p:transition advClick="0"/>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5509</TotalTime>
  <Words>1333</Words>
  <Application>Microsoft Office PowerPoint</Application>
  <PresentationFormat>On-screen Show (16:9)</PresentationFormat>
  <Paragraphs>187</Paragraphs>
  <Slides>31</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Courier New</vt:lpstr>
      <vt:lpstr>Futura Bk BT</vt:lpstr>
      <vt:lpstr>Myriad Pro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IV-PCN-Admin</dc:creator>
  <cp:lastModifiedBy>Gayatri Kaple</cp:lastModifiedBy>
  <cp:revision>254</cp:revision>
  <dcterms:created xsi:type="dcterms:W3CDTF">2014-04-23T09:55:21Z</dcterms:created>
  <dcterms:modified xsi:type="dcterms:W3CDTF">2020-09-10T09:01:54Z</dcterms:modified>
</cp:coreProperties>
</file>