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426" r:id="rId3"/>
    <p:sldId id="430" r:id="rId4"/>
    <p:sldId id="432" r:id="rId5"/>
    <p:sldId id="434" r:id="rId6"/>
    <p:sldId id="435" r:id="rId7"/>
    <p:sldId id="436" r:id="rId8"/>
    <p:sldId id="437" r:id="rId9"/>
    <p:sldId id="438" r:id="rId10"/>
    <p:sldId id="439" r:id="rId11"/>
    <p:sldId id="440" r:id="rId12"/>
    <p:sldId id="334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1C5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838" autoAdjust="0"/>
    <p:restoredTop sz="85294" autoAdjust="0"/>
  </p:normalViewPr>
  <p:slideViewPr>
    <p:cSldViewPr>
      <p:cViewPr varScale="1">
        <p:scale>
          <a:sx n="76" d="100"/>
          <a:sy n="76" d="100"/>
        </p:scale>
        <p:origin x="492" y="84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D4BD59-CDFE-45D0-B86A-EFE41EC792FF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343F1-1072-4F33-9F79-9A7930BCE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1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062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529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27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843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939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2154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160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071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779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04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858016" y="478632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5D5E54-E06B-477B-AE1A-0831167D16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858016" y="478632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5D5E54-E06B-477B-AE1A-0831167D16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-5531" y="627534"/>
            <a:ext cx="9155062" cy="451596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8000">
                <a:schemeClr val="bg1"/>
              </a:gs>
            </a:gsLst>
            <a:lin ang="5400000" scaled="1"/>
            <a:tileRect/>
          </a:gra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290" tIns="17145" rIns="34290" bIns="17145" numCol="1" rtlCol="0" anchor="t" anchorCtr="0" compatLnSpc="1">
            <a:prstTxWarp prst="textNoShape">
              <a:avLst/>
            </a:prstTxWarp>
          </a:bodyPr>
          <a:lstStyle/>
          <a:p>
            <a:pPr defTabSz="342900"/>
            <a:endParaRPr lang="id-ID" dirty="0">
              <a:latin typeface="Futura Bk BT" pitchFamily="34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6858016" y="478632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5D5E54-E06B-477B-AE1A-0831167D16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6858016" y="478632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5D5E54-E06B-477B-AE1A-0831167D16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6858016" y="478632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5D5E54-E06B-477B-AE1A-0831167D16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80A78-0DAD-4476-9244-FA9785F40615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233346" y="1995686"/>
            <a:ext cx="86773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IN" sz="3200" b="1" dirty="0">
                <a:solidFill>
                  <a:srgbClr val="C00000"/>
                </a:solidFill>
                <a:latin typeface="Myriad Pro" pitchFamily="34" charset="0"/>
                <a:ea typeface="FangSong" pitchFamily="49" charset="-122"/>
              </a:rPr>
              <a:t>ROLE OF OM IN VARIOUS SECTORS</a:t>
            </a:r>
            <a:endParaRPr lang="en-US" sz="3200" b="1" dirty="0">
              <a:solidFill>
                <a:srgbClr val="C00000"/>
              </a:solidFill>
              <a:latin typeface="Myriad Pro" pitchFamily="34" charset="0"/>
              <a:ea typeface="FangSong" pitchFamily="49" charset="-122"/>
            </a:endParaRPr>
          </a:p>
        </p:txBody>
      </p:sp>
      <p:pic>
        <p:nvPicPr>
          <p:cNvPr id="1026" name="Picture 2" descr="https://www.itm.edu/wp-content/uploads/2016/08/logo.png">
            <a:extLst>
              <a:ext uri="{FF2B5EF4-FFF2-40B4-BE49-F238E27FC236}">
                <a16:creationId xmlns:a16="http://schemas.microsoft.com/office/drawing/2014/main" id="{D65EAABF-B15D-4C9B-85DA-206380E1F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7" y="399030"/>
            <a:ext cx="2828925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564" y="914519"/>
            <a:ext cx="8222876" cy="2775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RISK MANAGEMENT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CHANGE MANAGEMENT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COST MANAGEMENT &amp; CASH FLOW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QUALITY  CONTROL  / QUALITY ASSURANCE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CLIENT RELATIONSHIP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SAFETY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PROJECT REVIEWS / PROJECT APPRAISALS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57C2CE-FD2F-4119-8831-CA0FED84A488}"/>
              </a:ext>
            </a:extLst>
          </p:cNvPr>
          <p:cNvSpPr txBox="1"/>
          <p:nvPr/>
        </p:nvSpPr>
        <p:spPr>
          <a:xfrm>
            <a:off x="140421" y="228600"/>
            <a:ext cx="27033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700" b="1" dirty="0">
                <a:solidFill>
                  <a:srgbClr val="C00000"/>
                </a:solidFill>
                <a:latin typeface="Myriad Pro" pitchFamily="34" charset="0"/>
              </a:rPr>
              <a:t>EPC /PROJECT SECTOR</a:t>
            </a:r>
            <a:endParaRPr lang="en-US" sz="1700" b="1" dirty="0">
              <a:solidFill>
                <a:srgbClr val="C000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691641"/>
      </p:ext>
    </p:extLst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564" y="914519"/>
            <a:ext cx="8222876" cy="4267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RECENT CONCEPTS IN OPERATIONS MANAGEMENT: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LEAN MANUFACTURING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DOTWEEE: 1. DEFECT 2. OVER-PROCESSING 3. TRANSPORT 4. WAITING TIME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	5. EXCESS INVENTORY 6. EXCESS MOTION 7. EXCESS PRODUCTION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VSM – VALUE STREAM MAPPING • KANBAN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5S &amp; ADVANCE 5S: 1. SEIRI – SORT 2. SEITON – SET IN ORDER 3. SEISO – SHINE, CLEAN UP 	4. SEIKETSU – STANDARDIZE  5. SHITSUKE – SUSTAIN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TQM – TOTAL QUALITY MANAGEMENT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VIRTUAL REALITY BASED EMPLOYEE TRAINING </a:t>
            </a:r>
          </a:p>
          <a:p>
            <a:pPr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defRPr/>
            </a:pPr>
            <a:endParaRPr lang="en-IN" sz="1500" dirty="0">
              <a:latin typeface="Myriad Pro" pitchFamily="34" charset="0"/>
            </a:endParaRP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en-IN" sz="1500" dirty="0">
              <a:latin typeface="Myriad Pro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57C2CE-FD2F-4119-8831-CA0FED84A488}"/>
              </a:ext>
            </a:extLst>
          </p:cNvPr>
          <p:cNvSpPr txBox="1"/>
          <p:nvPr/>
        </p:nvSpPr>
        <p:spPr>
          <a:xfrm>
            <a:off x="140421" y="228600"/>
            <a:ext cx="579973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700" b="1" dirty="0">
                <a:solidFill>
                  <a:srgbClr val="C00000"/>
                </a:solidFill>
                <a:latin typeface="Myriad Pro" pitchFamily="34" charset="0"/>
              </a:rPr>
              <a:t>RECENT CONCEPTS IN OPERATIONS MANAGEMENT </a:t>
            </a:r>
            <a:endParaRPr lang="en-US" sz="1700" b="1" dirty="0">
              <a:solidFill>
                <a:srgbClr val="C000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413271"/>
      </p:ext>
    </p:extLst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2285998"/>
            <a:ext cx="914400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 dirty="0">
                <a:solidFill>
                  <a:srgbClr val="C00000"/>
                </a:solidFill>
                <a:latin typeface="Myriad Pro" pitchFamily="34" charset="0"/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1957338421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565" y="914519"/>
            <a:ext cx="6926732" cy="3180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ROLES OF AN OPERATIONS MANAGER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en-IN" sz="1500" dirty="0">
                <a:latin typeface="Myriad Pro" pitchFamily="34" charset="0"/>
              </a:rPr>
              <a:t> MANUFACTURING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en-IN" sz="1500" dirty="0">
                <a:latin typeface="Myriad Pro" pitchFamily="34" charset="0"/>
              </a:rPr>
              <a:t> BFSI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en-IN" sz="1500" dirty="0">
                <a:latin typeface="Myriad Pro" pitchFamily="34" charset="0"/>
              </a:rPr>
              <a:t> LOGISTICS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en-IN" sz="1500" dirty="0">
                <a:latin typeface="Myriad Pro" pitchFamily="34" charset="0"/>
              </a:rPr>
              <a:t> RETAIL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en-IN" sz="1500" dirty="0">
                <a:latin typeface="Myriad Pro" pitchFamily="34" charset="0"/>
              </a:rPr>
              <a:t> IT AND RELATED SERVICES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en-IN" sz="1500" dirty="0">
                <a:latin typeface="Myriad Pro" pitchFamily="34" charset="0"/>
              </a:rPr>
              <a:t> EPC/PROJECTS/CONSULTING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en-IN" sz="1500" dirty="0">
                <a:latin typeface="Myriad Pro" pitchFamily="34" charset="0"/>
              </a:rPr>
              <a:t>ANY OTHER..?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57C2CE-FD2F-4119-8831-CA0FED84A488}"/>
              </a:ext>
            </a:extLst>
          </p:cNvPr>
          <p:cNvSpPr txBox="1"/>
          <p:nvPr/>
        </p:nvSpPr>
        <p:spPr>
          <a:xfrm>
            <a:off x="140421" y="228600"/>
            <a:ext cx="3782767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700" b="1" dirty="0">
                <a:solidFill>
                  <a:srgbClr val="C00000"/>
                </a:solidFill>
                <a:latin typeface="Myriad Pro" pitchFamily="34" charset="0"/>
              </a:rPr>
              <a:t>ROLE OF OM IN VARIOUS SECTORS</a:t>
            </a:r>
            <a:endParaRPr lang="en-US" sz="1700" b="1" dirty="0">
              <a:solidFill>
                <a:srgbClr val="C000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299012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565" y="914519"/>
            <a:ext cx="6926732" cy="4011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SAFETY - ALWAYS PRIORITIZE SAFETY FIRST.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QUALITY - • BIQ – BUILT IN QUALITY • RFT – RIGHT FIRST TIME • CUSTOMER SATISFACTION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PRODUCTIVITY - • OPTIMUM RESOURCE PLANNING • DEBOTTLENECKING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QUALITY CONTROL 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PLANNING - • MRP – MATERIAL REQUIREMENTS PLANNING • NO LOSS OF SALES • OTTR – ON TIME TO REQUIREMENT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PURCHASE - • CBA – COST BENEFIT ANALYSIS • 100% QUALITY • ON TIME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INVENTORY MANAGEMENT -  • ABC CATEGORIZATION • HEIJUNKA (LOAD LEVEL DEMAND) • KANBAN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 PEOPLE DEVELOPMENT - • SKILL DEVELOPMENT • ON JOB TRAINING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57C2CE-FD2F-4119-8831-CA0FED84A488}"/>
              </a:ext>
            </a:extLst>
          </p:cNvPr>
          <p:cNvSpPr txBox="1"/>
          <p:nvPr/>
        </p:nvSpPr>
        <p:spPr>
          <a:xfrm>
            <a:off x="140421" y="228600"/>
            <a:ext cx="2950744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700" b="1" dirty="0">
                <a:solidFill>
                  <a:srgbClr val="C00000"/>
                </a:solidFill>
                <a:latin typeface="Myriad Pro" pitchFamily="34" charset="0"/>
              </a:rPr>
              <a:t>MANUFACTURING SECTOR</a:t>
            </a:r>
            <a:endParaRPr lang="en-US" sz="1700" b="1" dirty="0">
              <a:solidFill>
                <a:srgbClr val="C000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018378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564" y="696843"/>
            <a:ext cx="8366891" cy="42882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ASSIST PRINCIPAL CONSULTANTS/ TEAM LEADERS IN EXECUTING ASSIGNMENTS 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BUILD KNOWLEDGE REPOSITORY – SECTOR SPECIFIC STUDIES AND ANALYSIS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CONDUCT BUSINESS STUDIES ON PAST, FUTURE AND COMPARATIVE PERFORMANCE AND DEVELOP FORECAST MODELS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IDENTIFY TRENDS, ADVISE COMPANY AND RECOMMEND ACTIONS TO MANAGEMENT BASED ON SOUND ANALYSIS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DRIVE PROCESS IMPROVEMENT AND POLICY DEVELOPMENT INITIATIVES THAT IMPACT THE FUNCTION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GAIN AND UPDATE JOB KNOWLEDGE TO REMAIN INFORMED ABOUT CURRENT TRENDS IN THE FIELD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EFFECTIVELY USE SOCIAL NETWORKING SITES FOR DATA MINING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DOCUMENTATION AND REPORT WRITING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57C2CE-FD2F-4119-8831-CA0FED84A488}"/>
              </a:ext>
            </a:extLst>
          </p:cNvPr>
          <p:cNvSpPr txBox="1"/>
          <p:nvPr/>
        </p:nvSpPr>
        <p:spPr>
          <a:xfrm>
            <a:off x="140421" y="228600"/>
            <a:ext cx="2418162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700" b="1" dirty="0">
                <a:solidFill>
                  <a:srgbClr val="C00000"/>
                </a:solidFill>
                <a:latin typeface="Myriad Pro" pitchFamily="34" charset="0"/>
              </a:rPr>
              <a:t>CONSULTING SECTOR</a:t>
            </a:r>
            <a:endParaRPr lang="en-US" sz="1700" b="1" dirty="0">
              <a:solidFill>
                <a:srgbClr val="C000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257019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564" y="696843"/>
            <a:ext cx="8654924" cy="42882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PROCESS CRITICAL FINANCIAL TRANSACTIONS WITH ACCURACY AND EFFICIENCY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HANDLE A TEAM OF VENDOR RESOURCES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INTERACTIONS AND MEETINGS WITH BUSINESS PARTNERS AND TOP CORPORATES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ENSURING TRANSACTIONS REQUESTS ARE PROCESSED WITHIN THE STIPULATED TAT’S ( TURN AROUND TIME)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INTERPRET DATA, ANALYZE RESULTS USING STATISTICAL TECHNIQUES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TRACK EXCEPTIONAL ITEMS RELATING TO OPERATIONS ON A DAILY BASIS AND ENSURE SUITABLE REMEDIAL MEASURES ARE INITIATED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LIAISE WITH VARIOUS INTERNAL TEAMS INCLUDING NETWORK, TECHNOLOGY, BUSINESS, ETC. FOR ENHANCING OPERATIONAL EFFICIENCY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MAKE OPERATIONS TEAM MOTIVATED AT ALL TIMES FOR OPTIMUM PERFORMANCE AND DELIVERY AT ALL TIMES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57C2CE-FD2F-4119-8831-CA0FED84A488}"/>
              </a:ext>
            </a:extLst>
          </p:cNvPr>
          <p:cNvSpPr txBox="1"/>
          <p:nvPr/>
        </p:nvSpPr>
        <p:spPr>
          <a:xfrm>
            <a:off x="140421" y="228600"/>
            <a:ext cx="832001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700" b="1" dirty="0">
                <a:solidFill>
                  <a:srgbClr val="C00000"/>
                </a:solidFill>
                <a:latin typeface="Myriad Pro" pitchFamily="34" charset="0"/>
              </a:rPr>
              <a:t>BFSI SECTOR  (BANKING, FINANCIAL SERVICES AND INSURANCE SECTOR ) </a:t>
            </a:r>
            <a:endParaRPr lang="en-US" sz="1700" b="1" dirty="0">
              <a:solidFill>
                <a:srgbClr val="C000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375975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564" y="696843"/>
            <a:ext cx="8320010" cy="38830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PROVIDE INPUTS TO CREATE CONTRACTS, OPERATIONAL LEVEL AGREEMENTS, SERVICE LEVEL AGREEMENTS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VENDOR SELECTION PROCESS BY GATHERING ALL INTERNAL REQUIREMENTS, SOURCING INFORMATION ABOUT VENDORS THROUGH NETWORKING.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CREATE, NEGOTIATE AND DEFINE CONTRACTS, SLAS, MOUS AND OTHER RELATED DOCUMENTATION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CLOSELY MONITOR VENDOR PERFORMANCE, MAINTAIN AND NURTURE RELATIONSHIPS, FLAG ANY DROPS IN PERFORMANCE OR NOT MEETING CONTRACT REQUIREMENTS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PERFORM REVIEW AND RISK ASSESSMENT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WORK TO MEET ALL COMMITMENTS MADE TO VENDOR INCLUDING PAYMENTS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CREATE AND MAINTAIN ALL MEASURES AND METRICS AS REQUIRED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57C2CE-FD2F-4119-8831-CA0FED84A488}"/>
              </a:ext>
            </a:extLst>
          </p:cNvPr>
          <p:cNvSpPr txBox="1"/>
          <p:nvPr/>
        </p:nvSpPr>
        <p:spPr>
          <a:xfrm>
            <a:off x="140421" y="228600"/>
            <a:ext cx="234334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700" b="1" dirty="0">
                <a:solidFill>
                  <a:srgbClr val="C00000"/>
                </a:solidFill>
                <a:latin typeface="Myriad Pro" pitchFamily="34" charset="0"/>
              </a:rPr>
              <a:t>LOGISTICS SECTOR</a:t>
            </a:r>
            <a:endParaRPr lang="en-US" sz="1700" b="1" dirty="0">
              <a:solidFill>
                <a:srgbClr val="C000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742407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564" y="1563637"/>
            <a:ext cx="8222876" cy="22415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DAILY OPERATIONS AND  UNDERSTAND THE DOMAIN IN DEPTH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BUSINESS VERTICAL ASSIGNMENTS PERTAINING TO OPERATIONAL EXCELLENCE, PROCESS IMPROVEMENTS AND LEAN PROJECTS  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SUBJECT MATTER EXPERT, (SME) BUSINESS ANALYST, RISK, TRANSITIONS, QUALITY MGMT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IMPLEMENTATION OF NEW TECHNOLOGIES, PROCESSES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BPR AND BPM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57C2CE-FD2F-4119-8831-CA0FED84A488}"/>
              </a:ext>
            </a:extLst>
          </p:cNvPr>
          <p:cNvSpPr txBox="1"/>
          <p:nvPr/>
        </p:nvSpPr>
        <p:spPr>
          <a:xfrm>
            <a:off x="140421" y="228600"/>
            <a:ext cx="234334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700" b="1" dirty="0">
                <a:solidFill>
                  <a:srgbClr val="C00000"/>
                </a:solidFill>
                <a:latin typeface="Myriad Pro" pitchFamily="34" charset="0"/>
              </a:rPr>
              <a:t>IT SECTOR</a:t>
            </a:r>
            <a:endParaRPr lang="en-US" sz="1700" b="1" dirty="0">
              <a:solidFill>
                <a:srgbClr val="C000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855586"/>
      </p:ext>
    </p:extLst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564" y="1028819"/>
            <a:ext cx="8150868" cy="3734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CREATE A REPOSITORY OF UPCOMING PROPERTIES IN THE MARKETS IDENTIFIED BY PROPERTY RESEARCH TEAM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HELP IN PREPARING BUSINESS PLAN FOR PRESENTATION OF IDENTIFIED PROPERTIES FOR VALIDATION.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MONITOR CUSTOMER FOOT-FALLS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DAILY OPERATIONS/REPORTS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INVENTORY CONTROL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SAFETY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HOUSE KEEPING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en-IN" sz="1500" dirty="0">
              <a:latin typeface="Myriad Pro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57C2CE-FD2F-4119-8831-CA0FED84A488}"/>
              </a:ext>
            </a:extLst>
          </p:cNvPr>
          <p:cNvSpPr txBox="1"/>
          <p:nvPr/>
        </p:nvSpPr>
        <p:spPr>
          <a:xfrm>
            <a:off x="140421" y="228600"/>
            <a:ext cx="234334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700" b="1" dirty="0">
                <a:solidFill>
                  <a:srgbClr val="C00000"/>
                </a:solidFill>
                <a:latin typeface="Myriad Pro" pitchFamily="34" charset="0"/>
              </a:rPr>
              <a:t>RETAIL SECTOR</a:t>
            </a:r>
            <a:endParaRPr lang="en-US" sz="1700" b="1" dirty="0">
              <a:solidFill>
                <a:srgbClr val="C000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249711"/>
      </p:ext>
    </p:extLst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564" y="914519"/>
            <a:ext cx="8222876" cy="3862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TAILOR MADE EXECUTION  -  CLEAR DEFINITION  OF SCOPE OF WORK / BATTERY LIMITS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STAGES – CONCEPT / DEFINE / EXECUTE  / COMMISSION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SUBJECT MATTER EXPERTISE ( SME )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TEAM WORK – PEOPLE MANAGEMENT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STATUTORY APPROVALS  - COMPLIANCE – EIA  / FACTORY INSPECTOR / POLLUTION CONTROL  ETC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PROJECT PLANNING – CRITICAL PATH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VENDOR AND CONTRACT MANAGEMENT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GUARANTEE / WARRANTY – BACK TO BACK ARRANGEMENTS </a:t>
            </a:r>
          </a:p>
          <a:p>
            <a:pPr marL="285750" indent="-285750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en-IN" sz="1500" dirty="0">
              <a:latin typeface="Myriad Pro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57C2CE-FD2F-4119-8831-CA0FED84A488}"/>
              </a:ext>
            </a:extLst>
          </p:cNvPr>
          <p:cNvSpPr txBox="1"/>
          <p:nvPr/>
        </p:nvSpPr>
        <p:spPr>
          <a:xfrm>
            <a:off x="179512" y="0"/>
            <a:ext cx="316835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sz="1700" b="1" dirty="0">
              <a:solidFill>
                <a:srgbClr val="C00000"/>
              </a:solidFill>
              <a:latin typeface="Myriad Pro" pitchFamily="34" charset="0"/>
            </a:endParaRPr>
          </a:p>
          <a:p>
            <a:r>
              <a:rPr lang="en-IN" sz="1700" b="1" dirty="0">
                <a:solidFill>
                  <a:srgbClr val="C00000"/>
                </a:solidFill>
                <a:latin typeface="Myriad Pro" pitchFamily="34" charset="0"/>
              </a:rPr>
              <a:t>EPC /PROJECT SECTOR</a:t>
            </a:r>
            <a:endParaRPr lang="en-US" sz="1700" b="1" dirty="0">
              <a:solidFill>
                <a:srgbClr val="C000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121607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16428</TotalTime>
  <Words>705</Words>
  <Application>Microsoft Office PowerPoint</Application>
  <PresentationFormat>On-screen Show (16:9)</PresentationFormat>
  <Paragraphs>97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Futura Bk BT</vt:lpstr>
      <vt:lpstr>Myriad Pro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IV-PCN-Admin</dc:creator>
  <cp:lastModifiedBy>Gayatri Kaple</cp:lastModifiedBy>
  <cp:revision>328</cp:revision>
  <dcterms:created xsi:type="dcterms:W3CDTF">2014-04-23T09:55:21Z</dcterms:created>
  <dcterms:modified xsi:type="dcterms:W3CDTF">2020-09-10T08:57:31Z</dcterms:modified>
</cp:coreProperties>
</file>