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426" r:id="rId3"/>
    <p:sldId id="429" r:id="rId4"/>
    <p:sldId id="356" r:id="rId5"/>
    <p:sldId id="427" r:id="rId6"/>
    <p:sldId id="354" r:id="rId7"/>
    <p:sldId id="355" r:id="rId8"/>
    <p:sldId id="359" r:id="rId9"/>
    <p:sldId id="357" r:id="rId10"/>
    <p:sldId id="428" r:id="rId11"/>
    <p:sldId id="417" r:id="rId12"/>
    <p:sldId id="418" r:id="rId13"/>
    <p:sldId id="334"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2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1C5B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838" autoAdjust="0"/>
    <p:restoredTop sz="85294" autoAdjust="0"/>
  </p:normalViewPr>
  <p:slideViewPr>
    <p:cSldViewPr>
      <p:cViewPr varScale="1">
        <p:scale>
          <a:sx n="76" d="100"/>
          <a:sy n="76" d="100"/>
        </p:scale>
        <p:origin x="492" y="84"/>
      </p:cViewPr>
      <p:guideLst>
        <p:guide orient="horz" pos="2160"/>
        <p:guide pos="2880"/>
        <p:guide orient="horz" pos="1620"/>
      </p:guideLst>
    </p:cSldViewPr>
  </p:slideViewPr>
  <p:notesTextViewPr>
    <p:cViewPr>
      <p:scale>
        <a:sx n="100" d="100"/>
        <a:sy n="100" d="100"/>
      </p:scale>
      <p:origin x="0" y="0"/>
    </p:cViewPr>
  </p:notesTextViewPr>
  <p:sorterViewPr>
    <p:cViewPr varScale="1">
      <p:scale>
        <a:sx n="1" d="1"/>
        <a:sy n="1" d="1"/>
      </p:scale>
      <p:origin x="0" y="-7332"/>
    </p:cViewPr>
  </p:sorterViewPr>
  <p:notesViewPr>
    <p:cSldViewPr>
      <p:cViewPr varScale="1">
        <p:scale>
          <a:sx n="88" d="100"/>
          <a:sy n="88" d="100"/>
        </p:scale>
        <p:origin x="-3870"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D4BD59-CDFE-45D0-B86A-EFE41EC792FF}" type="datetimeFigureOut">
              <a:rPr lang="en-US" smtClean="0"/>
              <a:pPr/>
              <a:t>9/10/2020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4343F1-1072-4F33-9F79-9A7930BCEA58}" type="slidenum">
              <a:rPr lang="en-US" smtClean="0"/>
              <a:pPr/>
              <a:t>‹#›</a:t>
            </a:fld>
            <a:endParaRPr lang="en-US"/>
          </a:p>
        </p:txBody>
      </p:sp>
    </p:spTree>
    <p:extLst>
      <p:ext uri="{BB962C8B-B14F-4D97-AF65-F5344CB8AC3E}">
        <p14:creationId xmlns:p14="http://schemas.microsoft.com/office/powerpoint/2010/main" val="30231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2</a:t>
            </a:fld>
            <a:endParaRPr lang="en-US"/>
          </a:p>
        </p:txBody>
      </p:sp>
    </p:spTree>
    <p:extLst>
      <p:ext uri="{BB962C8B-B14F-4D97-AF65-F5344CB8AC3E}">
        <p14:creationId xmlns:p14="http://schemas.microsoft.com/office/powerpoint/2010/main" val="2487062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3</a:t>
            </a:fld>
            <a:endParaRPr lang="en-US"/>
          </a:p>
        </p:txBody>
      </p:sp>
    </p:spTree>
    <p:extLst>
      <p:ext uri="{BB962C8B-B14F-4D97-AF65-F5344CB8AC3E}">
        <p14:creationId xmlns:p14="http://schemas.microsoft.com/office/powerpoint/2010/main" val="9284296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6</a:t>
            </a:fld>
            <a:endParaRPr lang="en-US"/>
          </a:p>
        </p:txBody>
      </p:sp>
    </p:spTree>
    <p:extLst>
      <p:ext uri="{BB962C8B-B14F-4D97-AF65-F5344CB8AC3E}">
        <p14:creationId xmlns:p14="http://schemas.microsoft.com/office/powerpoint/2010/main" val="11378542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7</a:t>
            </a:fld>
            <a:endParaRPr lang="en-US"/>
          </a:p>
        </p:txBody>
      </p:sp>
    </p:spTree>
    <p:extLst>
      <p:ext uri="{BB962C8B-B14F-4D97-AF65-F5344CB8AC3E}">
        <p14:creationId xmlns:p14="http://schemas.microsoft.com/office/powerpoint/2010/main" val="4490584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8</a:t>
            </a:fld>
            <a:endParaRPr lang="en-US"/>
          </a:p>
        </p:txBody>
      </p:sp>
    </p:spTree>
    <p:extLst>
      <p:ext uri="{BB962C8B-B14F-4D97-AF65-F5344CB8AC3E}">
        <p14:creationId xmlns:p14="http://schemas.microsoft.com/office/powerpoint/2010/main" val="35078050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7C80A78-0DAD-4476-9244-FA9785F40615}" type="datetimeFigureOut">
              <a:rPr lang="en-US" smtClean="0"/>
              <a:pPr/>
              <a:t>9/10/2020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5D5E54-E06B-477B-AE1A-0831167D1657}" type="slidenum">
              <a:rPr lang="en-US" smtClean="0"/>
              <a:pPr/>
              <a:t>‹#›</a:t>
            </a:fld>
            <a:endParaRPr lang="en-US"/>
          </a:p>
        </p:txBody>
      </p:sp>
    </p:spTree>
  </p:cSld>
  <p:clrMapOvr>
    <a:masterClrMapping/>
  </p:clrMapOvr>
  <p:transition advClick="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C80A78-0DAD-4476-9244-FA9785F40615}" type="datetimeFigureOut">
              <a:rPr lang="en-US" smtClean="0"/>
              <a:pPr/>
              <a:t>9/10/2020</a:t>
            </a:fld>
            <a:endParaRPr lang="en-US"/>
          </a:p>
        </p:txBody>
      </p:sp>
      <p:sp>
        <p:nvSpPr>
          <p:cNvPr id="5" name="Footer Placeholder 4"/>
          <p:cNvSpPr>
            <a:spLocks noGrp="1"/>
          </p:cNvSpPr>
          <p:nvPr>
            <p:ph type="ftr" sz="quarter" idx="11"/>
          </p:nvPr>
        </p:nvSpPr>
        <p:spPr/>
        <p:txBody>
          <a:bodyPr/>
          <a:lstStyle/>
          <a:p>
            <a:endParaRPr lang="en-US"/>
          </a:p>
        </p:txBody>
      </p:sp>
      <p:sp>
        <p:nvSpPr>
          <p:cNvPr id="7" name="Slide Number Placeholder 5"/>
          <p:cNvSpPr txBox="1">
            <a:spLocks/>
          </p:cNvSpPr>
          <p:nvPr userDrawn="1"/>
        </p:nvSpPr>
        <p:spPr>
          <a:xfrm>
            <a:off x="6858016" y="4786328"/>
            <a:ext cx="2133600" cy="273844"/>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8B5D5E54-E06B-477B-AE1A-0831167D1657}"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advClick="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C80A78-0DAD-4476-9244-FA9785F40615}" type="datetimeFigureOut">
              <a:rPr lang="en-US" smtClean="0"/>
              <a:pPr/>
              <a:t>9/10/2020</a:t>
            </a:fld>
            <a:endParaRPr lang="en-US"/>
          </a:p>
        </p:txBody>
      </p:sp>
      <p:sp>
        <p:nvSpPr>
          <p:cNvPr id="5" name="Footer Placeholder 4"/>
          <p:cNvSpPr>
            <a:spLocks noGrp="1"/>
          </p:cNvSpPr>
          <p:nvPr>
            <p:ph type="ftr" sz="quarter" idx="11"/>
          </p:nvPr>
        </p:nvSpPr>
        <p:spPr/>
        <p:txBody>
          <a:bodyPr/>
          <a:lstStyle/>
          <a:p>
            <a:endParaRPr lang="en-US"/>
          </a:p>
        </p:txBody>
      </p:sp>
      <p:sp>
        <p:nvSpPr>
          <p:cNvPr id="7" name="Slide Number Placeholder 5"/>
          <p:cNvSpPr txBox="1">
            <a:spLocks/>
          </p:cNvSpPr>
          <p:nvPr userDrawn="1"/>
        </p:nvSpPr>
        <p:spPr>
          <a:xfrm>
            <a:off x="6858016" y="4786328"/>
            <a:ext cx="2133600" cy="273844"/>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8B5D5E54-E06B-477B-AE1A-0831167D1657}"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C80A78-0DAD-4476-9244-FA9785F40615}" type="datetimeFigureOut">
              <a:rPr lang="en-US" smtClean="0"/>
              <a:pPr/>
              <a:t>9/10/2020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5D5E54-E06B-477B-AE1A-0831167D1657}" type="slidenum">
              <a:rPr lang="en-US" smtClean="0"/>
              <a:pPr/>
              <a:t>‹#›</a:t>
            </a:fld>
            <a:endParaRPr lang="en-US"/>
          </a:p>
        </p:txBody>
      </p:sp>
    </p:spTree>
  </p:cSld>
  <p:clrMapOvr>
    <a:masterClrMapping/>
  </p:clrMapOvr>
  <p:transition advClick="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C80A78-0DAD-4476-9244-FA9785F40615}" type="datetimeFigureOut">
              <a:rPr lang="en-US" smtClean="0"/>
              <a:pPr/>
              <a:t>9/10/2020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5D5E54-E06B-477B-AE1A-0831167D1657}" type="slidenum">
              <a:rPr lang="en-US" smtClean="0"/>
              <a:pPr/>
              <a:t>‹#›</a:t>
            </a:fld>
            <a:endParaRPr lang="en-US"/>
          </a:p>
        </p:txBody>
      </p:sp>
    </p:spTree>
  </p:cSld>
  <p:clrMapOvr>
    <a:masterClrMapping/>
  </p:clrMapOvr>
  <p:transition advClick="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C80A78-0DAD-4476-9244-FA9785F40615}" type="datetimeFigureOut">
              <a:rPr lang="en-US" smtClean="0"/>
              <a:pPr/>
              <a:t>9/10/2020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5D5E54-E06B-477B-AE1A-0831167D1657}" type="slidenum">
              <a:rPr lang="en-US" smtClean="0"/>
              <a:pPr/>
              <a:t>‹#›</a:t>
            </a:fld>
            <a:endParaRPr lang="en-US"/>
          </a:p>
        </p:txBody>
      </p:sp>
    </p:spTree>
  </p:cSld>
  <p:clrMapOvr>
    <a:masterClrMapping/>
  </p:clrMapOvr>
  <p:transition advClick="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C80A78-0DAD-4476-9244-FA9785F40615}" type="datetimeFigureOut">
              <a:rPr lang="en-US" smtClean="0"/>
              <a:pPr/>
              <a:t>9/10/2020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5D5E54-E06B-477B-AE1A-0831167D1657}" type="slidenum">
              <a:rPr lang="en-US" smtClean="0"/>
              <a:pPr/>
              <a:t>‹#›</a:t>
            </a:fld>
            <a:endParaRPr lang="en-US"/>
          </a:p>
        </p:txBody>
      </p:sp>
    </p:spTree>
  </p:cSld>
  <p:clrMapOvr>
    <a:masterClrMapping/>
  </p:clrMapOvr>
  <p:transition advClick="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97C80A78-0DAD-4476-9244-FA9785F40615}" type="datetimeFigureOut">
              <a:rPr lang="en-US" smtClean="0"/>
              <a:pPr/>
              <a:t>9/10/2020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5D5E54-E06B-477B-AE1A-0831167D1657}" type="slidenum">
              <a:rPr lang="en-US" smtClean="0"/>
              <a:pPr/>
              <a:t>‹#›</a:t>
            </a:fld>
            <a:endParaRPr lang="en-US"/>
          </a:p>
        </p:txBody>
      </p:sp>
    </p:spTree>
  </p:cSld>
  <p:clrMapOvr>
    <a:masterClrMapping/>
  </p:clrMapOvr>
  <p:transition advClick="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C80A78-0DAD-4476-9244-FA9785F40615}" type="datetimeFigureOut">
              <a:rPr lang="en-US" smtClean="0"/>
              <a:pPr/>
              <a:t>9/10/2020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5D5E54-E06B-477B-AE1A-0831167D1657}" type="slidenum">
              <a:rPr lang="en-US" smtClean="0"/>
              <a:pPr/>
              <a:t>‹#›</a:t>
            </a:fld>
            <a:endParaRPr lang="en-US"/>
          </a:p>
        </p:txBody>
      </p:sp>
      <p:sp>
        <p:nvSpPr>
          <p:cNvPr id="7" name="Rectangle 6"/>
          <p:cNvSpPr/>
          <p:nvPr userDrawn="1"/>
        </p:nvSpPr>
        <p:spPr bwMode="auto">
          <a:xfrm>
            <a:off x="-5531" y="627534"/>
            <a:ext cx="9155062" cy="4515966"/>
          </a:xfrm>
          <a:prstGeom prst="rect">
            <a:avLst/>
          </a:prstGeom>
          <a:gradFill flip="none" rotWithShape="1">
            <a:gsLst>
              <a:gs pos="0">
                <a:schemeClr val="bg1">
                  <a:lumMod val="95000"/>
                </a:schemeClr>
              </a:gs>
              <a:gs pos="58000">
                <a:schemeClr val="bg1"/>
              </a:gs>
            </a:gsLst>
            <a:lin ang="5400000" scaled="1"/>
            <a:tileRect/>
          </a:gradFill>
          <a:ln w="25400" cap="flat" cmpd="sng" algn="ctr">
            <a:noFill/>
            <a:prstDash val="solid"/>
            <a:round/>
            <a:headEnd type="none" w="med" len="med"/>
            <a:tailEnd type="none" w="med" len="med"/>
          </a:ln>
          <a:effectLst/>
        </p:spPr>
        <p:txBody>
          <a:bodyPr vert="horz" wrap="square" lIns="34290" tIns="17145" rIns="34290" bIns="17145" numCol="1" rtlCol="0" anchor="t" anchorCtr="0" compatLnSpc="1">
            <a:prstTxWarp prst="textNoShape">
              <a:avLst/>
            </a:prstTxWarp>
          </a:bodyPr>
          <a:lstStyle/>
          <a:p>
            <a:pPr defTabSz="342900"/>
            <a:endParaRPr lang="id-ID" dirty="0">
              <a:latin typeface="Futura Bk BT" pitchFamily="34" charset="0"/>
            </a:endParaRPr>
          </a:p>
        </p:txBody>
      </p:sp>
      <p:sp>
        <p:nvSpPr>
          <p:cNvPr id="6" name="Slide Number Placeholder 5"/>
          <p:cNvSpPr txBox="1">
            <a:spLocks/>
          </p:cNvSpPr>
          <p:nvPr userDrawn="1"/>
        </p:nvSpPr>
        <p:spPr>
          <a:xfrm>
            <a:off x="6858016" y="4786328"/>
            <a:ext cx="2133600" cy="273844"/>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8B5D5E54-E06B-477B-AE1A-0831167D1657}"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advClick="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C80A78-0DAD-4476-9244-FA9785F40615}" type="datetimeFigureOut">
              <a:rPr lang="en-US" smtClean="0"/>
              <a:pPr/>
              <a:t>9/10/2020</a:t>
            </a:fld>
            <a:endParaRPr lang="en-US"/>
          </a:p>
        </p:txBody>
      </p:sp>
      <p:sp>
        <p:nvSpPr>
          <p:cNvPr id="6" name="Footer Placeholder 5"/>
          <p:cNvSpPr>
            <a:spLocks noGrp="1"/>
          </p:cNvSpPr>
          <p:nvPr>
            <p:ph type="ftr" sz="quarter" idx="11"/>
          </p:nvPr>
        </p:nvSpPr>
        <p:spPr/>
        <p:txBody>
          <a:bodyPr/>
          <a:lstStyle/>
          <a:p>
            <a:endParaRPr lang="en-US"/>
          </a:p>
        </p:txBody>
      </p:sp>
      <p:sp>
        <p:nvSpPr>
          <p:cNvPr id="9" name="Slide Number Placeholder 5"/>
          <p:cNvSpPr txBox="1">
            <a:spLocks/>
          </p:cNvSpPr>
          <p:nvPr userDrawn="1"/>
        </p:nvSpPr>
        <p:spPr>
          <a:xfrm>
            <a:off x="6858016" y="4786328"/>
            <a:ext cx="2133600" cy="273844"/>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8B5D5E54-E06B-477B-AE1A-0831167D1657}"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advClick="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C80A78-0DAD-4476-9244-FA9785F40615}" type="datetimeFigureOut">
              <a:rPr lang="en-US" smtClean="0"/>
              <a:pPr/>
              <a:t>9/10/2020</a:t>
            </a:fld>
            <a:endParaRPr lang="en-US"/>
          </a:p>
        </p:txBody>
      </p:sp>
      <p:sp>
        <p:nvSpPr>
          <p:cNvPr id="6" name="Footer Placeholder 5"/>
          <p:cNvSpPr>
            <a:spLocks noGrp="1"/>
          </p:cNvSpPr>
          <p:nvPr>
            <p:ph type="ftr" sz="quarter" idx="11"/>
          </p:nvPr>
        </p:nvSpPr>
        <p:spPr/>
        <p:txBody>
          <a:bodyPr/>
          <a:lstStyle/>
          <a:p>
            <a:endParaRPr lang="en-US"/>
          </a:p>
        </p:txBody>
      </p:sp>
      <p:sp>
        <p:nvSpPr>
          <p:cNvPr id="9" name="Slide Number Placeholder 5"/>
          <p:cNvSpPr txBox="1">
            <a:spLocks/>
          </p:cNvSpPr>
          <p:nvPr userDrawn="1"/>
        </p:nvSpPr>
        <p:spPr>
          <a:xfrm>
            <a:off x="6858016" y="4786328"/>
            <a:ext cx="2133600" cy="273844"/>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8B5D5E54-E06B-477B-AE1A-0831167D1657}"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advClick="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97C80A78-0DAD-4476-9244-FA9785F40615}" type="datetimeFigureOut">
              <a:rPr lang="en-US" smtClean="0"/>
              <a:pPr/>
              <a:t>9/10/2020</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B5D5E54-E06B-477B-AE1A-0831167D165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advClick="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8" name="Text Box 21"/>
          <p:cNvSpPr txBox="1">
            <a:spLocks noChangeArrowheads="1"/>
          </p:cNvSpPr>
          <p:nvPr/>
        </p:nvSpPr>
        <p:spPr bwMode="auto">
          <a:xfrm>
            <a:off x="233346" y="1995686"/>
            <a:ext cx="8677308" cy="584775"/>
          </a:xfrm>
          <a:prstGeom prst="rect">
            <a:avLst/>
          </a:prstGeom>
          <a:noFill/>
          <a:ln w="9525">
            <a:noFill/>
            <a:miter lim="800000"/>
            <a:headEnd/>
            <a:tailEnd/>
          </a:ln>
        </p:spPr>
        <p:txBody>
          <a:bodyPr wrap="square">
            <a:spAutoFit/>
          </a:bodyPr>
          <a:lstStyle/>
          <a:p>
            <a:pPr algn="ctr"/>
            <a:r>
              <a:rPr lang="en-US" sz="3200" b="1" dirty="0">
                <a:solidFill>
                  <a:srgbClr val="C00000"/>
                </a:solidFill>
                <a:latin typeface="Myriad Pro" pitchFamily="34" charset="0"/>
                <a:ea typeface="FangSong" pitchFamily="49" charset="-122"/>
              </a:rPr>
              <a:t>TOTAL QUALITY MANAGEMENT (TQM)</a:t>
            </a:r>
          </a:p>
        </p:txBody>
      </p:sp>
      <p:pic>
        <p:nvPicPr>
          <p:cNvPr id="1026" name="Picture 2" descr="https://www.itm.edu/wp-content/uploads/2016/08/logo.png">
            <a:extLst>
              <a:ext uri="{FF2B5EF4-FFF2-40B4-BE49-F238E27FC236}">
                <a16:creationId xmlns:a16="http://schemas.microsoft.com/office/drawing/2014/main" id="{D65EAABF-B15D-4C9B-85DA-206380E1FC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187" y="399030"/>
            <a:ext cx="2828925" cy="7524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advClick="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309564" y="114300"/>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494295" y="914518"/>
            <a:ext cx="8182161" cy="343620"/>
          </a:xfrm>
          <a:prstGeom prst="rect">
            <a:avLst/>
          </a:prstGeom>
          <a:noFill/>
        </p:spPr>
        <p:txBody>
          <a:bodyPr wrap="square">
            <a:spAutoFit/>
          </a:bodyPr>
          <a:lstStyle/>
          <a:p>
            <a:pPr fontAlgn="auto">
              <a:lnSpc>
                <a:spcPct val="120000"/>
              </a:lnSpc>
              <a:spcBef>
                <a:spcPts val="1000"/>
              </a:spcBef>
              <a:spcAft>
                <a:spcPts val="0"/>
              </a:spcAft>
              <a:buClr>
                <a:srgbClr val="C00000"/>
              </a:buClr>
              <a:defRPr/>
            </a:pPr>
            <a:r>
              <a:rPr lang="en-IN" sz="1500" dirty="0">
                <a:latin typeface="Myriad Pro" pitchFamily="34" charset="0"/>
              </a:rPr>
              <a:t>      </a:t>
            </a: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1626792" cy="353943"/>
          </a:xfrm>
          <a:prstGeom prst="rect">
            <a:avLst/>
          </a:prstGeom>
          <a:noFill/>
        </p:spPr>
        <p:txBody>
          <a:bodyPr wrap="none" rtlCol="0">
            <a:spAutoFit/>
          </a:bodyPr>
          <a:lstStyle/>
          <a:p>
            <a:r>
              <a:rPr lang="en-US" sz="1700" b="1" dirty="0">
                <a:solidFill>
                  <a:srgbClr val="C00000"/>
                </a:solidFill>
                <a:latin typeface="Myriad Pro" pitchFamily="34" charset="0"/>
              </a:rPr>
              <a:t> TQM SYSTEM</a:t>
            </a:r>
          </a:p>
        </p:txBody>
      </p:sp>
      <p:pic>
        <p:nvPicPr>
          <p:cNvPr id="2" name="Picture 1">
            <a:extLst>
              <a:ext uri="{FF2B5EF4-FFF2-40B4-BE49-F238E27FC236}">
                <a16:creationId xmlns:a16="http://schemas.microsoft.com/office/drawing/2014/main" id="{0476DEAC-44EC-4AC3-AFCD-CB860C4A535A}"/>
              </a:ext>
            </a:extLst>
          </p:cNvPr>
          <p:cNvPicPr>
            <a:picLocks noChangeAspect="1"/>
          </p:cNvPicPr>
          <p:nvPr/>
        </p:nvPicPr>
        <p:blipFill>
          <a:blip r:embed="rId2"/>
          <a:stretch>
            <a:fillRect/>
          </a:stretch>
        </p:blipFill>
        <p:spPr>
          <a:xfrm>
            <a:off x="2051720" y="914517"/>
            <a:ext cx="5112567" cy="3601449"/>
          </a:xfrm>
          <a:prstGeom prst="rect">
            <a:avLst/>
          </a:prstGeom>
        </p:spPr>
      </p:pic>
    </p:spTree>
    <p:extLst>
      <p:ext uri="{BB962C8B-B14F-4D97-AF65-F5344CB8AC3E}">
        <p14:creationId xmlns:p14="http://schemas.microsoft.com/office/powerpoint/2010/main" val="4000476306"/>
      </p:ext>
    </p:extLst>
  </p:cSld>
  <p:clrMapOvr>
    <a:masterClrMapping/>
  </p:clrMapOvr>
  <p:transition advClick="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309564" y="114300"/>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480919" y="907265"/>
            <a:ext cx="8182161" cy="3457293"/>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LACK OF COMMITMENT FROM THE TOP MANAGEMENT.</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FOCUSING ON SPECIFIC TECHNIQUES RATHER THAN ON THE SYSTEM.</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NOT OBTAINING EMPLOYEE PARTICIPATION.</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PROGRAM STOPS WITH TRAINING.</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EXPECTING IMMEDIATE RESULTS, NOT A LONG TERM PAY- OFF.</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FORCING THE ORGANIZATION TO ADOPT METHODS THAT ARE NOT PRODUCTIVE OR COMPATIBLE WITH ITS PRODUCTION SYSTEM AND PERSONNEL.</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Courier New" panose="02070309020205020404" pitchFamily="49" charset="0"/>
              <a:buChar char="o"/>
              <a:defRPr/>
            </a:pPr>
            <a:endParaRPr lang="en-IN" sz="1500" dirty="0">
              <a:latin typeface="Myriad Pro"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3258071" cy="353943"/>
          </a:xfrm>
          <a:prstGeom prst="rect">
            <a:avLst/>
          </a:prstGeom>
          <a:noFill/>
        </p:spPr>
        <p:txBody>
          <a:bodyPr wrap="none" rtlCol="0">
            <a:spAutoFit/>
          </a:bodyPr>
          <a:lstStyle/>
          <a:p>
            <a:r>
              <a:rPr lang="en-IN" sz="1700" b="1" dirty="0">
                <a:solidFill>
                  <a:srgbClr val="C00000"/>
                </a:solidFill>
                <a:latin typeface="Myriad Pro" pitchFamily="34" charset="0"/>
              </a:rPr>
              <a:t>WHY TQM PROGRAMS FAILS?</a:t>
            </a:r>
          </a:p>
        </p:txBody>
      </p:sp>
    </p:spTree>
    <p:extLst>
      <p:ext uri="{BB962C8B-B14F-4D97-AF65-F5344CB8AC3E}">
        <p14:creationId xmlns:p14="http://schemas.microsoft.com/office/powerpoint/2010/main" val="1853637197"/>
      </p:ext>
    </p:extLst>
  </p:cSld>
  <p:clrMapOvr>
    <a:masterClrMapping/>
  </p:clrMapOvr>
  <p:transition advClick="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309564" y="114300"/>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6382132" cy="353943"/>
          </a:xfrm>
          <a:prstGeom prst="rect">
            <a:avLst/>
          </a:prstGeom>
          <a:noFill/>
        </p:spPr>
        <p:txBody>
          <a:bodyPr wrap="none" rtlCol="0">
            <a:spAutoFit/>
          </a:bodyPr>
          <a:lstStyle/>
          <a:p>
            <a:r>
              <a:rPr lang="en-IN" sz="1700" b="1" dirty="0">
                <a:solidFill>
                  <a:srgbClr val="C00000"/>
                </a:solidFill>
                <a:latin typeface="Myriad Pro" pitchFamily="34" charset="0"/>
              </a:rPr>
              <a:t>QUALITY CONTROL VERSUS TOTAL QUALITY MANAGEMENT</a:t>
            </a:r>
          </a:p>
        </p:txBody>
      </p:sp>
      <p:pic>
        <p:nvPicPr>
          <p:cNvPr id="2" name="Picture 1">
            <a:extLst>
              <a:ext uri="{FF2B5EF4-FFF2-40B4-BE49-F238E27FC236}">
                <a16:creationId xmlns:a16="http://schemas.microsoft.com/office/drawing/2014/main" id="{8C153EC0-37B8-41E5-9FFD-4CA2DEA61D07}"/>
              </a:ext>
            </a:extLst>
          </p:cNvPr>
          <p:cNvPicPr>
            <a:picLocks noChangeAspect="1"/>
          </p:cNvPicPr>
          <p:nvPr/>
        </p:nvPicPr>
        <p:blipFill>
          <a:blip r:embed="rId2"/>
          <a:stretch>
            <a:fillRect/>
          </a:stretch>
        </p:blipFill>
        <p:spPr>
          <a:xfrm>
            <a:off x="755576" y="843558"/>
            <a:ext cx="7560840" cy="4071342"/>
          </a:xfrm>
          <a:prstGeom prst="rect">
            <a:avLst/>
          </a:prstGeom>
        </p:spPr>
      </p:pic>
    </p:spTree>
    <p:extLst>
      <p:ext uri="{BB962C8B-B14F-4D97-AF65-F5344CB8AC3E}">
        <p14:creationId xmlns:p14="http://schemas.microsoft.com/office/powerpoint/2010/main" val="2309709305"/>
      </p:ext>
    </p:extLst>
  </p:cSld>
  <p:clrMapOvr>
    <a:masterClrMapping/>
  </p:clrMapOvr>
  <p:transition advClick="0"/>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309564" y="114300"/>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6" name="Rectangle 7"/>
          <p:cNvSpPr>
            <a:spLocks noChangeArrowheads="1"/>
          </p:cNvSpPr>
          <p:nvPr/>
        </p:nvSpPr>
        <p:spPr bwMode="auto">
          <a:xfrm>
            <a:off x="0" y="2285998"/>
            <a:ext cx="9144000" cy="630942"/>
          </a:xfrm>
          <a:prstGeom prst="rect">
            <a:avLst/>
          </a:prstGeom>
          <a:noFill/>
          <a:ln w="9525">
            <a:noFill/>
            <a:miter lim="800000"/>
            <a:headEnd/>
            <a:tailEnd/>
          </a:ln>
        </p:spPr>
        <p:txBody>
          <a:bodyPr>
            <a:spAutoFit/>
          </a:bodyPr>
          <a:lstStyle/>
          <a:p>
            <a:pPr algn="ctr"/>
            <a:r>
              <a:rPr lang="en-US" sz="3500" b="1" dirty="0">
                <a:solidFill>
                  <a:srgbClr val="C00000"/>
                </a:solidFill>
                <a:latin typeface="Myriad Pro" pitchFamily="34" charset="0"/>
              </a:rPr>
              <a:t>THANK YOU.</a:t>
            </a:r>
          </a:p>
        </p:txBody>
      </p:sp>
    </p:spTree>
    <p:extLst>
      <p:ext uri="{BB962C8B-B14F-4D97-AF65-F5344CB8AC3E}">
        <p14:creationId xmlns:p14="http://schemas.microsoft.com/office/powerpoint/2010/main" val="1957338421"/>
      </p:ext>
    </p:extLst>
  </p:cSld>
  <p:clrMapOvr>
    <a:masterClrMapping/>
  </p:clrMapOvr>
  <p:transition advClick="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309564" y="114300"/>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494295" y="1635646"/>
            <a:ext cx="6742001" cy="897618"/>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TOTAL QUALITY MANAGEMENT (TQM) IS A PHILOSOPHY THAT INVOLVES EVERYONE IN AN ORGANIZATION IN A CONTINUAL EFFORT TO IMPROVE AND ACHIEVE CUSTOMER SATISFACTION.</a:t>
            </a: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3460306" cy="353943"/>
          </a:xfrm>
          <a:prstGeom prst="rect">
            <a:avLst/>
          </a:prstGeom>
          <a:noFill/>
        </p:spPr>
        <p:txBody>
          <a:bodyPr wrap="none" rtlCol="0">
            <a:spAutoFit/>
          </a:bodyPr>
          <a:lstStyle/>
          <a:p>
            <a:r>
              <a:rPr lang="en-US" sz="1700" b="1" dirty="0">
                <a:solidFill>
                  <a:srgbClr val="C00000"/>
                </a:solidFill>
                <a:latin typeface="Myriad Pro" pitchFamily="34" charset="0"/>
              </a:rPr>
              <a:t>TOTAL QUALITY MANAGEMENT</a:t>
            </a:r>
          </a:p>
        </p:txBody>
      </p:sp>
    </p:spTree>
    <p:extLst>
      <p:ext uri="{BB962C8B-B14F-4D97-AF65-F5344CB8AC3E}">
        <p14:creationId xmlns:p14="http://schemas.microsoft.com/office/powerpoint/2010/main" val="1525299012"/>
      </p:ext>
    </p:extLst>
  </p:cSld>
  <p:clrMapOvr>
    <a:masterClrMapping/>
  </p:clrMapOvr>
  <p:transition advClick="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309564" y="114300"/>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494295" y="1635646"/>
            <a:ext cx="6742001" cy="1579856"/>
          </a:xfrm>
          <a:prstGeom prst="rect">
            <a:avLst/>
          </a:prstGeom>
          <a:noFill/>
        </p:spPr>
        <p:txBody>
          <a:bodyPr wrap="square">
            <a:spAutoFit/>
          </a:bodyPr>
          <a:lstStyle/>
          <a:p>
            <a:pPr fontAlgn="auto">
              <a:lnSpc>
                <a:spcPct val="120000"/>
              </a:lnSpc>
              <a:spcBef>
                <a:spcPts val="1000"/>
              </a:spcBef>
              <a:spcAft>
                <a:spcPts val="0"/>
              </a:spcAft>
              <a:buClr>
                <a:srgbClr val="C00000"/>
              </a:buClr>
              <a:defRPr/>
            </a:pPr>
            <a:r>
              <a:rPr lang="en-IN" sz="1500" dirty="0">
                <a:latin typeface="Myriad Pro" pitchFamily="34" charset="0"/>
              </a:rPr>
              <a:t>“TQM IS A MANAGEMENT APPROACH OF AN ORGANIZATION, CENTERED ON THE PARTICIPATION OF ALL ITS MEMBERS AND AIMING AT LONG TERM SUCESS THROUGH CUSTOMER SATISFACTION AND BENEFITS TO THE MEMBERS OF ORGANISATION AND SOCIETY”.</a:t>
            </a:r>
          </a:p>
          <a:p>
            <a:pPr fontAlgn="auto">
              <a:lnSpc>
                <a:spcPct val="120000"/>
              </a:lnSpc>
              <a:spcBef>
                <a:spcPts val="1000"/>
              </a:spcBef>
              <a:spcAft>
                <a:spcPts val="0"/>
              </a:spcAft>
              <a:buClr>
                <a:srgbClr val="C00000"/>
              </a:buClr>
              <a:defRPr/>
            </a:pPr>
            <a:r>
              <a:rPr lang="en-IN" sz="1500" dirty="0">
                <a:latin typeface="Myriad Pro" pitchFamily="34" charset="0"/>
              </a:rPr>
              <a:t>                                                                                        -ISO 8402/IS 13999</a:t>
            </a: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5019259" cy="353943"/>
          </a:xfrm>
          <a:prstGeom prst="rect">
            <a:avLst/>
          </a:prstGeom>
          <a:noFill/>
        </p:spPr>
        <p:txBody>
          <a:bodyPr wrap="none" rtlCol="0">
            <a:spAutoFit/>
          </a:bodyPr>
          <a:lstStyle/>
          <a:p>
            <a:r>
              <a:rPr lang="en-US" sz="1700" b="1" dirty="0">
                <a:solidFill>
                  <a:srgbClr val="C00000"/>
                </a:solidFill>
                <a:latin typeface="Myriad Pro" pitchFamily="34" charset="0"/>
              </a:rPr>
              <a:t>TOTAL QUALITY MANAGEMENT - DEFINITION</a:t>
            </a:r>
          </a:p>
        </p:txBody>
      </p:sp>
    </p:spTree>
    <p:extLst>
      <p:ext uri="{BB962C8B-B14F-4D97-AF65-F5344CB8AC3E}">
        <p14:creationId xmlns:p14="http://schemas.microsoft.com/office/powerpoint/2010/main" val="4217948634"/>
      </p:ext>
    </p:extLst>
  </p:cSld>
  <p:clrMapOvr>
    <a:masterClrMapping/>
  </p:clrMapOvr>
  <p:transition advClick="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309564" y="114300"/>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494295" y="914518"/>
            <a:ext cx="8038145" cy="2775055"/>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COMMITTED AND INVOLVED MANAGEMENT</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 UNWAVERING FOCUS ON THE CUSTOMER, BOTH INTERNAL AND EXTERNAL.</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 EFFECTIVE INVOLVEMENT AND UTILIZATION OF THE ENTIRE WORKFORCE.</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 CONTINUOUS IMPROVEMENT</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 TREATING SUPPLIERS AS PARTNERS.</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 ESTABLISH PERFORMANCE MEASURES FOR THE PROCESSES.</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3261277" cy="353943"/>
          </a:xfrm>
          <a:prstGeom prst="rect">
            <a:avLst/>
          </a:prstGeom>
          <a:noFill/>
        </p:spPr>
        <p:txBody>
          <a:bodyPr wrap="none" rtlCol="0">
            <a:spAutoFit/>
          </a:bodyPr>
          <a:lstStyle/>
          <a:p>
            <a:r>
              <a:rPr lang="en-IN" sz="1700" b="1" dirty="0">
                <a:solidFill>
                  <a:srgbClr val="C00000"/>
                </a:solidFill>
                <a:latin typeface="Myriad Pro" pitchFamily="34" charset="0"/>
              </a:rPr>
              <a:t>SIX BASIC CONCEPTS OF TQM</a:t>
            </a:r>
          </a:p>
        </p:txBody>
      </p:sp>
    </p:spTree>
    <p:extLst>
      <p:ext uri="{BB962C8B-B14F-4D97-AF65-F5344CB8AC3E}">
        <p14:creationId xmlns:p14="http://schemas.microsoft.com/office/powerpoint/2010/main" val="2244408540"/>
      </p:ext>
    </p:extLst>
  </p:cSld>
  <p:clrMapOvr>
    <a:masterClrMapping/>
  </p:clrMapOvr>
  <p:transition advClick="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309564" y="114300"/>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1794017" cy="353943"/>
          </a:xfrm>
          <a:prstGeom prst="rect">
            <a:avLst/>
          </a:prstGeom>
          <a:noFill/>
        </p:spPr>
        <p:txBody>
          <a:bodyPr wrap="none" rtlCol="0">
            <a:spAutoFit/>
          </a:bodyPr>
          <a:lstStyle/>
          <a:p>
            <a:r>
              <a:rPr lang="en-IN" sz="1700" b="1" dirty="0">
                <a:solidFill>
                  <a:srgbClr val="C00000"/>
                </a:solidFill>
                <a:latin typeface="Myriad Pro" pitchFamily="34" charset="0"/>
              </a:rPr>
              <a:t>SIX C’S OF TQM</a:t>
            </a:r>
          </a:p>
        </p:txBody>
      </p:sp>
      <p:pic>
        <p:nvPicPr>
          <p:cNvPr id="2" name="Picture 1">
            <a:extLst>
              <a:ext uri="{FF2B5EF4-FFF2-40B4-BE49-F238E27FC236}">
                <a16:creationId xmlns:a16="http://schemas.microsoft.com/office/drawing/2014/main" id="{C2ACE6C9-099B-4C3A-92DD-0A805825362D}"/>
              </a:ext>
            </a:extLst>
          </p:cNvPr>
          <p:cNvPicPr>
            <a:picLocks noChangeAspect="1"/>
          </p:cNvPicPr>
          <p:nvPr/>
        </p:nvPicPr>
        <p:blipFill>
          <a:blip r:embed="rId2"/>
          <a:stretch>
            <a:fillRect/>
          </a:stretch>
        </p:blipFill>
        <p:spPr>
          <a:xfrm>
            <a:off x="1835696" y="914519"/>
            <a:ext cx="4896543" cy="3529439"/>
          </a:xfrm>
          <a:prstGeom prst="rect">
            <a:avLst/>
          </a:prstGeom>
        </p:spPr>
      </p:pic>
    </p:spTree>
    <p:extLst>
      <p:ext uri="{BB962C8B-B14F-4D97-AF65-F5344CB8AC3E}">
        <p14:creationId xmlns:p14="http://schemas.microsoft.com/office/powerpoint/2010/main" val="416082080"/>
      </p:ext>
    </p:extLst>
  </p:cSld>
  <p:clrMapOvr>
    <a:masterClrMapping/>
  </p:clrMapOvr>
  <p:transition advClick="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309564" y="114300"/>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494295" y="914518"/>
            <a:ext cx="7822121" cy="3200813"/>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FIND OUT WHAT THE CUSTOMERS WANT. CUSTOMERS INCLUDE INTERNAL EXTERNAL CUSTOMER.</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DESIGN A PRODUCT OR SERVICE THAT WILL MEET OR EXCEED WHAT CUSTOMERS WANT.</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DESIGN A PRODUCTION PROCESS THAT FACILITATES DOING THE RIGHT JOB RIGHT THE FIRST TIME.</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TRACK THE RESULT AND ALWAYS TRY TO IMPROVE.</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EXTEND THESE CONCEPTS TO SUPPLIERS AND DISTRIBUTORS.</a:t>
            </a:r>
          </a:p>
          <a:p>
            <a:pPr marL="285750" indent="-285750" fontAlgn="auto">
              <a:lnSpc>
                <a:spcPct val="120000"/>
              </a:lnSpc>
              <a:spcBef>
                <a:spcPts val="1000"/>
              </a:spcBef>
              <a:spcAft>
                <a:spcPts val="0"/>
              </a:spcAft>
              <a:buClr>
                <a:srgbClr val="C00000"/>
              </a:buClr>
              <a:buFont typeface="Courier New" panose="02070309020205020404" pitchFamily="49" charset="0"/>
              <a:buChar char="o"/>
              <a:defRPr/>
            </a:pPr>
            <a:endParaRPr lang="en-GB" sz="1500" dirty="0">
              <a:latin typeface="Myriad Pro"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4347665" cy="353943"/>
          </a:xfrm>
          <a:prstGeom prst="rect">
            <a:avLst/>
          </a:prstGeom>
          <a:noFill/>
        </p:spPr>
        <p:txBody>
          <a:bodyPr wrap="none" rtlCol="0">
            <a:spAutoFit/>
          </a:bodyPr>
          <a:lstStyle/>
          <a:p>
            <a:r>
              <a:rPr lang="en-IN" sz="1700" b="1" dirty="0">
                <a:solidFill>
                  <a:srgbClr val="C00000"/>
                </a:solidFill>
                <a:latin typeface="Myriad Pro" pitchFamily="34" charset="0"/>
              </a:rPr>
              <a:t>SALIENT FEATURES OF TQM APPROACH</a:t>
            </a:r>
            <a:endParaRPr lang="en-US" sz="1700" b="1" dirty="0">
              <a:solidFill>
                <a:srgbClr val="C00000"/>
              </a:solidFill>
              <a:latin typeface="Myriad Pro" pitchFamily="34" charset="0"/>
            </a:endParaRPr>
          </a:p>
        </p:txBody>
      </p:sp>
    </p:spTree>
    <p:extLst>
      <p:ext uri="{BB962C8B-B14F-4D97-AF65-F5344CB8AC3E}">
        <p14:creationId xmlns:p14="http://schemas.microsoft.com/office/powerpoint/2010/main" val="1779842217"/>
      </p:ext>
    </p:extLst>
  </p:cSld>
  <p:clrMapOvr>
    <a:masterClrMapping/>
  </p:clrMapOvr>
  <p:transition advClick="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309564" y="114300"/>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494295" y="914518"/>
            <a:ext cx="8038145" cy="2775055"/>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CUSTOMER SATISFACTION</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EMPLOYEE INVOLVEMENT</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CONTINUOUS IMPROVEMENT IN QUALITY (LEAN KAIZEN OR LEAN MANAGEMENT).</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2967415" cy="353943"/>
          </a:xfrm>
          <a:prstGeom prst="rect">
            <a:avLst/>
          </a:prstGeom>
          <a:noFill/>
        </p:spPr>
        <p:txBody>
          <a:bodyPr wrap="none" rtlCol="0">
            <a:spAutoFit/>
          </a:bodyPr>
          <a:lstStyle/>
          <a:p>
            <a:r>
              <a:rPr lang="en-US" sz="1700" b="1" dirty="0">
                <a:solidFill>
                  <a:srgbClr val="C00000"/>
                </a:solidFill>
                <a:latin typeface="Myriad Pro" pitchFamily="34" charset="0"/>
              </a:rPr>
              <a:t>BASIC PRINCIPLES OF TQM</a:t>
            </a:r>
          </a:p>
        </p:txBody>
      </p:sp>
    </p:spTree>
    <p:extLst>
      <p:ext uri="{BB962C8B-B14F-4D97-AF65-F5344CB8AC3E}">
        <p14:creationId xmlns:p14="http://schemas.microsoft.com/office/powerpoint/2010/main" val="2764850632"/>
      </p:ext>
    </p:extLst>
  </p:cSld>
  <p:clrMapOvr>
    <a:masterClrMapping/>
  </p:clrMapOvr>
  <p:transition advClick="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309564" y="114300"/>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494295" y="914518"/>
            <a:ext cx="8182161" cy="3585533"/>
          </a:xfrm>
          <a:prstGeom prst="rect">
            <a:avLst/>
          </a:prstGeom>
          <a:noFill/>
        </p:spPr>
        <p:txBody>
          <a:bodyPr wrap="square">
            <a:spAutoFit/>
          </a:bodyPr>
          <a:lstStyle/>
          <a:p>
            <a:pPr fontAlgn="auto">
              <a:lnSpc>
                <a:spcPct val="120000"/>
              </a:lnSpc>
              <a:spcBef>
                <a:spcPts val="1000"/>
              </a:spcBef>
              <a:spcAft>
                <a:spcPts val="0"/>
              </a:spcAft>
              <a:buClr>
                <a:srgbClr val="C00000"/>
              </a:buClr>
              <a:defRPr/>
            </a:pPr>
            <a:r>
              <a:rPr lang="en-IN" sz="1500" dirty="0">
                <a:latin typeface="Myriad Pro" pitchFamily="34" charset="0"/>
              </a:rPr>
              <a:t>      THE THREE CORE PRINCIPLES OF TQM NAMELY </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CUSTOMER SATISFACTION</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EMPLOYEE INVOLVEMENT</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CONTINUOUS IMPROVEMENT IN QUALITY</a:t>
            </a:r>
          </a:p>
          <a:p>
            <a:pPr fontAlgn="auto">
              <a:lnSpc>
                <a:spcPct val="120000"/>
              </a:lnSpc>
              <a:spcBef>
                <a:spcPts val="1000"/>
              </a:spcBef>
              <a:spcAft>
                <a:spcPts val="0"/>
              </a:spcAft>
              <a:buClr>
                <a:srgbClr val="C00000"/>
              </a:buClr>
              <a:defRPr/>
            </a:pPr>
            <a:r>
              <a:rPr lang="en-IN" sz="1500" dirty="0">
                <a:latin typeface="Myriad Pro" pitchFamily="34" charset="0"/>
              </a:rPr>
              <a:t>     ARE SUPPORTED AND IMPLEMENTED BY</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AN INTEGRATED ORGANIZATIONAL INFRASTRUCTURE</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A SET OF MANAGEMENT PRACTICES</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A WIDE VARIETY OF TOOLS AND TECHNIQUES.</a:t>
            </a:r>
          </a:p>
          <a:p>
            <a:pPr marL="285750" indent="-285750" fontAlgn="auto">
              <a:lnSpc>
                <a:spcPct val="120000"/>
              </a:lnSpc>
              <a:spcBef>
                <a:spcPts val="1000"/>
              </a:spcBef>
              <a:spcAft>
                <a:spcPts val="0"/>
              </a:spcAft>
              <a:buClr>
                <a:srgbClr val="C00000"/>
              </a:buClr>
              <a:buFont typeface="Courier New" panose="02070309020205020404" pitchFamily="49" charset="0"/>
              <a:buChar char="o"/>
              <a:defRPr/>
            </a:pPr>
            <a:endParaRPr lang="en-IN" sz="1500" dirty="0">
              <a:latin typeface="Myriad Pro"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2967415" cy="353943"/>
          </a:xfrm>
          <a:prstGeom prst="rect">
            <a:avLst/>
          </a:prstGeom>
          <a:noFill/>
        </p:spPr>
        <p:txBody>
          <a:bodyPr wrap="none" rtlCol="0">
            <a:spAutoFit/>
          </a:bodyPr>
          <a:lstStyle/>
          <a:p>
            <a:r>
              <a:rPr lang="en-US" sz="1700" b="1" dirty="0">
                <a:solidFill>
                  <a:srgbClr val="C00000"/>
                </a:solidFill>
                <a:latin typeface="Myriad Pro" pitchFamily="34" charset="0"/>
              </a:rPr>
              <a:t>BASIC PRINCIPLES OF TQM</a:t>
            </a:r>
          </a:p>
        </p:txBody>
      </p:sp>
    </p:spTree>
    <p:extLst>
      <p:ext uri="{BB962C8B-B14F-4D97-AF65-F5344CB8AC3E}">
        <p14:creationId xmlns:p14="http://schemas.microsoft.com/office/powerpoint/2010/main" val="2550625350"/>
      </p:ext>
    </p:extLst>
  </p:cSld>
  <p:clrMapOvr>
    <a:masterClrMapping/>
  </p:clrMapOvr>
  <p:transition advClick="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309564" y="114300"/>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494295" y="914518"/>
            <a:ext cx="8182161" cy="2923814"/>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PRIMARY RESPONSIBILITY LIES WITH TOP MGMT.</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THE CUSTOMER IS THE CRITERION OF QUALITY.</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IMPROVE THE PROCESS OR SYSTEM</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QUALITY CAN'T BE INSPECTED, MAKE IT RIGHT THE FIRST TIME.</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QUALITY MUST BE MONITORED TO IDENTIFY PROBLEMS QUICKLY AND CORRECT QUALITY PROBLEMS IMMEDIATELY.</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COMPANIES MUST WORK WITH AND EXTEND TQM PROGRAMS TO THEIR SUPPLIERS TO ENSURE QUALITY INPUTS.</a:t>
            </a: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2162067" cy="353943"/>
          </a:xfrm>
          <a:prstGeom prst="rect">
            <a:avLst/>
          </a:prstGeom>
          <a:noFill/>
        </p:spPr>
        <p:txBody>
          <a:bodyPr wrap="none" rtlCol="0">
            <a:spAutoFit/>
          </a:bodyPr>
          <a:lstStyle/>
          <a:p>
            <a:r>
              <a:rPr lang="en-IN" sz="1700" b="1" dirty="0">
                <a:solidFill>
                  <a:srgbClr val="C00000"/>
                </a:solidFill>
                <a:latin typeface="Myriad Pro" pitchFamily="34" charset="0"/>
              </a:rPr>
              <a:t>OTHER PRINCIPLES</a:t>
            </a:r>
          </a:p>
        </p:txBody>
      </p:sp>
    </p:spTree>
    <p:extLst>
      <p:ext uri="{BB962C8B-B14F-4D97-AF65-F5344CB8AC3E}">
        <p14:creationId xmlns:p14="http://schemas.microsoft.com/office/powerpoint/2010/main" val="2156210843"/>
      </p:ext>
    </p:extLst>
  </p:cSld>
  <p:clrMapOvr>
    <a:masterClrMapping/>
  </p:clrMapOvr>
  <p:transition advClick="0"/>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16349</TotalTime>
  <Words>407</Words>
  <Application>Microsoft Office PowerPoint</Application>
  <PresentationFormat>On-screen Show (16:9)</PresentationFormat>
  <Paragraphs>58</Paragraphs>
  <Slides>13</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Courier New</vt:lpstr>
      <vt:lpstr>Futura Bk BT</vt:lpstr>
      <vt:lpstr>Myriad Pro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IV-PCN-Admin</dc:creator>
  <cp:lastModifiedBy>Gayatri Kaple</cp:lastModifiedBy>
  <cp:revision>321</cp:revision>
  <dcterms:created xsi:type="dcterms:W3CDTF">2014-04-23T09:55:21Z</dcterms:created>
  <dcterms:modified xsi:type="dcterms:W3CDTF">2020-09-10T08:56:53Z</dcterms:modified>
</cp:coreProperties>
</file>