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426" r:id="rId3"/>
    <p:sldId id="432" r:id="rId4"/>
    <p:sldId id="356" r:id="rId5"/>
    <p:sldId id="354" r:id="rId6"/>
    <p:sldId id="355" r:id="rId7"/>
    <p:sldId id="357" r:id="rId8"/>
    <p:sldId id="428" r:id="rId9"/>
    <p:sldId id="264" r:id="rId10"/>
    <p:sldId id="435" r:id="rId11"/>
    <p:sldId id="429" r:id="rId12"/>
    <p:sldId id="431" r:id="rId13"/>
    <p:sldId id="359" r:id="rId14"/>
    <p:sldId id="417" r:id="rId15"/>
    <p:sldId id="418" r:id="rId16"/>
    <p:sldId id="362" r:id="rId17"/>
    <p:sldId id="363" r:id="rId18"/>
    <p:sldId id="430" r:id="rId19"/>
    <p:sldId id="368" r:id="rId20"/>
    <p:sldId id="369" r:id="rId21"/>
    <p:sldId id="419" r:id="rId22"/>
    <p:sldId id="420" r:id="rId23"/>
    <p:sldId id="433" r:id="rId24"/>
    <p:sldId id="434" r:id="rId25"/>
    <p:sldId id="334" r:id="rId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1C5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38" autoAdjust="0"/>
    <p:restoredTop sz="85294" autoAdjust="0"/>
  </p:normalViewPr>
  <p:slideViewPr>
    <p:cSldViewPr>
      <p:cViewPr varScale="1">
        <p:scale>
          <a:sx n="76" d="100"/>
          <a:sy n="76" d="100"/>
        </p:scale>
        <p:origin x="492" y="84"/>
      </p:cViewPr>
      <p:guideLst>
        <p:guide orient="horz" pos="2160"/>
        <p:guide pos="2880"/>
        <p:guide orient="horz" pos="1620"/>
      </p:guideLst>
    </p:cSldViewPr>
  </p:slideViewPr>
  <p:notesTextViewPr>
    <p:cViewPr>
      <p:scale>
        <a:sx n="100" d="100"/>
        <a:sy n="100" d="100"/>
      </p:scale>
      <p:origin x="0" y="0"/>
    </p:cViewPr>
  </p:notesTextViewPr>
  <p:sorterViewPr>
    <p:cViewPr varScale="1">
      <p:scale>
        <a:sx n="1" d="1"/>
        <a:sy n="1" d="1"/>
      </p:scale>
      <p:origin x="0" y="-1554"/>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4BD59-CDFE-45D0-B86A-EFE41EC792FF}" type="datetimeFigureOut">
              <a:rPr lang="en-US" smtClean="0"/>
              <a:pPr/>
              <a:t>9/10/2020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343F1-1072-4F33-9F79-9A7930BCEA58}" type="slidenum">
              <a:rPr lang="en-US" smtClean="0"/>
              <a:pPr/>
              <a:t>‹#›</a:t>
            </a:fld>
            <a:endParaRPr lang="en-US"/>
          </a:p>
        </p:txBody>
      </p:sp>
    </p:spTree>
    <p:extLst>
      <p:ext uri="{BB962C8B-B14F-4D97-AF65-F5344CB8AC3E}">
        <p14:creationId xmlns:p14="http://schemas.microsoft.com/office/powerpoint/2010/main" val="30231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a:t>
            </a:fld>
            <a:endParaRPr lang="en-US"/>
          </a:p>
        </p:txBody>
      </p:sp>
    </p:spTree>
    <p:extLst>
      <p:ext uri="{BB962C8B-B14F-4D97-AF65-F5344CB8AC3E}">
        <p14:creationId xmlns:p14="http://schemas.microsoft.com/office/powerpoint/2010/main" val="24870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a:t>
            </a:fld>
            <a:endParaRPr lang="en-US"/>
          </a:p>
        </p:txBody>
      </p:sp>
    </p:spTree>
    <p:extLst>
      <p:ext uri="{BB962C8B-B14F-4D97-AF65-F5344CB8AC3E}">
        <p14:creationId xmlns:p14="http://schemas.microsoft.com/office/powerpoint/2010/main" val="142260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5</a:t>
            </a:fld>
            <a:endParaRPr lang="en-US"/>
          </a:p>
        </p:txBody>
      </p:sp>
    </p:spTree>
    <p:extLst>
      <p:ext uri="{BB962C8B-B14F-4D97-AF65-F5344CB8AC3E}">
        <p14:creationId xmlns:p14="http://schemas.microsoft.com/office/powerpoint/2010/main" val="113785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6</a:t>
            </a:fld>
            <a:endParaRPr lang="en-US"/>
          </a:p>
        </p:txBody>
      </p:sp>
    </p:spTree>
    <p:extLst>
      <p:ext uri="{BB962C8B-B14F-4D97-AF65-F5344CB8AC3E}">
        <p14:creationId xmlns:p14="http://schemas.microsoft.com/office/powerpoint/2010/main" val="44905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9</a:t>
            </a:fld>
            <a:endParaRPr lang="en-US"/>
          </a:p>
        </p:txBody>
      </p:sp>
    </p:spTree>
    <p:extLst>
      <p:ext uri="{BB962C8B-B14F-4D97-AF65-F5344CB8AC3E}">
        <p14:creationId xmlns:p14="http://schemas.microsoft.com/office/powerpoint/2010/main" val="3074315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10</a:t>
            </a:fld>
            <a:endParaRPr lang="en-US"/>
          </a:p>
        </p:txBody>
      </p:sp>
    </p:spTree>
    <p:extLst>
      <p:ext uri="{BB962C8B-B14F-4D97-AF65-F5344CB8AC3E}">
        <p14:creationId xmlns:p14="http://schemas.microsoft.com/office/powerpoint/2010/main" val="287259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12</a:t>
            </a:fld>
            <a:endParaRPr lang="en-US"/>
          </a:p>
        </p:txBody>
      </p:sp>
    </p:spTree>
    <p:extLst>
      <p:ext uri="{BB962C8B-B14F-4D97-AF65-F5344CB8AC3E}">
        <p14:creationId xmlns:p14="http://schemas.microsoft.com/office/powerpoint/2010/main" val="3889272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17</a:t>
            </a:fld>
            <a:endParaRPr lang="en-US"/>
          </a:p>
        </p:txBody>
      </p:sp>
    </p:spTree>
    <p:extLst>
      <p:ext uri="{BB962C8B-B14F-4D97-AF65-F5344CB8AC3E}">
        <p14:creationId xmlns:p14="http://schemas.microsoft.com/office/powerpoint/2010/main" val="1355851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18</a:t>
            </a:fld>
            <a:endParaRPr lang="en-US"/>
          </a:p>
        </p:txBody>
      </p:sp>
    </p:spTree>
    <p:extLst>
      <p:ext uri="{BB962C8B-B14F-4D97-AF65-F5344CB8AC3E}">
        <p14:creationId xmlns:p14="http://schemas.microsoft.com/office/powerpoint/2010/main" val="2236821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C80A78-0DAD-4476-9244-FA9785F40615}" type="datetimeFigureOut">
              <a:rPr lang="en-US" smtClean="0"/>
              <a:pPr/>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7C80A78-0DAD-4476-9244-FA9785F40615}" type="datetimeFigureOut">
              <a:rPr lang="en-US" smtClean="0"/>
              <a:pPr/>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80A78-0DAD-4476-9244-FA9785F40615}" type="datetimeFigureOut">
              <a:rPr lang="en-US" smtClean="0"/>
              <a:pPr/>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D5E54-E06B-477B-AE1A-0831167D1657}" type="slidenum">
              <a:rPr lang="en-US" smtClean="0"/>
              <a:pPr/>
              <a:t>‹#›</a:t>
            </a:fld>
            <a:endParaRPr lang="en-US"/>
          </a:p>
        </p:txBody>
      </p:sp>
      <p:sp>
        <p:nvSpPr>
          <p:cNvPr id="7" name="Rectangle 6"/>
          <p:cNvSpPr/>
          <p:nvPr userDrawn="1"/>
        </p:nvSpPr>
        <p:spPr bwMode="auto">
          <a:xfrm>
            <a:off x="-5531" y="627534"/>
            <a:ext cx="9155062" cy="4515966"/>
          </a:xfrm>
          <a:prstGeom prst="rect">
            <a:avLst/>
          </a:prstGeom>
          <a:gradFill flip="none" rotWithShape="1">
            <a:gsLst>
              <a:gs pos="0">
                <a:schemeClr val="bg1">
                  <a:lumMod val="95000"/>
                </a:schemeClr>
              </a:gs>
              <a:gs pos="58000">
                <a:schemeClr val="bg1"/>
              </a:gs>
            </a:gsLst>
            <a:lin ang="5400000" scaled="1"/>
            <a:tileRect/>
          </a:gradFill>
          <a:ln w="25400" cap="flat" cmpd="sng" algn="ctr">
            <a:noFill/>
            <a:prstDash val="solid"/>
            <a:round/>
            <a:headEnd type="none" w="med" len="med"/>
            <a:tailEnd type="none" w="med" len="med"/>
          </a:ln>
          <a:effectLst/>
        </p:spPr>
        <p:txBody>
          <a:bodyPr vert="horz" wrap="square" lIns="34290" tIns="17145" rIns="34290" bIns="17145" numCol="1" rtlCol="0" anchor="t" anchorCtr="0" compatLnSpc="1">
            <a:prstTxWarp prst="textNoShape">
              <a:avLst/>
            </a:prstTxWarp>
          </a:bodyPr>
          <a:lstStyle/>
          <a:p>
            <a:pPr defTabSz="342900"/>
            <a:endParaRPr lang="id-ID" dirty="0">
              <a:latin typeface="Futura Bk BT" pitchFamily="34" charset="0"/>
            </a:endParaRPr>
          </a:p>
        </p:txBody>
      </p:sp>
      <p:sp>
        <p:nvSpPr>
          <p:cNvPr id="6"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C80A78-0DAD-4476-9244-FA9785F40615}" type="datetimeFigureOut">
              <a:rPr lang="en-US" smtClean="0"/>
              <a:pPr/>
              <a:t>9/10/2020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B5D5E54-E06B-477B-AE1A-0831167D16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8" name="Text Box 21"/>
          <p:cNvSpPr txBox="1">
            <a:spLocks noChangeArrowheads="1"/>
          </p:cNvSpPr>
          <p:nvPr/>
        </p:nvSpPr>
        <p:spPr bwMode="auto">
          <a:xfrm>
            <a:off x="233346" y="1995686"/>
            <a:ext cx="8677308" cy="584775"/>
          </a:xfrm>
          <a:prstGeom prst="rect">
            <a:avLst/>
          </a:prstGeom>
          <a:noFill/>
          <a:ln w="9525">
            <a:noFill/>
            <a:miter lim="800000"/>
            <a:headEnd/>
            <a:tailEnd/>
          </a:ln>
        </p:spPr>
        <p:txBody>
          <a:bodyPr wrap="square">
            <a:spAutoFit/>
          </a:bodyPr>
          <a:lstStyle/>
          <a:p>
            <a:pPr algn="ctr"/>
            <a:r>
              <a:rPr lang="en-US" sz="3200" b="1" dirty="0">
                <a:solidFill>
                  <a:srgbClr val="C00000"/>
                </a:solidFill>
                <a:latin typeface="Myriad Pro" pitchFamily="34" charset="0"/>
                <a:ea typeface="FangSong" pitchFamily="49" charset="-122"/>
              </a:rPr>
              <a:t>SIX SIGMA</a:t>
            </a:r>
          </a:p>
        </p:txBody>
      </p:sp>
      <p:pic>
        <p:nvPicPr>
          <p:cNvPr id="1026" name="Picture 2" descr="https://www.itm.edu/wp-content/uploads/2016/08/logo.png">
            <a:extLst>
              <a:ext uri="{FF2B5EF4-FFF2-40B4-BE49-F238E27FC236}">
                <a16:creationId xmlns:a16="http://schemas.microsoft.com/office/drawing/2014/main" id="{D65EAABF-B15D-4C9B-85DA-206380E1F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7" y="399030"/>
            <a:ext cx="2828925" cy="752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7F50E012-DB0E-44B0-924D-4B8E6F015688}"/>
              </a:ext>
            </a:extLst>
          </p:cNvPr>
          <p:cNvPicPr/>
          <p:nvPr/>
        </p:nvPicPr>
        <p:blipFill>
          <a:blip r:embed="rId4"/>
          <a:stretch>
            <a:fillRect/>
          </a:stretch>
        </p:blipFill>
        <p:spPr>
          <a:xfrm>
            <a:off x="4139952" y="2587390"/>
            <a:ext cx="648072" cy="369332"/>
          </a:xfrm>
          <a:prstGeom prst="rect">
            <a:avLst/>
          </a:prstGeom>
          <a:ln>
            <a:noFill/>
          </a:ln>
        </p:spPr>
      </p:pic>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extShape 1"/>
          <p:cNvSpPr txBox="1"/>
          <p:nvPr/>
        </p:nvSpPr>
        <p:spPr>
          <a:xfrm>
            <a:off x="1657350" y="457110"/>
            <a:ext cx="5829030" cy="856980"/>
          </a:xfrm>
          <a:prstGeom prst="rect">
            <a:avLst/>
          </a:prstGeom>
        </p:spPr>
        <p:txBody>
          <a:bodyPr anchor="ctr"/>
          <a:lstStyle/>
          <a:p>
            <a:endParaRPr sz="1350"/>
          </a:p>
        </p:txBody>
      </p:sp>
      <p:pic>
        <p:nvPicPr>
          <p:cNvPr id="3" name="Picture 2">
            <a:extLst>
              <a:ext uri="{FF2B5EF4-FFF2-40B4-BE49-F238E27FC236}">
                <a16:creationId xmlns:a16="http://schemas.microsoft.com/office/drawing/2014/main" id="{EA69DB6C-93B7-4C84-9762-B73A0921CB16}"/>
              </a:ext>
            </a:extLst>
          </p:cNvPr>
          <p:cNvPicPr>
            <a:picLocks noChangeAspect="1"/>
          </p:cNvPicPr>
          <p:nvPr/>
        </p:nvPicPr>
        <p:blipFill>
          <a:blip r:embed="rId3"/>
          <a:stretch>
            <a:fillRect/>
          </a:stretch>
        </p:blipFill>
        <p:spPr>
          <a:xfrm>
            <a:off x="1331640" y="1004887"/>
            <a:ext cx="6480720" cy="3511079"/>
          </a:xfrm>
          <a:prstGeom prst="rect">
            <a:avLst/>
          </a:prstGeom>
        </p:spPr>
      </p:pic>
    </p:spTree>
    <p:extLst>
      <p:ext uri="{BB962C8B-B14F-4D97-AF65-F5344CB8AC3E}">
        <p14:creationId xmlns:p14="http://schemas.microsoft.com/office/powerpoint/2010/main" val="718158629"/>
      </p:ext>
    </p:extLst>
  </p:cSld>
  <p:clrMapOvr>
    <a:masterClrMapping/>
  </p:clrMapOvr>
  <p:transition advClick="0"/>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4581761" cy="4139531"/>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SIX SIGMA IS IN USE IN VIRTUALLY ALL INDUSTRIES AROUND THE WORLD. SOME OF COMPANIES CAN BE LISTED AS: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MOTOROLA</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ERICSSON</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GENERAL ELECTRIC</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SONY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FORD MOTOR CO.</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CITI BANK</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344634" cy="353943"/>
          </a:xfrm>
          <a:prstGeom prst="rect">
            <a:avLst/>
          </a:prstGeom>
          <a:noFill/>
        </p:spPr>
        <p:txBody>
          <a:bodyPr wrap="none" rtlCol="0">
            <a:spAutoFit/>
          </a:bodyPr>
          <a:lstStyle/>
          <a:p>
            <a:r>
              <a:rPr lang="en-IN" sz="1700" b="1" dirty="0">
                <a:solidFill>
                  <a:srgbClr val="C00000"/>
                </a:solidFill>
                <a:latin typeface="Myriad Pro" pitchFamily="34" charset="0"/>
              </a:rPr>
              <a:t>COMPANIES USING SIX SIGMA</a:t>
            </a:r>
          </a:p>
        </p:txBody>
      </p:sp>
      <p:pic>
        <p:nvPicPr>
          <p:cNvPr id="2" name="Picture 1">
            <a:extLst>
              <a:ext uri="{FF2B5EF4-FFF2-40B4-BE49-F238E27FC236}">
                <a16:creationId xmlns:a16="http://schemas.microsoft.com/office/drawing/2014/main" id="{D7A42727-F347-4BEF-9D87-06466ABB9A11}"/>
              </a:ext>
            </a:extLst>
          </p:cNvPr>
          <p:cNvPicPr>
            <a:picLocks noChangeAspect="1"/>
          </p:cNvPicPr>
          <p:nvPr/>
        </p:nvPicPr>
        <p:blipFill>
          <a:blip r:embed="rId2"/>
          <a:stretch>
            <a:fillRect/>
          </a:stretch>
        </p:blipFill>
        <p:spPr>
          <a:xfrm>
            <a:off x="6444208" y="914518"/>
            <a:ext cx="2390228" cy="3889480"/>
          </a:xfrm>
          <a:prstGeom prst="rect">
            <a:avLst/>
          </a:prstGeom>
        </p:spPr>
      </p:pic>
    </p:spTree>
    <p:extLst>
      <p:ext uri="{BB962C8B-B14F-4D97-AF65-F5344CB8AC3E}">
        <p14:creationId xmlns:p14="http://schemas.microsoft.com/office/powerpoint/2010/main" val="492043731"/>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348446" cy="353943"/>
          </a:xfrm>
          <a:prstGeom prst="rect">
            <a:avLst/>
          </a:prstGeom>
          <a:noFill/>
        </p:spPr>
        <p:txBody>
          <a:bodyPr wrap="none" rtlCol="0">
            <a:spAutoFit/>
          </a:bodyPr>
          <a:lstStyle/>
          <a:p>
            <a:r>
              <a:rPr lang="en-IN" sz="1700" b="1" dirty="0">
                <a:solidFill>
                  <a:srgbClr val="C00000"/>
                </a:solidFill>
                <a:latin typeface="Myriad Pro" pitchFamily="34" charset="0"/>
              </a:rPr>
              <a:t> SIX SIGMA</a:t>
            </a:r>
          </a:p>
        </p:txBody>
      </p:sp>
      <p:pic>
        <p:nvPicPr>
          <p:cNvPr id="3" name="Picture 2">
            <a:extLst>
              <a:ext uri="{FF2B5EF4-FFF2-40B4-BE49-F238E27FC236}">
                <a16:creationId xmlns:a16="http://schemas.microsoft.com/office/drawing/2014/main" id="{546FBC51-629C-4721-B6B3-D39101AD27FA}"/>
              </a:ext>
            </a:extLst>
          </p:cNvPr>
          <p:cNvPicPr>
            <a:picLocks noChangeAspect="1"/>
          </p:cNvPicPr>
          <p:nvPr/>
        </p:nvPicPr>
        <p:blipFill>
          <a:blip r:embed="rId3"/>
          <a:stretch>
            <a:fillRect/>
          </a:stretch>
        </p:blipFill>
        <p:spPr>
          <a:xfrm>
            <a:off x="1835696" y="1059583"/>
            <a:ext cx="5616624" cy="2952328"/>
          </a:xfrm>
          <a:prstGeom prst="rect">
            <a:avLst/>
          </a:prstGeom>
        </p:spPr>
      </p:pic>
    </p:spTree>
    <p:extLst>
      <p:ext uri="{BB962C8B-B14F-4D97-AF65-F5344CB8AC3E}">
        <p14:creationId xmlns:p14="http://schemas.microsoft.com/office/powerpoint/2010/main" val="67221691"/>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3585533"/>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IT TAKES MONEY TO SAVE MONEY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BPMS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BUSINESS PROCESS MANAGEMENT SYSTEM</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DMAIC</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SIX SIGMA IMPROVEMENT METHODOLOGY</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DMADV</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CREATING NEW PROCESS WHICH WILL PERFORM AT SIX SIGMA</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020058" cy="353943"/>
          </a:xfrm>
          <a:prstGeom prst="rect">
            <a:avLst/>
          </a:prstGeom>
          <a:noFill/>
        </p:spPr>
        <p:txBody>
          <a:bodyPr wrap="none" rtlCol="0">
            <a:spAutoFit/>
          </a:bodyPr>
          <a:lstStyle/>
          <a:p>
            <a:r>
              <a:rPr lang="en-IN" sz="1700" b="1" dirty="0">
                <a:solidFill>
                  <a:srgbClr val="C00000"/>
                </a:solidFill>
                <a:latin typeface="Myriad Pro" pitchFamily="34" charset="0"/>
              </a:rPr>
              <a:t>SIX SIGMA METHODOLOGY</a:t>
            </a:r>
          </a:p>
        </p:txBody>
      </p:sp>
    </p:spTree>
    <p:extLst>
      <p:ext uri="{BB962C8B-B14F-4D97-AF65-F5344CB8AC3E}">
        <p14:creationId xmlns:p14="http://schemas.microsoft.com/office/powerpoint/2010/main" val="2550625350"/>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80919" y="907265"/>
            <a:ext cx="8182161" cy="320081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BPM STRATEGIES EMPHASIZE ON PROCESS IMPROVEMENT AND AUTOMATION TO DERIVE PERFORMANCE.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COMBINING BPM STRATEGIES WITH SIGMA SIX IS MOST POWERFUL WAY TO IMPROVE PERFORMANCE.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BOTH STRATEGIES ARE NOT MUTUALLY EXCLUSIVE  BUT SOME COMPANIES PRODUCED DRAMATIC RESULTS BY COMBINING THEM.</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727641" cy="353943"/>
          </a:xfrm>
          <a:prstGeom prst="rect">
            <a:avLst/>
          </a:prstGeom>
          <a:noFill/>
        </p:spPr>
        <p:txBody>
          <a:bodyPr wrap="none" rtlCol="0">
            <a:spAutoFit/>
          </a:bodyPr>
          <a:lstStyle/>
          <a:p>
            <a:r>
              <a:rPr lang="en-IN" sz="1700" b="1" dirty="0">
                <a:solidFill>
                  <a:srgbClr val="C00000"/>
                </a:solidFill>
                <a:latin typeface="Myriad Pro" pitchFamily="34" charset="0"/>
              </a:rPr>
              <a:t>BUSINESS PROCESS MANAGEMENT SYSTEM</a:t>
            </a:r>
          </a:p>
        </p:txBody>
      </p:sp>
    </p:spTree>
    <p:extLst>
      <p:ext uri="{BB962C8B-B14F-4D97-AF65-F5344CB8AC3E}">
        <p14:creationId xmlns:p14="http://schemas.microsoft.com/office/powerpoint/2010/main" val="1853637197"/>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320081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SIX SIGMA PROJECTS FOLLOW PROJECT METHODOLOGIES INSPIRED BY DEMING'S PLAN-DO-CHECK-ACT CYCLE.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THESE METHODOLOGIES, COMPOSED OF FIVE PHASES EACH, BEAR THE ACRONYMS DMAIC AND DMADV.</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DMAIC IS USED FOR PROJECTS AIMED AT IMPROVING AN EXISTING BUSINESS PROCESS.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DMADV IS USED FOR PROJECTS AIMED AT CREATING NEW PRODUCT OR PROCESS DESIGNS.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252587" cy="353943"/>
          </a:xfrm>
          <a:prstGeom prst="rect">
            <a:avLst/>
          </a:prstGeom>
          <a:noFill/>
        </p:spPr>
        <p:txBody>
          <a:bodyPr wrap="none" rtlCol="0">
            <a:spAutoFit/>
          </a:bodyPr>
          <a:lstStyle/>
          <a:p>
            <a:r>
              <a:rPr lang="en-IN" sz="1700" b="1" dirty="0">
                <a:solidFill>
                  <a:srgbClr val="C00000"/>
                </a:solidFill>
                <a:latin typeface="Myriad Pro" pitchFamily="34" charset="0"/>
              </a:rPr>
              <a:t>METHODS</a:t>
            </a:r>
          </a:p>
        </p:txBody>
      </p:sp>
    </p:spTree>
    <p:extLst>
      <p:ext uri="{BB962C8B-B14F-4D97-AF65-F5344CB8AC3E}">
        <p14:creationId xmlns:p14="http://schemas.microsoft.com/office/powerpoint/2010/main" val="2309709305"/>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6381961" cy="264681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LOGICAL AND STRUCTURED APPROACH TO PROBLEM SOLVING AND PROCESS IMPROVEMENT.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AN ITERATIVE PROCESS (CONTINUOUS IMPROVEMENT)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QUALITY TOOL WHICH FOCUS ON CHANGE MANAGEMENT STYLE.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7334059" cy="353943"/>
          </a:xfrm>
          <a:prstGeom prst="rect">
            <a:avLst/>
          </a:prstGeom>
          <a:noFill/>
        </p:spPr>
        <p:txBody>
          <a:bodyPr wrap="none" rtlCol="0">
            <a:spAutoFit/>
          </a:bodyPr>
          <a:lstStyle/>
          <a:p>
            <a:r>
              <a:rPr lang="en-IN" sz="1700" b="1" dirty="0">
                <a:solidFill>
                  <a:srgbClr val="C00000"/>
                </a:solidFill>
                <a:latin typeface="Myriad Pro" pitchFamily="34" charset="0"/>
              </a:rPr>
              <a:t>WHAT IS DMAIC?(DEFINE, MEASURE, ANALYZE, IMPROVE, CONTROL)</a:t>
            </a:r>
          </a:p>
        </p:txBody>
      </p:sp>
      <p:pic>
        <p:nvPicPr>
          <p:cNvPr id="2" name="Picture 1">
            <a:extLst>
              <a:ext uri="{FF2B5EF4-FFF2-40B4-BE49-F238E27FC236}">
                <a16:creationId xmlns:a16="http://schemas.microsoft.com/office/drawing/2014/main" id="{C9EE243A-19FE-4871-A8BF-B28ADA4E62CA}"/>
              </a:ext>
            </a:extLst>
          </p:cNvPr>
          <p:cNvPicPr>
            <a:picLocks noChangeAspect="1"/>
          </p:cNvPicPr>
          <p:nvPr/>
        </p:nvPicPr>
        <p:blipFill>
          <a:blip r:embed="rId2"/>
          <a:stretch>
            <a:fillRect/>
          </a:stretch>
        </p:blipFill>
        <p:spPr>
          <a:xfrm>
            <a:off x="6732239" y="2715766"/>
            <a:ext cx="2088233" cy="2133334"/>
          </a:xfrm>
          <a:prstGeom prst="rect">
            <a:avLst/>
          </a:prstGeom>
        </p:spPr>
      </p:pic>
    </p:spTree>
    <p:extLst>
      <p:ext uri="{BB962C8B-B14F-4D97-AF65-F5344CB8AC3E}">
        <p14:creationId xmlns:p14="http://schemas.microsoft.com/office/powerpoint/2010/main" val="3882805469"/>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3477812"/>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DEFINE</a:t>
            </a:r>
            <a:r>
              <a:rPr lang="en-IN" sz="1500" dirty="0">
                <a:latin typeface="Myriad Pro" pitchFamily="34" charset="0"/>
              </a:rPr>
              <a:t> THE PROBLEM, THE VOICE OF THE CUSTOMER, AND THE PROJECT GOALS, SPECIFICALLY.</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MEASURE </a:t>
            </a:r>
            <a:r>
              <a:rPr lang="en-IN" sz="1500" dirty="0">
                <a:latin typeface="Myriad Pro" pitchFamily="34" charset="0"/>
              </a:rPr>
              <a:t>KEY ASPECTS OF THE CURRENT PROCESS AND COLLECT RELEVANT DATA.</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ANALYZE</a:t>
            </a:r>
            <a:r>
              <a:rPr lang="en-IN" sz="1500" dirty="0">
                <a:latin typeface="Myriad Pro" pitchFamily="34" charset="0"/>
              </a:rPr>
              <a:t> THE DATA TO INVESTIGATE AND VERIFY CAUSE-AND-EFFECT RELATIONSHIPS. DETERMINE WHAT THE RELATIONSHIPS ARE, AND ATTEMPT TO ENSURE THAT ALL FACTORS HAVE BEEN CONSIDERED. SEEK OUT ROOT CAUSE OF THE DEFECT UNDER INVESTIGATION.</a:t>
            </a:r>
          </a:p>
          <a:p>
            <a:pPr fontAlgn="auto">
              <a:lnSpc>
                <a:spcPct val="120000"/>
              </a:lnSpc>
              <a:spcBef>
                <a:spcPts val="1000"/>
              </a:spcBef>
              <a:spcAft>
                <a:spcPts val="0"/>
              </a:spcAft>
              <a:buClr>
                <a:srgbClr val="C00000"/>
              </a:buCl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6035883" cy="353943"/>
          </a:xfrm>
          <a:prstGeom prst="rect">
            <a:avLst/>
          </a:prstGeom>
          <a:noFill/>
        </p:spPr>
        <p:txBody>
          <a:bodyPr wrap="none" rtlCol="0">
            <a:spAutoFit/>
          </a:bodyPr>
          <a:lstStyle/>
          <a:p>
            <a:r>
              <a:rPr lang="en-IN" sz="1700" b="1" dirty="0">
                <a:solidFill>
                  <a:srgbClr val="C00000"/>
                </a:solidFill>
                <a:latin typeface="Myriad Pro" pitchFamily="34" charset="0"/>
              </a:rPr>
              <a:t>THE DMAIC PROJECT METHODOLOGY HAS FIVE PHASES</a:t>
            </a:r>
          </a:p>
        </p:txBody>
      </p:sp>
    </p:spTree>
    <p:extLst>
      <p:ext uri="{BB962C8B-B14F-4D97-AF65-F5344CB8AC3E}">
        <p14:creationId xmlns:p14="http://schemas.microsoft.com/office/powerpoint/2010/main" val="2780633704"/>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418056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IMPROVE OR OPTIMIZE </a:t>
            </a:r>
            <a:r>
              <a:rPr lang="en-IN" sz="1500" dirty="0">
                <a:latin typeface="Myriad Pro" pitchFamily="34" charset="0"/>
              </a:rPr>
              <a:t>THE CURRENT PROCESS BASED UPON DATA ANALYSIS USING TECHNIQUES SUCH AS DESIGN OF EXPERIMENTS, POKAYOKE OR MISTAKE PROOFING, AND STANDARD WORK TO CREATE A NEW, FUTURE STATE PROCESS. SET UP PILOT RUNS TO ESTABLISH PROCESS CAPABILITY.</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CONTROL</a:t>
            </a:r>
            <a:r>
              <a:rPr lang="en-IN" sz="1500" dirty="0">
                <a:latin typeface="Myriad Pro" pitchFamily="34" charset="0"/>
              </a:rPr>
              <a:t> THE FUTURE STATE PROCESS TO ENSURE THAT ANY DEVIATIONS FROM TARGET ARE CORRECTED BEFORE THEY RESULT IN DEFECTS. IMPLEMENT CONTROL SYSTEMS SUCH AS STATISTICAL PROCESS CONTROL, PRODUCTION BOARDS, VISUAL WORKPLACES, AND CONTINUOUSLY MONITOR THE PROCESS.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SOME ORGANIZATIONS ADD A RECOGNIZE STEP AT THE BEGINNING, WHICH IS TO RECOGNIZE THE RIGHT PROBLEM TO WORK ON, THUS YIELDING AN RDMAIC METHODOLOGY.</a:t>
            </a:r>
          </a:p>
          <a:p>
            <a:pPr fontAlgn="auto">
              <a:lnSpc>
                <a:spcPct val="120000"/>
              </a:lnSpc>
              <a:spcBef>
                <a:spcPts val="1000"/>
              </a:spcBef>
              <a:spcAft>
                <a:spcPts val="0"/>
              </a:spcAft>
              <a:buClr>
                <a:srgbClr val="C00000"/>
              </a:buCl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6035883" cy="353943"/>
          </a:xfrm>
          <a:prstGeom prst="rect">
            <a:avLst/>
          </a:prstGeom>
          <a:noFill/>
        </p:spPr>
        <p:txBody>
          <a:bodyPr wrap="none" rtlCol="0">
            <a:spAutoFit/>
          </a:bodyPr>
          <a:lstStyle/>
          <a:p>
            <a:r>
              <a:rPr lang="en-IN" sz="1700" b="1" dirty="0">
                <a:solidFill>
                  <a:srgbClr val="C00000"/>
                </a:solidFill>
                <a:latin typeface="Myriad Pro" pitchFamily="34" charset="0"/>
              </a:rPr>
              <a:t>THE DMAIC PROJECT METHODOLOGY HAS FIVE PHASES</a:t>
            </a:r>
          </a:p>
        </p:txBody>
      </p:sp>
    </p:spTree>
    <p:extLst>
      <p:ext uri="{BB962C8B-B14F-4D97-AF65-F5344CB8AC3E}">
        <p14:creationId xmlns:p14="http://schemas.microsoft.com/office/powerpoint/2010/main" val="4169125128"/>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5065459" cy="277505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ACRONYM FOR:</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DEFINE THE PROJECT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MEASURE THE OPPORTUNITY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ANALYZE THE PROCESS OPTIONS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DESIGN THE PROCESS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VERIFY THE PERFORMANCE</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077172" cy="353943"/>
          </a:xfrm>
          <a:prstGeom prst="rect">
            <a:avLst/>
          </a:prstGeom>
          <a:noFill/>
        </p:spPr>
        <p:txBody>
          <a:bodyPr wrap="none" rtlCol="0">
            <a:spAutoFit/>
          </a:bodyPr>
          <a:lstStyle/>
          <a:p>
            <a:r>
              <a:rPr lang="en-IN" sz="1700" b="1" dirty="0">
                <a:solidFill>
                  <a:srgbClr val="C00000"/>
                </a:solidFill>
                <a:latin typeface="Myriad Pro" pitchFamily="34" charset="0"/>
              </a:rPr>
              <a:t>WHAT IS DMADV?</a:t>
            </a:r>
          </a:p>
        </p:txBody>
      </p:sp>
      <p:pic>
        <p:nvPicPr>
          <p:cNvPr id="2" name="Picture 1">
            <a:extLst>
              <a:ext uri="{FF2B5EF4-FFF2-40B4-BE49-F238E27FC236}">
                <a16:creationId xmlns:a16="http://schemas.microsoft.com/office/drawing/2014/main" id="{07F4C004-D644-48AB-B78E-9A9162BEAEED}"/>
              </a:ext>
            </a:extLst>
          </p:cNvPr>
          <p:cNvPicPr>
            <a:picLocks noChangeAspect="1"/>
          </p:cNvPicPr>
          <p:nvPr/>
        </p:nvPicPr>
        <p:blipFill>
          <a:blip r:embed="rId2"/>
          <a:stretch>
            <a:fillRect/>
          </a:stretch>
        </p:blipFill>
        <p:spPr>
          <a:xfrm>
            <a:off x="6732241" y="2815941"/>
            <a:ext cx="1828258" cy="1975866"/>
          </a:xfrm>
          <a:prstGeom prst="rect">
            <a:avLst/>
          </a:prstGeom>
        </p:spPr>
      </p:pic>
    </p:spTree>
    <p:extLst>
      <p:ext uri="{BB962C8B-B14F-4D97-AF65-F5344CB8AC3E}">
        <p14:creationId xmlns:p14="http://schemas.microsoft.com/office/powerpoint/2010/main" val="3970576470"/>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7822121" cy="264681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TERM “SIX SIGMA” WAS COINED BY BILL SMITH, AN ENGINEER WITH MOTOROLA</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LATE 1970S - MOTOROLA STARTED EXPERIMENTING WITH PROBLEM SOLVING THROUGH STATISTICAL ANALYSIS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1987 - MOTOROLA OFFICIALLY LAUNCHED IT’S SIX SIGMA PROGRAM</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348446" cy="353943"/>
          </a:xfrm>
          <a:prstGeom prst="rect">
            <a:avLst/>
          </a:prstGeom>
          <a:noFill/>
        </p:spPr>
        <p:txBody>
          <a:bodyPr wrap="none" rtlCol="0">
            <a:spAutoFit/>
          </a:bodyPr>
          <a:lstStyle/>
          <a:p>
            <a:r>
              <a:rPr lang="en-US" sz="1700" b="1" dirty="0">
                <a:solidFill>
                  <a:srgbClr val="C00000"/>
                </a:solidFill>
                <a:latin typeface="Myriad Pro" pitchFamily="34" charset="0"/>
              </a:rPr>
              <a:t>SIX SIGMA </a:t>
            </a:r>
          </a:p>
        </p:txBody>
      </p:sp>
    </p:spTree>
    <p:extLst>
      <p:ext uri="{BB962C8B-B14F-4D97-AF65-F5344CB8AC3E}">
        <p14:creationId xmlns:p14="http://schemas.microsoft.com/office/powerpoint/2010/main" val="1525299012"/>
      </p:ext>
    </p:extLst>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4031809"/>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DMADV PROJECT METHODOLOGY, KNOWN AS DFSS ("DESIGN FOR SIX SIGMA"), FEATURES FIVE PHASES: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DEFINE DESIGN GOALS THAT ARE CONSISTENT WITH CUSTOMER DEMANDS AND THE ENTERPRISE STRATEGY.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MEASURE AND IDENTIFY CTQS (CHARACTERISTICS THAT ARE CRITICAL TO QUALITY), PRODUCT CAPABILITIES, PRODUCTION PROCESS CAPABILITY, AND RISKS.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ANALYZE TO DEVELOP AND DESIGN ALTERNATIVES.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DESIGN AN IMPROVED ALTERNATIVE, BEST SUITED PER ANALYSIS IN THE PREVIOUS STEP.</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VERIFY THE DESIGN, SET UP PILOT RUNS, IMPLEMENT THE PRODUCTION PROCESS AND HAND IT OVER TO THE PROCESS OWNER(S).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013419" cy="353943"/>
          </a:xfrm>
          <a:prstGeom prst="rect">
            <a:avLst/>
          </a:prstGeom>
          <a:noFill/>
        </p:spPr>
        <p:txBody>
          <a:bodyPr wrap="none" rtlCol="0">
            <a:spAutoFit/>
          </a:bodyPr>
          <a:lstStyle/>
          <a:p>
            <a:r>
              <a:rPr lang="en-IN" sz="1700" b="1" dirty="0">
                <a:solidFill>
                  <a:srgbClr val="C00000"/>
                </a:solidFill>
                <a:latin typeface="Myriad Pro" pitchFamily="34" charset="0"/>
              </a:rPr>
              <a:t>DMADV</a:t>
            </a:r>
          </a:p>
        </p:txBody>
      </p:sp>
    </p:spTree>
    <p:extLst>
      <p:ext uri="{BB962C8B-B14F-4D97-AF65-F5344CB8AC3E}">
        <p14:creationId xmlns:p14="http://schemas.microsoft.com/office/powerpoint/2010/main" val="339318280"/>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79557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ITS USAGE DEPENDS ON THE TYPE OF BUSINESS. IN GENERAL,</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fontAlgn="auto">
              <a:lnSpc>
                <a:spcPct val="120000"/>
              </a:lnSpc>
              <a:spcBef>
                <a:spcPts val="1000"/>
              </a:spcBef>
              <a:spcAft>
                <a:spcPts val="0"/>
              </a:spcAft>
              <a:buClr>
                <a:srgbClr val="C00000"/>
              </a:buClr>
              <a:defRPr/>
            </a:pPr>
            <a:r>
              <a:rPr lang="en-IN" sz="1500" dirty="0">
                <a:latin typeface="Myriad Pro" pitchFamily="34" charset="0"/>
              </a:rPr>
              <a:t>	“IF THERE ARE PROCESSES THAT GENERATE A LOT OF NEGATIVE CUSTOMER FEEDBACK, WHETHER THAT CUSTOMER IS INTERNAL OR EXTERNAL, THE COMPONENTS OF SIX SIGMA SHOULD BE CONSIDERED AS A MEANS TO STUDY AND RECTIFY THE PROBLEM.”</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054315" cy="353943"/>
          </a:xfrm>
          <a:prstGeom prst="rect">
            <a:avLst/>
          </a:prstGeom>
          <a:noFill/>
        </p:spPr>
        <p:txBody>
          <a:bodyPr wrap="none" rtlCol="0">
            <a:spAutoFit/>
          </a:bodyPr>
          <a:lstStyle/>
          <a:p>
            <a:r>
              <a:rPr lang="en-IN" sz="1700" b="1" dirty="0">
                <a:solidFill>
                  <a:srgbClr val="C00000"/>
                </a:solidFill>
                <a:latin typeface="Myriad Pro" pitchFamily="34" charset="0"/>
              </a:rPr>
              <a:t>WHEN SHOULD SIX SIGMA BE USED ?</a:t>
            </a:r>
          </a:p>
        </p:txBody>
      </p:sp>
    </p:spTree>
    <p:extLst>
      <p:ext uri="{BB962C8B-B14F-4D97-AF65-F5344CB8AC3E}">
        <p14:creationId xmlns:p14="http://schemas.microsoft.com/office/powerpoint/2010/main" val="1021543700"/>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36981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GENERATES SUSTAINED SUCCESS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SETS PERFORMANCE GOAL FOR EVERYONE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ENHANCES VALUE FOR CUSTOMERS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ACCELERATES RATE OF IMPROVEMENT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PROMOTES LEARNING ACROSS BOUNDARIES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EXECUTES STRATEGIC CHANGE</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662908" cy="353943"/>
          </a:xfrm>
          <a:prstGeom prst="rect">
            <a:avLst/>
          </a:prstGeom>
          <a:noFill/>
        </p:spPr>
        <p:txBody>
          <a:bodyPr wrap="none" rtlCol="0">
            <a:spAutoFit/>
          </a:bodyPr>
          <a:lstStyle/>
          <a:p>
            <a:r>
              <a:rPr lang="en-IN" sz="1700" b="1" dirty="0">
                <a:solidFill>
                  <a:srgbClr val="C00000"/>
                </a:solidFill>
                <a:latin typeface="Myriad Pro" pitchFamily="34" charset="0"/>
              </a:rPr>
              <a:t>BENEFITS OF SIX SIGMA</a:t>
            </a:r>
          </a:p>
        </p:txBody>
      </p:sp>
    </p:spTree>
    <p:extLst>
      <p:ext uri="{BB962C8B-B14F-4D97-AF65-F5344CB8AC3E}">
        <p14:creationId xmlns:p14="http://schemas.microsoft.com/office/powerpoint/2010/main" val="609813979"/>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348446" cy="353943"/>
          </a:xfrm>
          <a:prstGeom prst="rect">
            <a:avLst/>
          </a:prstGeom>
          <a:noFill/>
        </p:spPr>
        <p:txBody>
          <a:bodyPr wrap="none" rtlCol="0">
            <a:spAutoFit/>
          </a:bodyPr>
          <a:lstStyle/>
          <a:p>
            <a:r>
              <a:rPr lang="en-IN" sz="1700" b="1" dirty="0">
                <a:solidFill>
                  <a:srgbClr val="C00000"/>
                </a:solidFill>
                <a:latin typeface="Myriad Pro" pitchFamily="34" charset="0"/>
              </a:rPr>
              <a:t> SIX SIGMA</a:t>
            </a:r>
          </a:p>
        </p:txBody>
      </p:sp>
      <p:pic>
        <p:nvPicPr>
          <p:cNvPr id="2" name="Picture 1">
            <a:extLst>
              <a:ext uri="{FF2B5EF4-FFF2-40B4-BE49-F238E27FC236}">
                <a16:creationId xmlns:a16="http://schemas.microsoft.com/office/drawing/2014/main" id="{AF2E9F07-5F20-4221-89F9-2966D7D3FBE2}"/>
              </a:ext>
            </a:extLst>
          </p:cNvPr>
          <p:cNvPicPr>
            <a:picLocks noChangeAspect="1"/>
          </p:cNvPicPr>
          <p:nvPr/>
        </p:nvPicPr>
        <p:blipFill>
          <a:blip r:embed="rId2"/>
          <a:stretch>
            <a:fillRect/>
          </a:stretch>
        </p:blipFill>
        <p:spPr>
          <a:xfrm>
            <a:off x="1488866" y="1076324"/>
            <a:ext cx="6107469" cy="3223617"/>
          </a:xfrm>
          <a:prstGeom prst="rect">
            <a:avLst/>
          </a:prstGeom>
        </p:spPr>
      </p:pic>
    </p:spTree>
    <p:extLst>
      <p:ext uri="{BB962C8B-B14F-4D97-AF65-F5344CB8AC3E}">
        <p14:creationId xmlns:p14="http://schemas.microsoft.com/office/powerpoint/2010/main" val="441902001"/>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348446" cy="353943"/>
          </a:xfrm>
          <a:prstGeom prst="rect">
            <a:avLst/>
          </a:prstGeom>
          <a:noFill/>
        </p:spPr>
        <p:txBody>
          <a:bodyPr wrap="none" rtlCol="0">
            <a:spAutoFit/>
          </a:bodyPr>
          <a:lstStyle/>
          <a:p>
            <a:r>
              <a:rPr lang="en-IN" sz="1700" b="1" dirty="0">
                <a:solidFill>
                  <a:srgbClr val="C00000"/>
                </a:solidFill>
                <a:latin typeface="Myriad Pro" pitchFamily="34" charset="0"/>
              </a:rPr>
              <a:t> SIX SIGMA</a:t>
            </a:r>
          </a:p>
        </p:txBody>
      </p:sp>
      <p:pic>
        <p:nvPicPr>
          <p:cNvPr id="2" name="Picture 1">
            <a:extLst>
              <a:ext uri="{FF2B5EF4-FFF2-40B4-BE49-F238E27FC236}">
                <a16:creationId xmlns:a16="http://schemas.microsoft.com/office/drawing/2014/main" id="{F34DCC2B-1D60-4167-B96A-D8B2A3D988D6}"/>
              </a:ext>
            </a:extLst>
          </p:cNvPr>
          <p:cNvPicPr>
            <a:picLocks noChangeAspect="1"/>
          </p:cNvPicPr>
          <p:nvPr/>
        </p:nvPicPr>
        <p:blipFill>
          <a:blip r:embed="rId2"/>
          <a:stretch>
            <a:fillRect/>
          </a:stretch>
        </p:blipFill>
        <p:spPr>
          <a:xfrm>
            <a:off x="1043608" y="1090612"/>
            <a:ext cx="6696743" cy="3209330"/>
          </a:xfrm>
          <a:prstGeom prst="rect">
            <a:avLst/>
          </a:prstGeom>
        </p:spPr>
      </p:pic>
    </p:spTree>
    <p:extLst>
      <p:ext uri="{BB962C8B-B14F-4D97-AF65-F5344CB8AC3E}">
        <p14:creationId xmlns:p14="http://schemas.microsoft.com/office/powerpoint/2010/main" val="2967742911"/>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6" name="Rectangle 7"/>
          <p:cNvSpPr>
            <a:spLocks noChangeArrowheads="1"/>
          </p:cNvSpPr>
          <p:nvPr/>
        </p:nvSpPr>
        <p:spPr bwMode="auto">
          <a:xfrm>
            <a:off x="0" y="2285998"/>
            <a:ext cx="9144000" cy="630942"/>
          </a:xfrm>
          <a:prstGeom prst="rect">
            <a:avLst/>
          </a:prstGeom>
          <a:noFill/>
          <a:ln w="9525">
            <a:noFill/>
            <a:miter lim="800000"/>
            <a:headEnd/>
            <a:tailEnd/>
          </a:ln>
        </p:spPr>
        <p:txBody>
          <a:bodyPr>
            <a:spAutoFit/>
          </a:bodyPr>
          <a:lstStyle/>
          <a:p>
            <a:pPr algn="ctr"/>
            <a:r>
              <a:rPr lang="en-US" sz="3500" b="1" dirty="0">
                <a:solidFill>
                  <a:srgbClr val="C00000"/>
                </a:solidFill>
                <a:latin typeface="Myriad Pro" pitchFamily="34" charset="0"/>
              </a:rPr>
              <a:t>THANK YOU.</a:t>
            </a:r>
          </a:p>
        </p:txBody>
      </p:sp>
    </p:spTree>
    <p:extLst>
      <p:ext uri="{BB962C8B-B14F-4D97-AF65-F5344CB8AC3E}">
        <p14:creationId xmlns:p14="http://schemas.microsoft.com/office/powerpoint/2010/main" val="1957338421"/>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899592" y="1275606"/>
            <a:ext cx="7632848" cy="1302857"/>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“A DISCIPLINED METHOD OF USING EXTREMELY RIGOROUS DATA GATHERING AND STATISTICAL ANALYSIS TO PINPOINT SOURCES OF ERRORS AND WAYS OF ELIMINATING THEM"</a:t>
            </a:r>
          </a:p>
          <a:p>
            <a:pPr fontAlgn="auto">
              <a:lnSpc>
                <a:spcPct val="120000"/>
              </a:lnSpc>
              <a:spcBef>
                <a:spcPts val="1000"/>
              </a:spcBef>
              <a:spcAft>
                <a:spcPts val="0"/>
              </a:spcAft>
              <a:buClr>
                <a:srgbClr val="C00000"/>
              </a:buClr>
              <a:defRPr/>
            </a:pPr>
            <a:r>
              <a:rPr lang="en-IN" sz="1500" dirty="0">
                <a:latin typeface="Myriad Pro" pitchFamily="34" charset="0"/>
              </a:rPr>
              <a:t>                                                                                                   -HARRY SCHROEDER,2000</a:t>
            </a: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348446" cy="353943"/>
          </a:xfrm>
          <a:prstGeom prst="rect">
            <a:avLst/>
          </a:prstGeom>
          <a:noFill/>
        </p:spPr>
        <p:txBody>
          <a:bodyPr wrap="none" rtlCol="0">
            <a:spAutoFit/>
          </a:bodyPr>
          <a:lstStyle/>
          <a:p>
            <a:r>
              <a:rPr lang="en-US" sz="1700" b="1" dirty="0">
                <a:solidFill>
                  <a:srgbClr val="C00000"/>
                </a:solidFill>
                <a:latin typeface="Myriad Pro" pitchFamily="34" charset="0"/>
              </a:rPr>
              <a:t>SIX SIGMA </a:t>
            </a:r>
          </a:p>
        </p:txBody>
      </p:sp>
    </p:spTree>
    <p:extLst>
      <p:ext uri="{BB962C8B-B14F-4D97-AF65-F5344CB8AC3E}">
        <p14:creationId xmlns:p14="http://schemas.microsoft.com/office/powerpoint/2010/main" val="2256662300"/>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038145" cy="251857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TERM (GREEK)  USED  IN  STATISTICS  TO  REPRESENT STANDARD DEVIATION FROM MEAN VALUE, AN INDICATOR OF THE DEGREE OF VARIATION IN A SET OF A PROCESS.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SIGMA MEASURES HOW FAR A GIVEN PROCESS DEVIATES FROM PERFECTION. HIGHER SIGMA CAPABILITY, BETTER PERFORMANCE.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016129" cy="353943"/>
          </a:xfrm>
          <a:prstGeom prst="rect">
            <a:avLst/>
          </a:prstGeom>
          <a:noFill/>
        </p:spPr>
        <p:txBody>
          <a:bodyPr wrap="none" rtlCol="0">
            <a:spAutoFit/>
          </a:bodyPr>
          <a:lstStyle/>
          <a:p>
            <a:r>
              <a:rPr lang="en-IN" sz="1700" b="1" dirty="0">
                <a:solidFill>
                  <a:srgbClr val="C00000"/>
                </a:solidFill>
                <a:latin typeface="Myriad Pro" pitchFamily="34" charset="0"/>
              </a:rPr>
              <a:t>WHAT IS SIGMA ?</a:t>
            </a:r>
          </a:p>
        </p:txBody>
      </p:sp>
    </p:spTree>
    <p:extLst>
      <p:ext uri="{BB962C8B-B14F-4D97-AF65-F5344CB8AC3E}">
        <p14:creationId xmlns:p14="http://schemas.microsoft.com/office/powerpoint/2010/main" val="2244408540"/>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7822121" cy="4139531"/>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SIX SIGMA - A HIGHLY DISCIPLINED PROCESS THAT ENABLES ORGANIZATIONS DELIVER NEARLY PERFECT PRODUCTS AND SERVICES.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FIGURE OF SIX ARRIVED STATISTICALLY FROM CURRENT AVERAGE MATURITY OF MOST BUSINESS ENTERPRISES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PHILOSOPHY AND A GOAL: AS PERFECT AS PRACTICALLY POSSIBLE.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METHODOLOGY AND A SYMBOL OF QUALITY.</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349554" cy="353943"/>
          </a:xfrm>
          <a:prstGeom prst="rect">
            <a:avLst/>
          </a:prstGeom>
          <a:noFill/>
        </p:spPr>
        <p:txBody>
          <a:bodyPr wrap="none" rtlCol="0">
            <a:spAutoFit/>
          </a:bodyPr>
          <a:lstStyle/>
          <a:p>
            <a:r>
              <a:rPr lang="en-US" sz="1700" b="1" dirty="0">
                <a:solidFill>
                  <a:srgbClr val="C00000"/>
                </a:solidFill>
                <a:latin typeface="Myriad Pro" pitchFamily="34" charset="0"/>
              </a:rPr>
              <a:t>WHAT IS SIX SIGMA?</a:t>
            </a:r>
          </a:p>
        </p:txBody>
      </p:sp>
    </p:spTree>
    <p:extLst>
      <p:ext uri="{BB962C8B-B14F-4D97-AF65-F5344CB8AC3E}">
        <p14:creationId xmlns:p14="http://schemas.microsoft.com/office/powerpoint/2010/main" val="1779842217"/>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611560" y="1419622"/>
            <a:ext cx="7920880" cy="1431097"/>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STATISTICAL CONCEPT THAT MEASURES A PROCESS IN TERMS OF DEFECTS – AT THE SIX SIGMA LEVEL, THERE 3.4  DEFECTS PER MILLION OPPORTUNITIES.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349554" cy="353943"/>
          </a:xfrm>
          <a:prstGeom prst="rect">
            <a:avLst/>
          </a:prstGeom>
          <a:noFill/>
        </p:spPr>
        <p:txBody>
          <a:bodyPr wrap="none" rtlCol="0">
            <a:spAutoFit/>
          </a:bodyPr>
          <a:lstStyle/>
          <a:p>
            <a:r>
              <a:rPr lang="en-US" sz="1700" b="1" dirty="0">
                <a:solidFill>
                  <a:srgbClr val="C00000"/>
                </a:solidFill>
                <a:latin typeface="Myriad Pro" pitchFamily="34" charset="0"/>
              </a:rPr>
              <a:t>WHAT IS SIX SIGMA?</a:t>
            </a:r>
          </a:p>
        </p:txBody>
      </p:sp>
    </p:spTree>
    <p:extLst>
      <p:ext uri="{BB962C8B-B14F-4D97-AF65-F5344CB8AC3E}">
        <p14:creationId xmlns:p14="http://schemas.microsoft.com/office/powerpoint/2010/main" val="2764850632"/>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4139531"/>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SIX SIGMA IS NOT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STANDARD</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CERTIFICATION</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ANOTHER METRIC LIKE PERCENTAGE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RATHER!</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IT IS A QUALITY PHILOSOPHY AND THE WAY OF IMPROVING PERFORMANCE BY KNOWING WHERE YOU ARE AND WHERE YOU COULD BE.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METHODOLOGY TO MEASURE AND IMPROVE COMPANY’S PERFORMANCE, PRACTICES AND SYSTEMS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253374" cy="353943"/>
          </a:xfrm>
          <a:prstGeom prst="rect">
            <a:avLst/>
          </a:prstGeom>
          <a:noFill/>
        </p:spPr>
        <p:txBody>
          <a:bodyPr wrap="none" rtlCol="0">
            <a:spAutoFit/>
          </a:bodyPr>
          <a:lstStyle/>
          <a:p>
            <a:r>
              <a:rPr lang="en-IN" sz="1700" b="1" dirty="0">
                <a:solidFill>
                  <a:srgbClr val="C00000"/>
                </a:solidFill>
                <a:latin typeface="Myriad Pro" pitchFamily="34" charset="0"/>
              </a:rPr>
              <a:t>WHAT IS SIX SIGMA</a:t>
            </a:r>
          </a:p>
        </p:txBody>
      </p:sp>
    </p:spTree>
    <p:extLst>
      <p:ext uri="{BB962C8B-B14F-4D97-AF65-F5344CB8AC3E}">
        <p14:creationId xmlns:p14="http://schemas.microsoft.com/office/powerpoint/2010/main" val="2156210843"/>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332905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SIX SIGMA EMERGED AS A NATURAL EVOLUTION IN BUSINESS TO INCREASE PROFIT BY ELIMINATING DEFECTS.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CURRENT BUSINESS ENVIRONMENT NOW DEMANDS AND REWARDS INNOVATION MORE THAN EVER BEFORE DUE TO:</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CUSTOMER EXPECTATIONS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TECHNOLOGICAL CHANGE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GLOBAL COMPETITION</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MARKET FRAGMENTATION</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253374" cy="353943"/>
          </a:xfrm>
          <a:prstGeom prst="rect">
            <a:avLst/>
          </a:prstGeom>
          <a:noFill/>
        </p:spPr>
        <p:txBody>
          <a:bodyPr wrap="none" rtlCol="0">
            <a:spAutoFit/>
          </a:bodyPr>
          <a:lstStyle/>
          <a:p>
            <a:r>
              <a:rPr lang="en-IN" sz="1700" b="1" dirty="0">
                <a:solidFill>
                  <a:srgbClr val="C00000"/>
                </a:solidFill>
                <a:latin typeface="Myriad Pro" pitchFamily="34" charset="0"/>
              </a:rPr>
              <a:t>WHAT IS SIX SIGMA</a:t>
            </a:r>
          </a:p>
        </p:txBody>
      </p:sp>
    </p:spTree>
    <p:extLst>
      <p:ext uri="{BB962C8B-B14F-4D97-AF65-F5344CB8AC3E}">
        <p14:creationId xmlns:p14="http://schemas.microsoft.com/office/powerpoint/2010/main" val="3783972963"/>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extShape 1"/>
          <p:cNvSpPr txBox="1"/>
          <p:nvPr/>
        </p:nvSpPr>
        <p:spPr>
          <a:xfrm>
            <a:off x="1657350" y="457110"/>
            <a:ext cx="5829030" cy="856980"/>
          </a:xfrm>
          <a:prstGeom prst="rect">
            <a:avLst/>
          </a:prstGeom>
        </p:spPr>
        <p:txBody>
          <a:bodyPr anchor="ctr"/>
          <a:lstStyle/>
          <a:p>
            <a:endParaRPr sz="1350"/>
          </a:p>
        </p:txBody>
      </p:sp>
      <p:pic>
        <p:nvPicPr>
          <p:cNvPr id="2" name="Picture 1">
            <a:extLst>
              <a:ext uri="{FF2B5EF4-FFF2-40B4-BE49-F238E27FC236}">
                <a16:creationId xmlns:a16="http://schemas.microsoft.com/office/drawing/2014/main" id="{3AB925D1-7CBA-48BF-98E9-FCFF79C8B3D5}"/>
              </a:ext>
            </a:extLst>
          </p:cNvPr>
          <p:cNvPicPr>
            <a:picLocks noChangeAspect="1"/>
          </p:cNvPicPr>
          <p:nvPr/>
        </p:nvPicPr>
        <p:blipFill>
          <a:blip r:embed="rId3"/>
          <a:stretch>
            <a:fillRect/>
          </a:stretch>
        </p:blipFill>
        <p:spPr>
          <a:xfrm>
            <a:off x="2555776" y="1310102"/>
            <a:ext cx="4400550" cy="2676525"/>
          </a:xfrm>
          <a:prstGeom prst="rect">
            <a:avLst/>
          </a:prstGeom>
        </p:spPr>
      </p:pic>
    </p:spTree>
  </p:cSld>
  <p:clrMapOvr>
    <a:masterClrMapping/>
  </p:clrMapOvr>
  <p:transition advClick="0"/>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16984</TotalTime>
  <Words>939</Words>
  <Application>Microsoft Office PowerPoint</Application>
  <PresentationFormat>On-screen Show (16:9)</PresentationFormat>
  <Paragraphs>129</Paragraphs>
  <Slides>25</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Courier New</vt:lpstr>
      <vt:lpstr>Futura Bk BT</vt:lpstr>
      <vt:lpstr>Myriad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IV-PCN-Admin</dc:creator>
  <cp:lastModifiedBy>Gayatri Kaple</cp:lastModifiedBy>
  <cp:revision>330</cp:revision>
  <dcterms:created xsi:type="dcterms:W3CDTF">2014-04-23T09:55:21Z</dcterms:created>
  <dcterms:modified xsi:type="dcterms:W3CDTF">2020-09-10T08:56:09Z</dcterms:modified>
</cp:coreProperties>
</file>