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426" r:id="rId3"/>
    <p:sldId id="356" r:id="rId4"/>
    <p:sldId id="354" r:id="rId5"/>
    <p:sldId id="355" r:id="rId6"/>
    <p:sldId id="357" r:id="rId7"/>
    <p:sldId id="359" r:id="rId8"/>
    <p:sldId id="417" r:id="rId9"/>
    <p:sldId id="418" r:id="rId10"/>
    <p:sldId id="362" r:id="rId11"/>
    <p:sldId id="363" r:id="rId12"/>
    <p:sldId id="368" r:id="rId13"/>
    <p:sldId id="369" r:id="rId14"/>
    <p:sldId id="419" r:id="rId15"/>
    <p:sldId id="420" r:id="rId16"/>
    <p:sldId id="421" r:id="rId17"/>
    <p:sldId id="443" r:id="rId18"/>
    <p:sldId id="444" r:id="rId19"/>
    <p:sldId id="422" r:id="rId20"/>
    <p:sldId id="424" r:id="rId21"/>
    <p:sldId id="423" r:id="rId22"/>
    <p:sldId id="374" r:id="rId23"/>
    <p:sldId id="378" r:id="rId24"/>
    <p:sldId id="380" r:id="rId25"/>
    <p:sldId id="383" r:id="rId26"/>
    <p:sldId id="407" r:id="rId27"/>
    <p:sldId id="445" r:id="rId28"/>
    <p:sldId id="429" r:id="rId29"/>
    <p:sldId id="430" r:id="rId30"/>
    <p:sldId id="431" r:id="rId31"/>
    <p:sldId id="432" r:id="rId32"/>
    <p:sldId id="433" r:id="rId33"/>
    <p:sldId id="272" r:id="rId34"/>
    <p:sldId id="273" r:id="rId35"/>
    <p:sldId id="434" r:id="rId36"/>
    <p:sldId id="435" r:id="rId37"/>
    <p:sldId id="436" r:id="rId38"/>
    <p:sldId id="437" r:id="rId39"/>
    <p:sldId id="438" r:id="rId40"/>
    <p:sldId id="439" r:id="rId41"/>
    <p:sldId id="440" r:id="rId42"/>
    <p:sldId id="441" r:id="rId43"/>
    <p:sldId id="442" r:id="rId44"/>
    <p:sldId id="334" r:id="rId4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1C5B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38" autoAdjust="0"/>
    <p:restoredTop sz="85294" autoAdjust="0"/>
  </p:normalViewPr>
  <p:slideViewPr>
    <p:cSldViewPr>
      <p:cViewPr varScale="1">
        <p:scale>
          <a:sx n="76" d="100"/>
          <a:sy n="76" d="100"/>
        </p:scale>
        <p:origin x="492" y="84"/>
      </p:cViewPr>
      <p:guideLst>
        <p:guide orient="horz" pos="2160"/>
        <p:guide pos="2880"/>
        <p:guide orient="horz" pos="1620"/>
      </p:guideLst>
    </p:cSldViewPr>
  </p:slideViewPr>
  <p:notesTextViewPr>
    <p:cViewPr>
      <p:scale>
        <a:sx n="100" d="100"/>
        <a:sy n="100" d="100"/>
      </p:scale>
      <p:origin x="0" y="0"/>
    </p:cViewPr>
  </p:notesTextViewPr>
  <p:sorterViewPr>
    <p:cViewPr varScale="1">
      <p:scale>
        <a:sx n="1" d="1"/>
        <a:sy n="1" d="1"/>
      </p:scale>
      <p:origin x="0" y="-522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4BD59-CDFE-45D0-B86A-EFE41EC792FF}" type="datetimeFigureOut">
              <a:rPr lang="en-US" smtClean="0"/>
              <a:pPr/>
              <a:t>9/10/2020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4343F1-1072-4F33-9F79-9A7930BCEA58}" type="slidenum">
              <a:rPr lang="en-US" smtClean="0"/>
              <a:pPr/>
              <a:t>‹#›</a:t>
            </a:fld>
            <a:endParaRPr lang="en-US"/>
          </a:p>
        </p:txBody>
      </p:sp>
    </p:spTree>
    <p:extLst>
      <p:ext uri="{BB962C8B-B14F-4D97-AF65-F5344CB8AC3E}">
        <p14:creationId xmlns:p14="http://schemas.microsoft.com/office/powerpoint/2010/main" val="30231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a:t>
            </a:fld>
            <a:endParaRPr lang="en-US"/>
          </a:p>
        </p:txBody>
      </p:sp>
    </p:spTree>
    <p:extLst>
      <p:ext uri="{BB962C8B-B14F-4D97-AF65-F5344CB8AC3E}">
        <p14:creationId xmlns:p14="http://schemas.microsoft.com/office/powerpoint/2010/main" val="2487062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25</a:t>
            </a:fld>
            <a:endParaRPr lang="en-US"/>
          </a:p>
        </p:txBody>
      </p:sp>
    </p:spTree>
    <p:extLst>
      <p:ext uri="{BB962C8B-B14F-4D97-AF65-F5344CB8AC3E}">
        <p14:creationId xmlns:p14="http://schemas.microsoft.com/office/powerpoint/2010/main" val="2378474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26</a:t>
            </a:fld>
            <a:endParaRPr lang="en-US"/>
          </a:p>
        </p:txBody>
      </p:sp>
    </p:spTree>
    <p:extLst>
      <p:ext uri="{BB962C8B-B14F-4D97-AF65-F5344CB8AC3E}">
        <p14:creationId xmlns:p14="http://schemas.microsoft.com/office/powerpoint/2010/main" val="450471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27</a:t>
            </a:fld>
            <a:endParaRPr lang="en-US"/>
          </a:p>
        </p:txBody>
      </p:sp>
    </p:spTree>
    <p:extLst>
      <p:ext uri="{BB962C8B-B14F-4D97-AF65-F5344CB8AC3E}">
        <p14:creationId xmlns:p14="http://schemas.microsoft.com/office/powerpoint/2010/main" val="5237430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28</a:t>
            </a:fld>
            <a:endParaRPr lang="en-US"/>
          </a:p>
        </p:txBody>
      </p:sp>
    </p:spTree>
    <p:extLst>
      <p:ext uri="{BB962C8B-B14F-4D97-AF65-F5344CB8AC3E}">
        <p14:creationId xmlns:p14="http://schemas.microsoft.com/office/powerpoint/2010/main" val="802367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29</a:t>
            </a:fld>
            <a:endParaRPr lang="en-US"/>
          </a:p>
        </p:txBody>
      </p:sp>
    </p:spTree>
    <p:extLst>
      <p:ext uri="{BB962C8B-B14F-4D97-AF65-F5344CB8AC3E}">
        <p14:creationId xmlns:p14="http://schemas.microsoft.com/office/powerpoint/2010/main" val="3771888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30</a:t>
            </a:fld>
            <a:endParaRPr lang="en-US"/>
          </a:p>
        </p:txBody>
      </p:sp>
    </p:spTree>
    <p:extLst>
      <p:ext uri="{BB962C8B-B14F-4D97-AF65-F5344CB8AC3E}">
        <p14:creationId xmlns:p14="http://schemas.microsoft.com/office/powerpoint/2010/main" val="4125799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31</a:t>
            </a:fld>
            <a:endParaRPr lang="en-US"/>
          </a:p>
        </p:txBody>
      </p:sp>
    </p:spTree>
    <p:extLst>
      <p:ext uri="{BB962C8B-B14F-4D97-AF65-F5344CB8AC3E}">
        <p14:creationId xmlns:p14="http://schemas.microsoft.com/office/powerpoint/2010/main" val="3857227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32</a:t>
            </a:fld>
            <a:endParaRPr lang="en-US"/>
          </a:p>
        </p:txBody>
      </p:sp>
    </p:spTree>
    <p:extLst>
      <p:ext uri="{BB962C8B-B14F-4D97-AF65-F5344CB8AC3E}">
        <p14:creationId xmlns:p14="http://schemas.microsoft.com/office/powerpoint/2010/main" val="2511960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35</a:t>
            </a:fld>
            <a:endParaRPr lang="en-US"/>
          </a:p>
        </p:txBody>
      </p:sp>
    </p:spTree>
    <p:extLst>
      <p:ext uri="{BB962C8B-B14F-4D97-AF65-F5344CB8AC3E}">
        <p14:creationId xmlns:p14="http://schemas.microsoft.com/office/powerpoint/2010/main" val="15770680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36</a:t>
            </a:fld>
            <a:endParaRPr lang="en-US"/>
          </a:p>
        </p:txBody>
      </p:sp>
    </p:spTree>
    <p:extLst>
      <p:ext uri="{BB962C8B-B14F-4D97-AF65-F5344CB8AC3E}">
        <p14:creationId xmlns:p14="http://schemas.microsoft.com/office/powerpoint/2010/main" val="1793620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a:t>
            </a:fld>
            <a:endParaRPr lang="en-US"/>
          </a:p>
        </p:txBody>
      </p:sp>
    </p:spTree>
    <p:extLst>
      <p:ext uri="{BB962C8B-B14F-4D97-AF65-F5344CB8AC3E}">
        <p14:creationId xmlns:p14="http://schemas.microsoft.com/office/powerpoint/2010/main" val="6406007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37</a:t>
            </a:fld>
            <a:endParaRPr lang="en-US"/>
          </a:p>
        </p:txBody>
      </p:sp>
    </p:spTree>
    <p:extLst>
      <p:ext uri="{BB962C8B-B14F-4D97-AF65-F5344CB8AC3E}">
        <p14:creationId xmlns:p14="http://schemas.microsoft.com/office/powerpoint/2010/main" val="7862071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38</a:t>
            </a:fld>
            <a:endParaRPr lang="en-US"/>
          </a:p>
        </p:txBody>
      </p:sp>
    </p:spTree>
    <p:extLst>
      <p:ext uri="{BB962C8B-B14F-4D97-AF65-F5344CB8AC3E}">
        <p14:creationId xmlns:p14="http://schemas.microsoft.com/office/powerpoint/2010/main" val="13491759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39</a:t>
            </a:fld>
            <a:endParaRPr lang="en-US"/>
          </a:p>
        </p:txBody>
      </p:sp>
    </p:spTree>
    <p:extLst>
      <p:ext uri="{BB962C8B-B14F-4D97-AF65-F5344CB8AC3E}">
        <p14:creationId xmlns:p14="http://schemas.microsoft.com/office/powerpoint/2010/main" val="1851513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40</a:t>
            </a:fld>
            <a:endParaRPr lang="en-US"/>
          </a:p>
        </p:txBody>
      </p:sp>
    </p:spTree>
    <p:extLst>
      <p:ext uri="{BB962C8B-B14F-4D97-AF65-F5344CB8AC3E}">
        <p14:creationId xmlns:p14="http://schemas.microsoft.com/office/powerpoint/2010/main" val="4247451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41</a:t>
            </a:fld>
            <a:endParaRPr lang="en-US"/>
          </a:p>
        </p:txBody>
      </p:sp>
    </p:spTree>
    <p:extLst>
      <p:ext uri="{BB962C8B-B14F-4D97-AF65-F5344CB8AC3E}">
        <p14:creationId xmlns:p14="http://schemas.microsoft.com/office/powerpoint/2010/main" val="6867883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42</a:t>
            </a:fld>
            <a:endParaRPr lang="en-US"/>
          </a:p>
        </p:txBody>
      </p:sp>
    </p:spTree>
    <p:extLst>
      <p:ext uri="{BB962C8B-B14F-4D97-AF65-F5344CB8AC3E}">
        <p14:creationId xmlns:p14="http://schemas.microsoft.com/office/powerpoint/2010/main" val="9073194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43</a:t>
            </a:fld>
            <a:endParaRPr lang="en-US"/>
          </a:p>
        </p:txBody>
      </p:sp>
    </p:spTree>
    <p:extLst>
      <p:ext uri="{BB962C8B-B14F-4D97-AF65-F5344CB8AC3E}">
        <p14:creationId xmlns:p14="http://schemas.microsoft.com/office/powerpoint/2010/main" val="2822686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4</a:t>
            </a:fld>
            <a:endParaRPr lang="en-US"/>
          </a:p>
        </p:txBody>
      </p:sp>
    </p:spTree>
    <p:extLst>
      <p:ext uri="{BB962C8B-B14F-4D97-AF65-F5344CB8AC3E}">
        <p14:creationId xmlns:p14="http://schemas.microsoft.com/office/powerpoint/2010/main" val="113785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5</a:t>
            </a:fld>
            <a:endParaRPr lang="en-US"/>
          </a:p>
        </p:txBody>
      </p:sp>
    </p:spTree>
    <p:extLst>
      <p:ext uri="{BB962C8B-B14F-4D97-AF65-F5344CB8AC3E}">
        <p14:creationId xmlns:p14="http://schemas.microsoft.com/office/powerpoint/2010/main" val="449058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84343F1-1072-4F33-9F79-9A7930BCEA58}" type="slidenum">
              <a:rPr lang="en-US" smtClean="0"/>
              <a:pPr/>
              <a:t>9</a:t>
            </a:fld>
            <a:endParaRPr lang="en-US"/>
          </a:p>
        </p:txBody>
      </p:sp>
    </p:spTree>
    <p:extLst>
      <p:ext uri="{BB962C8B-B14F-4D97-AF65-F5344CB8AC3E}">
        <p14:creationId xmlns:p14="http://schemas.microsoft.com/office/powerpoint/2010/main" val="8964744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11</a:t>
            </a:fld>
            <a:endParaRPr lang="en-US"/>
          </a:p>
        </p:txBody>
      </p:sp>
    </p:spTree>
    <p:extLst>
      <p:ext uri="{BB962C8B-B14F-4D97-AF65-F5344CB8AC3E}">
        <p14:creationId xmlns:p14="http://schemas.microsoft.com/office/powerpoint/2010/main" val="1355851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12</a:t>
            </a:fld>
            <a:endParaRPr lang="en-US"/>
          </a:p>
        </p:txBody>
      </p:sp>
    </p:spTree>
    <p:extLst>
      <p:ext uri="{BB962C8B-B14F-4D97-AF65-F5344CB8AC3E}">
        <p14:creationId xmlns:p14="http://schemas.microsoft.com/office/powerpoint/2010/main" val="2393478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19</a:t>
            </a:fld>
            <a:endParaRPr lang="en-US"/>
          </a:p>
        </p:txBody>
      </p:sp>
    </p:spTree>
    <p:extLst>
      <p:ext uri="{BB962C8B-B14F-4D97-AF65-F5344CB8AC3E}">
        <p14:creationId xmlns:p14="http://schemas.microsoft.com/office/powerpoint/2010/main" val="181737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84343F1-1072-4F33-9F79-9A7930BCEA58}" type="slidenum">
              <a:rPr lang="en-US" smtClean="0"/>
              <a:pPr/>
              <a:t>23</a:t>
            </a:fld>
            <a:endParaRPr lang="en-US"/>
          </a:p>
        </p:txBody>
      </p:sp>
    </p:spTree>
    <p:extLst>
      <p:ext uri="{BB962C8B-B14F-4D97-AF65-F5344CB8AC3E}">
        <p14:creationId xmlns:p14="http://schemas.microsoft.com/office/powerpoint/2010/main" val="732730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7"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C80A78-0DAD-4476-9244-FA9785F40615}" type="datetimeFigureOut">
              <a:rPr lang="en-US" smtClean="0"/>
              <a:pPr/>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C80A78-0DAD-4476-9244-FA9785F40615}" type="datetimeFigureOut">
              <a:rPr lang="en-US" smtClean="0"/>
              <a:pPr/>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7C80A78-0DAD-4476-9244-FA9785F40615}" type="datetimeFigureOut">
              <a:rPr lang="en-US" smtClean="0"/>
              <a:pPr/>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D5E54-E06B-477B-AE1A-0831167D1657}" type="slidenum">
              <a:rPr lang="en-US" smtClean="0"/>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C80A78-0DAD-4476-9244-FA9785F40615}" type="datetimeFigureOut">
              <a:rPr lang="en-US" smtClean="0"/>
              <a:pPr/>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D5E54-E06B-477B-AE1A-0831167D1657}" type="slidenum">
              <a:rPr lang="en-US" smtClean="0"/>
              <a:pPr/>
              <a:t>‹#›</a:t>
            </a:fld>
            <a:endParaRPr lang="en-US"/>
          </a:p>
        </p:txBody>
      </p:sp>
      <p:sp>
        <p:nvSpPr>
          <p:cNvPr id="7" name="Rectangle 6"/>
          <p:cNvSpPr/>
          <p:nvPr userDrawn="1"/>
        </p:nvSpPr>
        <p:spPr bwMode="auto">
          <a:xfrm>
            <a:off x="-5531" y="627534"/>
            <a:ext cx="9155062" cy="4515966"/>
          </a:xfrm>
          <a:prstGeom prst="rect">
            <a:avLst/>
          </a:prstGeom>
          <a:gradFill flip="none" rotWithShape="1">
            <a:gsLst>
              <a:gs pos="0">
                <a:schemeClr val="bg1">
                  <a:lumMod val="95000"/>
                </a:schemeClr>
              </a:gs>
              <a:gs pos="58000">
                <a:schemeClr val="bg1"/>
              </a:gs>
            </a:gsLst>
            <a:lin ang="5400000" scaled="1"/>
            <a:tileRect/>
          </a:gradFill>
          <a:ln w="25400" cap="flat" cmpd="sng" algn="ctr">
            <a:noFill/>
            <a:prstDash val="solid"/>
            <a:round/>
            <a:headEnd type="none" w="med" len="med"/>
            <a:tailEnd type="none" w="med" len="med"/>
          </a:ln>
          <a:effectLst/>
        </p:spPr>
        <p:txBody>
          <a:bodyPr vert="horz" wrap="square" lIns="34290" tIns="17145" rIns="34290" bIns="17145" numCol="1" rtlCol="0" anchor="t" anchorCtr="0" compatLnSpc="1">
            <a:prstTxWarp prst="textNoShape">
              <a:avLst/>
            </a:prstTxWarp>
          </a:bodyPr>
          <a:lstStyle/>
          <a:p>
            <a:pPr defTabSz="342900"/>
            <a:endParaRPr lang="id-ID" dirty="0">
              <a:latin typeface="Futura Bk BT" pitchFamily="34" charset="0"/>
            </a:endParaRPr>
          </a:p>
        </p:txBody>
      </p:sp>
      <p:sp>
        <p:nvSpPr>
          <p:cNvPr id="6"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C80A78-0DAD-4476-9244-FA9785F40615}" type="datetimeFigureOut">
              <a:rPr lang="en-US" smtClean="0"/>
              <a:pPr/>
              <a:t>9/10/2020</a:t>
            </a:fld>
            <a:endParaRPr lang="en-US"/>
          </a:p>
        </p:txBody>
      </p:sp>
      <p:sp>
        <p:nvSpPr>
          <p:cNvPr id="6" name="Footer Placeholder 5"/>
          <p:cNvSpPr>
            <a:spLocks noGrp="1"/>
          </p:cNvSpPr>
          <p:nvPr>
            <p:ph type="ftr" sz="quarter" idx="11"/>
          </p:nvPr>
        </p:nvSpPr>
        <p:spPr/>
        <p:txBody>
          <a:bodyPr/>
          <a:lstStyle/>
          <a:p>
            <a:endParaRPr lang="en-US"/>
          </a:p>
        </p:txBody>
      </p:sp>
      <p:sp>
        <p:nvSpPr>
          <p:cNvPr id="9" name="Slide Number Placeholder 5"/>
          <p:cNvSpPr txBox="1">
            <a:spLocks/>
          </p:cNvSpPr>
          <p:nvPr userDrawn="1"/>
        </p:nvSpPr>
        <p:spPr>
          <a:xfrm>
            <a:off x="6858016" y="4786328"/>
            <a:ext cx="2133600" cy="273844"/>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8B5D5E54-E06B-477B-AE1A-0831167D1657}"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7C80A78-0DAD-4476-9244-FA9785F40615}" type="datetimeFigureOut">
              <a:rPr lang="en-US" smtClean="0"/>
              <a:pPr/>
              <a:t>9/10/2020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B5D5E54-E06B-477B-AE1A-0831167D16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8" name="Text Box 21"/>
          <p:cNvSpPr txBox="1">
            <a:spLocks noChangeArrowheads="1"/>
          </p:cNvSpPr>
          <p:nvPr/>
        </p:nvSpPr>
        <p:spPr bwMode="auto">
          <a:xfrm>
            <a:off x="233346" y="1995686"/>
            <a:ext cx="8677308" cy="584775"/>
          </a:xfrm>
          <a:prstGeom prst="rect">
            <a:avLst/>
          </a:prstGeom>
          <a:noFill/>
          <a:ln w="9525">
            <a:noFill/>
            <a:miter lim="800000"/>
            <a:headEnd/>
            <a:tailEnd/>
          </a:ln>
        </p:spPr>
        <p:txBody>
          <a:bodyPr wrap="square">
            <a:spAutoFit/>
          </a:bodyPr>
          <a:lstStyle/>
          <a:p>
            <a:pPr algn="ctr"/>
            <a:r>
              <a:rPr lang="en-US" sz="3200" b="1" dirty="0">
                <a:solidFill>
                  <a:srgbClr val="C00000"/>
                </a:solidFill>
                <a:latin typeface="Myriad Pro" pitchFamily="34" charset="0"/>
                <a:ea typeface="FangSong" pitchFamily="49" charset="-122"/>
              </a:rPr>
              <a:t>QUALITY MANAGEMENT</a:t>
            </a:r>
          </a:p>
        </p:txBody>
      </p:sp>
      <p:pic>
        <p:nvPicPr>
          <p:cNvPr id="1026" name="Picture 2" descr="https://www.itm.edu/wp-content/uploads/2016/08/logo.png">
            <a:extLst>
              <a:ext uri="{FF2B5EF4-FFF2-40B4-BE49-F238E27FC236}">
                <a16:creationId xmlns:a16="http://schemas.microsoft.com/office/drawing/2014/main" id="{D65EAABF-B15D-4C9B-85DA-206380E1FC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187" y="399030"/>
            <a:ext cx="2828925" cy="752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236981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NEW PERCEPTIONS TO QUALITY MANAGEMENT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PLAN – DO – CHECK – ACT (PDCA) CYCLE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14 POINT AGENDA FOR QUALITY IMPROVEMENT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CONSIDERED FATHER OF JAPANESE QUALITY MANAGEMENT SYSTEMS</a:t>
            </a:r>
          </a:p>
          <a:p>
            <a:pPr fontAlgn="auto">
              <a:lnSpc>
                <a:spcPct val="120000"/>
              </a:lnSpc>
              <a:spcBef>
                <a:spcPts val="1000"/>
              </a:spcBef>
              <a:spcAft>
                <a:spcPts val="0"/>
              </a:spcAft>
              <a:buClr>
                <a:srgbClr val="C00000"/>
              </a:buClr>
              <a:defRPr/>
            </a:pPr>
            <a:r>
              <a:rPr lang="en-IN" sz="1500" dirty="0">
                <a:latin typeface="Myriad Pro" pitchFamily="34" charset="0"/>
              </a:rPr>
              <a:t>       HIGHEST AWARD IN JAPAN NAMED AFTER HIM</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072188" cy="353943"/>
          </a:xfrm>
          <a:prstGeom prst="rect">
            <a:avLst/>
          </a:prstGeom>
          <a:noFill/>
        </p:spPr>
        <p:txBody>
          <a:bodyPr wrap="none" rtlCol="0">
            <a:spAutoFit/>
          </a:bodyPr>
          <a:lstStyle/>
          <a:p>
            <a:r>
              <a:rPr lang="en-IN" sz="1700" b="1" dirty="0">
                <a:solidFill>
                  <a:srgbClr val="C00000"/>
                </a:solidFill>
                <a:latin typeface="Myriad Pro" pitchFamily="34" charset="0"/>
              </a:rPr>
              <a:t>DEMING’S CONTRIBUTIONS</a:t>
            </a:r>
          </a:p>
        </p:txBody>
      </p:sp>
    </p:spTree>
    <p:extLst>
      <p:ext uri="{BB962C8B-B14F-4D97-AF65-F5344CB8AC3E}">
        <p14:creationId xmlns:p14="http://schemas.microsoft.com/office/powerpoint/2010/main" val="3882805469"/>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236981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QUALITY IS “FITNESS FOR USE”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PARETO PRINCIPLE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COST OF QUALITY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GENERAL MANAGEMENT APPROACH AS WELL AS STATISTICS.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185313" cy="353943"/>
          </a:xfrm>
          <a:prstGeom prst="rect">
            <a:avLst/>
          </a:prstGeom>
          <a:noFill/>
        </p:spPr>
        <p:txBody>
          <a:bodyPr wrap="none" rtlCol="0">
            <a:spAutoFit/>
          </a:bodyPr>
          <a:lstStyle/>
          <a:p>
            <a:r>
              <a:rPr lang="en-IN" sz="1700" b="1" dirty="0">
                <a:solidFill>
                  <a:srgbClr val="C00000"/>
                </a:solidFill>
                <a:latin typeface="Myriad Pro" pitchFamily="34" charset="0"/>
              </a:rPr>
              <a:t>THE QUALITY GURUS – JOSEPH JURAN</a:t>
            </a:r>
          </a:p>
        </p:txBody>
      </p:sp>
      <p:pic>
        <p:nvPicPr>
          <p:cNvPr id="2" name="Picture 1">
            <a:extLst>
              <a:ext uri="{FF2B5EF4-FFF2-40B4-BE49-F238E27FC236}">
                <a16:creationId xmlns:a16="http://schemas.microsoft.com/office/drawing/2014/main" id="{DA70C2A4-A089-4F57-A2CD-6B74EF5E1029}"/>
              </a:ext>
            </a:extLst>
          </p:cNvPr>
          <p:cNvPicPr>
            <a:picLocks noChangeAspect="1"/>
          </p:cNvPicPr>
          <p:nvPr/>
        </p:nvPicPr>
        <p:blipFill>
          <a:blip r:embed="rId3"/>
          <a:stretch>
            <a:fillRect/>
          </a:stretch>
        </p:blipFill>
        <p:spPr>
          <a:xfrm>
            <a:off x="7536904" y="757971"/>
            <a:ext cx="1514475" cy="1525747"/>
          </a:xfrm>
          <a:prstGeom prst="rect">
            <a:avLst/>
          </a:prstGeom>
        </p:spPr>
      </p:pic>
      <p:pic>
        <p:nvPicPr>
          <p:cNvPr id="3" name="Picture 2">
            <a:extLst>
              <a:ext uri="{FF2B5EF4-FFF2-40B4-BE49-F238E27FC236}">
                <a16:creationId xmlns:a16="http://schemas.microsoft.com/office/drawing/2014/main" id="{49251720-7E32-4035-92B8-734C7DAC2F3F}"/>
              </a:ext>
            </a:extLst>
          </p:cNvPr>
          <p:cNvPicPr>
            <a:picLocks noChangeAspect="1"/>
          </p:cNvPicPr>
          <p:nvPr/>
        </p:nvPicPr>
        <p:blipFill>
          <a:blip r:embed="rId4"/>
          <a:stretch>
            <a:fillRect/>
          </a:stretch>
        </p:blipFill>
        <p:spPr>
          <a:xfrm>
            <a:off x="7571039" y="2308149"/>
            <a:ext cx="1514475" cy="2476500"/>
          </a:xfrm>
          <a:prstGeom prst="rect">
            <a:avLst/>
          </a:prstGeom>
        </p:spPr>
      </p:pic>
    </p:spTree>
    <p:extLst>
      <p:ext uri="{BB962C8B-B14F-4D97-AF65-F5344CB8AC3E}">
        <p14:creationId xmlns:p14="http://schemas.microsoft.com/office/powerpoint/2010/main" val="2780633704"/>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4193264"/>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JURAN’S TRILOGY</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500" dirty="0">
                <a:latin typeface="Myriad Pro" pitchFamily="34" charset="0"/>
              </a:rPr>
              <a:t>QUALITY PLANNING: THE PROCESS OF PREPARING TO MEET QUALITY GOALS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500" dirty="0">
                <a:latin typeface="Myriad Pro" pitchFamily="34" charset="0"/>
              </a:rPr>
              <a:t>QUALITY CONTROL: THE PROCESS OF MAKING QUALITY GOALS DURING OPERATIONS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500" dirty="0">
                <a:latin typeface="Myriad Pro" pitchFamily="34" charset="0"/>
              </a:rPr>
              <a:t>QUALITY IMPROVEMENT: THE PROCESS OF BREAKING THROUGH TO UNPRECEDENTED LEVELS OF PERFORMANCE</a:t>
            </a:r>
          </a:p>
          <a:p>
            <a:pPr fontAlgn="auto">
              <a:lnSpc>
                <a:spcPct val="120000"/>
              </a:lnSpc>
              <a:spcBef>
                <a:spcPts val="1000"/>
              </a:spcBef>
              <a:spcAft>
                <a:spcPts val="0"/>
              </a:spcAft>
              <a:buClr>
                <a:srgbClr val="C00000"/>
              </a:buClr>
              <a:defRPr/>
            </a:pPr>
            <a:r>
              <a:rPr lang="en-IN" sz="1500" dirty="0">
                <a:latin typeface="Myriad Pro" pitchFamily="34" charset="0"/>
              </a:rPr>
              <a:t>    JURAN’S QUALITY IMPROVEMENT PLAN</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500" dirty="0">
                <a:latin typeface="Myriad Pro" pitchFamily="34" charset="0"/>
              </a:rPr>
              <a:t> 1) ESTABLISH SPECIFIC GOALS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600" dirty="0">
                <a:latin typeface="Myriad Pro" pitchFamily="34" charset="0"/>
              </a:rPr>
              <a:t>2) ESTABLISH PLANS FOR THE ABOVE</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600" dirty="0">
                <a:latin typeface="Myriad Pro" pitchFamily="34" charset="0"/>
              </a:rPr>
              <a:t>3) ASSIGN CLEAR RESPONSIBILITIES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r>
              <a:rPr lang="en-IN" sz="1600" dirty="0">
                <a:latin typeface="Myriad Pro" pitchFamily="34" charset="0"/>
              </a:rPr>
              <a:t>4) BASE REWARDS ON RESULTS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032112" cy="353943"/>
          </a:xfrm>
          <a:prstGeom prst="rect">
            <a:avLst/>
          </a:prstGeom>
          <a:noFill/>
        </p:spPr>
        <p:txBody>
          <a:bodyPr wrap="none" rtlCol="0">
            <a:spAutoFit/>
          </a:bodyPr>
          <a:lstStyle/>
          <a:p>
            <a:r>
              <a:rPr lang="en-IN" sz="1700" b="1" dirty="0">
                <a:solidFill>
                  <a:srgbClr val="C00000"/>
                </a:solidFill>
                <a:latin typeface="Myriad Pro" pitchFamily="34" charset="0"/>
              </a:rPr>
              <a:t>JURAN’S QUALITY TRILOGY</a:t>
            </a:r>
          </a:p>
        </p:txBody>
      </p:sp>
    </p:spTree>
    <p:extLst>
      <p:ext uri="{BB962C8B-B14F-4D97-AF65-F5344CB8AC3E}">
        <p14:creationId xmlns:p14="http://schemas.microsoft.com/office/powerpoint/2010/main" val="3970576470"/>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1964577"/>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PRODUCTIVITY = OUTPUT / INPUT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FEWER DEFECTS INCREASE OUTPUT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QUALITY IMPROVEMENT REDUCES INPUTS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281860" cy="353943"/>
          </a:xfrm>
          <a:prstGeom prst="rect">
            <a:avLst/>
          </a:prstGeom>
          <a:noFill/>
        </p:spPr>
        <p:txBody>
          <a:bodyPr wrap="none" rtlCol="0">
            <a:spAutoFit/>
          </a:bodyPr>
          <a:lstStyle/>
          <a:p>
            <a:r>
              <a:rPr lang="en-IN" sz="1700" b="1" dirty="0">
                <a:solidFill>
                  <a:srgbClr val="C00000"/>
                </a:solidFill>
                <a:latin typeface="Myriad Pro" pitchFamily="34" charset="0"/>
              </a:rPr>
              <a:t>QUALITY AND PRODUCTIVITY</a:t>
            </a:r>
          </a:p>
        </p:txBody>
      </p:sp>
    </p:spTree>
    <p:extLst>
      <p:ext uri="{BB962C8B-B14F-4D97-AF65-F5344CB8AC3E}">
        <p14:creationId xmlns:p14="http://schemas.microsoft.com/office/powerpoint/2010/main" val="339318280"/>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430880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PERFORMANCE</a:t>
            </a:r>
            <a:r>
              <a:rPr lang="en-IN" sz="1500" dirty="0">
                <a:latin typeface="Myriad Pro" pitchFamily="34" charset="0"/>
              </a:rPr>
              <a:t> : HOW WILL THE PRODUCT OR SERVICE PERFORM AND MEET THE CUSTOMER’S INTENDED USE. EX, THE SPEED OF THE SPORTS CAR.</a:t>
            </a: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FEATURES</a:t>
            </a:r>
            <a:r>
              <a:rPr lang="en-IN" sz="1500" dirty="0">
                <a:latin typeface="Myriad Pro" pitchFamily="34" charset="0"/>
              </a:rPr>
              <a:t> : THE SPECIAL CHARACTERISTICS THAT APPEAL TO CUSTOMERS. FOR EX, THE POWER STEERING OF AN AUTOMOBILE</a:t>
            </a: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RELIABILITY</a:t>
            </a:r>
            <a:r>
              <a:rPr lang="en-IN" sz="1500" dirty="0">
                <a:latin typeface="Myriad Pro" pitchFamily="34" charset="0"/>
              </a:rPr>
              <a:t> : THE LIKELIHOOD OF BREAKDOWNS, MALFUNCTIONS, OR NEED FOR REPAIRS. HIGHER THE RELIABILITY LESSER WILL BE THE LIKELIHOOD OF BREAKDOWNS AND MALFUNCTIONS AND BETTER WILL BE THE QUALITY OF THE PRODUCT.</a:t>
            </a: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SERVICEABILITY</a:t>
            </a:r>
            <a:r>
              <a:rPr lang="en-IN" sz="1500" dirty="0">
                <a:latin typeface="Myriad Pro" pitchFamily="34" charset="0"/>
              </a:rPr>
              <a:t> : THE SPEED, COST AND CONVENIENCE OF REPAIRS AND MAINTENANCE. HIGHER THE SERVICEABILITY BETTER WILL BE THE QUALITY OF THE PRODUCT.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960380" cy="353943"/>
          </a:xfrm>
          <a:prstGeom prst="rect">
            <a:avLst/>
          </a:prstGeom>
          <a:noFill/>
        </p:spPr>
        <p:txBody>
          <a:bodyPr wrap="none" rtlCol="0">
            <a:spAutoFit/>
          </a:bodyPr>
          <a:lstStyle/>
          <a:p>
            <a:r>
              <a:rPr lang="en-IN" sz="1700" b="1" dirty="0">
                <a:solidFill>
                  <a:srgbClr val="C00000"/>
                </a:solidFill>
                <a:latin typeface="Myriad Pro" pitchFamily="34" charset="0"/>
              </a:rPr>
              <a:t>DIMENSIONS OF PRODUCT QUALITY</a:t>
            </a:r>
          </a:p>
        </p:txBody>
      </p:sp>
    </p:spTree>
    <p:extLst>
      <p:ext uri="{BB962C8B-B14F-4D97-AF65-F5344CB8AC3E}">
        <p14:creationId xmlns:p14="http://schemas.microsoft.com/office/powerpoint/2010/main" val="1021543700"/>
      </p:ext>
    </p:extLst>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390334"/>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APPEARANCE </a:t>
            </a:r>
            <a:r>
              <a:rPr lang="en-IN" sz="1500" dirty="0">
                <a:latin typeface="Myriad Pro" pitchFamily="34" charset="0"/>
              </a:rPr>
              <a:t>:  THE EFFECT OR HUMAN SENSES, THE LOOK, FEEL, TASTE, SMELL OR SOUND. </a:t>
            </a: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CUSTOMER SERVICE </a:t>
            </a:r>
            <a:r>
              <a:rPr lang="en-IN" sz="1500" dirty="0">
                <a:latin typeface="Myriad Pro" pitchFamily="34" charset="0"/>
              </a:rPr>
              <a:t>: THE TREATMENT RECEIVED BY CUSTOMERS BEFORE, DURING AND AFTER THE SALE.</a:t>
            </a:r>
          </a:p>
          <a:p>
            <a:pPr marL="285750" indent="-285750" fontAlgn="auto">
              <a:lnSpc>
                <a:spcPct val="120000"/>
              </a:lnSpc>
              <a:spcBef>
                <a:spcPts val="1000"/>
              </a:spcBef>
              <a:spcAft>
                <a:spcPts val="0"/>
              </a:spcAft>
              <a:buClr>
                <a:srgbClr val="C00000"/>
              </a:buClr>
              <a:buFont typeface="Wingdings" pitchFamily="2" charset="2"/>
              <a:buChar char="§"/>
              <a:defRPr/>
            </a:pPr>
            <a:r>
              <a:rPr lang="en-IN" sz="1500" b="1" dirty="0">
                <a:latin typeface="Myriad Pro" pitchFamily="34" charset="0"/>
              </a:rPr>
              <a:t>SAFETY</a:t>
            </a:r>
            <a:r>
              <a:rPr lang="en-IN" sz="1500" dirty="0">
                <a:latin typeface="Myriad Pro" pitchFamily="34" charset="0"/>
              </a:rPr>
              <a:t> : HOW WELL THE PRODUCT PROTECTS USERS BEFORE DURING AND AFTER USE.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960380" cy="353943"/>
          </a:xfrm>
          <a:prstGeom prst="rect">
            <a:avLst/>
          </a:prstGeom>
          <a:noFill/>
        </p:spPr>
        <p:txBody>
          <a:bodyPr wrap="none" rtlCol="0">
            <a:spAutoFit/>
          </a:bodyPr>
          <a:lstStyle/>
          <a:p>
            <a:r>
              <a:rPr lang="en-IN" sz="1700" b="1" dirty="0">
                <a:solidFill>
                  <a:srgbClr val="C00000"/>
                </a:solidFill>
                <a:latin typeface="Myriad Pro" pitchFamily="34" charset="0"/>
              </a:rPr>
              <a:t>DIMENSIONS OF PRODUCT QUALITY</a:t>
            </a:r>
          </a:p>
        </p:txBody>
      </p:sp>
    </p:spTree>
    <p:extLst>
      <p:ext uri="{BB962C8B-B14F-4D97-AF65-F5344CB8AC3E}">
        <p14:creationId xmlns:p14="http://schemas.microsoft.com/office/powerpoint/2010/main" val="609813979"/>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77505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TIME &amp; TIMELINESS  - CUSTOMER WAITING TIME, COMPLETED ON TIME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COMPLETENESS  - CUSTOMER GETS ALL THEY ASKED FOR</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COURTESY - TREATMENT BY EMPLOYEES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CONSISTENCY  - SAME LEVEL OF SERVICE FOR ALL CUSTOMERS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ACCESSIBILITY &amp; CONVENIENCE  - EASE OF OBTAINING SERVICE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ACCURACY - PERFORMED RIGHT EVERY TIME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RESPONSIVENESS - REACTIONS TO UNUSUAL SITUATIONS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532890" cy="353943"/>
          </a:xfrm>
          <a:prstGeom prst="rect">
            <a:avLst/>
          </a:prstGeom>
          <a:noFill/>
        </p:spPr>
        <p:txBody>
          <a:bodyPr wrap="none" rtlCol="0">
            <a:spAutoFit/>
          </a:bodyPr>
          <a:lstStyle/>
          <a:p>
            <a:r>
              <a:rPr lang="en-IN" sz="1700" b="1" dirty="0">
                <a:solidFill>
                  <a:srgbClr val="C00000"/>
                </a:solidFill>
                <a:latin typeface="Myriad Pro" pitchFamily="34" charset="0"/>
              </a:rPr>
              <a:t>SERVICE QUALITY- DIMENSIONS</a:t>
            </a:r>
          </a:p>
        </p:txBody>
      </p:sp>
    </p:spTree>
    <p:extLst>
      <p:ext uri="{BB962C8B-B14F-4D97-AF65-F5344CB8AC3E}">
        <p14:creationId xmlns:p14="http://schemas.microsoft.com/office/powerpoint/2010/main" val="3850761606"/>
      </p:ext>
    </p:extLst>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190955" cy="353943"/>
          </a:xfrm>
          <a:prstGeom prst="rect">
            <a:avLst/>
          </a:prstGeom>
          <a:noFill/>
        </p:spPr>
        <p:txBody>
          <a:bodyPr wrap="none" rtlCol="0">
            <a:spAutoFit/>
          </a:bodyPr>
          <a:lstStyle/>
          <a:p>
            <a:r>
              <a:rPr lang="en-IN" sz="1700" b="1" dirty="0">
                <a:solidFill>
                  <a:srgbClr val="C00000"/>
                </a:solidFill>
                <a:latin typeface="Myriad Pro" pitchFamily="34" charset="0"/>
              </a:rPr>
              <a:t>QUALITY IN DIFFERENT APPLICATIONS</a:t>
            </a:r>
          </a:p>
        </p:txBody>
      </p:sp>
      <p:pic>
        <p:nvPicPr>
          <p:cNvPr id="2" name="Picture 1">
            <a:extLst>
              <a:ext uri="{FF2B5EF4-FFF2-40B4-BE49-F238E27FC236}">
                <a16:creationId xmlns:a16="http://schemas.microsoft.com/office/drawing/2014/main" id="{B779971F-EA89-4385-9A4C-7CD7B3C2582F}"/>
              </a:ext>
            </a:extLst>
          </p:cNvPr>
          <p:cNvPicPr>
            <a:picLocks noChangeAspect="1"/>
          </p:cNvPicPr>
          <p:nvPr/>
        </p:nvPicPr>
        <p:blipFill>
          <a:blip r:embed="rId2"/>
          <a:stretch>
            <a:fillRect/>
          </a:stretch>
        </p:blipFill>
        <p:spPr>
          <a:xfrm>
            <a:off x="899592" y="915566"/>
            <a:ext cx="6768752" cy="3744416"/>
          </a:xfrm>
          <a:prstGeom prst="rect">
            <a:avLst/>
          </a:prstGeom>
        </p:spPr>
      </p:pic>
    </p:spTree>
    <p:extLst>
      <p:ext uri="{BB962C8B-B14F-4D97-AF65-F5344CB8AC3E}">
        <p14:creationId xmlns:p14="http://schemas.microsoft.com/office/powerpoint/2010/main" val="1377657413"/>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205878" cy="353943"/>
          </a:xfrm>
          <a:prstGeom prst="rect">
            <a:avLst/>
          </a:prstGeom>
          <a:noFill/>
        </p:spPr>
        <p:txBody>
          <a:bodyPr wrap="none" rtlCol="0">
            <a:spAutoFit/>
          </a:bodyPr>
          <a:lstStyle/>
          <a:p>
            <a:r>
              <a:rPr lang="en-IN" sz="1700" b="1" dirty="0">
                <a:solidFill>
                  <a:srgbClr val="C00000"/>
                </a:solidFill>
                <a:latin typeface="Myriad Pro" pitchFamily="34" charset="0"/>
              </a:rPr>
              <a:t>THREE ASPECTS OF QUALITY </a:t>
            </a:r>
          </a:p>
        </p:txBody>
      </p:sp>
      <p:pic>
        <p:nvPicPr>
          <p:cNvPr id="3" name="Picture 2">
            <a:extLst>
              <a:ext uri="{FF2B5EF4-FFF2-40B4-BE49-F238E27FC236}">
                <a16:creationId xmlns:a16="http://schemas.microsoft.com/office/drawing/2014/main" id="{106A7C77-0237-4584-8650-E7012CF8651E}"/>
              </a:ext>
            </a:extLst>
          </p:cNvPr>
          <p:cNvPicPr>
            <a:picLocks noChangeAspect="1"/>
          </p:cNvPicPr>
          <p:nvPr/>
        </p:nvPicPr>
        <p:blipFill>
          <a:blip r:embed="rId2"/>
          <a:stretch>
            <a:fillRect/>
          </a:stretch>
        </p:blipFill>
        <p:spPr>
          <a:xfrm>
            <a:off x="1403648" y="1275606"/>
            <a:ext cx="5904655" cy="2880319"/>
          </a:xfrm>
          <a:prstGeom prst="rect">
            <a:avLst/>
          </a:prstGeom>
        </p:spPr>
      </p:pic>
    </p:spTree>
    <p:extLst>
      <p:ext uri="{BB962C8B-B14F-4D97-AF65-F5344CB8AC3E}">
        <p14:creationId xmlns:p14="http://schemas.microsoft.com/office/powerpoint/2010/main" val="439815300"/>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155933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PREVENTION COSTS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APPRAISAL COSTS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INTERNAL FAILURE COSTS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EXTERNAL FAILURE COSTS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5583707" cy="353943"/>
          </a:xfrm>
          <a:prstGeom prst="rect">
            <a:avLst/>
          </a:prstGeom>
          <a:noFill/>
        </p:spPr>
        <p:txBody>
          <a:bodyPr wrap="square" rtlCol="0">
            <a:spAutoFit/>
          </a:bodyPr>
          <a:lstStyle/>
          <a:p>
            <a:r>
              <a:rPr lang="en-IN" sz="1700" b="1" dirty="0">
                <a:solidFill>
                  <a:srgbClr val="C00000"/>
                </a:solidFill>
                <a:latin typeface="Myriad Pro" pitchFamily="34" charset="0"/>
              </a:rPr>
              <a:t>COSTS ASSOCIATED WITH QUALITY MANAGEMENT</a:t>
            </a:r>
          </a:p>
        </p:txBody>
      </p:sp>
    </p:spTree>
    <p:extLst>
      <p:ext uri="{BB962C8B-B14F-4D97-AF65-F5344CB8AC3E}">
        <p14:creationId xmlns:p14="http://schemas.microsoft.com/office/powerpoint/2010/main" val="3025254044"/>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7822121" cy="320081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QUALITY MAY BE DEFINED AS THE SUM TOTAL OF FEATURES OF A PRODUCT WHICH INFLUENCE ITS ABILITY TO SATISFY A GIVEN DEMAND.</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QUALITY OF PRODUCTS AND SERVICES IS NOT DEFINED OR DETERMINED BY PRODUCING FIRMS, IT IS DETERMINED BY CUSTOMERS.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IT IS CUSTOMER’S PERCEPTION OF THE DEGREE TO WHICH THE PRODUCT OR SERVICE MEETS HIS OR HER EXPECTATIONS.</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163652" cy="353943"/>
          </a:xfrm>
          <a:prstGeom prst="rect">
            <a:avLst/>
          </a:prstGeom>
          <a:noFill/>
        </p:spPr>
        <p:txBody>
          <a:bodyPr wrap="none" rtlCol="0">
            <a:spAutoFit/>
          </a:bodyPr>
          <a:lstStyle/>
          <a:p>
            <a:r>
              <a:rPr lang="en-US" sz="1700" b="1" dirty="0">
                <a:solidFill>
                  <a:srgbClr val="C00000"/>
                </a:solidFill>
                <a:latin typeface="Myriad Pro" pitchFamily="34" charset="0"/>
              </a:rPr>
              <a:t>QUALITY </a:t>
            </a:r>
          </a:p>
        </p:txBody>
      </p:sp>
    </p:spTree>
    <p:extLst>
      <p:ext uri="{BB962C8B-B14F-4D97-AF65-F5344CB8AC3E}">
        <p14:creationId xmlns:p14="http://schemas.microsoft.com/office/powerpoint/2010/main" val="1525299012"/>
      </p:ext>
    </p:extLst>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64681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COSTS ASSOCIATED WITH PREVENTING DEFECTS BEFORE THEY HAPPEN.</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EXAMPLE- COSTS OF PROCESS DESIGN, PRODUCT AND SERVICE DESIGN, EMPLOYEE TRAINING, SUPPLIER PROGRAMS, ETC.</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AS QUALITY INCREASES THIS COST INCREASE.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337499" cy="353943"/>
          </a:xfrm>
          <a:prstGeom prst="rect">
            <a:avLst/>
          </a:prstGeom>
          <a:noFill/>
        </p:spPr>
        <p:txBody>
          <a:bodyPr wrap="none" rtlCol="0">
            <a:spAutoFit/>
          </a:bodyPr>
          <a:lstStyle/>
          <a:p>
            <a:r>
              <a:rPr lang="en-IN" sz="1700" b="1" dirty="0">
                <a:solidFill>
                  <a:srgbClr val="C00000"/>
                </a:solidFill>
                <a:latin typeface="Myriad Pro" pitchFamily="34" charset="0"/>
              </a:rPr>
              <a:t>PREVENTION COSTS </a:t>
            </a:r>
          </a:p>
        </p:txBody>
      </p:sp>
    </p:spTree>
    <p:extLst>
      <p:ext uri="{BB962C8B-B14F-4D97-AF65-F5344CB8AC3E}">
        <p14:creationId xmlns:p14="http://schemas.microsoft.com/office/powerpoint/2010/main" val="15380518"/>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36981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COSTS INCURRED IN ASSESSING THE LEVEL OF QUALITY.</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EXAMPLE - COSTS OF INSPECTION, TESTING.</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AS QUALITY INCREASES THIS COST DECREASE.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415356" cy="353943"/>
          </a:xfrm>
          <a:prstGeom prst="rect">
            <a:avLst/>
          </a:prstGeom>
          <a:noFill/>
        </p:spPr>
        <p:txBody>
          <a:bodyPr wrap="square" rtlCol="0">
            <a:spAutoFit/>
          </a:bodyPr>
          <a:lstStyle/>
          <a:p>
            <a:r>
              <a:rPr lang="en-IN" sz="1700" b="1" dirty="0">
                <a:solidFill>
                  <a:srgbClr val="C00000"/>
                </a:solidFill>
                <a:latin typeface="Myriad Pro" pitchFamily="34" charset="0"/>
              </a:rPr>
              <a:t>APPRAISAL COSTS</a:t>
            </a:r>
          </a:p>
        </p:txBody>
      </p:sp>
    </p:spTree>
    <p:extLst>
      <p:ext uri="{BB962C8B-B14F-4D97-AF65-F5344CB8AC3E}">
        <p14:creationId xmlns:p14="http://schemas.microsoft.com/office/powerpoint/2010/main" val="3194906160"/>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24157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INTERNAL FAILURES ARE THOSE THAT ARE DISCOVERED DURING THE PRODUCTION PROCESS.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EXAMPLE - COST OF REWORKING.</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AS QUALITY INCREASES THIS COST DECREASE.</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950231" cy="353943"/>
          </a:xfrm>
          <a:prstGeom prst="rect">
            <a:avLst/>
          </a:prstGeom>
          <a:noFill/>
        </p:spPr>
        <p:txBody>
          <a:bodyPr wrap="none" rtlCol="0">
            <a:spAutoFit/>
          </a:bodyPr>
          <a:lstStyle/>
          <a:p>
            <a:r>
              <a:rPr lang="en-IN" sz="1700" b="1" dirty="0">
                <a:solidFill>
                  <a:srgbClr val="C00000"/>
                </a:solidFill>
                <a:latin typeface="Myriad Pro" pitchFamily="34" charset="0"/>
              </a:rPr>
              <a:t>INTERNAL FAILURE COSTS </a:t>
            </a:r>
          </a:p>
        </p:txBody>
      </p:sp>
    </p:spTree>
    <p:extLst>
      <p:ext uri="{BB962C8B-B14F-4D97-AF65-F5344CB8AC3E}">
        <p14:creationId xmlns:p14="http://schemas.microsoft.com/office/powerpoint/2010/main" val="2251795801"/>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923814"/>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EXTERNAL FAILURES ARE THOSE THAT ARE DISCOVERED AFTER DELIVERY TO THE CUSTOMER.</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EXAMPLE - WARRANTY COSTS, LOSS OF MARKET SHARE, LAWSUITS FROM INJURY.</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AS QUALITY INCREASES THIS COST DECREASE.</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915670" cy="615553"/>
          </a:xfrm>
          <a:prstGeom prst="rect">
            <a:avLst/>
          </a:prstGeom>
          <a:noFill/>
        </p:spPr>
        <p:txBody>
          <a:bodyPr wrap="none" rtlCol="0">
            <a:spAutoFit/>
          </a:bodyPr>
          <a:lstStyle/>
          <a:p>
            <a:r>
              <a:rPr lang="en-IN" sz="1700" b="1" dirty="0">
                <a:solidFill>
                  <a:srgbClr val="C00000"/>
                </a:solidFill>
                <a:latin typeface="Myriad Pro" pitchFamily="34" charset="0"/>
              </a:rPr>
              <a:t>EXTERNAL FAILURE COSTS</a:t>
            </a:r>
          </a:p>
          <a:p>
            <a:endParaRPr lang="en-IN" sz="1700" b="1" dirty="0">
              <a:solidFill>
                <a:srgbClr val="C00000"/>
              </a:solidFill>
              <a:latin typeface="Myriad Pro" pitchFamily="34" charset="0"/>
            </a:endParaRPr>
          </a:p>
        </p:txBody>
      </p:sp>
    </p:spTree>
    <p:extLst>
      <p:ext uri="{BB962C8B-B14F-4D97-AF65-F5344CB8AC3E}">
        <p14:creationId xmlns:p14="http://schemas.microsoft.com/office/powerpoint/2010/main" val="2677730838"/>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683568" y="1059582"/>
            <a:ext cx="7128791" cy="3477812"/>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PROF. KAROU ISHIKAWA DEVELOPED THE SEVEN QC TOOLS.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BASED ON HIS EXPERIENCE, HE IDENTIFIED A SET OF TOOLS, WHICH CAN BE USED BY TEAMS AND INDIVIDUALS TO INTERPRET DATA AND DERIVE MAXIMUM INFORMATION FROM IT.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THESE ARE SEVEN EFFECTIVE METHODS, WHICH CAN OFFER ANY ORGANIZATION THE MEANS TO COLLECT, PRESENT AND ANALYZE MOST OF ITS DATA AND PROBLEMS.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657348" cy="353943"/>
          </a:xfrm>
          <a:prstGeom prst="rect">
            <a:avLst/>
          </a:prstGeom>
          <a:noFill/>
        </p:spPr>
        <p:txBody>
          <a:bodyPr wrap="none" rtlCol="0">
            <a:spAutoFit/>
          </a:bodyPr>
          <a:lstStyle/>
          <a:p>
            <a:r>
              <a:rPr lang="en-IN" sz="1700" b="1" dirty="0">
                <a:solidFill>
                  <a:srgbClr val="C00000"/>
                </a:solidFill>
                <a:latin typeface="Myriad Pro" pitchFamily="34" charset="0"/>
              </a:rPr>
              <a:t>SEVEN QUALITY CONTROL TOOLS</a:t>
            </a:r>
          </a:p>
        </p:txBody>
      </p:sp>
    </p:spTree>
    <p:extLst>
      <p:ext uri="{BB962C8B-B14F-4D97-AF65-F5344CB8AC3E}">
        <p14:creationId xmlns:p14="http://schemas.microsoft.com/office/powerpoint/2010/main" val="3834287251"/>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028819"/>
            <a:ext cx="7225701" cy="2775055"/>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PARETO ANALYSIS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ISHIKAWA DIAGRAM OR FISHBONE DIAGRAM</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CHECK SHEET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CONTROL CHARTS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HISTOGRAM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SCATTER PLOT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STRATIFICATION</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657348" cy="353943"/>
          </a:xfrm>
          <a:prstGeom prst="rect">
            <a:avLst/>
          </a:prstGeom>
          <a:noFill/>
        </p:spPr>
        <p:txBody>
          <a:bodyPr wrap="none" rtlCol="0">
            <a:spAutoFit/>
          </a:bodyPr>
          <a:lstStyle/>
          <a:p>
            <a:r>
              <a:rPr lang="en-IN" sz="1700" b="1" dirty="0">
                <a:solidFill>
                  <a:srgbClr val="C00000"/>
                </a:solidFill>
                <a:latin typeface="Myriad Pro" pitchFamily="34" charset="0"/>
              </a:rPr>
              <a:t>SEVEN QUALITY CONTROL TOOLS</a:t>
            </a:r>
          </a:p>
        </p:txBody>
      </p:sp>
    </p:spTree>
    <p:extLst>
      <p:ext uri="{BB962C8B-B14F-4D97-AF65-F5344CB8AC3E}">
        <p14:creationId xmlns:p14="http://schemas.microsoft.com/office/powerpoint/2010/main" val="316503552"/>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279557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TECHNIQUE USED FOR DECISION MAKING BASED ON THE PARETO PRINCIPLE, KNOWN AS THE 80/20 RULE.</a:t>
            </a:r>
          </a:p>
          <a:p>
            <a:pPr fontAlgn="auto">
              <a:lnSpc>
                <a:spcPct val="120000"/>
              </a:lnSpc>
              <a:spcBef>
                <a:spcPts val="1000"/>
              </a:spcBef>
              <a:spcAft>
                <a:spcPts val="0"/>
              </a:spcAft>
              <a:buClr>
                <a:srgbClr val="C00000"/>
              </a:buCl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PARETO ANALYSIS IS BASED ON THE IDEA THAT 80% OF A PROJECT'S BENEFIT CAN BE ACHIEVED BY DOING 20% OF THE WORK OR CONVERSELY 80% OF PROBLEMS ARE TRACED TO 20% OF THE CAUSES.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086084" cy="353943"/>
          </a:xfrm>
          <a:prstGeom prst="rect">
            <a:avLst/>
          </a:prstGeom>
          <a:noFill/>
        </p:spPr>
        <p:txBody>
          <a:bodyPr wrap="none" rtlCol="0">
            <a:spAutoFit/>
          </a:bodyPr>
          <a:lstStyle/>
          <a:p>
            <a:r>
              <a:rPr lang="en-IN" sz="1700" b="1" dirty="0">
                <a:solidFill>
                  <a:srgbClr val="C00000"/>
                </a:solidFill>
                <a:latin typeface="Myriad Pro" pitchFamily="34" charset="0"/>
              </a:rPr>
              <a:t>PARETO ANALYSIS</a:t>
            </a:r>
          </a:p>
        </p:txBody>
      </p:sp>
    </p:spTree>
    <p:extLst>
      <p:ext uri="{BB962C8B-B14F-4D97-AF65-F5344CB8AC3E}">
        <p14:creationId xmlns:p14="http://schemas.microsoft.com/office/powerpoint/2010/main" val="2739167811"/>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748859"/>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086084" cy="353943"/>
          </a:xfrm>
          <a:prstGeom prst="rect">
            <a:avLst/>
          </a:prstGeom>
          <a:noFill/>
        </p:spPr>
        <p:txBody>
          <a:bodyPr wrap="none" rtlCol="0">
            <a:spAutoFit/>
          </a:bodyPr>
          <a:lstStyle/>
          <a:p>
            <a:r>
              <a:rPr lang="en-IN" sz="1700" b="1">
                <a:solidFill>
                  <a:srgbClr val="C00000"/>
                </a:solidFill>
                <a:latin typeface="Myriad Pro" pitchFamily="34" charset="0"/>
              </a:rPr>
              <a:t>PARETO ANALYSIS</a:t>
            </a:r>
            <a:endParaRPr lang="en-IN" sz="1700" b="1" dirty="0">
              <a:solidFill>
                <a:srgbClr val="C00000"/>
              </a:solidFill>
              <a:latin typeface="Myriad Pro" pitchFamily="34" charset="0"/>
            </a:endParaRPr>
          </a:p>
        </p:txBody>
      </p:sp>
      <p:pic>
        <p:nvPicPr>
          <p:cNvPr id="3" name="Picture 2">
            <a:extLst>
              <a:ext uri="{FF2B5EF4-FFF2-40B4-BE49-F238E27FC236}">
                <a16:creationId xmlns:a16="http://schemas.microsoft.com/office/drawing/2014/main" id="{BDABC638-DF98-4EF8-BD10-B60444362E27}"/>
              </a:ext>
            </a:extLst>
          </p:cNvPr>
          <p:cNvPicPr>
            <a:picLocks noChangeAspect="1"/>
          </p:cNvPicPr>
          <p:nvPr/>
        </p:nvPicPr>
        <p:blipFill>
          <a:blip r:embed="rId3"/>
          <a:stretch>
            <a:fillRect/>
          </a:stretch>
        </p:blipFill>
        <p:spPr>
          <a:xfrm>
            <a:off x="1311811" y="917920"/>
            <a:ext cx="6520377" cy="3935723"/>
          </a:xfrm>
          <a:prstGeom prst="rect">
            <a:avLst/>
          </a:prstGeom>
        </p:spPr>
      </p:pic>
    </p:spTree>
    <p:extLst>
      <p:ext uri="{BB962C8B-B14F-4D97-AF65-F5344CB8AC3E}">
        <p14:creationId xmlns:p14="http://schemas.microsoft.com/office/powerpoint/2010/main" val="1510743693"/>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748859"/>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086084" cy="353943"/>
          </a:xfrm>
          <a:prstGeom prst="rect">
            <a:avLst/>
          </a:prstGeom>
          <a:noFill/>
        </p:spPr>
        <p:txBody>
          <a:bodyPr wrap="none" rtlCol="0">
            <a:spAutoFit/>
          </a:bodyPr>
          <a:lstStyle/>
          <a:p>
            <a:r>
              <a:rPr lang="en-IN" sz="1700" b="1" dirty="0">
                <a:solidFill>
                  <a:srgbClr val="C00000"/>
                </a:solidFill>
                <a:latin typeface="Myriad Pro" pitchFamily="34" charset="0"/>
              </a:rPr>
              <a:t>PARETO ANALYSIS</a:t>
            </a:r>
          </a:p>
        </p:txBody>
      </p:sp>
      <p:pic>
        <p:nvPicPr>
          <p:cNvPr id="2" name="Picture 1">
            <a:extLst>
              <a:ext uri="{FF2B5EF4-FFF2-40B4-BE49-F238E27FC236}">
                <a16:creationId xmlns:a16="http://schemas.microsoft.com/office/drawing/2014/main" id="{018C5A0F-674F-4E68-BDD4-013DF8F162EE}"/>
              </a:ext>
            </a:extLst>
          </p:cNvPr>
          <p:cNvPicPr>
            <a:picLocks noChangeAspect="1"/>
          </p:cNvPicPr>
          <p:nvPr/>
        </p:nvPicPr>
        <p:blipFill>
          <a:blip r:embed="rId3"/>
          <a:stretch>
            <a:fillRect/>
          </a:stretch>
        </p:blipFill>
        <p:spPr>
          <a:xfrm>
            <a:off x="1259632" y="857250"/>
            <a:ext cx="6768751" cy="3802732"/>
          </a:xfrm>
          <a:prstGeom prst="rect">
            <a:avLst/>
          </a:prstGeom>
        </p:spPr>
      </p:pic>
    </p:spTree>
    <p:extLst>
      <p:ext uri="{BB962C8B-B14F-4D97-AF65-F5344CB8AC3E}">
        <p14:creationId xmlns:p14="http://schemas.microsoft.com/office/powerpoint/2010/main" val="2181763468"/>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320081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LEFT VERTICAL AXIS IS THE FREQUENCY OF OCCURRENCE, BUT IT CAN ALTERNATIVELY REPRESENT COST OR ANOTHER IMPORTANT UNIT OF MEASURE.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RIGHT VERTICAL AXIS IS THE CUMULATIVE PERCENTAGE OF THE TOTAL NUMBER OF OCCURRENCES, TOTAL COST, OR TOTAL OF THE PARTICULAR UNIT OF MEASURE.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TO TAKE THE EXAMPLE ABOVE, IN ORDER TO LOWER THE AMOUNT OF LATE ARRIVING BY 78%, IT IS SUFFICIENT TO SOLVE THE FIRST THREE ISSUES.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086084" cy="353943"/>
          </a:xfrm>
          <a:prstGeom prst="rect">
            <a:avLst/>
          </a:prstGeom>
          <a:noFill/>
        </p:spPr>
        <p:txBody>
          <a:bodyPr wrap="none" rtlCol="0">
            <a:spAutoFit/>
          </a:bodyPr>
          <a:lstStyle/>
          <a:p>
            <a:r>
              <a:rPr lang="en-IN" sz="1700" b="1" dirty="0">
                <a:solidFill>
                  <a:srgbClr val="C00000"/>
                </a:solidFill>
                <a:latin typeface="Myriad Pro" pitchFamily="34" charset="0"/>
              </a:rPr>
              <a:t>PARETO ANALYSIS</a:t>
            </a:r>
          </a:p>
        </p:txBody>
      </p:sp>
    </p:spTree>
    <p:extLst>
      <p:ext uri="{BB962C8B-B14F-4D97-AF65-F5344CB8AC3E}">
        <p14:creationId xmlns:p14="http://schemas.microsoft.com/office/powerpoint/2010/main" val="2232175575"/>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038145" cy="2646815"/>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DIFFERENT VIEWS/DEFINITIONS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fontAlgn="auto">
              <a:lnSpc>
                <a:spcPct val="120000"/>
              </a:lnSpc>
              <a:spcBef>
                <a:spcPts val="1000"/>
              </a:spcBef>
              <a:spcAft>
                <a:spcPts val="0"/>
              </a:spcAft>
              <a:buClr>
                <a:srgbClr val="C00000"/>
              </a:buClr>
              <a:defRPr/>
            </a:pPr>
            <a:r>
              <a:rPr lang="en-IN" sz="1500" dirty="0">
                <a:latin typeface="Myriad Pro" pitchFamily="34" charset="0"/>
              </a:rPr>
              <a:t> - “THE DEGREE OF EXCELLENCE OF A THING”</a:t>
            </a:r>
          </a:p>
          <a:p>
            <a:pPr fontAlgn="auto">
              <a:lnSpc>
                <a:spcPct val="120000"/>
              </a:lnSpc>
              <a:spcBef>
                <a:spcPts val="1000"/>
              </a:spcBef>
              <a:spcAft>
                <a:spcPts val="0"/>
              </a:spcAft>
              <a:buClr>
                <a:srgbClr val="C00000"/>
              </a:buClr>
              <a:defRPr/>
            </a:pPr>
            <a:r>
              <a:rPr lang="en-IN" sz="1500" dirty="0">
                <a:latin typeface="Myriad Pro" pitchFamily="34" charset="0"/>
              </a:rPr>
              <a:t> - “FITNESS  FOR USE”</a:t>
            </a:r>
          </a:p>
          <a:p>
            <a:pPr fontAlgn="auto">
              <a:lnSpc>
                <a:spcPct val="120000"/>
              </a:lnSpc>
              <a:spcBef>
                <a:spcPts val="1000"/>
              </a:spcBef>
              <a:spcAft>
                <a:spcPts val="0"/>
              </a:spcAft>
              <a:buClr>
                <a:srgbClr val="C00000"/>
              </a:buClr>
              <a:defRPr/>
            </a:pPr>
            <a:r>
              <a:rPr lang="en-IN" sz="1500" dirty="0">
                <a:latin typeface="Myriad Pro" pitchFamily="34" charset="0"/>
              </a:rPr>
              <a:t>- “ABILITY OF THE PRODUCT TO CONSISTENTLY MEET OR EXCEED CUSTOMER EXPECTATIONS.”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164760" cy="353943"/>
          </a:xfrm>
          <a:prstGeom prst="rect">
            <a:avLst/>
          </a:prstGeom>
          <a:noFill/>
        </p:spPr>
        <p:txBody>
          <a:bodyPr wrap="none" rtlCol="0">
            <a:spAutoFit/>
          </a:bodyPr>
          <a:lstStyle/>
          <a:p>
            <a:r>
              <a:rPr lang="en-IN" sz="1700" b="1" dirty="0">
                <a:solidFill>
                  <a:srgbClr val="C00000"/>
                </a:solidFill>
                <a:latin typeface="Myriad Pro" pitchFamily="34" charset="0"/>
              </a:rPr>
              <a:t>WHAT IS QUALITY?</a:t>
            </a:r>
          </a:p>
        </p:txBody>
      </p:sp>
    </p:spTree>
    <p:extLst>
      <p:ext uri="{BB962C8B-B14F-4D97-AF65-F5344CB8AC3E}">
        <p14:creationId xmlns:p14="http://schemas.microsoft.com/office/powerpoint/2010/main" val="2244408540"/>
      </p:ext>
    </p:extLst>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266733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ISHIKAWA DIAGRAMS (ALSO CALLED FISHBONE DIAGRAMS, ARE CAUSAL DIAGRAMS CREATED BY KAROU ISHIKAWA (1968) THAT SHOW THE CAUSES OF A SPECIFIC EVENT. </a:t>
            </a:r>
          </a:p>
          <a:p>
            <a:pPr fontAlgn="auto">
              <a:lnSpc>
                <a:spcPct val="120000"/>
              </a:lnSpc>
              <a:spcBef>
                <a:spcPts val="1000"/>
              </a:spcBef>
              <a:spcAft>
                <a:spcPts val="0"/>
              </a:spcAft>
              <a:buClr>
                <a:srgbClr val="C00000"/>
              </a:buCl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EACH CAUSE OR REASON FOR IMPERFECTION IS A SOURCE OF VARIATION. CAUSES ARE USUALLY GROUPED INTO MAJOR CATEGORIES TO IDENTIFY THESE SOURCES OF VARIATION.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7815216" cy="353943"/>
          </a:xfrm>
          <a:prstGeom prst="rect">
            <a:avLst/>
          </a:prstGeom>
          <a:noFill/>
        </p:spPr>
        <p:txBody>
          <a:bodyPr wrap="none" rtlCol="0">
            <a:spAutoFit/>
          </a:bodyPr>
          <a:lstStyle/>
          <a:p>
            <a:r>
              <a:rPr lang="en-IN" sz="1700" b="1" dirty="0">
                <a:solidFill>
                  <a:srgbClr val="C00000"/>
                </a:solidFill>
                <a:latin typeface="Myriad Pro" pitchFamily="34" charset="0"/>
              </a:rPr>
              <a:t>ISHIKAWA DIAGRAMS (ALSO CALLED FISHBONE ,CAUSE AND EFFECT DIG)</a:t>
            </a:r>
          </a:p>
        </p:txBody>
      </p:sp>
    </p:spTree>
    <p:extLst>
      <p:ext uri="{BB962C8B-B14F-4D97-AF65-F5344CB8AC3E}">
        <p14:creationId xmlns:p14="http://schemas.microsoft.com/office/powerpoint/2010/main" val="1635666512"/>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279557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PEOPLE</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METHODS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MACHINES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MATERIALS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MEASUREMENTS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ENVIRONMENT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143891" cy="353943"/>
          </a:xfrm>
          <a:prstGeom prst="rect">
            <a:avLst/>
          </a:prstGeom>
          <a:noFill/>
        </p:spPr>
        <p:txBody>
          <a:bodyPr wrap="none" rtlCol="0">
            <a:spAutoFit/>
          </a:bodyPr>
          <a:lstStyle/>
          <a:p>
            <a:r>
              <a:rPr lang="en-IN" sz="1700" b="1" dirty="0">
                <a:solidFill>
                  <a:srgbClr val="C00000"/>
                </a:solidFill>
                <a:latin typeface="Myriad Pro" pitchFamily="34" charset="0"/>
              </a:rPr>
              <a:t>THE CATEGORIES TYPICALLY INCLUDE:</a:t>
            </a:r>
          </a:p>
        </p:txBody>
      </p:sp>
    </p:spTree>
    <p:extLst>
      <p:ext uri="{BB962C8B-B14F-4D97-AF65-F5344CB8AC3E}">
        <p14:creationId xmlns:p14="http://schemas.microsoft.com/office/powerpoint/2010/main" val="1313728067"/>
      </p:ext>
    </p:extLst>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748859"/>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pic>
        <p:nvPicPr>
          <p:cNvPr id="2" name="Picture 1">
            <a:extLst>
              <a:ext uri="{FF2B5EF4-FFF2-40B4-BE49-F238E27FC236}">
                <a16:creationId xmlns:a16="http://schemas.microsoft.com/office/drawing/2014/main" id="{4571A091-C104-4706-82AF-25A1D1C3B54A}"/>
              </a:ext>
            </a:extLst>
          </p:cNvPr>
          <p:cNvPicPr>
            <a:picLocks noChangeAspect="1"/>
          </p:cNvPicPr>
          <p:nvPr/>
        </p:nvPicPr>
        <p:blipFill>
          <a:blip r:embed="rId3"/>
          <a:stretch>
            <a:fillRect/>
          </a:stretch>
        </p:blipFill>
        <p:spPr>
          <a:xfrm>
            <a:off x="899592" y="1779663"/>
            <a:ext cx="6480720" cy="3100382"/>
          </a:xfrm>
          <a:prstGeom prst="rect">
            <a:avLst/>
          </a:prstGeom>
        </p:spPr>
      </p:pic>
      <p:sp>
        <p:nvSpPr>
          <p:cNvPr id="3" name="Rectangle 2">
            <a:extLst>
              <a:ext uri="{FF2B5EF4-FFF2-40B4-BE49-F238E27FC236}">
                <a16:creationId xmlns:a16="http://schemas.microsoft.com/office/drawing/2014/main" id="{8EB1B9B0-2F51-46AB-9EED-D557E8A11B34}"/>
              </a:ext>
            </a:extLst>
          </p:cNvPr>
          <p:cNvSpPr/>
          <p:nvPr/>
        </p:nvSpPr>
        <p:spPr>
          <a:xfrm>
            <a:off x="219224" y="582543"/>
            <a:ext cx="7737151" cy="1477328"/>
          </a:xfrm>
          <a:prstGeom prst="rect">
            <a:avLst/>
          </a:prstGeom>
        </p:spPr>
        <p:txBody>
          <a:bodyPr wrap="square">
            <a:spAutoFit/>
          </a:bodyPr>
          <a:lstStyle/>
          <a:p>
            <a:endParaRPr lang="en-IN" dirty="0"/>
          </a:p>
          <a:p>
            <a:r>
              <a:rPr lang="en-IN" dirty="0"/>
              <a:t>Purpose</a:t>
            </a:r>
          </a:p>
          <a:p>
            <a:r>
              <a:rPr lang="en-IN" dirty="0"/>
              <a:t>To break down (in successive layers of detail) root causes that potentially contribute to a particular effect</a:t>
            </a:r>
          </a:p>
          <a:p>
            <a:endParaRPr lang="en-IN" dirty="0"/>
          </a:p>
        </p:txBody>
      </p:sp>
    </p:spTree>
    <p:extLst>
      <p:ext uri="{BB962C8B-B14F-4D97-AF65-F5344CB8AC3E}">
        <p14:creationId xmlns:p14="http://schemas.microsoft.com/office/powerpoint/2010/main" val="2272005457"/>
      </p:ext>
    </p:extLst>
  </p:cSld>
  <p:clrMapOvr>
    <a:masterClrMapping/>
  </p:clrMapOvr>
  <p:transition advClick="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2">
            <a:extLst>
              <a:ext uri="{FF2B5EF4-FFF2-40B4-BE49-F238E27FC236}">
                <a16:creationId xmlns:a16="http://schemas.microsoft.com/office/drawing/2014/main" id="{34C8D2E1-B24F-4560-A341-941DC0869033}"/>
              </a:ext>
            </a:extLst>
          </p:cNvPr>
          <p:cNvSpPr>
            <a:spLocks noChangeShapeType="1"/>
          </p:cNvSpPr>
          <p:nvPr/>
        </p:nvSpPr>
        <p:spPr bwMode="auto">
          <a:xfrm>
            <a:off x="4637485" y="2008585"/>
            <a:ext cx="1106090" cy="1106090"/>
          </a:xfrm>
          <a:prstGeom prst="line">
            <a:avLst/>
          </a:prstGeom>
          <a:noFill/>
          <a:ln w="7632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83" name="Line 3">
            <a:extLst>
              <a:ext uri="{FF2B5EF4-FFF2-40B4-BE49-F238E27FC236}">
                <a16:creationId xmlns:a16="http://schemas.microsoft.com/office/drawing/2014/main" id="{C7DE5F9D-0325-46B9-834C-3898844AA911}"/>
              </a:ext>
            </a:extLst>
          </p:cNvPr>
          <p:cNvSpPr>
            <a:spLocks noChangeShapeType="1"/>
          </p:cNvSpPr>
          <p:nvPr/>
        </p:nvSpPr>
        <p:spPr bwMode="auto">
          <a:xfrm>
            <a:off x="2703910" y="2018110"/>
            <a:ext cx="1115615" cy="1115615"/>
          </a:xfrm>
          <a:prstGeom prst="line">
            <a:avLst/>
          </a:prstGeom>
          <a:noFill/>
          <a:ln w="7632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84" name="Line 4">
            <a:extLst>
              <a:ext uri="{FF2B5EF4-FFF2-40B4-BE49-F238E27FC236}">
                <a16:creationId xmlns:a16="http://schemas.microsoft.com/office/drawing/2014/main" id="{5BF0EA63-1BFE-4E2A-9B51-4DDF1FF3DE81}"/>
              </a:ext>
            </a:extLst>
          </p:cNvPr>
          <p:cNvSpPr>
            <a:spLocks noChangeShapeType="1"/>
          </p:cNvSpPr>
          <p:nvPr/>
        </p:nvSpPr>
        <p:spPr bwMode="auto">
          <a:xfrm flipV="1">
            <a:off x="5073254" y="3113485"/>
            <a:ext cx="1069181" cy="1185863"/>
          </a:xfrm>
          <a:prstGeom prst="line">
            <a:avLst/>
          </a:prstGeom>
          <a:noFill/>
          <a:ln w="7632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85" name="Line 5">
            <a:extLst>
              <a:ext uri="{FF2B5EF4-FFF2-40B4-BE49-F238E27FC236}">
                <a16:creationId xmlns:a16="http://schemas.microsoft.com/office/drawing/2014/main" id="{ABD373B6-368B-4AE1-B32D-F402C7C4D16D}"/>
              </a:ext>
            </a:extLst>
          </p:cNvPr>
          <p:cNvSpPr>
            <a:spLocks noChangeShapeType="1"/>
          </p:cNvSpPr>
          <p:nvPr/>
        </p:nvSpPr>
        <p:spPr bwMode="auto">
          <a:xfrm flipV="1">
            <a:off x="2658666" y="3114675"/>
            <a:ext cx="1084659" cy="1201341"/>
          </a:xfrm>
          <a:prstGeom prst="line">
            <a:avLst/>
          </a:prstGeom>
          <a:noFill/>
          <a:ln w="7632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86" name="Rectangle 6">
            <a:extLst>
              <a:ext uri="{FF2B5EF4-FFF2-40B4-BE49-F238E27FC236}">
                <a16:creationId xmlns:a16="http://schemas.microsoft.com/office/drawing/2014/main" id="{C67FDFD6-B834-4750-9039-EF487A83E6C1}"/>
              </a:ext>
            </a:extLst>
          </p:cNvPr>
          <p:cNvSpPr>
            <a:spLocks noChangeArrowheads="1"/>
          </p:cNvSpPr>
          <p:nvPr/>
        </p:nvSpPr>
        <p:spPr bwMode="auto">
          <a:xfrm>
            <a:off x="1657350" y="4686300"/>
            <a:ext cx="1428750" cy="342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SzPct val="100000"/>
              <a:buFont typeface="Times New Roman" panose="02020603050405020304" pitchFamily="18" charset="0"/>
              <a:buNone/>
            </a:pPr>
            <a:endParaRPr lang="en-IN" altLang="en-US" sz="1350"/>
          </a:p>
        </p:txBody>
      </p:sp>
      <p:sp>
        <p:nvSpPr>
          <p:cNvPr id="20487" name="Rectangle 7">
            <a:extLst>
              <a:ext uri="{FF2B5EF4-FFF2-40B4-BE49-F238E27FC236}">
                <a16:creationId xmlns:a16="http://schemas.microsoft.com/office/drawing/2014/main" id="{23987D71-5DA2-4AD1-B36A-A5998462E1EC}"/>
              </a:ext>
            </a:extLst>
          </p:cNvPr>
          <p:cNvSpPr>
            <a:spLocks noChangeArrowheads="1"/>
          </p:cNvSpPr>
          <p:nvPr/>
        </p:nvSpPr>
        <p:spPr bwMode="auto">
          <a:xfrm>
            <a:off x="3486150" y="4686300"/>
            <a:ext cx="2171700" cy="342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buSzPct val="100000"/>
              <a:buFont typeface="Times New Roman" panose="02020603050405020304" pitchFamily="18" charset="0"/>
              <a:buNone/>
            </a:pPr>
            <a:endParaRPr lang="en-IN" altLang="en-US" sz="1350"/>
          </a:p>
        </p:txBody>
      </p:sp>
      <p:sp>
        <p:nvSpPr>
          <p:cNvPr id="20488" name="Line 8">
            <a:extLst>
              <a:ext uri="{FF2B5EF4-FFF2-40B4-BE49-F238E27FC236}">
                <a16:creationId xmlns:a16="http://schemas.microsoft.com/office/drawing/2014/main" id="{751E6B73-A03B-4ABF-BDAF-C4DDD2011350}"/>
              </a:ext>
            </a:extLst>
          </p:cNvPr>
          <p:cNvSpPr>
            <a:spLocks noChangeShapeType="1"/>
          </p:cNvSpPr>
          <p:nvPr/>
        </p:nvSpPr>
        <p:spPr bwMode="auto">
          <a:xfrm>
            <a:off x="1534716" y="3143250"/>
            <a:ext cx="5447109" cy="1191"/>
          </a:xfrm>
          <a:prstGeom prst="line">
            <a:avLst/>
          </a:prstGeom>
          <a:noFill/>
          <a:ln w="127080">
            <a:solidFill>
              <a:srgbClr val="66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89" name="Line 9">
            <a:extLst>
              <a:ext uri="{FF2B5EF4-FFF2-40B4-BE49-F238E27FC236}">
                <a16:creationId xmlns:a16="http://schemas.microsoft.com/office/drawing/2014/main" id="{C9FEEACD-58F6-41E0-A44C-24DA0D12D29B}"/>
              </a:ext>
            </a:extLst>
          </p:cNvPr>
          <p:cNvSpPr>
            <a:spLocks noChangeShapeType="1"/>
          </p:cNvSpPr>
          <p:nvPr/>
        </p:nvSpPr>
        <p:spPr bwMode="auto">
          <a:xfrm>
            <a:off x="4808935" y="2164556"/>
            <a:ext cx="1414463" cy="1191"/>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90" name="Rectangle 10">
            <a:extLst>
              <a:ext uri="{FF2B5EF4-FFF2-40B4-BE49-F238E27FC236}">
                <a16:creationId xmlns:a16="http://schemas.microsoft.com/office/drawing/2014/main" id="{A8C623E2-5AE7-49C9-84E3-335DE7237C3D}"/>
              </a:ext>
            </a:extLst>
          </p:cNvPr>
          <p:cNvSpPr>
            <a:spLocks noChangeArrowheads="1"/>
          </p:cNvSpPr>
          <p:nvPr/>
        </p:nvSpPr>
        <p:spPr bwMode="auto">
          <a:xfrm>
            <a:off x="5407819" y="1728788"/>
            <a:ext cx="853406" cy="41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lnSpc>
                <a:spcPct val="75000"/>
              </a:lnSpc>
              <a:spcBef>
                <a:spcPct val="0"/>
              </a:spcBef>
            </a:pPr>
            <a:r>
              <a:rPr lang="en-US" altLang="en-US" sz="1500"/>
              <a:t>Pins not</a:t>
            </a:r>
          </a:p>
          <a:p>
            <a:pPr eaLnBrk="1" hangingPunct="1">
              <a:lnSpc>
                <a:spcPct val="75000"/>
              </a:lnSpc>
              <a:spcBef>
                <a:spcPct val="0"/>
              </a:spcBef>
            </a:pPr>
            <a:r>
              <a:rPr lang="en-US" altLang="en-US" sz="1500"/>
              <a:t>Assigned</a:t>
            </a:r>
          </a:p>
        </p:txBody>
      </p:sp>
      <p:sp>
        <p:nvSpPr>
          <p:cNvPr id="20491" name="Line 11">
            <a:extLst>
              <a:ext uri="{FF2B5EF4-FFF2-40B4-BE49-F238E27FC236}">
                <a16:creationId xmlns:a16="http://schemas.microsoft.com/office/drawing/2014/main" id="{191DE786-00E0-4549-BC8D-2EA07533AF5C}"/>
              </a:ext>
            </a:extLst>
          </p:cNvPr>
          <p:cNvSpPr>
            <a:spLocks noChangeShapeType="1"/>
          </p:cNvSpPr>
          <p:nvPr/>
        </p:nvSpPr>
        <p:spPr bwMode="auto">
          <a:xfrm>
            <a:off x="5308997" y="2682479"/>
            <a:ext cx="1294209" cy="1190"/>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92" name="Rectangle 12">
            <a:extLst>
              <a:ext uri="{FF2B5EF4-FFF2-40B4-BE49-F238E27FC236}">
                <a16:creationId xmlns:a16="http://schemas.microsoft.com/office/drawing/2014/main" id="{D9B4EB47-5AA9-4880-ADFF-04C7FB7E689B}"/>
              </a:ext>
            </a:extLst>
          </p:cNvPr>
          <p:cNvSpPr>
            <a:spLocks noChangeArrowheads="1"/>
          </p:cNvSpPr>
          <p:nvPr/>
        </p:nvSpPr>
        <p:spPr bwMode="auto">
          <a:xfrm>
            <a:off x="5747147" y="2291954"/>
            <a:ext cx="882261" cy="41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lnSpc>
                <a:spcPct val="75000"/>
              </a:lnSpc>
              <a:spcBef>
                <a:spcPct val="0"/>
              </a:spcBef>
            </a:pPr>
            <a:r>
              <a:rPr lang="en-US" altLang="en-US" sz="1500"/>
              <a:t>Defective</a:t>
            </a:r>
          </a:p>
          <a:p>
            <a:pPr eaLnBrk="1" hangingPunct="1">
              <a:lnSpc>
                <a:spcPct val="75000"/>
              </a:lnSpc>
              <a:spcBef>
                <a:spcPct val="0"/>
              </a:spcBef>
            </a:pPr>
            <a:r>
              <a:rPr lang="en-US" altLang="en-US" sz="1500"/>
              <a:t>Pins</a:t>
            </a:r>
          </a:p>
        </p:txBody>
      </p:sp>
      <p:sp>
        <p:nvSpPr>
          <p:cNvPr id="20493" name="Line 13">
            <a:extLst>
              <a:ext uri="{FF2B5EF4-FFF2-40B4-BE49-F238E27FC236}">
                <a16:creationId xmlns:a16="http://schemas.microsoft.com/office/drawing/2014/main" id="{7C14296F-45FF-4684-9B03-A3FCF114851F}"/>
              </a:ext>
            </a:extLst>
          </p:cNvPr>
          <p:cNvSpPr>
            <a:spLocks noChangeShapeType="1"/>
          </p:cNvSpPr>
          <p:nvPr/>
        </p:nvSpPr>
        <p:spPr bwMode="auto">
          <a:xfrm>
            <a:off x="3561160" y="2396729"/>
            <a:ext cx="1396603" cy="1190"/>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94" name="Rectangle 14">
            <a:extLst>
              <a:ext uri="{FF2B5EF4-FFF2-40B4-BE49-F238E27FC236}">
                <a16:creationId xmlns:a16="http://schemas.microsoft.com/office/drawing/2014/main" id="{5006B77F-7781-42BC-A2AC-BC9FFAB983C6}"/>
              </a:ext>
            </a:extLst>
          </p:cNvPr>
          <p:cNvSpPr>
            <a:spLocks noChangeArrowheads="1"/>
          </p:cNvSpPr>
          <p:nvPr/>
        </p:nvSpPr>
        <p:spPr bwMode="auto">
          <a:xfrm>
            <a:off x="3537347" y="2006204"/>
            <a:ext cx="882261" cy="41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lnSpc>
                <a:spcPct val="75000"/>
              </a:lnSpc>
              <a:spcBef>
                <a:spcPct val="0"/>
              </a:spcBef>
            </a:pPr>
            <a:r>
              <a:rPr lang="en-US" altLang="en-US" sz="1500"/>
              <a:t>Received</a:t>
            </a:r>
          </a:p>
          <a:p>
            <a:pPr eaLnBrk="1" hangingPunct="1">
              <a:lnSpc>
                <a:spcPct val="75000"/>
              </a:lnSpc>
              <a:spcBef>
                <a:spcPct val="0"/>
              </a:spcBef>
            </a:pPr>
            <a:r>
              <a:rPr lang="en-US" altLang="en-US" sz="1500"/>
              <a:t>Defective</a:t>
            </a:r>
          </a:p>
        </p:txBody>
      </p:sp>
      <p:sp>
        <p:nvSpPr>
          <p:cNvPr id="20495" name="Line 15">
            <a:extLst>
              <a:ext uri="{FF2B5EF4-FFF2-40B4-BE49-F238E27FC236}">
                <a16:creationId xmlns:a16="http://schemas.microsoft.com/office/drawing/2014/main" id="{B2DC59A9-8D92-42B1-92D3-F2C5AAB3D823}"/>
              </a:ext>
            </a:extLst>
          </p:cNvPr>
          <p:cNvSpPr>
            <a:spLocks noChangeShapeType="1"/>
          </p:cNvSpPr>
          <p:nvPr/>
        </p:nvSpPr>
        <p:spPr bwMode="auto">
          <a:xfrm>
            <a:off x="3927872" y="2880123"/>
            <a:ext cx="1537097" cy="1190"/>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96" name="Rectangle 16">
            <a:extLst>
              <a:ext uri="{FF2B5EF4-FFF2-40B4-BE49-F238E27FC236}">
                <a16:creationId xmlns:a16="http://schemas.microsoft.com/office/drawing/2014/main" id="{CA12188A-7BC1-4C62-B18D-B7DEEC15137C}"/>
              </a:ext>
            </a:extLst>
          </p:cNvPr>
          <p:cNvSpPr>
            <a:spLocks noChangeArrowheads="1"/>
          </p:cNvSpPr>
          <p:nvPr/>
        </p:nvSpPr>
        <p:spPr bwMode="auto">
          <a:xfrm>
            <a:off x="3924300" y="2452688"/>
            <a:ext cx="888673" cy="41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lnSpc>
                <a:spcPct val="75000"/>
              </a:lnSpc>
              <a:spcBef>
                <a:spcPct val="0"/>
              </a:spcBef>
            </a:pPr>
            <a:r>
              <a:rPr lang="en-US" altLang="en-US" sz="1500"/>
              <a:t>Damaged</a:t>
            </a:r>
          </a:p>
          <a:p>
            <a:pPr eaLnBrk="1" hangingPunct="1">
              <a:lnSpc>
                <a:spcPct val="75000"/>
              </a:lnSpc>
              <a:spcBef>
                <a:spcPct val="0"/>
              </a:spcBef>
            </a:pPr>
            <a:r>
              <a:rPr lang="en-US" altLang="en-US" sz="1500"/>
              <a:t>in storage</a:t>
            </a:r>
          </a:p>
        </p:txBody>
      </p:sp>
      <p:sp>
        <p:nvSpPr>
          <p:cNvPr id="20497" name="Line 17">
            <a:extLst>
              <a:ext uri="{FF2B5EF4-FFF2-40B4-BE49-F238E27FC236}">
                <a16:creationId xmlns:a16="http://schemas.microsoft.com/office/drawing/2014/main" id="{44525DD5-29F2-407E-875B-56BB6906FACF}"/>
              </a:ext>
            </a:extLst>
          </p:cNvPr>
          <p:cNvSpPr>
            <a:spLocks noChangeShapeType="1"/>
          </p:cNvSpPr>
          <p:nvPr/>
        </p:nvSpPr>
        <p:spPr bwMode="auto">
          <a:xfrm>
            <a:off x="1496617" y="3943350"/>
            <a:ext cx="1478756" cy="1191"/>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498" name="Rectangle 18">
            <a:extLst>
              <a:ext uri="{FF2B5EF4-FFF2-40B4-BE49-F238E27FC236}">
                <a16:creationId xmlns:a16="http://schemas.microsoft.com/office/drawing/2014/main" id="{E8DA067B-1D13-404E-83BE-7C91C20F8973}"/>
              </a:ext>
            </a:extLst>
          </p:cNvPr>
          <p:cNvSpPr>
            <a:spLocks noChangeArrowheads="1"/>
          </p:cNvSpPr>
          <p:nvPr/>
        </p:nvSpPr>
        <p:spPr bwMode="auto">
          <a:xfrm>
            <a:off x="1322785" y="3687366"/>
            <a:ext cx="1271790" cy="297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a:t>   Maintenance</a:t>
            </a:r>
          </a:p>
        </p:txBody>
      </p:sp>
      <p:sp>
        <p:nvSpPr>
          <p:cNvPr id="20499" name="Rectangle 19">
            <a:extLst>
              <a:ext uri="{FF2B5EF4-FFF2-40B4-BE49-F238E27FC236}">
                <a16:creationId xmlns:a16="http://schemas.microsoft.com/office/drawing/2014/main" id="{CDD2BE8A-30E9-4712-9469-D3775038F76E}"/>
              </a:ext>
            </a:extLst>
          </p:cNvPr>
          <p:cNvSpPr>
            <a:spLocks noChangeArrowheads="1"/>
          </p:cNvSpPr>
          <p:nvPr/>
        </p:nvSpPr>
        <p:spPr bwMode="auto">
          <a:xfrm>
            <a:off x="2027635" y="4356498"/>
            <a:ext cx="1056987" cy="297901"/>
          </a:xfrm>
          <a:prstGeom prst="rect">
            <a:avLst/>
          </a:prstGeom>
          <a:solidFill>
            <a:srgbClr val="00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b="1">
                <a:solidFill>
                  <a:srgbClr val="FFFFFF"/>
                </a:solidFill>
              </a:rPr>
              <a:t>Equipment</a:t>
            </a:r>
          </a:p>
        </p:txBody>
      </p:sp>
      <p:sp>
        <p:nvSpPr>
          <p:cNvPr id="20500" name="Rectangle 20">
            <a:extLst>
              <a:ext uri="{FF2B5EF4-FFF2-40B4-BE49-F238E27FC236}">
                <a16:creationId xmlns:a16="http://schemas.microsoft.com/office/drawing/2014/main" id="{664E1D7C-6012-4C83-9880-AF4C59696432}"/>
              </a:ext>
            </a:extLst>
          </p:cNvPr>
          <p:cNvSpPr>
            <a:spLocks noChangeArrowheads="1"/>
          </p:cNvSpPr>
          <p:nvPr/>
        </p:nvSpPr>
        <p:spPr bwMode="auto">
          <a:xfrm>
            <a:off x="4511278" y="4356498"/>
            <a:ext cx="1023325" cy="297901"/>
          </a:xfrm>
          <a:prstGeom prst="rect">
            <a:avLst/>
          </a:prstGeom>
          <a:solidFill>
            <a:srgbClr val="00CC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b="1">
                <a:solidFill>
                  <a:srgbClr val="FFFFFF"/>
                </a:solidFill>
              </a:rPr>
              <a:t>Employees</a:t>
            </a:r>
          </a:p>
        </p:txBody>
      </p:sp>
      <p:sp>
        <p:nvSpPr>
          <p:cNvPr id="20501" name="Line 21">
            <a:extLst>
              <a:ext uri="{FF2B5EF4-FFF2-40B4-BE49-F238E27FC236}">
                <a16:creationId xmlns:a16="http://schemas.microsoft.com/office/drawing/2014/main" id="{7973BD1A-21B6-4095-8745-ECC1EE794499}"/>
              </a:ext>
            </a:extLst>
          </p:cNvPr>
          <p:cNvSpPr>
            <a:spLocks noChangeShapeType="1"/>
          </p:cNvSpPr>
          <p:nvPr/>
        </p:nvSpPr>
        <p:spPr bwMode="auto">
          <a:xfrm>
            <a:off x="5566172" y="3799285"/>
            <a:ext cx="1457325" cy="1190"/>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502" name="Rectangle 22">
            <a:extLst>
              <a:ext uri="{FF2B5EF4-FFF2-40B4-BE49-F238E27FC236}">
                <a16:creationId xmlns:a16="http://schemas.microsoft.com/office/drawing/2014/main" id="{C4399634-876C-43B8-8A75-75C7F8F60D23}"/>
              </a:ext>
            </a:extLst>
          </p:cNvPr>
          <p:cNvSpPr>
            <a:spLocks noChangeArrowheads="1"/>
          </p:cNvSpPr>
          <p:nvPr/>
        </p:nvSpPr>
        <p:spPr bwMode="auto">
          <a:xfrm>
            <a:off x="5951935" y="3426619"/>
            <a:ext cx="1135535" cy="3949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lnSpc>
                <a:spcPct val="70000"/>
              </a:lnSpc>
              <a:spcBef>
                <a:spcPct val="0"/>
              </a:spcBef>
            </a:pPr>
            <a:r>
              <a:rPr lang="en-US" altLang="en-US" sz="1500"/>
              <a:t>Procedures</a:t>
            </a:r>
          </a:p>
          <a:p>
            <a:pPr eaLnBrk="1" hangingPunct="1">
              <a:lnSpc>
                <a:spcPct val="70000"/>
              </a:lnSpc>
              <a:spcBef>
                <a:spcPct val="0"/>
              </a:spcBef>
            </a:pPr>
            <a:r>
              <a:rPr lang="en-US" altLang="en-US" sz="1500"/>
              <a:t>and Methods</a:t>
            </a:r>
          </a:p>
        </p:txBody>
      </p:sp>
      <p:sp>
        <p:nvSpPr>
          <p:cNvPr id="20503" name="Line 23">
            <a:extLst>
              <a:ext uri="{FF2B5EF4-FFF2-40B4-BE49-F238E27FC236}">
                <a16:creationId xmlns:a16="http://schemas.microsoft.com/office/drawing/2014/main" id="{D0ADC7EC-D782-4EF4-9696-3F6A25508713}"/>
              </a:ext>
            </a:extLst>
          </p:cNvPr>
          <p:cNvSpPr>
            <a:spLocks noChangeShapeType="1"/>
          </p:cNvSpPr>
          <p:nvPr/>
        </p:nvSpPr>
        <p:spPr bwMode="auto">
          <a:xfrm>
            <a:off x="5176838" y="4199335"/>
            <a:ext cx="1572816" cy="1190"/>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504" name="Rectangle 24">
            <a:extLst>
              <a:ext uri="{FF2B5EF4-FFF2-40B4-BE49-F238E27FC236}">
                <a16:creationId xmlns:a16="http://schemas.microsoft.com/office/drawing/2014/main" id="{B2F1EAF5-03C7-43D3-9130-2D3D336EB2DE}"/>
              </a:ext>
            </a:extLst>
          </p:cNvPr>
          <p:cNvSpPr>
            <a:spLocks noChangeArrowheads="1"/>
          </p:cNvSpPr>
          <p:nvPr/>
        </p:nvSpPr>
        <p:spPr bwMode="auto">
          <a:xfrm>
            <a:off x="5985272" y="3920729"/>
            <a:ext cx="790569" cy="297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a:t>Training</a:t>
            </a:r>
          </a:p>
        </p:txBody>
      </p:sp>
      <p:sp>
        <p:nvSpPr>
          <p:cNvPr id="20505" name="Line 25">
            <a:extLst>
              <a:ext uri="{FF2B5EF4-FFF2-40B4-BE49-F238E27FC236}">
                <a16:creationId xmlns:a16="http://schemas.microsoft.com/office/drawing/2014/main" id="{FC8AE036-F3B1-4329-97B8-7AD440C4A12B}"/>
              </a:ext>
            </a:extLst>
          </p:cNvPr>
          <p:cNvSpPr>
            <a:spLocks noChangeShapeType="1"/>
          </p:cNvSpPr>
          <p:nvPr/>
        </p:nvSpPr>
        <p:spPr bwMode="auto">
          <a:xfrm>
            <a:off x="4533901" y="3981450"/>
            <a:ext cx="775097" cy="1191"/>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506" name="Rectangle 26">
            <a:extLst>
              <a:ext uri="{FF2B5EF4-FFF2-40B4-BE49-F238E27FC236}">
                <a16:creationId xmlns:a16="http://schemas.microsoft.com/office/drawing/2014/main" id="{0756FDE3-DB67-4141-B41C-83CC41496526}"/>
              </a:ext>
            </a:extLst>
          </p:cNvPr>
          <p:cNvSpPr>
            <a:spLocks noChangeArrowheads="1"/>
          </p:cNvSpPr>
          <p:nvPr/>
        </p:nvSpPr>
        <p:spPr bwMode="auto">
          <a:xfrm>
            <a:off x="4506516" y="3702844"/>
            <a:ext cx="606544" cy="297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a:t>Speed</a:t>
            </a:r>
          </a:p>
        </p:txBody>
      </p:sp>
      <p:sp>
        <p:nvSpPr>
          <p:cNvPr id="20507" name="Line 27">
            <a:extLst>
              <a:ext uri="{FF2B5EF4-FFF2-40B4-BE49-F238E27FC236}">
                <a16:creationId xmlns:a16="http://schemas.microsoft.com/office/drawing/2014/main" id="{F7001F06-F4A0-44B5-B549-A24275B23F9F}"/>
              </a:ext>
            </a:extLst>
          </p:cNvPr>
          <p:cNvSpPr>
            <a:spLocks noChangeShapeType="1"/>
          </p:cNvSpPr>
          <p:nvPr/>
        </p:nvSpPr>
        <p:spPr bwMode="auto">
          <a:xfrm>
            <a:off x="3268267" y="3657600"/>
            <a:ext cx="1202531" cy="1191"/>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508" name="Rectangle 28">
            <a:extLst>
              <a:ext uri="{FF2B5EF4-FFF2-40B4-BE49-F238E27FC236}">
                <a16:creationId xmlns:a16="http://schemas.microsoft.com/office/drawing/2014/main" id="{C70FE478-D80D-4E60-9AE9-9F42A99799D6}"/>
              </a:ext>
            </a:extLst>
          </p:cNvPr>
          <p:cNvSpPr>
            <a:spLocks noChangeArrowheads="1"/>
          </p:cNvSpPr>
          <p:nvPr/>
        </p:nvSpPr>
        <p:spPr bwMode="auto">
          <a:xfrm>
            <a:off x="3605213" y="3402807"/>
            <a:ext cx="904703" cy="2979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a:t>Condition</a:t>
            </a:r>
          </a:p>
        </p:txBody>
      </p:sp>
      <p:sp>
        <p:nvSpPr>
          <p:cNvPr id="20509" name="Line 29">
            <a:extLst>
              <a:ext uri="{FF2B5EF4-FFF2-40B4-BE49-F238E27FC236}">
                <a16:creationId xmlns:a16="http://schemas.microsoft.com/office/drawing/2014/main" id="{6208FA3F-3F82-4DEB-9D11-CB0EB8A285A6}"/>
              </a:ext>
            </a:extLst>
          </p:cNvPr>
          <p:cNvSpPr>
            <a:spLocks noChangeShapeType="1"/>
          </p:cNvSpPr>
          <p:nvPr/>
        </p:nvSpPr>
        <p:spPr bwMode="auto">
          <a:xfrm>
            <a:off x="1679972" y="2597944"/>
            <a:ext cx="1541859" cy="1191"/>
          </a:xfrm>
          <a:prstGeom prst="line">
            <a:avLst/>
          </a:prstGeom>
          <a:noFill/>
          <a:ln w="255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0510" name="Rectangle 30">
            <a:extLst>
              <a:ext uri="{FF2B5EF4-FFF2-40B4-BE49-F238E27FC236}">
                <a16:creationId xmlns:a16="http://schemas.microsoft.com/office/drawing/2014/main" id="{49A88C60-DC2F-475F-939A-425187FEEBE6}"/>
              </a:ext>
            </a:extLst>
          </p:cNvPr>
          <p:cNvSpPr>
            <a:spLocks noChangeArrowheads="1"/>
          </p:cNvSpPr>
          <p:nvPr/>
        </p:nvSpPr>
        <p:spPr bwMode="auto">
          <a:xfrm>
            <a:off x="1645444" y="2199085"/>
            <a:ext cx="1191640" cy="415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lnSpc>
                <a:spcPct val="75000"/>
              </a:lnSpc>
              <a:spcBef>
                <a:spcPct val="0"/>
              </a:spcBef>
            </a:pPr>
            <a:r>
              <a:rPr lang="en-US" altLang="en-US" sz="1500"/>
              <a:t>Classification</a:t>
            </a:r>
          </a:p>
          <a:p>
            <a:pPr eaLnBrk="1" hangingPunct="1">
              <a:lnSpc>
                <a:spcPct val="75000"/>
              </a:lnSpc>
              <a:spcBef>
                <a:spcPct val="0"/>
              </a:spcBef>
            </a:pPr>
            <a:r>
              <a:rPr lang="en-US" altLang="en-US" sz="1500"/>
              <a:t>Error</a:t>
            </a:r>
          </a:p>
        </p:txBody>
      </p:sp>
      <p:sp>
        <p:nvSpPr>
          <p:cNvPr id="20511" name="Rectangle 31">
            <a:extLst>
              <a:ext uri="{FF2B5EF4-FFF2-40B4-BE49-F238E27FC236}">
                <a16:creationId xmlns:a16="http://schemas.microsoft.com/office/drawing/2014/main" id="{D6A6BD59-06ED-4691-AE97-53DB10D4EFE0}"/>
              </a:ext>
            </a:extLst>
          </p:cNvPr>
          <p:cNvSpPr>
            <a:spLocks noChangeArrowheads="1"/>
          </p:cNvSpPr>
          <p:nvPr/>
        </p:nvSpPr>
        <p:spPr bwMode="auto">
          <a:xfrm>
            <a:off x="2243138" y="1603773"/>
            <a:ext cx="2902044" cy="297901"/>
          </a:xfrm>
          <a:prstGeom prst="rect">
            <a:avLst/>
          </a:prstGeom>
          <a:solidFill>
            <a:srgbClr val="00CC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500" b="1">
                <a:solidFill>
                  <a:srgbClr val="FFFFFF"/>
                </a:solidFill>
              </a:rPr>
              <a:t>Inspection                      CPU Chip</a:t>
            </a:r>
          </a:p>
        </p:txBody>
      </p:sp>
      <p:sp>
        <p:nvSpPr>
          <p:cNvPr id="20512" name="Rectangle 32">
            <a:extLst>
              <a:ext uri="{FF2B5EF4-FFF2-40B4-BE49-F238E27FC236}">
                <a16:creationId xmlns:a16="http://schemas.microsoft.com/office/drawing/2014/main" id="{2D3C8DDE-ECB3-4EBB-AD2D-C3B9DC10F84E}"/>
              </a:ext>
            </a:extLst>
          </p:cNvPr>
          <p:cNvSpPr>
            <a:spLocks noChangeArrowheads="1"/>
          </p:cNvSpPr>
          <p:nvPr/>
        </p:nvSpPr>
        <p:spPr bwMode="auto">
          <a:xfrm>
            <a:off x="6972300" y="2914651"/>
            <a:ext cx="742950" cy="621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770" tIns="33210" rIns="67770" bIns="3321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eaLnBrk="1" hangingPunct="1">
              <a:spcBef>
                <a:spcPct val="0"/>
              </a:spcBef>
            </a:pPr>
            <a:r>
              <a:rPr lang="en-US" altLang="en-US" sz="1050" b="1"/>
              <a:t>Defective Computer</a:t>
            </a:r>
          </a:p>
          <a:p>
            <a:pPr eaLnBrk="1" hangingPunct="1">
              <a:spcBef>
                <a:spcPct val="0"/>
              </a:spcBef>
            </a:pPr>
            <a:r>
              <a:rPr lang="en-US" altLang="en-US" sz="1500" b="1">
                <a:solidFill>
                  <a:srgbClr val="FFFFFF"/>
                </a:solidFill>
              </a:rPr>
              <a:t>CPU</a:t>
            </a:r>
          </a:p>
        </p:txBody>
      </p:sp>
      <p:sp>
        <p:nvSpPr>
          <p:cNvPr id="20513" name="Rectangle 33">
            <a:extLst>
              <a:ext uri="{FF2B5EF4-FFF2-40B4-BE49-F238E27FC236}">
                <a16:creationId xmlns:a16="http://schemas.microsoft.com/office/drawing/2014/main" id="{F5332AD4-7C6E-4D0F-9A4C-E17C8127E8FB}"/>
              </a:ext>
            </a:extLst>
          </p:cNvPr>
          <p:cNvSpPr>
            <a:spLocks noChangeArrowheads="1"/>
          </p:cNvSpPr>
          <p:nvPr/>
        </p:nvSpPr>
        <p:spPr bwMode="auto">
          <a:xfrm>
            <a:off x="1657350" y="342900"/>
            <a:ext cx="5829300" cy="857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9120" tIns="34560" rIns="69120" bIns="34560" anchor="ct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ctr" eaLnBrk="1" hangingPunct="1">
              <a:spcBef>
                <a:spcPct val="0"/>
              </a:spcBef>
            </a:pPr>
            <a:r>
              <a:rPr lang="en-US" altLang="en-US" sz="2100" b="1"/>
              <a:t>Quality improvement Method </a:t>
            </a:r>
          </a:p>
          <a:p>
            <a:pPr algn="ctr" eaLnBrk="1" hangingPunct="1">
              <a:spcBef>
                <a:spcPct val="0"/>
              </a:spcBef>
            </a:pPr>
            <a:r>
              <a:rPr lang="en-US" altLang="en-US" sz="2100" b="1"/>
              <a:t>Cause &amp; Effect Diagram(Fish bone diagram)</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a:extLst>
              <a:ext uri="{FF2B5EF4-FFF2-40B4-BE49-F238E27FC236}">
                <a16:creationId xmlns:a16="http://schemas.microsoft.com/office/drawing/2014/main" id="{1D86704C-1925-4F76-8957-007B50C8F57A}"/>
              </a:ext>
            </a:extLst>
          </p:cNvPr>
          <p:cNvGrpSpPr>
            <a:grpSpLocks/>
          </p:cNvGrpSpPr>
          <p:nvPr/>
        </p:nvGrpSpPr>
        <p:grpSpPr bwMode="auto">
          <a:xfrm>
            <a:off x="1485900" y="1096566"/>
            <a:ext cx="6343650" cy="3364707"/>
            <a:chOff x="0" y="0"/>
            <a:chExt cx="5328" cy="2826"/>
          </a:xfrm>
        </p:grpSpPr>
        <p:sp>
          <p:nvSpPr>
            <p:cNvPr id="21538" name="Line 3">
              <a:extLst>
                <a:ext uri="{FF2B5EF4-FFF2-40B4-BE49-F238E27FC236}">
                  <a16:creationId xmlns:a16="http://schemas.microsoft.com/office/drawing/2014/main" id="{31F989D2-9B86-4FD9-988D-BA391D8865F3}"/>
                </a:ext>
              </a:extLst>
            </p:cNvPr>
            <p:cNvSpPr>
              <a:spLocks noChangeShapeType="1"/>
            </p:cNvSpPr>
            <p:nvPr/>
          </p:nvSpPr>
          <p:spPr bwMode="auto">
            <a:xfrm>
              <a:off x="576" y="1344"/>
              <a:ext cx="3742" cy="0"/>
            </a:xfrm>
            <a:prstGeom prst="line">
              <a:avLst/>
            </a:prstGeom>
            <a:noFill/>
            <a:ln w="2232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39" name="Oval 4">
              <a:extLst>
                <a:ext uri="{FF2B5EF4-FFF2-40B4-BE49-F238E27FC236}">
                  <a16:creationId xmlns:a16="http://schemas.microsoft.com/office/drawing/2014/main" id="{754BE202-0900-415D-8403-ECA0E26AB4E6}"/>
                </a:ext>
              </a:extLst>
            </p:cNvPr>
            <p:cNvSpPr>
              <a:spLocks noChangeArrowheads="1"/>
            </p:cNvSpPr>
            <p:nvPr/>
          </p:nvSpPr>
          <p:spPr bwMode="auto">
            <a:xfrm>
              <a:off x="4320" y="864"/>
              <a:ext cx="1008" cy="958"/>
            </a:xfrm>
            <a:prstGeom prst="ellipse">
              <a:avLst/>
            </a:prstGeom>
            <a:solidFill>
              <a:srgbClr val="663300"/>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nchor="ct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ctr" eaLnBrk="1" hangingPunct="1">
                <a:spcBef>
                  <a:spcPct val="0"/>
                </a:spcBef>
              </a:pPr>
              <a:r>
                <a:rPr lang="en-IN" altLang="en-US" sz="1350" b="1">
                  <a:solidFill>
                    <a:srgbClr val="FFFFFF"/>
                  </a:solidFill>
                </a:rPr>
                <a:t>Makes customer wait</a:t>
              </a:r>
            </a:p>
          </p:txBody>
        </p:sp>
        <p:sp>
          <p:nvSpPr>
            <p:cNvPr id="21540" name="Line 5">
              <a:extLst>
                <a:ext uri="{FF2B5EF4-FFF2-40B4-BE49-F238E27FC236}">
                  <a16:creationId xmlns:a16="http://schemas.microsoft.com/office/drawing/2014/main" id="{C26B56C5-94D4-4B0C-B898-F8CF2717E109}"/>
                </a:ext>
              </a:extLst>
            </p:cNvPr>
            <p:cNvSpPr>
              <a:spLocks noChangeShapeType="1"/>
            </p:cNvSpPr>
            <p:nvPr/>
          </p:nvSpPr>
          <p:spPr bwMode="auto">
            <a:xfrm flipH="1" flipV="1">
              <a:off x="2782" y="430"/>
              <a:ext cx="866" cy="914"/>
            </a:xfrm>
            <a:prstGeom prst="line">
              <a:avLst/>
            </a:prstGeom>
            <a:noFill/>
            <a:ln w="2232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41" name="Line 6">
              <a:extLst>
                <a:ext uri="{FF2B5EF4-FFF2-40B4-BE49-F238E27FC236}">
                  <a16:creationId xmlns:a16="http://schemas.microsoft.com/office/drawing/2014/main" id="{35F7332D-00DB-4DE4-B830-421D3C464FCA}"/>
                </a:ext>
              </a:extLst>
            </p:cNvPr>
            <p:cNvSpPr>
              <a:spLocks noChangeShapeType="1"/>
            </p:cNvSpPr>
            <p:nvPr/>
          </p:nvSpPr>
          <p:spPr bwMode="auto">
            <a:xfrm flipH="1">
              <a:off x="2926" y="1344"/>
              <a:ext cx="962" cy="1150"/>
            </a:xfrm>
            <a:prstGeom prst="line">
              <a:avLst/>
            </a:prstGeom>
            <a:noFill/>
            <a:ln w="2232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42" name="Line 7">
              <a:extLst>
                <a:ext uri="{FF2B5EF4-FFF2-40B4-BE49-F238E27FC236}">
                  <a16:creationId xmlns:a16="http://schemas.microsoft.com/office/drawing/2014/main" id="{D5F80D77-9D74-4F7D-A587-56EDB742E84A}"/>
                </a:ext>
              </a:extLst>
            </p:cNvPr>
            <p:cNvSpPr>
              <a:spLocks noChangeShapeType="1"/>
            </p:cNvSpPr>
            <p:nvPr/>
          </p:nvSpPr>
          <p:spPr bwMode="auto">
            <a:xfrm flipH="1">
              <a:off x="1102" y="1344"/>
              <a:ext cx="1010" cy="1198"/>
            </a:xfrm>
            <a:prstGeom prst="line">
              <a:avLst/>
            </a:prstGeom>
            <a:noFill/>
            <a:ln w="2232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43" name="Line 8">
              <a:extLst>
                <a:ext uri="{FF2B5EF4-FFF2-40B4-BE49-F238E27FC236}">
                  <a16:creationId xmlns:a16="http://schemas.microsoft.com/office/drawing/2014/main" id="{0EC60117-152F-4717-90DC-22022E702ED2}"/>
                </a:ext>
              </a:extLst>
            </p:cNvPr>
            <p:cNvSpPr>
              <a:spLocks noChangeShapeType="1"/>
            </p:cNvSpPr>
            <p:nvPr/>
          </p:nvSpPr>
          <p:spPr bwMode="auto">
            <a:xfrm flipH="1" flipV="1">
              <a:off x="718" y="430"/>
              <a:ext cx="866" cy="914"/>
            </a:xfrm>
            <a:prstGeom prst="line">
              <a:avLst/>
            </a:prstGeom>
            <a:noFill/>
            <a:ln w="2232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44" name="Text Box 9">
              <a:extLst>
                <a:ext uri="{FF2B5EF4-FFF2-40B4-BE49-F238E27FC236}">
                  <a16:creationId xmlns:a16="http://schemas.microsoft.com/office/drawing/2014/main" id="{A1B2B298-EB39-4EFF-B552-9F5FC2B5745B}"/>
                </a:ext>
              </a:extLst>
            </p:cNvPr>
            <p:cNvSpPr txBox="1">
              <a:spLocks noChangeArrowheads="1"/>
            </p:cNvSpPr>
            <p:nvPr/>
          </p:nvSpPr>
          <p:spPr bwMode="auto">
            <a:xfrm>
              <a:off x="0" y="0"/>
              <a:ext cx="1486" cy="409"/>
            </a:xfrm>
            <a:prstGeom prst="rect">
              <a:avLst/>
            </a:prstGeom>
            <a:solidFill>
              <a:srgbClr val="3333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ctr">
                <a:spcBef>
                  <a:spcPts val="844"/>
                </a:spcBef>
              </a:pPr>
              <a:r>
                <a:rPr lang="en-IN" altLang="en-US" sz="1350" b="1">
                  <a:solidFill>
                    <a:srgbClr val="FFFFFF"/>
                  </a:solidFill>
                </a:rPr>
                <a:t>Absent receiving party </a:t>
              </a:r>
            </a:p>
          </p:txBody>
        </p:sp>
        <p:sp>
          <p:nvSpPr>
            <p:cNvPr id="21545" name="Text Box 10">
              <a:extLst>
                <a:ext uri="{FF2B5EF4-FFF2-40B4-BE49-F238E27FC236}">
                  <a16:creationId xmlns:a16="http://schemas.microsoft.com/office/drawing/2014/main" id="{03085239-AF3D-4659-A74B-5B42D216527C}"/>
                </a:ext>
              </a:extLst>
            </p:cNvPr>
            <p:cNvSpPr txBox="1">
              <a:spLocks noChangeArrowheads="1"/>
            </p:cNvSpPr>
            <p:nvPr/>
          </p:nvSpPr>
          <p:spPr bwMode="auto">
            <a:xfrm>
              <a:off x="1968" y="0"/>
              <a:ext cx="1486" cy="409"/>
            </a:xfrm>
            <a:prstGeom prst="rect">
              <a:avLst/>
            </a:prstGeom>
            <a:solidFill>
              <a:srgbClr val="3333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ctr">
                <a:spcBef>
                  <a:spcPts val="844"/>
                </a:spcBef>
              </a:pPr>
              <a:r>
                <a:rPr lang="en-IN" altLang="en-US" sz="1350" b="1">
                  <a:solidFill>
                    <a:srgbClr val="FFFFFF"/>
                  </a:solidFill>
                </a:rPr>
                <a:t>Working system of operators </a:t>
              </a:r>
            </a:p>
          </p:txBody>
        </p:sp>
        <p:sp>
          <p:nvSpPr>
            <p:cNvPr id="21546" name="Text Box 11">
              <a:extLst>
                <a:ext uri="{FF2B5EF4-FFF2-40B4-BE49-F238E27FC236}">
                  <a16:creationId xmlns:a16="http://schemas.microsoft.com/office/drawing/2014/main" id="{DFFE8B67-E63A-44B5-82D8-847581D12A63}"/>
                </a:ext>
              </a:extLst>
            </p:cNvPr>
            <p:cNvSpPr txBox="1">
              <a:spLocks noChangeArrowheads="1"/>
            </p:cNvSpPr>
            <p:nvPr/>
          </p:nvSpPr>
          <p:spPr bwMode="auto">
            <a:xfrm>
              <a:off x="288" y="2592"/>
              <a:ext cx="958" cy="234"/>
            </a:xfrm>
            <a:prstGeom prst="rect">
              <a:avLst/>
            </a:prstGeom>
            <a:solidFill>
              <a:srgbClr val="3333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ctr">
                <a:spcBef>
                  <a:spcPts val="844"/>
                </a:spcBef>
              </a:pPr>
              <a:r>
                <a:rPr lang="en-IN" altLang="en-US" sz="1350" b="1">
                  <a:solidFill>
                    <a:srgbClr val="FFFFFF"/>
                  </a:solidFill>
                </a:rPr>
                <a:t>Customer </a:t>
              </a:r>
            </a:p>
          </p:txBody>
        </p:sp>
        <p:sp>
          <p:nvSpPr>
            <p:cNvPr id="21547" name="Text Box 12">
              <a:extLst>
                <a:ext uri="{FF2B5EF4-FFF2-40B4-BE49-F238E27FC236}">
                  <a16:creationId xmlns:a16="http://schemas.microsoft.com/office/drawing/2014/main" id="{E9A58E4C-64ED-4DCD-9613-733D1EC91E78}"/>
                </a:ext>
              </a:extLst>
            </p:cNvPr>
            <p:cNvSpPr txBox="1">
              <a:spLocks noChangeArrowheads="1"/>
            </p:cNvSpPr>
            <p:nvPr/>
          </p:nvSpPr>
          <p:spPr bwMode="auto">
            <a:xfrm>
              <a:off x="2208" y="2592"/>
              <a:ext cx="958" cy="234"/>
            </a:xfrm>
            <a:prstGeom prst="rect">
              <a:avLst/>
            </a:prstGeom>
            <a:solidFill>
              <a:srgbClr val="3333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ctr">
                <a:spcBef>
                  <a:spcPts val="844"/>
                </a:spcBef>
              </a:pPr>
              <a:r>
                <a:rPr lang="en-IN" altLang="en-US" sz="1350" b="1">
                  <a:solidFill>
                    <a:srgbClr val="FFFFFF"/>
                  </a:solidFill>
                </a:rPr>
                <a:t>Operator</a:t>
              </a:r>
            </a:p>
          </p:txBody>
        </p:sp>
      </p:grpSp>
      <p:sp>
        <p:nvSpPr>
          <p:cNvPr id="21507" name="Text Box 13">
            <a:extLst>
              <a:ext uri="{FF2B5EF4-FFF2-40B4-BE49-F238E27FC236}">
                <a16:creationId xmlns:a16="http://schemas.microsoft.com/office/drawing/2014/main" id="{CC029E80-1845-4F23-937F-7934D0FAF0E2}"/>
              </a:ext>
            </a:extLst>
          </p:cNvPr>
          <p:cNvSpPr txBox="1">
            <a:spLocks noChangeArrowheads="1"/>
          </p:cNvSpPr>
          <p:nvPr/>
        </p:nvSpPr>
        <p:spPr bwMode="auto">
          <a:xfrm>
            <a:off x="1428750" y="228600"/>
            <a:ext cx="6286500" cy="4402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1500"/>
              </a:spcBef>
            </a:pPr>
            <a:r>
              <a:rPr lang="en-IN" altLang="en-US" sz="2400"/>
              <a:t>Fishbone diagram analysis - Example</a:t>
            </a:r>
          </a:p>
        </p:txBody>
      </p:sp>
      <p:grpSp>
        <p:nvGrpSpPr>
          <p:cNvPr id="21508" name="Group 14">
            <a:extLst>
              <a:ext uri="{FF2B5EF4-FFF2-40B4-BE49-F238E27FC236}">
                <a16:creationId xmlns:a16="http://schemas.microsoft.com/office/drawing/2014/main" id="{4BCCFDE0-8781-4FF3-92C8-52A6036A71F6}"/>
              </a:ext>
            </a:extLst>
          </p:cNvPr>
          <p:cNvGrpSpPr>
            <a:grpSpLocks/>
          </p:cNvGrpSpPr>
          <p:nvPr/>
        </p:nvGrpSpPr>
        <p:grpSpPr bwMode="auto">
          <a:xfrm>
            <a:off x="1371600" y="1725216"/>
            <a:ext cx="3083719" cy="803672"/>
            <a:chOff x="0" y="0"/>
            <a:chExt cx="2590" cy="675"/>
          </a:xfrm>
        </p:grpSpPr>
        <p:sp>
          <p:nvSpPr>
            <p:cNvPr id="21532" name="Text Box 15">
              <a:extLst>
                <a:ext uri="{FF2B5EF4-FFF2-40B4-BE49-F238E27FC236}">
                  <a16:creationId xmlns:a16="http://schemas.microsoft.com/office/drawing/2014/main" id="{3F165EA9-4EB0-4009-820B-2DA1460DCC51}"/>
                </a:ext>
              </a:extLst>
            </p:cNvPr>
            <p:cNvSpPr txBox="1">
              <a:spLocks noChangeArrowheads="1"/>
            </p:cNvSpPr>
            <p:nvPr/>
          </p:nvSpPr>
          <p:spPr bwMode="auto">
            <a:xfrm>
              <a:off x="1392" y="0"/>
              <a:ext cx="57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Absent</a:t>
              </a:r>
            </a:p>
          </p:txBody>
        </p:sp>
        <p:sp>
          <p:nvSpPr>
            <p:cNvPr id="21533" name="Line 16">
              <a:extLst>
                <a:ext uri="{FF2B5EF4-FFF2-40B4-BE49-F238E27FC236}">
                  <a16:creationId xmlns:a16="http://schemas.microsoft.com/office/drawing/2014/main" id="{B5978527-6665-4D30-9EF6-5BC46679D2B7}"/>
                </a:ext>
              </a:extLst>
            </p:cNvPr>
            <p:cNvSpPr>
              <a:spLocks noChangeShapeType="1"/>
            </p:cNvSpPr>
            <p:nvPr/>
          </p:nvSpPr>
          <p:spPr bwMode="auto">
            <a:xfrm>
              <a:off x="1008" y="96"/>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34" name="Text Box 17">
              <a:extLst>
                <a:ext uri="{FF2B5EF4-FFF2-40B4-BE49-F238E27FC236}">
                  <a16:creationId xmlns:a16="http://schemas.microsoft.com/office/drawing/2014/main" id="{4D8D6C2E-BA72-4444-925F-6CD44EA4822E}"/>
                </a:ext>
              </a:extLst>
            </p:cNvPr>
            <p:cNvSpPr txBox="1">
              <a:spLocks noChangeArrowheads="1"/>
            </p:cNvSpPr>
            <p:nvPr/>
          </p:nvSpPr>
          <p:spPr bwMode="auto">
            <a:xfrm>
              <a:off x="0" y="288"/>
              <a:ext cx="81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r">
                <a:spcBef>
                  <a:spcPts val="656"/>
                </a:spcBef>
              </a:pPr>
              <a:r>
                <a:rPr lang="en-IN" altLang="en-US" sz="1050" b="1"/>
                <a:t>Out of office</a:t>
              </a:r>
            </a:p>
          </p:txBody>
        </p:sp>
        <p:sp>
          <p:nvSpPr>
            <p:cNvPr id="21535" name="Line 18">
              <a:extLst>
                <a:ext uri="{FF2B5EF4-FFF2-40B4-BE49-F238E27FC236}">
                  <a16:creationId xmlns:a16="http://schemas.microsoft.com/office/drawing/2014/main" id="{309ED1F7-0229-4707-AF04-6712195663B2}"/>
                </a:ext>
              </a:extLst>
            </p:cNvPr>
            <p:cNvSpPr>
              <a:spLocks noChangeShapeType="1"/>
            </p:cNvSpPr>
            <p:nvPr/>
          </p:nvSpPr>
          <p:spPr bwMode="auto">
            <a:xfrm>
              <a:off x="912" y="384"/>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36" name="Line 19">
              <a:extLst>
                <a:ext uri="{FF2B5EF4-FFF2-40B4-BE49-F238E27FC236}">
                  <a16:creationId xmlns:a16="http://schemas.microsoft.com/office/drawing/2014/main" id="{B51291CC-0D63-428E-B1F7-F468D916605E}"/>
                </a:ext>
              </a:extLst>
            </p:cNvPr>
            <p:cNvSpPr>
              <a:spLocks noChangeShapeType="1"/>
            </p:cNvSpPr>
            <p:nvPr/>
          </p:nvSpPr>
          <p:spPr bwMode="auto">
            <a:xfrm>
              <a:off x="1440" y="576"/>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37" name="Text Box 20">
              <a:extLst>
                <a:ext uri="{FF2B5EF4-FFF2-40B4-BE49-F238E27FC236}">
                  <a16:creationId xmlns:a16="http://schemas.microsoft.com/office/drawing/2014/main" id="{48D58FA4-95D7-4243-80D2-B3E4293E31CA}"/>
                </a:ext>
              </a:extLst>
            </p:cNvPr>
            <p:cNvSpPr txBox="1">
              <a:spLocks noChangeArrowheads="1"/>
            </p:cNvSpPr>
            <p:nvPr/>
          </p:nvSpPr>
          <p:spPr bwMode="auto">
            <a:xfrm>
              <a:off x="1776" y="480"/>
              <a:ext cx="81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Not at desk</a:t>
              </a:r>
            </a:p>
          </p:txBody>
        </p:sp>
      </p:grpSp>
      <p:grpSp>
        <p:nvGrpSpPr>
          <p:cNvPr id="21509" name="Group 21">
            <a:extLst>
              <a:ext uri="{FF2B5EF4-FFF2-40B4-BE49-F238E27FC236}">
                <a16:creationId xmlns:a16="http://schemas.microsoft.com/office/drawing/2014/main" id="{9B89670E-B067-46AA-9B42-94ED53CC6AC4}"/>
              </a:ext>
            </a:extLst>
          </p:cNvPr>
          <p:cNvGrpSpPr>
            <a:grpSpLocks/>
          </p:cNvGrpSpPr>
          <p:nvPr/>
        </p:nvGrpSpPr>
        <p:grpSpPr bwMode="auto">
          <a:xfrm>
            <a:off x="3943350" y="1725216"/>
            <a:ext cx="2912269" cy="803672"/>
            <a:chOff x="0" y="0"/>
            <a:chExt cx="2446" cy="675"/>
          </a:xfrm>
        </p:grpSpPr>
        <p:sp>
          <p:nvSpPr>
            <p:cNvPr id="21526" name="Line 22">
              <a:extLst>
                <a:ext uri="{FF2B5EF4-FFF2-40B4-BE49-F238E27FC236}">
                  <a16:creationId xmlns:a16="http://schemas.microsoft.com/office/drawing/2014/main" id="{05A38770-7A2A-47F5-8A11-D770EC307C70}"/>
                </a:ext>
              </a:extLst>
            </p:cNvPr>
            <p:cNvSpPr>
              <a:spLocks noChangeShapeType="1"/>
            </p:cNvSpPr>
            <p:nvPr/>
          </p:nvSpPr>
          <p:spPr bwMode="auto">
            <a:xfrm>
              <a:off x="816" y="336"/>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7" name="Line 23">
              <a:extLst>
                <a:ext uri="{FF2B5EF4-FFF2-40B4-BE49-F238E27FC236}">
                  <a16:creationId xmlns:a16="http://schemas.microsoft.com/office/drawing/2014/main" id="{C63D92A8-4C8D-42BC-9153-66296A0AB879}"/>
                </a:ext>
              </a:extLst>
            </p:cNvPr>
            <p:cNvSpPr>
              <a:spLocks noChangeShapeType="1"/>
            </p:cNvSpPr>
            <p:nvPr/>
          </p:nvSpPr>
          <p:spPr bwMode="auto">
            <a:xfrm>
              <a:off x="912" y="96"/>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8" name="Line 24">
              <a:extLst>
                <a:ext uri="{FF2B5EF4-FFF2-40B4-BE49-F238E27FC236}">
                  <a16:creationId xmlns:a16="http://schemas.microsoft.com/office/drawing/2014/main" id="{A4324CF9-CCA0-4E55-946A-78DDD52D5264}"/>
                </a:ext>
              </a:extLst>
            </p:cNvPr>
            <p:cNvSpPr>
              <a:spLocks noChangeShapeType="1"/>
            </p:cNvSpPr>
            <p:nvPr/>
          </p:nvSpPr>
          <p:spPr bwMode="auto">
            <a:xfrm>
              <a:off x="1344" y="576"/>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9" name="Text Box 25">
              <a:extLst>
                <a:ext uri="{FF2B5EF4-FFF2-40B4-BE49-F238E27FC236}">
                  <a16:creationId xmlns:a16="http://schemas.microsoft.com/office/drawing/2014/main" id="{A54C1762-D51C-4286-9F4D-B9C4FE353AE2}"/>
                </a:ext>
              </a:extLst>
            </p:cNvPr>
            <p:cNvSpPr txBox="1">
              <a:spLocks noChangeArrowheads="1"/>
            </p:cNvSpPr>
            <p:nvPr/>
          </p:nvSpPr>
          <p:spPr bwMode="auto">
            <a:xfrm>
              <a:off x="0" y="240"/>
              <a:ext cx="81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r">
                <a:spcBef>
                  <a:spcPts val="656"/>
                </a:spcBef>
              </a:pPr>
              <a:r>
                <a:rPr lang="en-IN" altLang="en-US" sz="1050" b="1"/>
                <a:t>Lunchtime</a:t>
              </a:r>
            </a:p>
          </p:txBody>
        </p:sp>
        <p:sp>
          <p:nvSpPr>
            <p:cNvPr id="21530" name="Text Box 26">
              <a:extLst>
                <a:ext uri="{FF2B5EF4-FFF2-40B4-BE49-F238E27FC236}">
                  <a16:creationId xmlns:a16="http://schemas.microsoft.com/office/drawing/2014/main" id="{E73E5BC3-665E-405B-AC06-F35973CD8FA3}"/>
                </a:ext>
              </a:extLst>
            </p:cNvPr>
            <p:cNvSpPr txBox="1">
              <a:spLocks noChangeArrowheads="1"/>
            </p:cNvSpPr>
            <p:nvPr/>
          </p:nvSpPr>
          <p:spPr bwMode="auto">
            <a:xfrm>
              <a:off x="1248" y="0"/>
              <a:ext cx="1198"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Too many phone calls</a:t>
              </a:r>
            </a:p>
          </p:txBody>
        </p:sp>
        <p:sp>
          <p:nvSpPr>
            <p:cNvPr id="21531" name="Text Box 27">
              <a:extLst>
                <a:ext uri="{FF2B5EF4-FFF2-40B4-BE49-F238E27FC236}">
                  <a16:creationId xmlns:a16="http://schemas.microsoft.com/office/drawing/2014/main" id="{CF4E0E1E-751E-47E3-9881-9722434C40E0}"/>
                </a:ext>
              </a:extLst>
            </p:cNvPr>
            <p:cNvSpPr txBox="1">
              <a:spLocks noChangeArrowheads="1"/>
            </p:cNvSpPr>
            <p:nvPr/>
          </p:nvSpPr>
          <p:spPr bwMode="auto">
            <a:xfrm>
              <a:off x="1680" y="480"/>
              <a:ext cx="57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Absent</a:t>
              </a:r>
            </a:p>
          </p:txBody>
        </p:sp>
      </p:grpSp>
      <p:grpSp>
        <p:nvGrpSpPr>
          <p:cNvPr id="21510" name="Group 28">
            <a:extLst>
              <a:ext uri="{FF2B5EF4-FFF2-40B4-BE49-F238E27FC236}">
                <a16:creationId xmlns:a16="http://schemas.microsoft.com/office/drawing/2014/main" id="{73AC87D4-7888-4549-B1C3-5B7DB2BF253F}"/>
              </a:ext>
            </a:extLst>
          </p:cNvPr>
          <p:cNvGrpSpPr>
            <a:grpSpLocks/>
          </p:cNvGrpSpPr>
          <p:nvPr/>
        </p:nvGrpSpPr>
        <p:grpSpPr bwMode="auto">
          <a:xfrm>
            <a:off x="1828800" y="2765823"/>
            <a:ext cx="3140869" cy="1409700"/>
            <a:chOff x="0" y="0"/>
            <a:chExt cx="2638" cy="1184"/>
          </a:xfrm>
        </p:grpSpPr>
        <p:sp>
          <p:nvSpPr>
            <p:cNvPr id="21518" name="Text Box 29">
              <a:extLst>
                <a:ext uri="{FF2B5EF4-FFF2-40B4-BE49-F238E27FC236}">
                  <a16:creationId xmlns:a16="http://schemas.microsoft.com/office/drawing/2014/main" id="{B4E6BCE0-E22E-4837-BA69-3D2068B9FB90}"/>
                </a:ext>
              </a:extLst>
            </p:cNvPr>
            <p:cNvSpPr txBox="1">
              <a:spLocks noChangeArrowheads="1"/>
            </p:cNvSpPr>
            <p:nvPr/>
          </p:nvSpPr>
          <p:spPr bwMode="auto">
            <a:xfrm>
              <a:off x="144" y="0"/>
              <a:ext cx="1102" cy="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Not giving receiving party’s coordinates</a:t>
              </a:r>
            </a:p>
          </p:txBody>
        </p:sp>
        <p:sp>
          <p:nvSpPr>
            <p:cNvPr id="21519" name="Line 30">
              <a:extLst>
                <a:ext uri="{FF2B5EF4-FFF2-40B4-BE49-F238E27FC236}">
                  <a16:creationId xmlns:a16="http://schemas.microsoft.com/office/drawing/2014/main" id="{62C9781D-3B1F-4003-B680-50698E052B34}"/>
                </a:ext>
              </a:extLst>
            </p:cNvPr>
            <p:cNvSpPr>
              <a:spLocks noChangeShapeType="1"/>
            </p:cNvSpPr>
            <p:nvPr/>
          </p:nvSpPr>
          <p:spPr bwMode="auto">
            <a:xfrm>
              <a:off x="1344" y="134"/>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0" name="Text Box 31">
              <a:extLst>
                <a:ext uri="{FF2B5EF4-FFF2-40B4-BE49-F238E27FC236}">
                  <a16:creationId xmlns:a16="http://schemas.microsoft.com/office/drawing/2014/main" id="{08DF8B45-5700-4FE7-8BFB-D47E71BA7754}"/>
                </a:ext>
              </a:extLst>
            </p:cNvPr>
            <p:cNvSpPr txBox="1">
              <a:spLocks noChangeArrowheads="1"/>
            </p:cNvSpPr>
            <p:nvPr/>
          </p:nvSpPr>
          <p:spPr bwMode="auto">
            <a:xfrm>
              <a:off x="0" y="517"/>
              <a:ext cx="81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r">
                <a:spcBef>
                  <a:spcPts val="656"/>
                </a:spcBef>
              </a:pPr>
              <a:r>
                <a:rPr lang="en-IN" altLang="en-US" sz="1050" b="1"/>
                <a:t>Complaining</a:t>
              </a:r>
            </a:p>
          </p:txBody>
        </p:sp>
        <p:sp>
          <p:nvSpPr>
            <p:cNvPr id="21521" name="Line 32">
              <a:extLst>
                <a:ext uri="{FF2B5EF4-FFF2-40B4-BE49-F238E27FC236}">
                  <a16:creationId xmlns:a16="http://schemas.microsoft.com/office/drawing/2014/main" id="{BBF7F6CC-B8EE-4B8B-8851-307C43BA7E6C}"/>
                </a:ext>
              </a:extLst>
            </p:cNvPr>
            <p:cNvSpPr>
              <a:spLocks noChangeShapeType="1"/>
            </p:cNvSpPr>
            <p:nvPr/>
          </p:nvSpPr>
          <p:spPr bwMode="auto">
            <a:xfrm>
              <a:off x="912" y="613"/>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2" name="Line 33">
              <a:extLst>
                <a:ext uri="{FF2B5EF4-FFF2-40B4-BE49-F238E27FC236}">
                  <a16:creationId xmlns:a16="http://schemas.microsoft.com/office/drawing/2014/main" id="{5D42D668-CEBF-45A0-BB78-6DCD1784B5F9}"/>
                </a:ext>
              </a:extLst>
            </p:cNvPr>
            <p:cNvSpPr>
              <a:spLocks noChangeShapeType="1"/>
            </p:cNvSpPr>
            <p:nvPr/>
          </p:nvSpPr>
          <p:spPr bwMode="auto">
            <a:xfrm>
              <a:off x="960" y="949"/>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3" name="Text Box 34">
              <a:extLst>
                <a:ext uri="{FF2B5EF4-FFF2-40B4-BE49-F238E27FC236}">
                  <a16:creationId xmlns:a16="http://schemas.microsoft.com/office/drawing/2014/main" id="{F11FC923-EB5D-4248-A6BE-665AB8033B6B}"/>
                </a:ext>
              </a:extLst>
            </p:cNvPr>
            <p:cNvSpPr txBox="1">
              <a:spLocks noChangeArrowheads="1"/>
            </p:cNvSpPr>
            <p:nvPr/>
          </p:nvSpPr>
          <p:spPr bwMode="auto">
            <a:xfrm>
              <a:off x="1296" y="853"/>
              <a:ext cx="814" cy="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Leaving a message</a:t>
              </a:r>
            </a:p>
          </p:txBody>
        </p:sp>
        <p:sp>
          <p:nvSpPr>
            <p:cNvPr id="21524" name="Line 35">
              <a:extLst>
                <a:ext uri="{FF2B5EF4-FFF2-40B4-BE49-F238E27FC236}">
                  <a16:creationId xmlns:a16="http://schemas.microsoft.com/office/drawing/2014/main" id="{1D8E4ACB-F9D7-4E1E-A973-3680AF5C2267}"/>
                </a:ext>
              </a:extLst>
            </p:cNvPr>
            <p:cNvSpPr>
              <a:spLocks noChangeShapeType="1"/>
            </p:cNvSpPr>
            <p:nvPr/>
          </p:nvSpPr>
          <p:spPr bwMode="auto">
            <a:xfrm>
              <a:off x="1488" y="325"/>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25" name="Text Box 36">
              <a:extLst>
                <a:ext uri="{FF2B5EF4-FFF2-40B4-BE49-F238E27FC236}">
                  <a16:creationId xmlns:a16="http://schemas.microsoft.com/office/drawing/2014/main" id="{A601EFA6-752C-4925-86C7-B82785FF4BCA}"/>
                </a:ext>
              </a:extLst>
            </p:cNvPr>
            <p:cNvSpPr txBox="1">
              <a:spLocks noChangeArrowheads="1"/>
            </p:cNvSpPr>
            <p:nvPr/>
          </p:nvSpPr>
          <p:spPr bwMode="auto">
            <a:xfrm>
              <a:off x="1824" y="230"/>
              <a:ext cx="814" cy="1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Lengthy talk</a:t>
              </a:r>
            </a:p>
          </p:txBody>
        </p:sp>
      </p:grpSp>
      <p:grpSp>
        <p:nvGrpSpPr>
          <p:cNvPr id="21511" name="Group 37">
            <a:extLst>
              <a:ext uri="{FF2B5EF4-FFF2-40B4-BE49-F238E27FC236}">
                <a16:creationId xmlns:a16="http://schemas.microsoft.com/office/drawing/2014/main" id="{5CEF9826-AA94-4A4B-8256-A38481E24C80}"/>
              </a:ext>
            </a:extLst>
          </p:cNvPr>
          <p:cNvGrpSpPr>
            <a:grpSpLocks/>
          </p:cNvGrpSpPr>
          <p:nvPr/>
        </p:nvGrpSpPr>
        <p:grpSpPr bwMode="auto">
          <a:xfrm>
            <a:off x="3829050" y="2925367"/>
            <a:ext cx="3140869" cy="1194196"/>
            <a:chOff x="0" y="0"/>
            <a:chExt cx="2638" cy="1003"/>
          </a:xfrm>
        </p:grpSpPr>
        <p:sp>
          <p:nvSpPr>
            <p:cNvPr id="21512" name="Text Box 38">
              <a:extLst>
                <a:ext uri="{FF2B5EF4-FFF2-40B4-BE49-F238E27FC236}">
                  <a16:creationId xmlns:a16="http://schemas.microsoft.com/office/drawing/2014/main" id="{771B5CA7-983D-4D1C-8755-2C7F4EE12DA3}"/>
                </a:ext>
              </a:extLst>
            </p:cNvPr>
            <p:cNvSpPr txBox="1">
              <a:spLocks noChangeArrowheads="1"/>
            </p:cNvSpPr>
            <p:nvPr/>
          </p:nvSpPr>
          <p:spPr bwMode="auto">
            <a:xfrm>
              <a:off x="0" y="298"/>
              <a:ext cx="1006" cy="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lgn="r">
                <a:spcBef>
                  <a:spcPts val="656"/>
                </a:spcBef>
              </a:pPr>
              <a:r>
                <a:rPr lang="en-IN" altLang="en-US" sz="1050" b="1"/>
                <a:t>Does not know organization well</a:t>
              </a:r>
            </a:p>
          </p:txBody>
        </p:sp>
        <p:sp>
          <p:nvSpPr>
            <p:cNvPr id="21513" name="Line 39">
              <a:extLst>
                <a:ext uri="{FF2B5EF4-FFF2-40B4-BE49-F238E27FC236}">
                  <a16:creationId xmlns:a16="http://schemas.microsoft.com/office/drawing/2014/main" id="{14D17C4E-D84E-4020-8AC0-8A3E7030E722}"/>
                </a:ext>
              </a:extLst>
            </p:cNvPr>
            <p:cNvSpPr>
              <a:spLocks noChangeShapeType="1"/>
            </p:cNvSpPr>
            <p:nvPr/>
          </p:nvSpPr>
          <p:spPr bwMode="auto">
            <a:xfrm>
              <a:off x="1008" y="470"/>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14" name="Line 40">
              <a:extLst>
                <a:ext uri="{FF2B5EF4-FFF2-40B4-BE49-F238E27FC236}">
                  <a16:creationId xmlns:a16="http://schemas.microsoft.com/office/drawing/2014/main" id="{0D2B8F12-C2E3-4406-AFC4-173EB9E53185}"/>
                </a:ext>
              </a:extLst>
            </p:cNvPr>
            <p:cNvSpPr>
              <a:spLocks noChangeShapeType="1"/>
            </p:cNvSpPr>
            <p:nvPr/>
          </p:nvSpPr>
          <p:spPr bwMode="auto">
            <a:xfrm>
              <a:off x="1056" y="806"/>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15" name="Text Box 41">
              <a:extLst>
                <a:ext uri="{FF2B5EF4-FFF2-40B4-BE49-F238E27FC236}">
                  <a16:creationId xmlns:a16="http://schemas.microsoft.com/office/drawing/2014/main" id="{B38BB66C-D888-41E4-9B3C-5579AF98985A}"/>
                </a:ext>
              </a:extLst>
            </p:cNvPr>
            <p:cNvSpPr txBox="1">
              <a:spLocks noChangeArrowheads="1"/>
            </p:cNvSpPr>
            <p:nvPr/>
          </p:nvSpPr>
          <p:spPr bwMode="auto">
            <a:xfrm>
              <a:off x="1392" y="672"/>
              <a:ext cx="1246" cy="3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Takes too much time to explain</a:t>
              </a:r>
            </a:p>
          </p:txBody>
        </p:sp>
        <p:sp>
          <p:nvSpPr>
            <p:cNvPr id="21516" name="Line 42">
              <a:extLst>
                <a:ext uri="{FF2B5EF4-FFF2-40B4-BE49-F238E27FC236}">
                  <a16:creationId xmlns:a16="http://schemas.microsoft.com/office/drawing/2014/main" id="{E729CDA8-3B9C-431B-ACEE-1F52EEA9D952}"/>
                </a:ext>
              </a:extLst>
            </p:cNvPr>
            <p:cNvSpPr>
              <a:spLocks noChangeShapeType="1"/>
            </p:cNvSpPr>
            <p:nvPr/>
          </p:nvSpPr>
          <p:spPr bwMode="auto">
            <a:xfrm>
              <a:off x="1584" y="182"/>
              <a:ext cx="334" cy="0"/>
            </a:xfrm>
            <a:prstGeom prst="line">
              <a:avLst/>
            </a:prstGeom>
            <a:noFill/>
            <a:ln w="126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IN" sz="1350"/>
            </a:p>
          </p:txBody>
        </p:sp>
        <p:sp>
          <p:nvSpPr>
            <p:cNvPr id="21517" name="Text Box 43">
              <a:extLst>
                <a:ext uri="{FF2B5EF4-FFF2-40B4-BE49-F238E27FC236}">
                  <a16:creationId xmlns:a16="http://schemas.microsoft.com/office/drawing/2014/main" id="{6F001933-A76F-447D-ABCC-BF336EF6350D}"/>
                </a:ext>
              </a:extLst>
            </p:cNvPr>
            <p:cNvSpPr txBox="1">
              <a:spLocks noChangeArrowheads="1"/>
            </p:cNvSpPr>
            <p:nvPr/>
          </p:nvSpPr>
          <p:spPr bwMode="auto">
            <a:xfrm>
              <a:off x="1872" y="0"/>
              <a:ext cx="718" cy="4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7500" tIns="35100" rIns="67500" bIns="35100">
              <a:spAutoFit/>
            </a:bodyPr>
            <a:lstStyle>
              <a:lvl1pPr>
                <a:spcBef>
                  <a:spcPts val="8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rgbClr val="000000"/>
                  </a:solidFill>
                  <a:latin typeface="Times New Roman" panose="02020603050405020304" pitchFamily="18" charset="0"/>
                  <a:ea typeface="WenQuanYi Micro Hei" charset="0"/>
                  <a:cs typeface="WenQuanYi Micro Hei" charset="0"/>
                </a:defRPr>
              </a:lvl1pPr>
              <a:lvl2pPr>
                <a:spcBef>
                  <a:spcPts val="7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Times New Roman" panose="02020603050405020304" pitchFamily="18" charset="0"/>
                  <a:ea typeface="WenQuanYi Micro Hei" charset="0"/>
                  <a:cs typeface="WenQuanYi Micro Hei" charset="0"/>
                </a:defRPr>
              </a:lvl2pPr>
              <a:lvl3pPr>
                <a:spcBef>
                  <a:spcPts val="6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Times New Roman" panose="02020603050405020304" pitchFamily="18" charset="0"/>
                  <a:ea typeface="WenQuanYi Micro Hei" charset="0"/>
                  <a:cs typeface="WenQuanYi Micro Hei" charset="0"/>
                </a:defRPr>
              </a:lvl3pPr>
              <a:lvl4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4pPr>
              <a:lvl5pPr>
                <a:spcBef>
                  <a:spcPts val="500"/>
                </a:spcBef>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5pPr>
              <a:lvl6pPr marL="25146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6pPr>
              <a:lvl7pPr marL="29718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7pPr>
              <a:lvl8pPr marL="34290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8pPr>
              <a:lvl9pPr marL="3886200" indent="-228600" defTabSz="449263" eaLnBrk="0" fontAlgn="base" hangingPunct="0">
                <a:spcBef>
                  <a:spcPts val="500"/>
                </a:spcBef>
                <a:spcAft>
                  <a:spcPct val="0"/>
                </a:spcAft>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Times New Roman" panose="02020603050405020304" pitchFamily="18" charset="0"/>
                  <a:ea typeface="WenQuanYi Micro Hei" charset="0"/>
                  <a:cs typeface="WenQuanYi Micro Hei" charset="0"/>
                </a:defRPr>
              </a:lvl9pPr>
            </a:lstStyle>
            <a:p>
              <a:pPr>
                <a:spcBef>
                  <a:spcPts val="656"/>
                </a:spcBef>
              </a:pPr>
              <a:r>
                <a:rPr lang="en-IN" altLang="en-US" sz="1050" b="1"/>
                <a:t>Does not understand customer</a:t>
              </a:r>
            </a:p>
          </p:txBody>
        </p:sp>
      </p:gr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170809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THE CHECK SHEET IS A FORM USED TO COLLECT DATA IN REAL TIME AT THE LOCATION WHERE THE DATA ARE GENERATED.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DEFINING CHARACTERISTIC OF A CHECK SHEET IS THAT DATA ARE RECORDED BY MAKING MARKS OR CHECKS ON IT. </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590820" cy="353943"/>
          </a:xfrm>
          <a:prstGeom prst="rect">
            <a:avLst/>
          </a:prstGeom>
          <a:noFill/>
        </p:spPr>
        <p:txBody>
          <a:bodyPr wrap="none" rtlCol="0">
            <a:spAutoFit/>
          </a:bodyPr>
          <a:lstStyle/>
          <a:p>
            <a:r>
              <a:rPr lang="en-IN" sz="1700" b="1" dirty="0">
                <a:solidFill>
                  <a:srgbClr val="C00000"/>
                </a:solidFill>
                <a:latin typeface="Myriad Pro" pitchFamily="34" charset="0"/>
              </a:rPr>
              <a:t>CHECK SHEET</a:t>
            </a:r>
          </a:p>
        </p:txBody>
      </p:sp>
    </p:spTree>
    <p:extLst>
      <p:ext uri="{BB962C8B-B14F-4D97-AF65-F5344CB8AC3E}">
        <p14:creationId xmlns:p14="http://schemas.microsoft.com/office/powerpoint/2010/main" val="1216054536"/>
      </p:ext>
    </p:extLst>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01928" y="862833"/>
            <a:ext cx="8274527" cy="102585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PURPOSE -  TO PROVIDE A STRUCTURED WAY TO COLLECT QUALITY-RELATED DATA AS A ROUGH MEANS FOR ASSESSING A PROCESS OR AS AN INPUT TO OTHER ANALYSES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pic>
        <p:nvPicPr>
          <p:cNvPr id="2" name="Picture 1">
            <a:extLst>
              <a:ext uri="{FF2B5EF4-FFF2-40B4-BE49-F238E27FC236}">
                <a16:creationId xmlns:a16="http://schemas.microsoft.com/office/drawing/2014/main" id="{5A3E3821-9F88-4956-A519-751C19634FA4}"/>
              </a:ext>
            </a:extLst>
          </p:cNvPr>
          <p:cNvPicPr>
            <a:picLocks noChangeAspect="1"/>
          </p:cNvPicPr>
          <p:nvPr/>
        </p:nvPicPr>
        <p:blipFill>
          <a:blip r:embed="rId3"/>
          <a:stretch>
            <a:fillRect/>
          </a:stretch>
        </p:blipFill>
        <p:spPr>
          <a:xfrm>
            <a:off x="467545" y="1563638"/>
            <a:ext cx="7992887" cy="3351263"/>
          </a:xfrm>
          <a:prstGeom prst="rect">
            <a:avLst/>
          </a:prstGeom>
        </p:spPr>
      </p:pic>
    </p:spTree>
    <p:extLst>
      <p:ext uri="{BB962C8B-B14F-4D97-AF65-F5344CB8AC3E}">
        <p14:creationId xmlns:p14="http://schemas.microsoft.com/office/powerpoint/2010/main" val="1062097723"/>
      </p:ext>
    </p:extLst>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170809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CONTROL CHART IS ALSO KNOWN AS SHEWHART CHARTS (AFTER WALTER A. SHEWHART) OR PROCESS- BEHAVIOR CHARTS.</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IT IS USED TO DETERMINE IF A MANUFACTURING OR BUSINESS PROCESS IS IN A STATE OF STATISTICAL CONTROL.</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107115" cy="353943"/>
          </a:xfrm>
          <a:prstGeom prst="rect">
            <a:avLst/>
          </a:prstGeom>
          <a:noFill/>
        </p:spPr>
        <p:txBody>
          <a:bodyPr wrap="none" rtlCol="0">
            <a:spAutoFit/>
          </a:bodyPr>
          <a:lstStyle/>
          <a:p>
            <a:r>
              <a:rPr lang="en-IN" sz="1700" b="1" dirty="0">
                <a:solidFill>
                  <a:srgbClr val="C00000"/>
                </a:solidFill>
                <a:latin typeface="Myriad Pro" pitchFamily="34" charset="0"/>
              </a:rPr>
              <a:t>CONTROL CHARTS</a:t>
            </a:r>
          </a:p>
        </p:txBody>
      </p:sp>
    </p:spTree>
    <p:extLst>
      <p:ext uri="{BB962C8B-B14F-4D97-AF65-F5344CB8AC3E}">
        <p14:creationId xmlns:p14="http://schemas.microsoft.com/office/powerpoint/2010/main" val="2876859672"/>
      </p:ext>
    </p:extLst>
  </p:cSld>
  <p:clrMapOvr>
    <a:masterClrMapping/>
  </p:clrMapOvr>
  <p:transition advClick="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343620"/>
          </a:xfrm>
          <a:prstGeom prst="rect">
            <a:avLst/>
          </a:prstGeom>
          <a:noFill/>
        </p:spPr>
        <p:txBody>
          <a:bodyPr wrap="square">
            <a:spAutoFit/>
          </a:bodyPr>
          <a:lstStyle/>
          <a:p>
            <a:pPr fontAlgn="auto">
              <a:lnSpc>
                <a:spcPct val="120000"/>
              </a:lnSpc>
              <a:spcBef>
                <a:spcPts val="1000"/>
              </a:spcBef>
              <a:spcAft>
                <a:spcPts val="0"/>
              </a:spcAft>
              <a:buClr>
                <a:srgbClr val="C00000"/>
              </a:buClr>
              <a:defRPr/>
            </a:pPr>
            <a:r>
              <a:rPr lang="en-IN" sz="1500" dirty="0">
                <a:latin typeface="Myriad Pro" pitchFamily="34" charset="0"/>
              </a:rPr>
              <a:t> </a:t>
            </a:r>
          </a:p>
        </p:txBody>
      </p:sp>
      <p:pic>
        <p:nvPicPr>
          <p:cNvPr id="2" name="Picture 1">
            <a:extLst>
              <a:ext uri="{FF2B5EF4-FFF2-40B4-BE49-F238E27FC236}">
                <a16:creationId xmlns:a16="http://schemas.microsoft.com/office/drawing/2014/main" id="{4440DE63-0C7B-4965-BAF7-1D1E1C4F55A1}"/>
              </a:ext>
            </a:extLst>
          </p:cNvPr>
          <p:cNvPicPr>
            <a:picLocks noChangeAspect="1"/>
          </p:cNvPicPr>
          <p:nvPr/>
        </p:nvPicPr>
        <p:blipFill>
          <a:blip r:embed="rId3"/>
          <a:stretch>
            <a:fillRect/>
          </a:stretch>
        </p:blipFill>
        <p:spPr>
          <a:xfrm>
            <a:off x="445697" y="1763242"/>
            <a:ext cx="7678105" cy="3244143"/>
          </a:xfrm>
          <a:prstGeom prst="rect">
            <a:avLst/>
          </a:prstGeom>
        </p:spPr>
      </p:pic>
      <p:sp>
        <p:nvSpPr>
          <p:cNvPr id="4" name="Rectangle 3">
            <a:extLst>
              <a:ext uri="{FF2B5EF4-FFF2-40B4-BE49-F238E27FC236}">
                <a16:creationId xmlns:a16="http://schemas.microsoft.com/office/drawing/2014/main" id="{66535BC1-0C6B-45CB-BD49-573F3E3BC47B}"/>
              </a:ext>
            </a:extLst>
          </p:cNvPr>
          <p:cNvSpPr/>
          <p:nvPr/>
        </p:nvSpPr>
        <p:spPr>
          <a:xfrm>
            <a:off x="586660" y="748530"/>
            <a:ext cx="7274298" cy="923330"/>
          </a:xfrm>
          <a:prstGeom prst="rect">
            <a:avLst/>
          </a:prstGeom>
        </p:spPr>
        <p:txBody>
          <a:bodyPr wrap="square">
            <a:spAutoFit/>
          </a:bodyPr>
          <a:lstStyle/>
          <a:p>
            <a:r>
              <a:rPr lang="en-IN" dirty="0"/>
              <a:t>Purpose</a:t>
            </a:r>
          </a:p>
          <a:p>
            <a:r>
              <a:rPr lang="en-IN" dirty="0"/>
              <a:t>To determine whether a process should undergo a formal examination for quality-related problem</a:t>
            </a:r>
          </a:p>
        </p:txBody>
      </p:sp>
    </p:spTree>
    <p:extLst>
      <p:ext uri="{BB962C8B-B14F-4D97-AF65-F5344CB8AC3E}">
        <p14:creationId xmlns:p14="http://schemas.microsoft.com/office/powerpoint/2010/main" val="2635298184"/>
      </p:ext>
    </p:extLst>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279557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A HISTOGRAM IS A GRAPHIC SUMMARY OF VARIATION IN A SET OF DATA.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IT ENABLES US TO SEE PATTERNS THAT ARE DIFFICULT TO SEE IN A SIMPLE TABLE OF NUMBERS.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 HISTOGRAM IS A GRAPH IN WHICH THE CONTINUOUS VARIABLE IS CLUSTERED INTO CATEGORIES AND THE VALUE OF EACH CLUSTER IS PLOTTED TO GIVE A SERIES OF BARS.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487843" cy="353943"/>
          </a:xfrm>
          <a:prstGeom prst="rect">
            <a:avLst/>
          </a:prstGeom>
          <a:noFill/>
        </p:spPr>
        <p:txBody>
          <a:bodyPr wrap="none" rtlCol="0">
            <a:spAutoFit/>
          </a:bodyPr>
          <a:lstStyle/>
          <a:p>
            <a:r>
              <a:rPr lang="en-IN" sz="1700" b="1" dirty="0">
                <a:solidFill>
                  <a:srgbClr val="C00000"/>
                </a:solidFill>
                <a:latin typeface="Myriad Pro" pitchFamily="34" charset="0"/>
              </a:rPr>
              <a:t>HISTOGRAM</a:t>
            </a:r>
          </a:p>
        </p:txBody>
      </p:sp>
    </p:spTree>
    <p:extLst>
      <p:ext uri="{BB962C8B-B14F-4D97-AF65-F5344CB8AC3E}">
        <p14:creationId xmlns:p14="http://schemas.microsoft.com/office/powerpoint/2010/main" val="494079114"/>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1115616" y="1766416"/>
            <a:ext cx="6624736" cy="620619"/>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ACT OF DETERMINING CONFORMANCE OR NON-CONFORMANCE OF THE EXPECTED PERFORMANCE IS THE FUNCTION OF INSPECTION.</a:t>
            </a:r>
            <a:endParaRPr lang="en-GB"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467068" cy="353943"/>
          </a:xfrm>
          <a:prstGeom prst="rect">
            <a:avLst/>
          </a:prstGeom>
          <a:noFill/>
        </p:spPr>
        <p:txBody>
          <a:bodyPr wrap="none" rtlCol="0">
            <a:spAutoFit/>
          </a:bodyPr>
          <a:lstStyle/>
          <a:p>
            <a:r>
              <a:rPr lang="en-US" sz="1700" b="1" dirty="0">
                <a:solidFill>
                  <a:srgbClr val="C00000"/>
                </a:solidFill>
                <a:latin typeface="Myriad Pro" pitchFamily="34" charset="0"/>
              </a:rPr>
              <a:t>INSPECTION</a:t>
            </a:r>
          </a:p>
        </p:txBody>
      </p:sp>
    </p:spTree>
    <p:extLst>
      <p:ext uri="{BB962C8B-B14F-4D97-AF65-F5344CB8AC3E}">
        <p14:creationId xmlns:p14="http://schemas.microsoft.com/office/powerpoint/2010/main" val="1779842217"/>
      </p:ext>
    </p:extLst>
  </p:cSld>
  <p:clrMapOvr>
    <a:masterClrMapping/>
  </p:clrMapOvr>
  <p:transition advClick="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487843" cy="353943"/>
          </a:xfrm>
          <a:prstGeom prst="rect">
            <a:avLst/>
          </a:prstGeom>
          <a:noFill/>
        </p:spPr>
        <p:txBody>
          <a:bodyPr wrap="none" rtlCol="0">
            <a:spAutoFit/>
          </a:bodyPr>
          <a:lstStyle/>
          <a:p>
            <a:r>
              <a:rPr lang="en-IN" sz="1700" b="1" dirty="0">
                <a:solidFill>
                  <a:srgbClr val="C00000"/>
                </a:solidFill>
                <a:latin typeface="Myriad Pro" pitchFamily="34" charset="0"/>
              </a:rPr>
              <a:t>HISTOGRAM</a:t>
            </a:r>
          </a:p>
        </p:txBody>
      </p:sp>
      <p:pic>
        <p:nvPicPr>
          <p:cNvPr id="2" name="Picture 1">
            <a:extLst>
              <a:ext uri="{FF2B5EF4-FFF2-40B4-BE49-F238E27FC236}">
                <a16:creationId xmlns:a16="http://schemas.microsoft.com/office/drawing/2014/main" id="{C10814D9-57DC-45F5-9096-59C5E7E2DCE9}"/>
              </a:ext>
            </a:extLst>
          </p:cNvPr>
          <p:cNvPicPr>
            <a:picLocks noChangeAspect="1"/>
          </p:cNvPicPr>
          <p:nvPr/>
        </p:nvPicPr>
        <p:blipFill>
          <a:blip r:embed="rId3"/>
          <a:stretch>
            <a:fillRect/>
          </a:stretch>
        </p:blipFill>
        <p:spPr>
          <a:xfrm>
            <a:off x="683568" y="1009650"/>
            <a:ext cx="7128791" cy="3578324"/>
          </a:xfrm>
          <a:prstGeom prst="rect">
            <a:avLst/>
          </a:prstGeom>
        </p:spPr>
      </p:pic>
    </p:spTree>
    <p:extLst>
      <p:ext uri="{BB962C8B-B14F-4D97-AF65-F5344CB8AC3E}">
        <p14:creationId xmlns:p14="http://schemas.microsoft.com/office/powerpoint/2010/main" val="2090332054"/>
      </p:ext>
    </p:extLst>
  </p:cSld>
  <p:clrMapOvr>
    <a:masterClrMapping/>
  </p:clrMapOvr>
  <p:transition advClick="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2539093"/>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A SCATTER PLOT OR SCATTER GRAPH IS A TYPE OF MATHEMATICAL DIAGRAM USING CARTESIAN COORDINATES TO DISPLAY VALUES FOR TWO VARIABLES FOR A SET OF DATA.</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THE DATA IS DISPLAYED AS A COLLECTION OF POINTS, EACH HAVING THE VALUE OF ONE VARIABLE DETERMINING THE POSITION ON THE HORIZONTAL AXIS AND THE VALUE OF THE OTHER VARIABLE DETERMINING THE POSITION ON THE VERTICAL AXIS.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687321" cy="353943"/>
          </a:xfrm>
          <a:prstGeom prst="rect">
            <a:avLst/>
          </a:prstGeom>
          <a:noFill/>
        </p:spPr>
        <p:txBody>
          <a:bodyPr wrap="none" rtlCol="0">
            <a:spAutoFit/>
          </a:bodyPr>
          <a:lstStyle/>
          <a:p>
            <a:r>
              <a:rPr lang="en-IN" sz="1700" b="1" dirty="0">
                <a:solidFill>
                  <a:srgbClr val="C00000"/>
                </a:solidFill>
                <a:latin typeface="Myriad Pro" pitchFamily="34" charset="0"/>
              </a:rPr>
              <a:t>SCATTER PLOT</a:t>
            </a:r>
          </a:p>
        </p:txBody>
      </p:sp>
    </p:spTree>
    <p:extLst>
      <p:ext uri="{BB962C8B-B14F-4D97-AF65-F5344CB8AC3E}">
        <p14:creationId xmlns:p14="http://schemas.microsoft.com/office/powerpoint/2010/main" val="2482536553"/>
      </p:ext>
    </p:extLst>
  </p:cSld>
  <p:clrMapOvr>
    <a:masterClrMapping/>
  </p:clrMapOvr>
  <p:transition advClick="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748530"/>
            <a:ext cx="8089796" cy="343620"/>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PURPOSE - TO IDENTIFY THE TYPE OF RELATIONSHIP (IF ANY) BETWEEN TWO VARIABLES</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687321" cy="353943"/>
          </a:xfrm>
          <a:prstGeom prst="rect">
            <a:avLst/>
          </a:prstGeom>
          <a:noFill/>
        </p:spPr>
        <p:txBody>
          <a:bodyPr wrap="none" rtlCol="0">
            <a:spAutoFit/>
          </a:bodyPr>
          <a:lstStyle/>
          <a:p>
            <a:r>
              <a:rPr lang="en-IN" sz="1700" b="1" dirty="0">
                <a:solidFill>
                  <a:srgbClr val="C00000"/>
                </a:solidFill>
                <a:latin typeface="Myriad Pro" pitchFamily="34" charset="0"/>
              </a:rPr>
              <a:t>SCATTER PLOT</a:t>
            </a:r>
          </a:p>
        </p:txBody>
      </p:sp>
      <p:pic>
        <p:nvPicPr>
          <p:cNvPr id="2" name="Picture 1">
            <a:extLst>
              <a:ext uri="{FF2B5EF4-FFF2-40B4-BE49-F238E27FC236}">
                <a16:creationId xmlns:a16="http://schemas.microsoft.com/office/drawing/2014/main" id="{239C3597-9FDD-4BDC-ABAB-EB5ACA6D2BDF}"/>
              </a:ext>
            </a:extLst>
          </p:cNvPr>
          <p:cNvPicPr>
            <a:picLocks noChangeAspect="1"/>
          </p:cNvPicPr>
          <p:nvPr/>
        </p:nvPicPr>
        <p:blipFill>
          <a:blip r:embed="rId3"/>
          <a:stretch>
            <a:fillRect/>
          </a:stretch>
        </p:blipFill>
        <p:spPr>
          <a:xfrm>
            <a:off x="683568" y="1563638"/>
            <a:ext cx="7488832" cy="3168352"/>
          </a:xfrm>
          <a:prstGeom prst="rect">
            <a:avLst/>
          </a:prstGeom>
        </p:spPr>
      </p:pic>
    </p:spTree>
    <p:extLst>
      <p:ext uri="{BB962C8B-B14F-4D97-AF65-F5344CB8AC3E}">
        <p14:creationId xmlns:p14="http://schemas.microsoft.com/office/powerpoint/2010/main" val="3851245721"/>
      </p:ext>
    </p:extLst>
  </p:cSld>
  <p:clrMapOvr>
    <a:masterClrMapping/>
  </p:clrMapOvr>
  <p:transition advClick="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401929" y="-51689"/>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586660" y="1419622"/>
            <a:ext cx="7678105" cy="3477812"/>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STRATIFICATION IS STRATIFYING OR CATEGORIZING OF DATA IN SOME MEANINGFUL CATEGORIES. CATEGORIES CAN BE DETERMINED BY EQUIPMENT, OR OPERATOR, BY OPERATION METHOD OR BY RAW MATERIAL.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GROUPING OF DATA BY COMMON ELEMENT OR CHARACTERISTICS MAKES IT EASIER TO UNDERSTAND THE DATA AND TO PULL INSIGHTS FROM IT.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USING STRATIFICATION ONE CAN ARRIVE AT ROOT CAUSE. PROBLEM WILL BE SOLVED ONLY WHEN ROOT CAUSE WILL BE SOLVED.</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EG- SOCIAL STRATIFICATION</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904752" cy="353943"/>
          </a:xfrm>
          <a:prstGeom prst="rect">
            <a:avLst/>
          </a:prstGeom>
          <a:noFill/>
        </p:spPr>
        <p:txBody>
          <a:bodyPr wrap="none" rtlCol="0">
            <a:spAutoFit/>
          </a:bodyPr>
          <a:lstStyle/>
          <a:p>
            <a:r>
              <a:rPr lang="en-IN" sz="1700" b="1" dirty="0">
                <a:solidFill>
                  <a:srgbClr val="C00000"/>
                </a:solidFill>
                <a:latin typeface="Myriad Pro" pitchFamily="34" charset="0"/>
              </a:rPr>
              <a:t>STRATIFICATION</a:t>
            </a:r>
          </a:p>
        </p:txBody>
      </p:sp>
    </p:spTree>
    <p:extLst>
      <p:ext uri="{BB962C8B-B14F-4D97-AF65-F5344CB8AC3E}">
        <p14:creationId xmlns:p14="http://schemas.microsoft.com/office/powerpoint/2010/main" val="3722243700"/>
      </p:ext>
    </p:extLst>
  </p:cSld>
  <p:clrMapOvr>
    <a:masterClrMapping/>
  </p:clrMapOvr>
  <p:transition advClick="0"/>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6" name="Rectangle 7"/>
          <p:cNvSpPr>
            <a:spLocks noChangeArrowheads="1"/>
          </p:cNvSpPr>
          <p:nvPr/>
        </p:nvSpPr>
        <p:spPr bwMode="auto">
          <a:xfrm>
            <a:off x="0" y="2285998"/>
            <a:ext cx="9144000" cy="630942"/>
          </a:xfrm>
          <a:prstGeom prst="rect">
            <a:avLst/>
          </a:prstGeom>
          <a:noFill/>
          <a:ln w="9525">
            <a:noFill/>
            <a:miter lim="800000"/>
            <a:headEnd/>
            <a:tailEnd/>
          </a:ln>
        </p:spPr>
        <p:txBody>
          <a:bodyPr>
            <a:spAutoFit/>
          </a:bodyPr>
          <a:lstStyle/>
          <a:p>
            <a:pPr algn="ctr"/>
            <a:r>
              <a:rPr lang="en-US" sz="3500" b="1" dirty="0">
                <a:solidFill>
                  <a:srgbClr val="C00000"/>
                </a:solidFill>
                <a:latin typeface="Myriad Pro" pitchFamily="34" charset="0"/>
              </a:rPr>
              <a:t>THANK YOU.</a:t>
            </a:r>
          </a:p>
        </p:txBody>
      </p:sp>
    </p:spTree>
    <p:extLst>
      <p:ext uri="{BB962C8B-B14F-4D97-AF65-F5344CB8AC3E}">
        <p14:creationId xmlns:p14="http://schemas.microsoft.com/office/powerpoint/2010/main" val="1957338421"/>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038145" cy="4396012"/>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ORGANIZATION LEVEL –  MEETING EXTERNAL CUSTOMER REQUIREMENTS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PROCESS LEVEL – MEETING THE NEEDS OF INTERNAL CUSTOMERS</a:t>
            </a:r>
          </a:p>
          <a:p>
            <a:pPr marL="285750" indent="-285750">
              <a:lnSpc>
                <a:spcPct val="120000"/>
              </a:lnSpc>
              <a:spcBef>
                <a:spcPts val="1000"/>
              </a:spcBef>
              <a:buClr>
                <a:srgbClr val="C00000"/>
              </a:buClr>
              <a:buFont typeface="Wingdings" pitchFamily="2" charset="2"/>
              <a:buChar char="§"/>
              <a:defRPr/>
            </a:pPr>
            <a:r>
              <a:rPr lang="en-IN" sz="1500" dirty="0">
                <a:latin typeface="Myriad Pro" pitchFamily="34" charset="0"/>
              </a:rPr>
              <a:t>PERFORMER LEVEL (JOB LEVEL OR TASK DESIGN LEVEL) – MEETING THE REQUIREMENTS </a:t>
            </a:r>
          </a:p>
          <a:p>
            <a:pPr>
              <a:lnSpc>
                <a:spcPct val="120000"/>
              </a:lnSpc>
              <a:spcBef>
                <a:spcPts val="1000"/>
              </a:spcBef>
              <a:buClr>
                <a:srgbClr val="C00000"/>
              </a:buClr>
              <a:defRPr/>
            </a:pPr>
            <a:r>
              <a:rPr lang="en-IN" sz="1500" dirty="0">
                <a:latin typeface="Myriad Pro" pitchFamily="34" charset="0"/>
              </a:rPr>
              <a:t>                                                                                             OF ACCURACY,COMPLETENESS,                          </a:t>
            </a:r>
          </a:p>
          <a:p>
            <a:pPr>
              <a:lnSpc>
                <a:spcPct val="120000"/>
              </a:lnSpc>
              <a:spcBef>
                <a:spcPts val="1000"/>
              </a:spcBef>
              <a:buClr>
                <a:srgbClr val="C00000"/>
              </a:buClr>
              <a:defRPr/>
            </a:pPr>
            <a:r>
              <a:rPr lang="en-IN" sz="1500" dirty="0">
                <a:latin typeface="Myriad Pro" pitchFamily="34" charset="0"/>
              </a:rPr>
              <a:t>                                                                                              INNOVATION,TIMELINESS AND  </a:t>
            </a:r>
          </a:p>
          <a:p>
            <a:pPr>
              <a:lnSpc>
                <a:spcPct val="120000"/>
              </a:lnSpc>
              <a:spcBef>
                <a:spcPts val="1000"/>
              </a:spcBef>
              <a:buClr>
                <a:srgbClr val="C00000"/>
              </a:buClr>
              <a:defRPr/>
            </a:pPr>
            <a:r>
              <a:rPr lang="en-IN" sz="1500" dirty="0">
                <a:latin typeface="Myriad Pro" pitchFamily="34" charset="0"/>
              </a:rPr>
              <a:t>                                                                                               COST.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STAGES OF QUALITY MANAGEMENT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 INSPECTION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 QUALITY CONTROL  </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 QUALITY ASSURANCE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2956900" cy="353943"/>
          </a:xfrm>
          <a:prstGeom prst="rect">
            <a:avLst/>
          </a:prstGeom>
          <a:noFill/>
        </p:spPr>
        <p:txBody>
          <a:bodyPr wrap="none" rtlCol="0">
            <a:spAutoFit/>
          </a:bodyPr>
          <a:lstStyle/>
          <a:p>
            <a:r>
              <a:rPr lang="en-US" sz="1700" b="1" dirty="0">
                <a:solidFill>
                  <a:srgbClr val="C00000"/>
                </a:solidFill>
                <a:latin typeface="Myriad Pro" pitchFamily="34" charset="0"/>
              </a:rPr>
              <a:t>THREE LEVELS OF QUALITY</a:t>
            </a:r>
          </a:p>
        </p:txBody>
      </p:sp>
    </p:spTree>
    <p:extLst>
      <p:ext uri="{BB962C8B-B14F-4D97-AF65-F5344CB8AC3E}">
        <p14:creationId xmlns:p14="http://schemas.microsoft.com/office/powerpoint/2010/main" val="2764850632"/>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170809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INSPECTION IS A COMPARISON WITH ESTABLISHED STANDARDS. IT IS A POST-MORTEM OPERATION CARRIED OUT AFTER THE PRODUCT IS MANUFACTURED. </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QUALITY CONTROL IS CONCERNED WITH ANY FUNCTION WHICH CONTRIBUTES TO THE QUALITY OF GOODS PRODUCED.</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069897" cy="353943"/>
          </a:xfrm>
          <a:prstGeom prst="rect">
            <a:avLst/>
          </a:prstGeom>
          <a:noFill/>
        </p:spPr>
        <p:txBody>
          <a:bodyPr wrap="none" rtlCol="0">
            <a:spAutoFit/>
          </a:bodyPr>
          <a:lstStyle/>
          <a:p>
            <a:r>
              <a:rPr lang="en-IN" sz="1700" b="1" dirty="0">
                <a:solidFill>
                  <a:srgbClr val="C00000"/>
                </a:solidFill>
                <a:latin typeface="Myriad Pro" pitchFamily="34" charset="0"/>
              </a:rPr>
              <a:t>INSPECTION AND QUALITY CONTROL</a:t>
            </a:r>
          </a:p>
        </p:txBody>
      </p:sp>
    </p:spTree>
    <p:extLst>
      <p:ext uri="{BB962C8B-B14F-4D97-AF65-F5344CB8AC3E}">
        <p14:creationId xmlns:p14="http://schemas.microsoft.com/office/powerpoint/2010/main" val="2156210843"/>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2369816"/>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SETTING QUALITY STANDARDS (OBJECTIVES OR TARGETS)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APPRAISAL OF CONFORMANCE (QUALITY MEASUREMENT)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TAKING CORRECTIVE ACTIONS TO REDUCE DEVIATIONS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PLANNING FOR QUALITY IMPROVEMENT</a:t>
            </a:r>
          </a:p>
          <a:p>
            <a:pPr marL="285750" indent="-285750" fontAlgn="auto">
              <a:lnSpc>
                <a:spcPct val="120000"/>
              </a:lnSpc>
              <a:spcBef>
                <a:spcPts val="1000"/>
              </a:spcBef>
              <a:spcAft>
                <a:spcPts val="0"/>
              </a:spcAft>
              <a:buClr>
                <a:srgbClr val="C00000"/>
              </a:buClr>
              <a:buFont typeface="Wingdings" pitchFamily="2" charset="2"/>
              <a:buChar char="§"/>
              <a:defRPr/>
            </a:pPr>
            <a:endParaRPr lang="en-IN" sz="1500" dirty="0">
              <a:latin typeface="Myriad Pro" pitchFamily="34" charset="0"/>
            </a:endParaRP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3233257" cy="353943"/>
          </a:xfrm>
          <a:prstGeom prst="rect">
            <a:avLst/>
          </a:prstGeom>
          <a:noFill/>
        </p:spPr>
        <p:txBody>
          <a:bodyPr wrap="none" rtlCol="0">
            <a:spAutoFit/>
          </a:bodyPr>
          <a:lstStyle/>
          <a:p>
            <a:r>
              <a:rPr lang="en-IN" sz="1700" b="1" dirty="0">
                <a:solidFill>
                  <a:srgbClr val="C00000"/>
                </a:solidFill>
                <a:latin typeface="Myriad Pro" pitchFamily="34" charset="0"/>
              </a:rPr>
              <a:t>WHAT IS QUALITY CONTROL?</a:t>
            </a:r>
          </a:p>
        </p:txBody>
      </p:sp>
    </p:spTree>
    <p:extLst>
      <p:ext uri="{BB962C8B-B14F-4D97-AF65-F5344CB8AC3E}">
        <p14:creationId xmlns:p14="http://schemas.microsoft.com/office/powerpoint/2010/main" val="2550625350"/>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80919" y="907265"/>
            <a:ext cx="8182161" cy="155933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WILLAM EDWARDS DEMING</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JOSEPH M JURAN</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MANY MORE…</a:t>
            </a:r>
          </a:p>
          <a:p>
            <a:pPr marL="285750" indent="-285750" fontAlgn="auto">
              <a:lnSpc>
                <a:spcPct val="120000"/>
              </a:lnSpc>
              <a:spcBef>
                <a:spcPts val="1000"/>
              </a:spcBef>
              <a:spcAft>
                <a:spcPts val="0"/>
              </a:spcAft>
              <a:buClr>
                <a:srgbClr val="C00000"/>
              </a:buClr>
              <a:buFont typeface="Courier New" panose="02070309020205020404" pitchFamily="49" charset="0"/>
              <a:buChar char="o"/>
              <a:defRPr/>
            </a:pPr>
            <a:endParaRPr lang="en-IN" sz="1500" dirty="0">
              <a:latin typeface="Myriad Pro" pitchFamily="34" charset="0"/>
            </a:endParaRP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1897827" cy="353943"/>
          </a:xfrm>
          <a:prstGeom prst="rect">
            <a:avLst/>
          </a:prstGeom>
          <a:noFill/>
        </p:spPr>
        <p:txBody>
          <a:bodyPr wrap="none" rtlCol="0">
            <a:spAutoFit/>
          </a:bodyPr>
          <a:lstStyle/>
          <a:p>
            <a:r>
              <a:rPr lang="en-IN" sz="1700" b="1" dirty="0">
                <a:solidFill>
                  <a:srgbClr val="C00000"/>
                </a:solidFill>
                <a:latin typeface="Myriad Pro" pitchFamily="34" charset="0"/>
              </a:rPr>
              <a:t>QUALITY GURUS</a:t>
            </a:r>
          </a:p>
        </p:txBody>
      </p:sp>
    </p:spTree>
    <p:extLst>
      <p:ext uri="{BB962C8B-B14F-4D97-AF65-F5344CB8AC3E}">
        <p14:creationId xmlns:p14="http://schemas.microsoft.com/office/powerpoint/2010/main" val="1853637197"/>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309564" y="114300"/>
            <a:ext cx="184731" cy="800219"/>
          </a:xfrm>
          <a:prstGeom prst="rect">
            <a:avLst/>
          </a:prstGeom>
          <a:noFill/>
          <a:ln w="9525">
            <a:noFill/>
            <a:miter lim="800000"/>
            <a:headEnd/>
            <a:tailEnd/>
          </a:ln>
        </p:spPr>
        <p:txBody>
          <a:bodyPr wrap="none">
            <a:spAutoFit/>
          </a:bodyPr>
          <a:lstStyle/>
          <a:p>
            <a:endParaRPr lang="en-US" sz="2800">
              <a:solidFill>
                <a:schemeClr val="bg1"/>
              </a:solidFill>
              <a:latin typeface="Myriad Pro" pitchFamily="34" charset="0"/>
            </a:endParaRPr>
          </a:p>
          <a:p>
            <a:endParaRPr lang="en-US">
              <a:latin typeface="Calibri" pitchFamily="34" charset="0"/>
            </a:endParaRPr>
          </a:p>
        </p:txBody>
      </p:sp>
      <p:sp>
        <p:nvSpPr>
          <p:cNvPr id="8" name="TextBox 7"/>
          <p:cNvSpPr txBox="1"/>
          <p:nvPr/>
        </p:nvSpPr>
        <p:spPr>
          <a:xfrm>
            <a:off x="494295" y="914518"/>
            <a:ext cx="8182161" cy="1559338"/>
          </a:xfrm>
          <a:prstGeom prst="rect">
            <a:avLst/>
          </a:prstGeom>
          <a:noFill/>
        </p:spPr>
        <p:txBody>
          <a:bodyPr wrap="square">
            <a:spAutoFit/>
          </a:bodyPr>
          <a:lstStyle/>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 QUALITY IS “UNIFORMITY AND DEPENDABILITY”</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FOCUS ON SPC AND STATISTICAL TOOLS</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“14 POINTS” FOR MANAGEMENT</a:t>
            </a:r>
          </a:p>
          <a:p>
            <a:pPr marL="285750" indent="-285750" fontAlgn="auto">
              <a:lnSpc>
                <a:spcPct val="120000"/>
              </a:lnSpc>
              <a:spcBef>
                <a:spcPts val="1000"/>
              </a:spcBef>
              <a:spcAft>
                <a:spcPts val="0"/>
              </a:spcAft>
              <a:buClr>
                <a:srgbClr val="C00000"/>
              </a:buClr>
              <a:buFont typeface="Wingdings" pitchFamily="2" charset="2"/>
              <a:buChar char="§"/>
              <a:defRPr/>
            </a:pPr>
            <a:r>
              <a:rPr lang="en-IN" sz="1500" dirty="0">
                <a:latin typeface="Myriad Pro" pitchFamily="34" charset="0"/>
              </a:rPr>
              <a:t>PDCA METHOD</a:t>
            </a:r>
          </a:p>
        </p:txBody>
      </p:sp>
      <p:sp>
        <p:nvSpPr>
          <p:cNvPr id="5" name="TextBox 4">
            <a:extLst>
              <a:ext uri="{FF2B5EF4-FFF2-40B4-BE49-F238E27FC236}">
                <a16:creationId xmlns:a16="http://schemas.microsoft.com/office/drawing/2014/main" id="{C457C2CE-FD2F-4119-8831-CA0FED84A488}"/>
              </a:ext>
            </a:extLst>
          </p:cNvPr>
          <p:cNvSpPr txBox="1"/>
          <p:nvPr/>
        </p:nvSpPr>
        <p:spPr>
          <a:xfrm>
            <a:off x="140421" y="228600"/>
            <a:ext cx="4485395" cy="353943"/>
          </a:xfrm>
          <a:prstGeom prst="rect">
            <a:avLst/>
          </a:prstGeom>
          <a:noFill/>
        </p:spPr>
        <p:txBody>
          <a:bodyPr wrap="none" rtlCol="0">
            <a:spAutoFit/>
          </a:bodyPr>
          <a:lstStyle/>
          <a:p>
            <a:r>
              <a:rPr lang="en-IN" sz="1700" b="1" dirty="0">
                <a:solidFill>
                  <a:srgbClr val="C00000"/>
                </a:solidFill>
                <a:latin typeface="Myriad Pro" pitchFamily="34" charset="0"/>
              </a:rPr>
              <a:t>THE QUALITY GURUS – EDWARD DEMING</a:t>
            </a:r>
          </a:p>
        </p:txBody>
      </p:sp>
      <p:pic>
        <p:nvPicPr>
          <p:cNvPr id="2" name="Picture 1">
            <a:extLst>
              <a:ext uri="{FF2B5EF4-FFF2-40B4-BE49-F238E27FC236}">
                <a16:creationId xmlns:a16="http://schemas.microsoft.com/office/drawing/2014/main" id="{668AADCF-539D-4D7F-9FE3-DA0EF208804B}"/>
              </a:ext>
            </a:extLst>
          </p:cNvPr>
          <p:cNvPicPr>
            <a:picLocks noChangeAspect="1"/>
          </p:cNvPicPr>
          <p:nvPr/>
        </p:nvPicPr>
        <p:blipFill>
          <a:blip r:embed="rId3"/>
          <a:stretch>
            <a:fillRect/>
          </a:stretch>
        </p:blipFill>
        <p:spPr>
          <a:xfrm>
            <a:off x="5380062" y="2931790"/>
            <a:ext cx="2000250" cy="1885950"/>
          </a:xfrm>
          <a:prstGeom prst="rect">
            <a:avLst/>
          </a:prstGeom>
        </p:spPr>
      </p:pic>
      <p:pic>
        <p:nvPicPr>
          <p:cNvPr id="3" name="Picture 2">
            <a:extLst>
              <a:ext uri="{FF2B5EF4-FFF2-40B4-BE49-F238E27FC236}">
                <a16:creationId xmlns:a16="http://schemas.microsoft.com/office/drawing/2014/main" id="{6CC4B415-9D55-407F-9A02-62C0264D7EE3}"/>
              </a:ext>
            </a:extLst>
          </p:cNvPr>
          <p:cNvPicPr>
            <a:picLocks noChangeAspect="1"/>
          </p:cNvPicPr>
          <p:nvPr/>
        </p:nvPicPr>
        <p:blipFill>
          <a:blip r:embed="rId4"/>
          <a:stretch>
            <a:fillRect/>
          </a:stretch>
        </p:blipFill>
        <p:spPr>
          <a:xfrm>
            <a:off x="7380312" y="1995686"/>
            <a:ext cx="1638300" cy="2657475"/>
          </a:xfrm>
          <a:prstGeom prst="rect">
            <a:avLst/>
          </a:prstGeom>
        </p:spPr>
      </p:pic>
    </p:spTree>
    <p:extLst>
      <p:ext uri="{BB962C8B-B14F-4D97-AF65-F5344CB8AC3E}">
        <p14:creationId xmlns:p14="http://schemas.microsoft.com/office/powerpoint/2010/main" val="2309709305"/>
      </p:ext>
    </p:extLst>
  </p:cSld>
  <p:clrMapOvr>
    <a:masterClrMapping/>
  </p:clrMapOvr>
  <p:transition advClick="0"/>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26006</TotalTime>
  <Words>1638</Words>
  <Application>Microsoft Office PowerPoint</Application>
  <PresentationFormat>On-screen Show (16:9)</PresentationFormat>
  <Paragraphs>260</Paragraphs>
  <Slides>44</Slides>
  <Notes>26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44</vt:i4>
      </vt:variant>
    </vt:vector>
  </HeadingPairs>
  <TitlesOfParts>
    <vt:vector size="52" baseType="lpstr">
      <vt:lpstr>Arial</vt:lpstr>
      <vt:lpstr>Calibri</vt:lpstr>
      <vt:lpstr>Courier New</vt:lpstr>
      <vt:lpstr>Futura Bk BT</vt:lpstr>
      <vt:lpstr>Myriad Pro</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IV-PCN-Admin</dc:creator>
  <cp:lastModifiedBy>Gayatri Kaple</cp:lastModifiedBy>
  <cp:revision>345</cp:revision>
  <dcterms:created xsi:type="dcterms:W3CDTF">2014-04-23T09:55:21Z</dcterms:created>
  <dcterms:modified xsi:type="dcterms:W3CDTF">2020-09-10T08:55:25Z</dcterms:modified>
</cp:coreProperties>
</file>