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53" r:id="rId3"/>
    <p:sldId id="396" r:id="rId4"/>
    <p:sldId id="354" r:id="rId5"/>
    <p:sldId id="355" r:id="rId6"/>
    <p:sldId id="356" r:id="rId7"/>
    <p:sldId id="397" r:id="rId8"/>
    <p:sldId id="357" r:id="rId9"/>
    <p:sldId id="358" r:id="rId10"/>
    <p:sldId id="359" r:id="rId11"/>
    <p:sldId id="360" r:id="rId12"/>
    <p:sldId id="361" r:id="rId13"/>
    <p:sldId id="362" r:id="rId14"/>
    <p:sldId id="399" r:id="rId15"/>
    <p:sldId id="363" r:id="rId16"/>
    <p:sldId id="364" r:id="rId17"/>
    <p:sldId id="368" r:id="rId18"/>
    <p:sldId id="369" r:id="rId19"/>
    <p:sldId id="370" r:id="rId20"/>
    <p:sldId id="371" r:id="rId21"/>
    <p:sldId id="400" r:id="rId22"/>
    <p:sldId id="401" r:id="rId23"/>
    <p:sldId id="372" r:id="rId24"/>
    <p:sldId id="373" r:id="rId25"/>
    <p:sldId id="403" r:id="rId26"/>
    <p:sldId id="402" r:id="rId27"/>
    <p:sldId id="404" r:id="rId28"/>
    <p:sldId id="374" r:id="rId29"/>
    <p:sldId id="375" r:id="rId30"/>
    <p:sldId id="376" r:id="rId31"/>
    <p:sldId id="377" r:id="rId32"/>
    <p:sldId id="378" r:id="rId33"/>
    <p:sldId id="379" r:id="rId34"/>
    <p:sldId id="380" r:id="rId35"/>
    <p:sldId id="409" r:id="rId36"/>
    <p:sldId id="405" r:id="rId37"/>
    <p:sldId id="382" r:id="rId38"/>
    <p:sldId id="383" r:id="rId39"/>
    <p:sldId id="407" r:id="rId40"/>
    <p:sldId id="408" r:id="rId41"/>
    <p:sldId id="411" r:id="rId42"/>
    <p:sldId id="415" r:id="rId43"/>
    <p:sldId id="414" r:id="rId44"/>
    <p:sldId id="416" r:id="rId45"/>
    <p:sldId id="406" r:id="rId46"/>
    <p:sldId id="385" r:id="rId47"/>
    <p:sldId id="386" r:id="rId48"/>
    <p:sldId id="387" r:id="rId49"/>
    <p:sldId id="388" r:id="rId50"/>
    <p:sldId id="389" r:id="rId51"/>
    <p:sldId id="390" r:id="rId52"/>
    <p:sldId id="391" r:id="rId53"/>
    <p:sldId id="392" r:id="rId54"/>
    <p:sldId id="393" r:id="rId55"/>
    <p:sldId id="395" r:id="rId56"/>
    <p:sldId id="351" r:id="rId57"/>
    <p:sldId id="352" r:id="rId58"/>
    <p:sldId id="334"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1C5B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38" autoAdjust="0"/>
    <p:restoredTop sz="85294" autoAdjust="0"/>
  </p:normalViewPr>
  <p:slideViewPr>
    <p:cSldViewPr>
      <p:cViewPr varScale="1">
        <p:scale>
          <a:sx n="76" d="100"/>
          <a:sy n="76" d="100"/>
        </p:scale>
        <p:origin x="492" y="84"/>
      </p:cViewPr>
      <p:guideLst>
        <p:guide orient="horz" pos="2160"/>
        <p:guide pos="2880"/>
        <p:guide orient="horz" pos="1620"/>
      </p:guideLst>
    </p:cSldViewPr>
  </p:slideViewPr>
  <p:notesTextViewPr>
    <p:cViewPr>
      <p:scale>
        <a:sx n="100" d="100"/>
        <a:sy n="100" d="100"/>
      </p:scale>
      <p:origin x="0" y="0"/>
    </p:cViewPr>
  </p:notesTextViewPr>
  <p:sorterViewPr>
    <p:cViewPr varScale="1">
      <p:scale>
        <a:sx n="1" d="1"/>
        <a:sy n="1" d="1"/>
      </p:scale>
      <p:origin x="0" y="-7344"/>
    </p:cViewPr>
  </p:sorterViewPr>
  <p:notesViewPr>
    <p:cSldViewPr>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D4BD59-CDFE-45D0-B86A-EFE41EC792FF}" type="datetimeFigureOut">
              <a:rPr lang="en-US" smtClean="0"/>
              <a:pPr/>
              <a:t>9/10/2020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343F1-1072-4F33-9F79-9A7930BCEA58}" type="slidenum">
              <a:rPr lang="en-US" smtClean="0"/>
              <a:pPr/>
              <a:t>‹#›</a:t>
            </a:fld>
            <a:endParaRPr lang="en-US"/>
          </a:p>
        </p:txBody>
      </p:sp>
    </p:spTree>
    <p:extLst>
      <p:ext uri="{BB962C8B-B14F-4D97-AF65-F5344CB8AC3E}">
        <p14:creationId xmlns:p14="http://schemas.microsoft.com/office/powerpoint/2010/main" val="3023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4</a:t>
            </a:fld>
            <a:endParaRPr lang="en-US"/>
          </a:p>
        </p:txBody>
      </p:sp>
    </p:spTree>
    <p:extLst>
      <p:ext uri="{BB962C8B-B14F-4D97-AF65-F5344CB8AC3E}">
        <p14:creationId xmlns:p14="http://schemas.microsoft.com/office/powerpoint/2010/main" val="113785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5</a:t>
            </a:fld>
            <a:endParaRPr lang="en-US"/>
          </a:p>
        </p:txBody>
      </p:sp>
    </p:spTree>
    <p:extLst>
      <p:ext uri="{BB962C8B-B14F-4D97-AF65-F5344CB8AC3E}">
        <p14:creationId xmlns:p14="http://schemas.microsoft.com/office/powerpoint/2010/main" val="44905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15</a:t>
            </a:fld>
            <a:endParaRPr lang="en-US"/>
          </a:p>
        </p:txBody>
      </p:sp>
    </p:spTree>
    <p:extLst>
      <p:ext uri="{BB962C8B-B14F-4D97-AF65-F5344CB8AC3E}">
        <p14:creationId xmlns:p14="http://schemas.microsoft.com/office/powerpoint/2010/main" val="1355851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16</a:t>
            </a:fld>
            <a:endParaRPr lang="en-US"/>
          </a:p>
        </p:txBody>
      </p:sp>
    </p:spTree>
    <p:extLst>
      <p:ext uri="{BB962C8B-B14F-4D97-AF65-F5344CB8AC3E}">
        <p14:creationId xmlns:p14="http://schemas.microsoft.com/office/powerpoint/2010/main" val="151611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27</a:t>
            </a:fld>
            <a:endParaRPr lang="en-US"/>
          </a:p>
        </p:txBody>
      </p:sp>
    </p:spTree>
    <p:extLst>
      <p:ext uri="{BB962C8B-B14F-4D97-AF65-F5344CB8AC3E}">
        <p14:creationId xmlns:p14="http://schemas.microsoft.com/office/powerpoint/2010/main" val="94286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38</a:t>
            </a:fld>
            <a:endParaRPr lang="en-US"/>
          </a:p>
        </p:txBody>
      </p:sp>
    </p:spTree>
    <p:extLst>
      <p:ext uri="{BB962C8B-B14F-4D97-AF65-F5344CB8AC3E}">
        <p14:creationId xmlns:p14="http://schemas.microsoft.com/office/powerpoint/2010/main" val="237847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43</a:t>
            </a:fld>
            <a:endParaRPr lang="en-US"/>
          </a:p>
        </p:txBody>
      </p:sp>
    </p:spTree>
    <p:extLst>
      <p:ext uri="{BB962C8B-B14F-4D97-AF65-F5344CB8AC3E}">
        <p14:creationId xmlns:p14="http://schemas.microsoft.com/office/powerpoint/2010/main" val="2225933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46</a:t>
            </a:fld>
            <a:endParaRPr lang="en-US"/>
          </a:p>
        </p:txBody>
      </p:sp>
    </p:spTree>
    <p:extLst>
      <p:ext uri="{BB962C8B-B14F-4D97-AF65-F5344CB8AC3E}">
        <p14:creationId xmlns:p14="http://schemas.microsoft.com/office/powerpoint/2010/main" val="174325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C80A78-0DAD-4476-9244-FA9785F40615}"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D5E54-E06B-477B-AE1A-0831167D1657}" type="slidenum">
              <a:rPr lang="en-US" smtClean="0"/>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C80A78-0DAD-4476-9244-FA9785F40615}"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txBox="1">
            <a:spLocks/>
          </p:cNvSpPr>
          <p:nvPr userDrawn="1"/>
        </p:nvSpPr>
        <p:spPr>
          <a:xfrm>
            <a:off x="6858016" y="4786328"/>
            <a:ext cx="2133600" cy="27384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B5D5E54-E06B-477B-AE1A-0831167D165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C80A78-0DAD-4476-9244-FA9785F40615}"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txBox="1">
            <a:spLocks/>
          </p:cNvSpPr>
          <p:nvPr userDrawn="1"/>
        </p:nvSpPr>
        <p:spPr>
          <a:xfrm>
            <a:off x="6858016" y="4786328"/>
            <a:ext cx="2133600" cy="27384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B5D5E54-E06B-477B-AE1A-0831167D165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C80A78-0DAD-4476-9244-FA9785F40615}"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D5E54-E06B-477B-AE1A-0831167D1657}" type="slidenum">
              <a:rPr lang="en-US" smtClean="0"/>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C80A78-0DAD-4476-9244-FA9785F40615}"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D5E54-E06B-477B-AE1A-0831167D1657}" type="slidenum">
              <a:rPr lang="en-US" smtClean="0"/>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C80A78-0DAD-4476-9244-FA9785F40615}"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D5E54-E06B-477B-AE1A-0831167D1657}" type="slidenum">
              <a:rPr lang="en-US" smtClean="0"/>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C80A78-0DAD-4476-9244-FA9785F40615}" type="datetimeFigureOut">
              <a:rPr lang="en-US" smtClean="0"/>
              <a:pPr/>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D5E54-E06B-477B-AE1A-0831167D1657}" type="slidenum">
              <a:rPr lang="en-US" smtClean="0"/>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7C80A78-0DAD-4476-9244-FA9785F40615}" type="datetimeFigureOut">
              <a:rPr lang="en-US" smtClean="0"/>
              <a:pPr/>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D5E54-E06B-477B-AE1A-0831167D1657}" type="slidenum">
              <a:rPr lang="en-US" smtClean="0"/>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80A78-0DAD-4476-9244-FA9785F40615}" type="datetimeFigureOut">
              <a:rPr lang="en-US" smtClean="0"/>
              <a:pPr/>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D5E54-E06B-477B-AE1A-0831167D1657}" type="slidenum">
              <a:rPr lang="en-US" smtClean="0"/>
              <a:pPr/>
              <a:t>‹#›</a:t>
            </a:fld>
            <a:endParaRPr lang="en-US"/>
          </a:p>
        </p:txBody>
      </p:sp>
      <p:sp>
        <p:nvSpPr>
          <p:cNvPr id="7" name="Rectangle 6"/>
          <p:cNvSpPr/>
          <p:nvPr userDrawn="1"/>
        </p:nvSpPr>
        <p:spPr bwMode="auto">
          <a:xfrm>
            <a:off x="-5531" y="627534"/>
            <a:ext cx="9155062" cy="4515966"/>
          </a:xfrm>
          <a:prstGeom prst="rect">
            <a:avLst/>
          </a:prstGeom>
          <a:gradFill flip="none" rotWithShape="1">
            <a:gsLst>
              <a:gs pos="0">
                <a:schemeClr val="bg1">
                  <a:lumMod val="95000"/>
                </a:schemeClr>
              </a:gs>
              <a:gs pos="58000">
                <a:schemeClr val="bg1"/>
              </a:gs>
            </a:gsLst>
            <a:lin ang="5400000" scaled="1"/>
            <a:tileRect/>
          </a:gradFill>
          <a:ln w="25400" cap="flat" cmpd="sng" algn="ctr">
            <a:noFill/>
            <a:prstDash val="solid"/>
            <a:round/>
            <a:headEnd type="none" w="med" len="med"/>
            <a:tailEnd type="none" w="med" len="med"/>
          </a:ln>
          <a:effectLst/>
        </p:spPr>
        <p:txBody>
          <a:bodyPr vert="horz" wrap="square" lIns="34290" tIns="17145" rIns="34290" bIns="17145" numCol="1" rtlCol="0" anchor="t" anchorCtr="0" compatLnSpc="1">
            <a:prstTxWarp prst="textNoShape">
              <a:avLst/>
            </a:prstTxWarp>
          </a:bodyPr>
          <a:lstStyle/>
          <a:p>
            <a:pPr defTabSz="342900"/>
            <a:endParaRPr lang="id-ID" dirty="0">
              <a:latin typeface="Futura Bk BT" pitchFamily="34" charset="0"/>
            </a:endParaRPr>
          </a:p>
        </p:txBody>
      </p:sp>
      <p:sp>
        <p:nvSpPr>
          <p:cNvPr id="6" name="Slide Number Placeholder 5"/>
          <p:cNvSpPr txBox="1">
            <a:spLocks/>
          </p:cNvSpPr>
          <p:nvPr userDrawn="1"/>
        </p:nvSpPr>
        <p:spPr>
          <a:xfrm>
            <a:off x="6858016" y="4786328"/>
            <a:ext cx="2133600" cy="27384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B5D5E54-E06B-477B-AE1A-0831167D165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C80A78-0DAD-4476-9244-FA9785F40615}"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5"/>
          <p:cNvSpPr txBox="1">
            <a:spLocks/>
          </p:cNvSpPr>
          <p:nvPr userDrawn="1"/>
        </p:nvSpPr>
        <p:spPr>
          <a:xfrm>
            <a:off x="6858016" y="4786328"/>
            <a:ext cx="2133600" cy="27384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B5D5E54-E06B-477B-AE1A-0831167D165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C80A78-0DAD-4476-9244-FA9785F40615}"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5"/>
          <p:cNvSpPr txBox="1">
            <a:spLocks/>
          </p:cNvSpPr>
          <p:nvPr userDrawn="1"/>
        </p:nvSpPr>
        <p:spPr>
          <a:xfrm>
            <a:off x="6858016" y="4786328"/>
            <a:ext cx="2133600" cy="27384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B5D5E54-E06B-477B-AE1A-0831167D165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C80A78-0DAD-4476-9244-FA9785F40615}" type="datetimeFigureOut">
              <a:rPr lang="en-US" smtClean="0"/>
              <a:pPr/>
              <a:t>9/10/2020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B5D5E54-E06B-477B-AE1A-0831167D16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 Box 21"/>
          <p:cNvSpPr txBox="1">
            <a:spLocks noChangeArrowheads="1"/>
          </p:cNvSpPr>
          <p:nvPr/>
        </p:nvSpPr>
        <p:spPr bwMode="auto">
          <a:xfrm>
            <a:off x="233346" y="1995686"/>
            <a:ext cx="8677308" cy="584775"/>
          </a:xfrm>
          <a:prstGeom prst="rect">
            <a:avLst/>
          </a:prstGeom>
          <a:noFill/>
          <a:ln w="9525">
            <a:noFill/>
            <a:miter lim="800000"/>
            <a:headEnd/>
            <a:tailEnd/>
          </a:ln>
        </p:spPr>
        <p:txBody>
          <a:bodyPr wrap="square">
            <a:spAutoFit/>
          </a:bodyPr>
          <a:lstStyle/>
          <a:p>
            <a:pPr algn="ctr"/>
            <a:r>
              <a:rPr lang="en-US" sz="3200" b="1" dirty="0">
                <a:solidFill>
                  <a:srgbClr val="C00000"/>
                </a:solidFill>
                <a:latin typeface="Myriad Pro" pitchFamily="34" charset="0"/>
                <a:ea typeface="FangSong" pitchFamily="49" charset="-122"/>
              </a:rPr>
              <a:t>OPERATION  PLANNING AND CONTROL</a:t>
            </a:r>
          </a:p>
        </p:txBody>
      </p:sp>
      <p:pic>
        <p:nvPicPr>
          <p:cNvPr id="1026" name="Picture 2" descr="https://www.itm.edu/wp-content/uploads/2016/08/logo.png">
            <a:extLst>
              <a:ext uri="{FF2B5EF4-FFF2-40B4-BE49-F238E27FC236}">
                <a16:creationId xmlns:a16="http://schemas.microsoft.com/office/drawing/2014/main" id="{D65EAABF-B15D-4C9B-85DA-206380E1F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7" y="399030"/>
            <a:ext cx="2828925" cy="75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494295" y="914518"/>
            <a:ext cx="8182161" cy="3180294"/>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QUANTITIES OF EACH PRODUCT GROUP THAT MUST BE PRODUCED IN EACH PERIOD.</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DESIRED INVENTORY LEVELS.</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RESOURCES OF EQUIPMENT, LABOR, AND MATERIAL NEEDED IN EACH PERIOD.</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AVAILABILITY OF RESOURCES.</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3734548" cy="353943"/>
          </a:xfrm>
          <a:prstGeom prst="rect">
            <a:avLst/>
          </a:prstGeom>
          <a:noFill/>
        </p:spPr>
        <p:txBody>
          <a:bodyPr wrap="none" rtlCol="0">
            <a:spAutoFit/>
          </a:bodyPr>
          <a:lstStyle/>
          <a:p>
            <a:r>
              <a:rPr lang="en-IN" sz="1700" b="1" dirty="0">
                <a:solidFill>
                  <a:srgbClr val="C00000"/>
                </a:solidFill>
                <a:latin typeface="Myriad Pro" pitchFamily="34" charset="0"/>
              </a:rPr>
              <a:t>OPERATIONS PLANNING - INPUTS</a:t>
            </a:r>
            <a:endParaRPr lang="en-US" sz="1700" b="1" dirty="0">
              <a:solidFill>
                <a:srgbClr val="C00000"/>
              </a:solidFill>
              <a:latin typeface="Myriad Pro" pitchFamily="34" charset="0"/>
            </a:endParaRPr>
          </a:p>
        </p:txBody>
      </p:sp>
    </p:spTree>
    <p:extLst>
      <p:ext uri="{BB962C8B-B14F-4D97-AF65-F5344CB8AC3E}">
        <p14:creationId xmlns:p14="http://schemas.microsoft.com/office/powerpoint/2010/main" val="255062535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441729" cy="353943"/>
          </a:xfrm>
          <a:prstGeom prst="rect">
            <a:avLst/>
          </a:prstGeom>
          <a:noFill/>
        </p:spPr>
        <p:txBody>
          <a:bodyPr wrap="none" rtlCol="0">
            <a:spAutoFit/>
          </a:bodyPr>
          <a:lstStyle/>
          <a:p>
            <a:r>
              <a:rPr lang="en-IN" sz="1700" b="1" dirty="0">
                <a:solidFill>
                  <a:srgbClr val="C00000"/>
                </a:solidFill>
                <a:latin typeface="Myriad Pro" pitchFamily="34" charset="0"/>
              </a:rPr>
              <a:t>PRODUCTION PLANNING AND CONTROL</a:t>
            </a:r>
            <a:endParaRPr lang="en-US" sz="1700" b="1" dirty="0">
              <a:solidFill>
                <a:srgbClr val="C00000"/>
              </a:solidFill>
              <a:latin typeface="Myriad Pro" pitchFamily="34" charset="0"/>
            </a:endParaRPr>
          </a:p>
        </p:txBody>
      </p:sp>
      <p:pic>
        <p:nvPicPr>
          <p:cNvPr id="2" name="Picture 1">
            <a:extLst>
              <a:ext uri="{FF2B5EF4-FFF2-40B4-BE49-F238E27FC236}">
                <a16:creationId xmlns:a16="http://schemas.microsoft.com/office/drawing/2014/main" id="{4D9201D8-7741-4DE0-8B3D-1012D4FD9358}"/>
              </a:ext>
            </a:extLst>
          </p:cNvPr>
          <p:cNvPicPr>
            <a:picLocks noChangeAspect="1"/>
          </p:cNvPicPr>
          <p:nvPr/>
        </p:nvPicPr>
        <p:blipFill>
          <a:blip r:embed="rId2"/>
          <a:stretch>
            <a:fillRect/>
          </a:stretch>
        </p:blipFill>
        <p:spPr>
          <a:xfrm>
            <a:off x="467545" y="928687"/>
            <a:ext cx="8182160" cy="3986213"/>
          </a:xfrm>
          <a:prstGeom prst="rect">
            <a:avLst/>
          </a:prstGeom>
        </p:spPr>
      </p:pic>
    </p:spTree>
    <p:extLst>
      <p:ext uri="{BB962C8B-B14F-4D97-AF65-F5344CB8AC3E}">
        <p14:creationId xmlns:p14="http://schemas.microsoft.com/office/powerpoint/2010/main" val="936168953"/>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3949094" cy="353943"/>
          </a:xfrm>
          <a:prstGeom prst="rect">
            <a:avLst/>
          </a:prstGeom>
          <a:noFill/>
        </p:spPr>
        <p:txBody>
          <a:bodyPr wrap="none" rtlCol="0">
            <a:spAutoFit/>
          </a:bodyPr>
          <a:lstStyle/>
          <a:p>
            <a:r>
              <a:rPr lang="en-IN" sz="1700" b="1" dirty="0">
                <a:solidFill>
                  <a:srgbClr val="C00000"/>
                </a:solidFill>
                <a:latin typeface="Myriad Pro" pitchFamily="34" charset="0"/>
              </a:rPr>
              <a:t>HIERARCHICAL PLANNING PROCESS</a:t>
            </a:r>
          </a:p>
        </p:txBody>
      </p:sp>
      <p:pic>
        <p:nvPicPr>
          <p:cNvPr id="3" name="Picture 2">
            <a:extLst>
              <a:ext uri="{FF2B5EF4-FFF2-40B4-BE49-F238E27FC236}">
                <a16:creationId xmlns:a16="http://schemas.microsoft.com/office/drawing/2014/main" id="{72BC81BE-A220-48FF-9ED1-A82D6EED4C88}"/>
              </a:ext>
            </a:extLst>
          </p:cNvPr>
          <p:cNvPicPr>
            <a:picLocks noChangeAspect="1"/>
          </p:cNvPicPr>
          <p:nvPr/>
        </p:nvPicPr>
        <p:blipFill>
          <a:blip r:embed="rId2"/>
          <a:stretch>
            <a:fillRect/>
          </a:stretch>
        </p:blipFill>
        <p:spPr>
          <a:xfrm>
            <a:off x="683569" y="914520"/>
            <a:ext cx="7560840" cy="3745462"/>
          </a:xfrm>
          <a:prstGeom prst="rect">
            <a:avLst/>
          </a:prstGeom>
        </p:spPr>
      </p:pic>
    </p:spTree>
    <p:extLst>
      <p:ext uri="{BB962C8B-B14F-4D97-AF65-F5344CB8AC3E}">
        <p14:creationId xmlns:p14="http://schemas.microsoft.com/office/powerpoint/2010/main" val="285501472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494295" y="914518"/>
            <a:ext cx="8182161" cy="4011291"/>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AGGREGATE PLANNING INVOLVES PLANNING THE BEST QUALITY TO PRODUCE IN THE INTERMEDIATE-RANGE HORIZON (6 MONTHS TO ONE YEAR)</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AGGREGATE PRODUCTION PLANNING IS THE PROCESS OF DETERMINING OUTPUT LEVELS OF PRODUCT GROUPS OVER THE NEXT 6 TO 12 MONTHS PERIOD.</a:t>
            </a:r>
          </a:p>
          <a:p>
            <a:pPr marL="285750" indent="-285750" fontAlgn="auto">
              <a:lnSpc>
                <a:spcPct val="120000"/>
              </a:lnSpc>
              <a:spcBef>
                <a:spcPts val="1000"/>
              </a:spcBef>
              <a:spcAft>
                <a:spcPts val="0"/>
              </a:spcAft>
              <a:buClr>
                <a:srgbClr val="C00000"/>
              </a:buClr>
              <a:buFont typeface="Wingdings" pitchFamily="2" charset="2"/>
              <a:buChar char="§"/>
              <a:defRPr/>
            </a:pPr>
            <a:r>
              <a:rPr lang="en-IN" sz="1500" b="1" dirty="0">
                <a:solidFill>
                  <a:srgbClr val="C00000"/>
                </a:solidFill>
                <a:latin typeface="Myriad Pro" pitchFamily="34" charset="0"/>
              </a:rPr>
              <a:t>OBJECTIVES OF AGGREGATE PLANNING</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THE OVERALL OBJECTIVE IS TO BALANCE CONFLICTING OBJECTIVES INVOLVING CUSTOMER SERVICE, WORK FORCE STABILITY, COST AND PROFIT.</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TO ESTABLISH COMPANY-WIDE STRATEGIC PLAN FOR ALLOCATING RESOURCES.</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TO DEVELOP AN ECONOMIC STRATEGY TO MEET CUSTOMER  DEMAND.</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2709716" cy="353943"/>
          </a:xfrm>
          <a:prstGeom prst="rect">
            <a:avLst/>
          </a:prstGeom>
          <a:noFill/>
        </p:spPr>
        <p:txBody>
          <a:bodyPr wrap="none" rtlCol="0">
            <a:spAutoFit/>
          </a:bodyPr>
          <a:lstStyle/>
          <a:p>
            <a:r>
              <a:rPr lang="en-IN" sz="1700" b="1" dirty="0">
                <a:solidFill>
                  <a:srgbClr val="C00000"/>
                </a:solidFill>
                <a:latin typeface="Myriad Pro" pitchFamily="34" charset="0"/>
              </a:rPr>
              <a:t>AGGREGATE PLANNING </a:t>
            </a:r>
            <a:endParaRPr lang="en-US" sz="1700" b="1" dirty="0">
              <a:solidFill>
                <a:srgbClr val="C00000"/>
              </a:solidFill>
              <a:latin typeface="Myriad Pro" pitchFamily="34" charset="0"/>
            </a:endParaRPr>
          </a:p>
        </p:txBody>
      </p:sp>
    </p:spTree>
    <p:extLst>
      <p:ext uri="{BB962C8B-B14F-4D97-AF65-F5344CB8AC3E}">
        <p14:creationId xmlns:p14="http://schemas.microsoft.com/office/powerpoint/2010/main" val="388280546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968348" cy="353943"/>
          </a:xfrm>
          <a:prstGeom prst="rect">
            <a:avLst/>
          </a:prstGeom>
          <a:noFill/>
        </p:spPr>
        <p:txBody>
          <a:bodyPr wrap="none" rtlCol="0">
            <a:spAutoFit/>
          </a:bodyPr>
          <a:lstStyle/>
          <a:p>
            <a:r>
              <a:rPr lang="en-IN" sz="1700" b="1" dirty="0">
                <a:solidFill>
                  <a:srgbClr val="C00000"/>
                </a:solidFill>
                <a:latin typeface="Myriad Pro" pitchFamily="34" charset="0"/>
              </a:rPr>
              <a:t>AGGREGATE PLANNING: INPUT AND OUTPUT </a:t>
            </a:r>
            <a:endParaRPr lang="en-US" sz="1700" b="1" dirty="0">
              <a:solidFill>
                <a:srgbClr val="C00000"/>
              </a:solidFill>
              <a:latin typeface="Myriad Pro" pitchFamily="34" charset="0"/>
            </a:endParaRPr>
          </a:p>
        </p:txBody>
      </p:sp>
      <p:pic>
        <p:nvPicPr>
          <p:cNvPr id="2" name="Picture 1">
            <a:extLst>
              <a:ext uri="{FF2B5EF4-FFF2-40B4-BE49-F238E27FC236}">
                <a16:creationId xmlns:a16="http://schemas.microsoft.com/office/drawing/2014/main" id="{8FFF46FB-3AE8-4D68-B5E1-3FCC0E4446D4}"/>
              </a:ext>
            </a:extLst>
          </p:cNvPr>
          <p:cNvPicPr>
            <a:picLocks noChangeAspect="1"/>
          </p:cNvPicPr>
          <p:nvPr/>
        </p:nvPicPr>
        <p:blipFill>
          <a:blip r:embed="rId2"/>
          <a:stretch>
            <a:fillRect/>
          </a:stretch>
        </p:blipFill>
        <p:spPr>
          <a:xfrm>
            <a:off x="1331640" y="914518"/>
            <a:ext cx="6480720" cy="3817472"/>
          </a:xfrm>
          <a:prstGeom prst="rect">
            <a:avLst/>
          </a:prstGeom>
        </p:spPr>
      </p:pic>
    </p:spTree>
    <p:extLst>
      <p:ext uri="{BB962C8B-B14F-4D97-AF65-F5344CB8AC3E}">
        <p14:creationId xmlns:p14="http://schemas.microsoft.com/office/powerpoint/2010/main" val="2328469840"/>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494295" y="914518"/>
            <a:ext cx="8182161" cy="1154098"/>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MAKE-TO-STOCK (MTS)</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ASSEMBLE-TO-ORDER (ATO)</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MAKE-TO-ORDER (MTO)</a:t>
            </a: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5013552" cy="353943"/>
          </a:xfrm>
          <a:prstGeom prst="rect">
            <a:avLst/>
          </a:prstGeom>
          <a:noFill/>
        </p:spPr>
        <p:txBody>
          <a:bodyPr wrap="none" rtlCol="0">
            <a:spAutoFit/>
          </a:bodyPr>
          <a:lstStyle/>
          <a:p>
            <a:r>
              <a:rPr lang="en-IN" sz="1700" b="1" dirty="0">
                <a:solidFill>
                  <a:srgbClr val="C00000"/>
                </a:solidFill>
                <a:latin typeface="Myriad Pro" pitchFamily="34" charset="0"/>
              </a:rPr>
              <a:t>DEMAND MANAGEMENT -TYPES OF DEMAND </a:t>
            </a:r>
          </a:p>
        </p:txBody>
      </p:sp>
    </p:spTree>
    <p:extLst>
      <p:ext uri="{BB962C8B-B14F-4D97-AF65-F5344CB8AC3E}">
        <p14:creationId xmlns:p14="http://schemas.microsoft.com/office/powerpoint/2010/main" val="2780633704"/>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3706977" cy="353943"/>
          </a:xfrm>
          <a:prstGeom prst="rect">
            <a:avLst/>
          </a:prstGeom>
          <a:noFill/>
        </p:spPr>
        <p:txBody>
          <a:bodyPr wrap="none" rtlCol="0">
            <a:spAutoFit/>
          </a:bodyPr>
          <a:lstStyle/>
          <a:p>
            <a:r>
              <a:rPr lang="en-IN" sz="1700" b="1" dirty="0">
                <a:solidFill>
                  <a:srgbClr val="C00000"/>
                </a:solidFill>
                <a:latin typeface="Myriad Pro" pitchFamily="34" charset="0"/>
              </a:rPr>
              <a:t>TYPES OF DEMAND VS LEAD TIME</a:t>
            </a:r>
          </a:p>
        </p:txBody>
      </p:sp>
      <p:pic>
        <p:nvPicPr>
          <p:cNvPr id="2" name="Picture 1">
            <a:extLst>
              <a:ext uri="{FF2B5EF4-FFF2-40B4-BE49-F238E27FC236}">
                <a16:creationId xmlns:a16="http://schemas.microsoft.com/office/drawing/2014/main" id="{0DD8B9C2-9FA5-4294-B962-A601CC761509}"/>
              </a:ext>
            </a:extLst>
          </p:cNvPr>
          <p:cNvPicPr>
            <a:picLocks noChangeAspect="1"/>
          </p:cNvPicPr>
          <p:nvPr/>
        </p:nvPicPr>
        <p:blipFill>
          <a:blip r:embed="rId3"/>
          <a:stretch>
            <a:fillRect/>
          </a:stretch>
        </p:blipFill>
        <p:spPr>
          <a:xfrm>
            <a:off x="1043608" y="900112"/>
            <a:ext cx="7128792" cy="3759870"/>
          </a:xfrm>
          <a:prstGeom prst="rect">
            <a:avLst/>
          </a:prstGeom>
        </p:spPr>
      </p:pic>
    </p:spTree>
    <p:extLst>
      <p:ext uri="{BB962C8B-B14F-4D97-AF65-F5344CB8AC3E}">
        <p14:creationId xmlns:p14="http://schemas.microsoft.com/office/powerpoint/2010/main" val="2899014454"/>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2795573"/>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OBJECTIVES OF MASTER PRODUCTION SCHEDULING</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TO SCHEDULE END ITEMS TO BE COMPLETED PROMPTLY AND WHEN PROMISED TO CUSTOMERS.</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TO AVOID OVERLOADING OR UNDERLOADING THE PRODUCTION FACILITY SO THAT PRODUCTION CAPACITY IS EFFICIENTLY UTILIZED AND LOW PRODUCTION COSTS RESULT.</a:t>
            </a: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3970446" cy="353943"/>
          </a:xfrm>
          <a:prstGeom prst="rect">
            <a:avLst/>
          </a:prstGeom>
          <a:noFill/>
        </p:spPr>
        <p:txBody>
          <a:bodyPr wrap="none" rtlCol="0">
            <a:spAutoFit/>
          </a:bodyPr>
          <a:lstStyle/>
          <a:p>
            <a:r>
              <a:rPr lang="en-IN" sz="1700" b="1" dirty="0">
                <a:solidFill>
                  <a:srgbClr val="C00000"/>
                </a:solidFill>
                <a:latin typeface="Myriad Pro" pitchFamily="34" charset="0"/>
              </a:rPr>
              <a:t>MASTER PRODUCTION SCHEDULING</a:t>
            </a:r>
          </a:p>
        </p:txBody>
      </p:sp>
    </p:spTree>
    <p:extLst>
      <p:ext uri="{BB962C8B-B14F-4D97-AF65-F5344CB8AC3E}">
        <p14:creationId xmlns:p14="http://schemas.microsoft.com/office/powerpoint/2010/main" val="3970576470"/>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2369816"/>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TRANSLATING AGGREGATE PLANS</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EVALUATING ALTERNATIVE MASTER SCHEDULES</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GENERATING MATERIAL AND CAPACITY REQUIREMENTS</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FACILITATING INFORMATION PROCESSING</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MAINTAINING PRIORITIES</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UTILIZING THE CAPACITY EFFECTIVELY. </a:t>
            </a: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2284600" cy="353943"/>
          </a:xfrm>
          <a:prstGeom prst="rect">
            <a:avLst/>
          </a:prstGeom>
          <a:noFill/>
        </p:spPr>
        <p:txBody>
          <a:bodyPr wrap="none" rtlCol="0">
            <a:spAutoFit/>
          </a:bodyPr>
          <a:lstStyle/>
          <a:p>
            <a:r>
              <a:rPr lang="en-IN" sz="1700" b="1" dirty="0">
                <a:solidFill>
                  <a:srgbClr val="C00000"/>
                </a:solidFill>
                <a:latin typeface="Myriad Pro" pitchFamily="34" charset="0"/>
              </a:rPr>
              <a:t>FUNCTIONS OF MPS</a:t>
            </a:r>
          </a:p>
        </p:txBody>
      </p:sp>
    </p:spTree>
    <p:extLst>
      <p:ext uri="{BB962C8B-B14F-4D97-AF65-F5344CB8AC3E}">
        <p14:creationId xmlns:p14="http://schemas.microsoft.com/office/powerpoint/2010/main" val="339318280"/>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1025858"/>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TIME-PHASED PLAN SPECIFYING HOW MANY AND WHEN THE FIRM PLANS TO BUILD EACH END ITEM </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376006" cy="353943"/>
          </a:xfrm>
          <a:prstGeom prst="rect">
            <a:avLst/>
          </a:prstGeom>
          <a:noFill/>
        </p:spPr>
        <p:txBody>
          <a:bodyPr wrap="none" rtlCol="0">
            <a:spAutoFit/>
          </a:bodyPr>
          <a:lstStyle/>
          <a:p>
            <a:r>
              <a:rPr lang="en-IN" sz="1700" b="1" dirty="0">
                <a:solidFill>
                  <a:srgbClr val="C00000"/>
                </a:solidFill>
                <a:latin typeface="Myriad Pro" pitchFamily="34" charset="0"/>
              </a:rPr>
              <a:t>MASTER PRODUCTION SCHEDULE (MPS)</a:t>
            </a:r>
          </a:p>
        </p:txBody>
      </p:sp>
      <p:pic>
        <p:nvPicPr>
          <p:cNvPr id="2" name="Picture 1">
            <a:extLst>
              <a:ext uri="{FF2B5EF4-FFF2-40B4-BE49-F238E27FC236}">
                <a16:creationId xmlns:a16="http://schemas.microsoft.com/office/drawing/2014/main" id="{08BED9F8-953C-45E6-94CB-9F114FF1E8D1}"/>
              </a:ext>
            </a:extLst>
          </p:cNvPr>
          <p:cNvPicPr>
            <a:picLocks noChangeAspect="1"/>
          </p:cNvPicPr>
          <p:nvPr/>
        </p:nvPicPr>
        <p:blipFill>
          <a:blip r:embed="rId2"/>
          <a:stretch>
            <a:fillRect/>
          </a:stretch>
        </p:blipFill>
        <p:spPr>
          <a:xfrm>
            <a:off x="1403648" y="2054677"/>
            <a:ext cx="5472608" cy="2060003"/>
          </a:xfrm>
          <a:prstGeom prst="rect">
            <a:avLst/>
          </a:prstGeom>
        </p:spPr>
      </p:pic>
    </p:spTree>
    <p:extLst>
      <p:ext uri="{BB962C8B-B14F-4D97-AF65-F5344CB8AC3E}">
        <p14:creationId xmlns:p14="http://schemas.microsoft.com/office/powerpoint/2010/main" val="953803787"/>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494295" y="1563638"/>
            <a:ext cx="7030033" cy="897618"/>
          </a:xfrm>
          <a:prstGeom prst="rect">
            <a:avLst/>
          </a:prstGeom>
          <a:noFill/>
        </p:spPr>
        <p:txBody>
          <a:bodyPr wrap="square">
            <a:spAutoFit/>
          </a:bodyPr>
          <a:lstStyle/>
          <a:p>
            <a:pPr marL="285750" indent="-285750" algn="just"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PLANNING, DIRECTION AND CO-ORDINATION OF THE FIRM’S FACILITIES TO ACHIEVE THE PREDETERMINED PRODUCTION OBJECTIVES IN THE MOST ECONOMICAL MANNER.</a:t>
            </a:r>
            <a:endParaRPr lang="en-GB"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366132" cy="353943"/>
          </a:xfrm>
          <a:prstGeom prst="rect">
            <a:avLst/>
          </a:prstGeom>
          <a:noFill/>
        </p:spPr>
        <p:txBody>
          <a:bodyPr wrap="none" rtlCol="0">
            <a:spAutoFit/>
          </a:bodyPr>
          <a:lstStyle/>
          <a:p>
            <a:r>
              <a:rPr lang="en-US" sz="1700" b="1" dirty="0">
                <a:solidFill>
                  <a:srgbClr val="C00000"/>
                </a:solidFill>
                <a:latin typeface="Myriad Pro" pitchFamily="34" charset="0"/>
              </a:rPr>
              <a:t>OPERATIONS PLANNING AND CONTROL</a:t>
            </a:r>
          </a:p>
        </p:txBody>
      </p:sp>
    </p:spTree>
    <p:extLst>
      <p:ext uri="{BB962C8B-B14F-4D97-AF65-F5344CB8AC3E}">
        <p14:creationId xmlns:p14="http://schemas.microsoft.com/office/powerpoint/2010/main" val="446413710"/>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2775055"/>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WORK FROM AN AGGREGATE PRODUCTION PLAN</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SCHEDULE COMMON MODULES WHEN POSSIBLE</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LOAD FACILITIES REALISTICALLY</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RELEASE ORDERS ON A TIMELY BASIS</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MONITOR INVENTORY LEVELS CLOSELY</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RESCHEDULE AS REQUIRED</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272323" cy="353943"/>
          </a:xfrm>
          <a:prstGeom prst="rect">
            <a:avLst/>
          </a:prstGeom>
          <a:noFill/>
        </p:spPr>
        <p:txBody>
          <a:bodyPr wrap="none" rtlCol="0">
            <a:spAutoFit/>
          </a:bodyPr>
          <a:lstStyle/>
          <a:p>
            <a:r>
              <a:rPr lang="en-IN" sz="1700" b="1" dirty="0">
                <a:solidFill>
                  <a:srgbClr val="C00000"/>
                </a:solidFill>
                <a:latin typeface="Myriad Pro" pitchFamily="34" charset="0"/>
              </a:rPr>
              <a:t>GUIDELINES FOR MASTER SCHEDULING</a:t>
            </a:r>
          </a:p>
        </p:txBody>
      </p:sp>
    </p:spTree>
    <p:extLst>
      <p:ext uri="{BB962C8B-B14F-4D97-AF65-F5344CB8AC3E}">
        <p14:creationId xmlns:p14="http://schemas.microsoft.com/office/powerpoint/2010/main" val="4110975547"/>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3689921" cy="353943"/>
          </a:xfrm>
          <a:prstGeom prst="rect">
            <a:avLst/>
          </a:prstGeom>
          <a:noFill/>
        </p:spPr>
        <p:txBody>
          <a:bodyPr wrap="none" rtlCol="0">
            <a:spAutoFit/>
          </a:bodyPr>
          <a:lstStyle/>
          <a:p>
            <a:r>
              <a:rPr lang="en-IN" sz="1700" b="1" dirty="0">
                <a:solidFill>
                  <a:srgbClr val="C00000"/>
                </a:solidFill>
                <a:latin typeface="Myriad Pro" pitchFamily="34" charset="0"/>
              </a:rPr>
              <a:t>MASTER PRODUCTION SCHEDULE</a:t>
            </a:r>
          </a:p>
        </p:txBody>
      </p:sp>
      <p:pic>
        <p:nvPicPr>
          <p:cNvPr id="2" name="Picture 1">
            <a:extLst>
              <a:ext uri="{FF2B5EF4-FFF2-40B4-BE49-F238E27FC236}">
                <a16:creationId xmlns:a16="http://schemas.microsoft.com/office/drawing/2014/main" id="{9F9D7454-9407-4E15-B24D-A1B24FCA5D52}"/>
              </a:ext>
            </a:extLst>
          </p:cNvPr>
          <p:cNvPicPr>
            <a:picLocks noChangeAspect="1"/>
          </p:cNvPicPr>
          <p:nvPr/>
        </p:nvPicPr>
        <p:blipFill>
          <a:blip r:embed="rId2"/>
          <a:stretch>
            <a:fillRect/>
          </a:stretch>
        </p:blipFill>
        <p:spPr>
          <a:xfrm>
            <a:off x="401929" y="862833"/>
            <a:ext cx="8562559" cy="3797150"/>
          </a:xfrm>
          <a:prstGeom prst="rect">
            <a:avLst/>
          </a:prstGeom>
        </p:spPr>
      </p:pic>
    </p:spTree>
    <p:extLst>
      <p:ext uri="{BB962C8B-B14F-4D97-AF65-F5344CB8AC3E}">
        <p14:creationId xmlns:p14="http://schemas.microsoft.com/office/powerpoint/2010/main" val="244523410"/>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1171667" cy="353943"/>
          </a:xfrm>
          <a:prstGeom prst="rect">
            <a:avLst/>
          </a:prstGeom>
          <a:noFill/>
        </p:spPr>
        <p:txBody>
          <a:bodyPr wrap="none" rtlCol="0">
            <a:spAutoFit/>
          </a:bodyPr>
          <a:lstStyle/>
          <a:p>
            <a:r>
              <a:rPr lang="en-IN" sz="1700" b="1" dirty="0">
                <a:solidFill>
                  <a:srgbClr val="C00000"/>
                </a:solidFill>
                <a:latin typeface="Myriad Pro" pitchFamily="34" charset="0"/>
              </a:rPr>
              <a:t>EXAMPLE</a:t>
            </a:r>
          </a:p>
        </p:txBody>
      </p:sp>
      <p:pic>
        <p:nvPicPr>
          <p:cNvPr id="3" name="Picture 2">
            <a:extLst>
              <a:ext uri="{FF2B5EF4-FFF2-40B4-BE49-F238E27FC236}">
                <a16:creationId xmlns:a16="http://schemas.microsoft.com/office/drawing/2014/main" id="{55099EE7-D85E-4DA5-8A63-96055FED5C9A}"/>
              </a:ext>
            </a:extLst>
          </p:cNvPr>
          <p:cNvPicPr>
            <a:picLocks noChangeAspect="1"/>
          </p:cNvPicPr>
          <p:nvPr/>
        </p:nvPicPr>
        <p:blipFill>
          <a:blip r:embed="rId2"/>
          <a:stretch>
            <a:fillRect/>
          </a:stretch>
        </p:blipFill>
        <p:spPr>
          <a:xfrm>
            <a:off x="827584" y="966787"/>
            <a:ext cx="7200800" cy="3209925"/>
          </a:xfrm>
          <a:prstGeom prst="rect">
            <a:avLst/>
          </a:prstGeom>
        </p:spPr>
      </p:pic>
    </p:spTree>
    <p:extLst>
      <p:ext uri="{BB962C8B-B14F-4D97-AF65-F5344CB8AC3E}">
        <p14:creationId xmlns:p14="http://schemas.microsoft.com/office/powerpoint/2010/main" val="276858376"/>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2460930" cy="353943"/>
          </a:xfrm>
          <a:prstGeom prst="rect">
            <a:avLst/>
          </a:prstGeom>
          <a:noFill/>
        </p:spPr>
        <p:txBody>
          <a:bodyPr wrap="none" rtlCol="0">
            <a:spAutoFit/>
          </a:bodyPr>
          <a:lstStyle/>
          <a:p>
            <a:r>
              <a:rPr lang="en-IN" sz="1700" b="1" dirty="0">
                <a:solidFill>
                  <a:srgbClr val="C00000"/>
                </a:solidFill>
                <a:latin typeface="Myriad Pro" pitchFamily="34" charset="0"/>
              </a:rPr>
              <a:t>MPS FOR UMBRELLAS</a:t>
            </a:r>
          </a:p>
        </p:txBody>
      </p:sp>
      <p:pic>
        <p:nvPicPr>
          <p:cNvPr id="2" name="Picture 1">
            <a:extLst>
              <a:ext uri="{FF2B5EF4-FFF2-40B4-BE49-F238E27FC236}">
                <a16:creationId xmlns:a16="http://schemas.microsoft.com/office/drawing/2014/main" id="{108C59D9-92C2-4FCB-AC9A-686A65EDAD80}"/>
              </a:ext>
            </a:extLst>
          </p:cNvPr>
          <p:cNvPicPr>
            <a:picLocks noChangeAspect="1"/>
          </p:cNvPicPr>
          <p:nvPr/>
        </p:nvPicPr>
        <p:blipFill>
          <a:blip r:embed="rId2"/>
          <a:stretch>
            <a:fillRect/>
          </a:stretch>
        </p:blipFill>
        <p:spPr>
          <a:xfrm>
            <a:off x="730674" y="1109662"/>
            <a:ext cx="7225701" cy="3478312"/>
          </a:xfrm>
          <a:prstGeom prst="rect">
            <a:avLst/>
          </a:prstGeom>
        </p:spPr>
      </p:pic>
    </p:spTree>
    <p:extLst>
      <p:ext uri="{BB962C8B-B14F-4D97-AF65-F5344CB8AC3E}">
        <p14:creationId xmlns:p14="http://schemas.microsoft.com/office/powerpoint/2010/main" val="1159461127"/>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1171667" cy="353943"/>
          </a:xfrm>
          <a:prstGeom prst="rect">
            <a:avLst/>
          </a:prstGeom>
          <a:noFill/>
        </p:spPr>
        <p:txBody>
          <a:bodyPr wrap="none" rtlCol="0">
            <a:spAutoFit/>
          </a:bodyPr>
          <a:lstStyle/>
          <a:p>
            <a:r>
              <a:rPr lang="en-IN" sz="1700" b="1" dirty="0">
                <a:solidFill>
                  <a:srgbClr val="C00000"/>
                </a:solidFill>
                <a:latin typeface="Myriad Pro" pitchFamily="34" charset="0"/>
              </a:rPr>
              <a:t>EXAMPLE</a:t>
            </a:r>
          </a:p>
        </p:txBody>
      </p:sp>
      <p:pic>
        <p:nvPicPr>
          <p:cNvPr id="2" name="Picture 1">
            <a:extLst>
              <a:ext uri="{FF2B5EF4-FFF2-40B4-BE49-F238E27FC236}">
                <a16:creationId xmlns:a16="http://schemas.microsoft.com/office/drawing/2014/main" id="{3F2AC53B-BCB7-46E2-9B85-AE0683977C56}"/>
              </a:ext>
            </a:extLst>
          </p:cNvPr>
          <p:cNvPicPr>
            <a:picLocks noChangeAspect="1"/>
          </p:cNvPicPr>
          <p:nvPr/>
        </p:nvPicPr>
        <p:blipFill>
          <a:blip r:embed="rId2"/>
          <a:stretch>
            <a:fillRect/>
          </a:stretch>
        </p:blipFill>
        <p:spPr>
          <a:xfrm>
            <a:off x="401928" y="1028819"/>
            <a:ext cx="8274527" cy="2766893"/>
          </a:xfrm>
          <a:prstGeom prst="rect">
            <a:avLst/>
          </a:prstGeom>
        </p:spPr>
      </p:pic>
    </p:spTree>
    <p:extLst>
      <p:ext uri="{BB962C8B-B14F-4D97-AF65-F5344CB8AC3E}">
        <p14:creationId xmlns:p14="http://schemas.microsoft.com/office/powerpoint/2010/main" val="4013538437"/>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1171667" cy="353943"/>
          </a:xfrm>
          <a:prstGeom prst="rect">
            <a:avLst/>
          </a:prstGeom>
          <a:noFill/>
        </p:spPr>
        <p:txBody>
          <a:bodyPr wrap="none" rtlCol="0">
            <a:spAutoFit/>
          </a:bodyPr>
          <a:lstStyle/>
          <a:p>
            <a:r>
              <a:rPr lang="en-IN" sz="1700" b="1" dirty="0">
                <a:solidFill>
                  <a:srgbClr val="C00000"/>
                </a:solidFill>
                <a:latin typeface="Myriad Pro" pitchFamily="34" charset="0"/>
              </a:rPr>
              <a:t>EXAMPLE</a:t>
            </a:r>
          </a:p>
        </p:txBody>
      </p:sp>
      <p:pic>
        <p:nvPicPr>
          <p:cNvPr id="3" name="Picture 2">
            <a:extLst>
              <a:ext uri="{FF2B5EF4-FFF2-40B4-BE49-F238E27FC236}">
                <a16:creationId xmlns:a16="http://schemas.microsoft.com/office/drawing/2014/main" id="{36508B90-C52D-44BB-ACA9-8C383524CC46}"/>
              </a:ext>
            </a:extLst>
          </p:cNvPr>
          <p:cNvPicPr>
            <a:picLocks noChangeAspect="1"/>
          </p:cNvPicPr>
          <p:nvPr/>
        </p:nvPicPr>
        <p:blipFill>
          <a:blip r:embed="rId2"/>
          <a:stretch>
            <a:fillRect/>
          </a:stretch>
        </p:blipFill>
        <p:spPr>
          <a:xfrm>
            <a:off x="586660" y="862832"/>
            <a:ext cx="8161804" cy="3509118"/>
          </a:xfrm>
          <a:prstGeom prst="rect">
            <a:avLst/>
          </a:prstGeom>
        </p:spPr>
      </p:pic>
    </p:spTree>
    <p:extLst>
      <p:ext uri="{BB962C8B-B14F-4D97-AF65-F5344CB8AC3E}">
        <p14:creationId xmlns:p14="http://schemas.microsoft.com/office/powerpoint/2010/main" val="3711752367"/>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1171667" cy="353943"/>
          </a:xfrm>
          <a:prstGeom prst="rect">
            <a:avLst/>
          </a:prstGeom>
          <a:noFill/>
        </p:spPr>
        <p:txBody>
          <a:bodyPr wrap="none" rtlCol="0">
            <a:spAutoFit/>
          </a:bodyPr>
          <a:lstStyle/>
          <a:p>
            <a:r>
              <a:rPr lang="en-IN" sz="1700" b="1" dirty="0">
                <a:solidFill>
                  <a:srgbClr val="C00000"/>
                </a:solidFill>
                <a:latin typeface="Myriad Pro" pitchFamily="34" charset="0"/>
              </a:rPr>
              <a:t>EXAMPLE</a:t>
            </a:r>
          </a:p>
        </p:txBody>
      </p:sp>
      <p:pic>
        <p:nvPicPr>
          <p:cNvPr id="2" name="Picture 1">
            <a:extLst>
              <a:ext uri="{FF2B5EF4-FFF2-40B4-BE49-F238E27FC236}">
                <a16:creationId xmlns:a16="http://schemas.microsoft.com/office/drawing/2014/main" id="{C437CFDF-EFA1-4A55-8E9D-AAC7EF84E75C}"/>
              </a:ext>
            </a:extLst>
          </p:cNvPr>
          <p:cNvPicPr>
            <a:picLocks noChangeAspect="1"/>
          </p:cNvPicPr>
          <p:nvPr/>
        </p:nvPicPr>
        <p:blipFill>
          <a:blip r:embed="rId2"/>
          <a:stretch>
            <a:fillRect/>
          </a:stretch>
        </p:blipFill>
        <p:spPr>
          <a:xfrm>
            <a:off x="586660" y="862832"/>
            <a:ext cx="8233812" cy="3653134"/>
          </a:xfrm>
          <a:prstGeom prst="rect">
            <a:avLst/>
          </a:prstGeom>
        </p:spPr>
      </p:pic>
    </p:spTree>
    <p:extLst>
      <p:ext uri="{BB962C8B-B14F-4D97-AF65-F5344CB8AC3E}">
        <p14:creationId xmlns:p14="http://schemas.microsoft.com/office/powerpoint/2010/main" val="2239306941"/>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1171667" cy="353943"/>
          </a:xfrm>
          <a:prstGeom prst="rect">
            <a:avLst/>
          </a:prstGeom>
          <a:noFill/>
        </p:spPr>
        <p:txBody>
          <a:bodyPr wrap="none" rtlCol="0">
            <a:spAutoFit/>
          </a:bodyPr>
          <a:lstStyle/>
          <a:p>
            <a:r>
              <a:rPr lang="en-IN" sz="1700" b="1" dirty="0">
                <a:solidFill>
                  <a:srgbClr val="C00000"/>
                </a:solidFill>
                <a:latin typeface="Myriad Pro" pitchFamily="34" charset="0"/>
              </a:rPr>
              <a:t>EXAMPLE</a:t>
            </a:r>
          </a:p>
        </p:txBody>
      </p:sp>
      <p:pic>
        <p:nvPicPr>
          <p:cNvPr id="2" name="Picture 1">
            <a:extLst>
              <a:ext uri="{FF2B5EF4-FFF2-40B4-BE49-F238E27FC236}">
                <a16:creationId xmlns:a16="http://schemas.microsoft.com/office/drawing/2014/main" id="{BB3C3837-3EF2-4A03-8A69-EFA2668C1A37}"/>
              </a:ext>
            </a:extLst>
          </p:cNvPr>
          <p:cNvPicPr>
            <a:picLocks noChangeAspect="1"/>
          </p:cNvPicPr>
          <p:nvPr/>
        </p:nvPicPr>
        <p:blipFill>
          <a:blip r:embed="rId3"/>
          <a:stretch>
            <a:fillRect/>
          </a:stretch>
        </p:blipFill>
        <p:spPr>
          <a:xfrm>
            <a:off x="401929" y="862832"/>
            <a:ext cx="8202519" cy="3725142"/>
          </a:xfrm>
          <a:prstGeom prst="rect">
            <a:avLst/>
          </a:prstGeom>
        </p:spPr>
      </p:pic>
    </p:spTree>
    <p:extLst>
      <p:ext uri="{BB962C8B-B14F-4D97-AF65-F5344CB8AC3E}">
        <p14:creationId xmlns:p14="http://schemas.microsoft.com/office/powerpoint/2010/main" val="4177606911"/>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2369816"/>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PRODUCTION SCHEDULE FOR A FAMILY OF PRODUCTS</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MASTER PRODUCTION SCHEDULE (MPS). </a:t>
            </a:r>
          </a:p>
          <a:p>
            <a:pPr fontAlgn="auto">
              <a:lnSpc>
                <a:spcPct val="120000"/>
              </a:lnSpc>
              <a:spcBef>
                <a:spcPts val="1000"/>
              </a:spcBef>
              <a:spcAft>
                <a:spcPts val="0"/>
              </a:spcAft>
              <a:buClr>
                <a:srgbClr val="C00000"/>
              </a:buClr>
              <a:defRPr/>
            </a:pPr>
            <a:r>
              <a:rPr lang="en-IN" sz="1500" dirty="0">
                <a:latin typeface="Myriad Pro" pitchFamily="34" charset="0"/>
              </a:rPr>
              <a:t>       IT SPECIFIES</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THE SIZING AND TIMING OF SPECIFIC ITEM PRODUCTION QUANTITIES.</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THE SIZING AND TIMING OF MANUFACTURED OR PURCHASED COMPONENTS.</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ALLOCATION OF RESOURCES TO INDIVIDUAL OPERATIONS.</a:t>
            </a: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1981633" cy="353943"/>
          </a:xfrm>
          <a:prstGeom prst="rect">
            <a:avLst/>
          </a:prstGeom>
          <a:noFill/>
        </p:spPr>
        <p:txBody>
          <a:bodyPr wrap="none" rtlCol="0">
            <a:spAutoFit/>
          </a:bodyPr>
          <a:lstStyle/>
          <a:p>
            <a:r>
              <a:rPr lang="en-IN" sz="1700" b="1" dirty="0">
                <a:solidFill>
                  <a:srgbClr val="C00000"/>
                </a:solidFill>
                <a:latin typeface="Myriad Pro" pitchFamily="34" charset="0"/>
              </a:rPr>
              <a:t>OUTPUT OF  MPS</a:t>
            </a:r>
          </a:p>
        </p:txBody>
      </p:sp>
    </p:spTree>
    <p:extLst>
      <p:ext uri="{BB962C8B-B14F-4D97-AF65-F5344CB8AC3E}">
        <p14:creationId xmlns:p14="http://schemas.microsoft.com/office/powerpoint/2010/main" val="2251795801"/>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3477812"/>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CAPACITY PLANNING INVOLVES ACTIVITIES SUCH AS:</a:t>
            </a:r>
          </a:p>
          <a:p>
            <a:pPr marL="342900" indent="-34290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ASSESSING EXISTING CAPACITY</a:t>
            </a:r>
          </a:p>
          <a:p>
            <a:pPr marL="342900" indent="-34290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FORECASTING FUTURE CAPACITY NEEDS</a:t>
            </a:r>
          </a:p>
          <a:p>
            <a:pPr marL="342900" indent="-34290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IDENTIFYING ALTERNATIVE WAYS TO MODIFY CAPACITY</a:t>
            </a:r>
          </a:p>
          <a:p>
            <a:pPr marL="342900" indent="-34290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EVALUATING FINANCIAL, ECONOMICAL AND TECHNOLOGICAL CAPACITY ALTERNATIVES</a:t>
            </a:r>
          </a:p>
          <a:p>
            <a:pPr marL="342900" indent="-34290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SELECTING A CAPACITY ALTERNATIVE MOST SUITED TO ACHIEVE THE STRATEGIC MISSION OF THE FIRM. CAPACITY PLANNING INVOLVES CAPACITY DECISIONS THAT MUST MERGE CONSUMER DEMANDS WITH HUMAN, MATERIAL AND FINANCIAL RESOURCES OF THE ORGANIZATION. </a:t>
            </a: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2423484" cy="353943"/>
          </a:xfrm>
          <a:prstGeom prst="rect">
            <a:avLst/>
          </a:prstGeom>
          <a:noFill/>
        </p:spPr>
        <p:txBody>
          <a:bodyPr wrap="none" rtlCol="0">
            <a:spAutoFit/>
          </a:bodyPr>
          <a:lstStyle/>
          <a:p>
            <a:r>
              <a:rPr lang="en-IN" sz="1700" b="1" dirty="0">
                <a:solidFill>
                  <a:srgbClr val="C00000"/>
                </a:solidFill>
                <a:latin typeface="Myriad Pro" pitchFamily="34" charset="0"/>
              </a:rPr>
              <a:t>CAPACITY PLANNING</a:t>
            </a:r>
          </a:p>
        </p:txBody>
      </p:sp>
    </p:spTree>
    <p:extLst>
      <p:ext uri="{BB962C8B-B14F-4D97-AF65-F5344CB8AC3E}">
        <p14:creationId xmlns:p14="http://schemas.microsoft.com/office/powerpoint/2010/main" val="434622826"/>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494295" y="1563638"/>
            <a:ext cx="7030033" cy="2539093"/>
          </a:xfrm>
          <a:prstGeom prst="rect">
            <a:avLst/>
          </a:prstGeom>
          <a:noFill/>
        </p:spPr>
        <p:txBody>
          <a:bodyPr wrap="square">
            <a:spAutoFit/>
          </a:bodyPr>
          <a:lstStyle/>
          <a:p>
            <a:pPr algn="just" fontAlgn="auto">
              <a:lnSpc>
                <a:spcPct val="120000"/>
              </a:lnSpc>
              <a:spcBef>
                <a:spcPts val="1000"/>
              </a:spcBef>
              <a:spcAft>
                <a:spcPts val="0"/>
              </a:spcAft>
              <a:buClr>
                <a:srgbClr val="C00000"/>
              </a:buClr>
              <a:defRPr/>
            </a:pPr>
            <a:r>
              <a:rPr lang="en-IN" sz="1500" dirty="0">
                <a:latin typeface="Myriad Pro" pitchFamily="34" charset="0"/>
              </a:rPr>
              <a:t> DEFINATION( PPC)</a:t>
            </a:r>
          </a:p>
          <a:p>
            <a:pPr algn="just" fontAlgn="auto">
              <a:lnSpc>
                <a:spcPct val="120000"/>
              </a:lnSpc>
              <a:spcBef>
                <a:spcPts val="1000"/>
              </a:spcBef>
              <a:spcAft>
                <a:spcPts val="0"/>
              </a:spcAft>
              <a:buClr>
                <a:srgbClr val="C00000"/>
              </a:buClr>
              <a:defRPr/>
            </a:pPr>
            <a:r>
              <a:rPr lang="en-IN" sz="1500" dirty="0">
                <a:latin typeface="Myriad Pro" pitchFamily="34" charset="0"/>
              </a:rPr>
              <a:t>"PRODUCTION PLANNING AND CONTROL IS THE CO-ORDINATION OF SERIES OF FUNCTIONS ACCORDING TO A PLAN WHICH WILL ECONOMICALLY UTILIZE THE PLANT FACILITIES AND REGULATE THE ORDERLY MOVEMENT OF GOODS THROUGH THE ENTIRE MANUFACTURING CYCLE FROM THE PROCUREMENT OF ALL MATERIALS TO THE SHIPPING OF FINISHED GOODS AT A PREDETERMINED RATE.”</a:t>
            </a:r>
          </a:p>
          <a:p>
            <a:pPr algn="just" fontAlgn="auto">
              <a:lnSpc>
                <a:spcPct val="120000"/>
              </a:lnSpc>
              <a:spcBef>
                <a:spcPts val="1000"/>
              </a:spcBef>
              <a:spcAft>
                <a:spcPts val="0"/>
              </a:spcAft>
              <a:buClr>
                <a:srgbClr val="C00000"/>
              </a:buClr>
              <a:defRPr/>
            </a:pPr>
            <a:r>
              <a:rPr lang="en-IN" sz="1500" dirty="0">
                <a:latin typeface="Myriad Pro" pitchFamily="34" charset="0"/>
              </a:rPr>
              <a:t>                                                                                              -CHARLES A. KOEPKE</a:t>
            </a:r>
            <a:endParaRPr lang="en-GB"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366132" cy="353943"/>
          </a:xfrm>
          <a:prstGeom prst="rect">
            <a:avLst/>
          </a:prstGeom>
          <a:noFill/>
        </p:spPr>
        <p:txBody>
          <a:bodyPr wrap="none" rtlCol="0">
            <a:spAutoFit/>
          </a:bodyPr>
          <a:lstStyle/>
          <a:p>
            <a:r>
              <a:rPr lang="en-US" sz="1700" b="1" dirty="0">
                <a:solidFill>
                  <a:srgbClr val="C00000"/>
                </a:solidFill>
                <a:latin typeface="Myriad Pro" pitchFamily="34" charset="0"/>
              </a:rPr>
              <a:t>OPERATIONS PLANNING AND CONTROL</a:t>
            </a:r>
          </a:p>
        </p:txBody>
      </p:sp>
    </p:spTree>
    <p:extLst>
      <p:ext uri="{BB962C8B-B14F-4D97-AF65-F5344CB8AC3E}">
        <p14:creationId xmlns:p14="http://schemas.microsoft.com/office/powerpoint/2010/main" val="519152871"/>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2795573"/>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NEED FOR AGGREGATE CAPACITY PLANNING </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IT FACILITATES FULLY LOADED FACILITIES AND MINIMIZES OVERLOADING AND UNDER-LOADING AND KEEPS PRODUCTION COSTS LOW.</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ADEQUATE PRODUCTION CAPACITY IS PROVIDED TO MEET EXPECTED AGGREGATE DEMAND.</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ORDERLY AND SYSTEMATIC TRANSITION OF PRODUCTION CAPACITY TO MEET THE PEAKS AND VALLEYS OF EXPECTED CUSTOMER DEMAND IS FACILITATED.</a:t>
            </a:r>
          </a:p>
          <a:p>
            <a:pPr marL="342900" indent="-342900" fontAlgn="auto">
              <a:lnSpc>
                <a:spcPct val="120000"/>
              </a:lnSpc>
              <a:spcBef>
                <a:spcPts val="1000"/>
              </a:spcBef>
              <a:spcAft>
                <a:spcPts val="0"/>
              </a:spcAft>
              <a:buClr>
                <a:srgbClr val="C00000"/>
              </a:buClr>
              <a:buFont typeface="Courier New" panose="02070309020205020404" pitchFamily="49" charset="0"/>
              <a:buChar char="o"/>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3743076" cy="353943"/>
          </a:xfrm>
          <a:prstGeom prst="rect">
            <a:avLst/>
          </a:prstGeom>
          <a:noFill/>
        </p:spPr>
        <p:txBody>
          <a:bodyPr wrap="none" rtlCol="0">
            <a:spAutoFit/>
          </a:bodyPr>
          <a:lstStyle/>
          <a:p>
            <a:r>
              <a:rPr lang="en-IN" sz="1700" b="1" dirty="0">
                <a:solidFill>
                  <a:srgbClr val="C00000"/>
                </a:solidFill>
                <a:latin typeface="Myriad Pro" pitchFamily="34" charset="0"/>
              </a:rPr>
              <a:t>AGGREGATE CAPACITY PLANNING</a:t>
            </a:r>
          </a:p>
        </p:txBody>
      </p:sp>
    </p:spTree>
    <p:extLst>
      <p:ext uri="{BB962C8B-B14F-4D97-AF65-F5344CB8AC3E}">
        <p14:creationId xmlns:p14="http://schemas.microsoft.com/office/powerpoint/2010/main" val="3684792976"/>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3626570"/>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STEPS IN AGGREGATE CAPACITY PLANNING</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DETERMINE THE DEMAND (I.E., SALES FORECAST) FOR EACH PRODUCT FOR EACH TIME PERIOD (I.E., WEEKS OR MONTHS OR QUARTERS) OVER THE PLANNING HORIZON (6 TO 12 MONTHS).</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DETERMINE THE AGGREGATE DEMAND BY SUMMING UP THE DEMAND FOR INDIVIDUAL PRODUCTS.</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TRANSFORM THE AGGREGATE DEMAND FOR EACH TIME PERIOD INTO WORKERS, MATERIALS, MACHINES REQUIRED TO SATISFY AGGREGATE DEMAND.</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IDENTIFY COMPANY POLICIES THAT ARE PERTINENT (E.G., POLICY REGARDING SAFETY STOCK MAINTENANCE, MAINTAINING STABLE WORKFORCE ETC.).</a:t>
            </a: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534126" cy="353943"/>
          </a:xfrm>
          <a:prstGeom prst="rect">
            <a:avLst/>
          </a:prstGeom>
          <a:noFill/>
        </p:spPr>
        <p:txBody>
          <a:bodyPr wrap="none" rtlCol="0">
            <a:spAutoFit/>
          </a:bodyPr>
          <a:lstStyle/>
          <a:p>
            <a:r>
              <a:rPr lang="en-IN" sz="1700" b="1" dirty="0">
                <a:solidFill>
                  <a:srgbClr val="C00000"/>
                </a:solidFill>
                <a:latin typeface="Myriad Pro" pitchFamily="34" charset="0"/>
              </a:rPr>
              <a:t>AGGREGATE CAPACITY PLANNING : STEPS</a:t>
            </a:r>
          </a:p>
        </p:txBody>
      </p:sp>
    </p:spTree>
    <p:extLst>
      <p:ext uri="{BB962C8B-B14F-4D97-AF65-F5344CB8AC3E}">
        <p14:creationId xmlns:p14="http://schemas.microsoft.com/office/powerpoint/2010/main" val="246075498"/>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2944332"/>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STEPS IN AGGREGATE CAPACITY PLANNING</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DETERMINE UNIT COSTS FOR REGULAR TIME, OVERTIME, SUBCONTRACTING, HOLDING INVENTORIES, BACK ORDERS, LAYOFFS ETC.</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DEVELOP ALTERNATIVE RESOURCE PLANS FOR PROVIDING NECESSARY PRODUCTION CAPACITY TO SUPPORT THE CUMULATIVE AGGREGATE DEMAND AND COMPUTE THE COST OF EACH ALTERNATIVE PLAN.</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SELECT THE RESOURCE PLAN FROM AMONG THE ALTERNATIVES CONSIDERED THAT SATISFIES AGGREGATE DEMAND AND BEST MEETS THE OBJECTIVES OF THE FIRM.</a:t>
            </a: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534126" cy="353943"/>
          </a:xfrm>
          <a:prstGeom prst="rect">
            <a:avLst/>
          </a:prstGeom>
          <a:noFill/>
        </p:spPr>
        <p:txBody>
          <a:bodyPr wrap="none" rtlCol="0">
            <a:spAutoFit/>
          </a:bodyPr>
          <a:lstStyle/>
          <a:p>
            <a:r>
              <a:rPr lang="en-IN" sz="1700" b="1" dirty="0">
                <a:solidFill>
                  <a:srgbClr val="C00000"/>
                </a:solidFill>
                <a:latin typeface="Myriad Pro" pitchFamily="34" charset="0"/>
              </a:rPr>
              <a:t>AGGREGATE CAPACITY PLANNING : STEPS</a:t>
            </a:r>
          </a:p>
        </p:txBody>
      </p:sp>
    </p:spTree>
    <p:extLst>
      <p:ext uri="{BB962C8B-B14F-4D97-AF65-F5344CB8AC3E}">
        <p14:creationId xmlns:p14="http://schemas.microsoft.com/office/powerpoint/2010/main" val="2677730838"/>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5712141" cy="353943"/>
          </a:xfrm>
          <a:prstGeom prst="rect">
            <a:avLst/>
          </a:prstGeom>
          <a:noFill/>
        </p:spPr>
        <p:txBody>
          <a:bodyPr wrap="none" rtlCol="0">
            <a:spAutoFit/>
          </a:bodyPr>
          <a:lstStyle/>
          <a:p>
            <a:r>
              <a:rPr lang="en-IN" sz="1700" b="1" dirty="0">
                <a:solidFill>
                  <a:srgbClr val="C00000"/>
                </a:solidFill>
                <a:latin typeface="Myriad Pro" pitchFamily="34" charset="0"/>
              </a:rPr>
              <a:t>FLOW CHART FOR ROUGH-CUT CAPACITY PLANNING</a:t>
            </a:r>
          </a:p>
        </p:txBody>
      </p:sp>
      <p:pic>
        <p:nvPicPr>
          <p:cNvPr id="2" name="Picture 1">
            <a:extLst>
              <a:ext uri="{FF2B5EF4-FFF2-40B4-BE49-F238E27FC236}">
                <a16:creationId xmlns:a16="http://schemas.microsoft.com/office/drawing/2014/main" id="{E0FFE83F-9F5C-4F8D-8F20-6C2CABB96342}"/>
              </a:ext>
            </a:extLst>
          </p:cNvPr>
          <p:cNvPicPr>
            <a:picLocks noChangeAspect="1"/>
          </p:cNvPicPr>
          <p:nvPr/>
        </p:nvPicPr>
        <p:blipFill>
          <a:blip r:embed="rId2"/>
          <a:stretch>
            <a:fillRect/>
          </a:stretch>
        </p:blipFill>
        <p:spPr>
          <a:xfrm>
            <a:off x="971601" y="1028820"/>
            <a:ext cx="6840760" cy="3775178"/>
          </a:xfrm>
          <a:prstGeom prst="rect">
            <a:avLst/>
          </a:prstGeom>
        </p:spPr>
      </p:pic>
    </p:spTree>
    <p:extLst>
      <p:ext uri="{BB962C8B-B14F-4D97-AF65-F5344CB8AC3E}">
        <p14:creationId xmlns:p14="http://schemas.microsoft.com/office/powerpoint/2010/main" val="1371737976"/>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899592" y="1347615"/>
            <a:ext cx="6912767" cy="1025858"/>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MATERIAL REQUIREMENTS PLANNING (MRP) IS A SYSTEM FOR PLANNING THE FUTURE REQUIREMENTS OF </a:t>
            </a:r>
            <a:r>
              <a:rPr lang="en-IN" sz="1500" b="1" dirty="0">
                <a:latin typeface="Myriad Pro" pitchFamily="34" charset="0"/>
              </a:rPr>
              <a:t>DEPENDENT DEMAND ITEMS</a:t>
            </a:r>
            <a:r>
              <a:rPr lang="en-IN" sz="1500" dirty="0">
                <a:latin typeface="Myriad Pro" pitchFamily="34" charset="0"/>
              </a:rPr>
              <a:t>. </a:t>
            </a:r>
          </a:p>
          <a:p>
            <a:pPr marL="285750" indent="-285750" fontAlgn="auto">
              <a:lnSpc>
                <a:spcPct val="120000"/>
              </a:lnSpc>
              <a:spcBef>
                <a:spcPts val="1000"/>
              </a:spcBef>
              <a:spcAft>
                <a:spcPts val="0"/>
              </a:spcAft>
              <a:buClr>
                <a:srgbClr val="C00000"/>
              </a:buClr>
              <a:buFont typeface="Wingdings" pitchFamily="2" charset="2"/>
              <a:buChar char="§"/>
              <a:defRPr/>
            </a:pPr>
            <a:r>
              <a:rPr lang="en-IN" sz="1500" b="1" dirty="0">
                <a:latin typeface="Myriad Pro" pitchFamily="34" charset="0"/>
              </a:rPr>
              <a:t>DEFINITION</a:t>
            </a: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940007" cy="353943"/>
          </a:xfrm>
          <a:prstGeom prst="rect">
            <a:avLst/>
          </a:prstGeom>
          <a:noFill/>
        </p:spPr>
        <p:txBody>
          <a:bodyPr wrap="none" rtlCol="0">
            <a:spAutoFit/>
          </a:bodyPr>
          <a:lstStyle/>
          <a:p>
            <a:r>
              <a:rPr lang="en-IN" sz="1700" b="1" dirty="0">
                <a:solidFill>
                  <a:srgbClr val="C00000"/>
                </a:solidFill>
                <a:latin typeface="Myriad Pro" pitchFamily="34" charset="0"/>
              </a:rPr>
              <a:t>MATERIAL REQUIREMENTS PLANNING (MRP) </a:t>
            </a:r>
          </a:p>
        </p:txBody>
      </p:sp>
      <p:pic>
        <p:nvPicPr>
          <p:cNvPr id="2" name="Picture 1">
            <a:extLst>
              <a:ext uri="{FF2B5EF4-FFF2-40B4-BE49-F238E27FC236}">
                <a16:creationId xmlns:a16="http://schemas.microsoft.com/office/drawing/2014/main" id="{4FF1A5E7-96D0-423E-822B-B903987E3A2B}"/>
              </a:ext>
            </a:extLst>
          </p:cNvPr>
          <p:cNvPicPr>
            <a:picLocks noChangeAspect="1"/>
          </p:cNvPicPr>
          <p:nvPr/>
        </p:nvPicPr>
        <p:blipFill>
          <a:blip r:embed="rId2"/>
          <a:stretch>
            <a:fillRect/>
          </a:stretch>
        </p:blipFill>
        <p:spPr>
          <a:xfrm>
            <a:off x="1212725" y="2373473"/>
            <a:ext cx="6286500" cy="2581275"/>
          </a:xfrm>
          <a:prstGeom prst="rect">
            <a:avLst/>
          </a:prstGeom>
        </p:spPr>
      </p:pic>
    </p:spTree>
    <p:extLst>
      <p:ext uri="{BB962C8B-B14F-4D97-AF65-F5344CB8AC3E}">
        <p14:creationId xmlns:p14="http://schemas.microsoft.com/office/powerpoint/2010/main" val="3834287251"/>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608954" cy="353943"/>
          </a:xfrm>
          <a:prstGeom prst="rect">
            <a:avLst/>
          </a:prstGeom>
          <a:noFill/>
        </p:spPr>
        <p:txBody>
          <a:bodyPr wrap="none" rtlCol="0">
            <a:spAutoFit/>
          </a:bodyPr>
          <a:lstStyle/>
          <a:p>
            <a:r>
              <a:rPr lang="en-IN" sz="1700" b="1" dirty="0">
                <a:solidFill>
                  <a:srgbClr val="C00000"/>
                </a:solidFill>
                <a:latin typeface="Myriad Pro" pitchFamily="34" charset="0"/>
              </a:rPr>
              <a:t>INDEPENDENT AND DEPENDENT DEMAND</a:t>
            </a:r>
          </a:p>
        </p:txBody>
      </p:sp>
      <p:pic>
        <p:nvPicPr>
          <p:cNvPr id="3" name="Picture 2">
            <a:extLst>
              <a:ext uri="{FF2B5EF4-FFF2-40B4-BE49-F238E27FC236}">
                <a16:creationId xmlns:a16="http://schemas.microsoft.com/office/drawing/2014/main" id="{F882D74C-4555-4DF0-BDB1-84C5AE9D25D3}"/>
              </a:ext>
            </a:extLst>
          </p:cNvPr>
          <p:cNvPicPr>
            <a:picLocks noChangeAspect="1"/>
          </p:cNvPicPr>
          <p:nvPr/>
        </p:nvPicPr>
        <p:blipFill>
          <a:blip r:embed="rId2"/>
          <a:stretch>
            <a:fillRect/>
          </a:stretch>
        </p:blipFill>
        <p:spPr>
          <a:xfrm>
            <a:off x="683568" y="1014412"/>
            <a:ext cx="7416824" cy="3789586"/>
          </a:xfrm>
          <a:prstGeom prst="rect">
            <a:avLst/>
          </a:prstGeom>
        </p:spPr>
      </p:pic>
    </p:spTree>
    <p:extLst>
      <p:ext uri="{BB962C8B-B14F-4D97-AF65-F5344CB8AC3E}">
        <p14:creationId xmlns:p14="http://schemas.microsoft.com/office/powerpoint/2010/main" val="3521780225"/>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899592" y="1347615"/>
            <a:ext cx="6912767" cy="343620"/>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1853392" cy="353943"/>
          </a:xfrm>
          <a:prstGeom prst="rect">
            <a:avLst/>
          </a:prstGeom>
          <a:noFill/>
        </p:spPr>
        <p:txBody>
          <a:bodyPr wrap="none" rtlCol="0">
            <a:spAutoFit/>
          </a:bodyPr>
          <a:lstStyle/>
          <a:p>
            <a:r>
              <a:rPr lang="en-IN" sz="1700" b="1" dirty="0">
                <a:solidFill>
                  <a:srgbClr val="C00000"/>
                </a:solidFill>
                <a:latin typeface="Myriad Pro" pitchFamily="34" charset="0"/>
              </a:rPr>
              <a:t>INPUTS OF MRP</a:t>
            </a:r>
          </a:p>
        </p:txBody>
      </p:sp>
      <p:pic>
        <p:nvPicPr>
          <p:cNvPr id="3" name="Picture 2">
            <a:extLst>
              <a:ext uri="{FF2B5EF4-FFF2-40B4-BE49-F238E27FC236}">
                <a16:creationId xmlns:a16="http://schemas.microsoft.com/office/drawing/2014/main" id="{25486BEB-1202-4CF4-83A5-6BAA0A810B6F}"/>
              </a:ext>
            </a:extLst>
          </p:cNvPr>
          <p:cNvPicPr>
            <a:picLocks noChangeAspect="1"/>
          </p:cNvPicPr>
          <p:nvPr/>
        </p:nvPicPr>
        <p:blipFill>
          <a:blip r:embed="rId2"/>
          <a:stretch>
            <a:fillRect/>
          </a:stretch>
        </p:blipFill>
        <p:spPr>
          <a:xfrm>
            <a:off x="586660" y="938212"/>
            <a:ext cx="7657747" cy="3865786"/>
          </a:xfrm>
          <a:prstGeom prst="rect">
            <a:avLst/>
          </a:prstGeom>
        </p:spPr>
      </p:pic>
    </p:spTree>
    <p:extLst>
      <p:ext uri="{BB962C8B-B14F-4D97-AF65-F5344CB8AC3E}">
        <p14:creationId xmlns:p14="http://schemas.microsoft.com/office/powerpoint/2010/main" val="2207510103"/>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899592" y="1347615"/>
            <a:ext cx="6912767" cy="343620"/>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3114955" cy="353943"/>
          </a:xfrm>
          <a:prstGeom prst="rect">
            <a:avLst/>
          </a:prstGeom>
          <a:noFill/>
        </p:spPr>
        <p:txBody>
          <a:bodyPr wrap="none" rtlCol="0">
            <a:spAutoFit/>
          </a:bodyPr>
          <a:lstStyle/>
          <a:p>
            <a:r>
              <a:rPr lang="en-IN" sz="1700" b="1" dirty="0">
                <a:solidFill>
                  <a:srgbClr val="C00000"/>
                </a:solidFill>
                <a:latin typeface="Myriad Pro" pitchFamily="34" charset="0"/>
              </a:rPr>
              <a:t>INPUTS &amp; OUTPUTS IN MRP</a:t>
            </a:r>
          </a:p>
        </p:txBody>
      </p:sp>
      <p:pic>
        <p:nvPicPr>
          <p:cNvPr id="3" name="Picture 2">
            <a:extLst>
              <a:ext uri="{FF2B5EF4-FFF2-40B4-BE49-F238E27FC236}">
                <a16:creationId xmlns:a16="http://schemas.microsoft.com/office/drawing/2014/main" id="{7C5279F0-C02C-4B0C-8745-3605DB49D4B8}"/>
              </a:ext>
            </a:extLst>
          </p:cNvPr>
          <p:cNvPicPr>
            <a:picLocks noChangeAspect="1"/>
          </p:cNvPicPr>
          <p:nvPr/>
        </p:nvPicPr>
        <p:blipFill>
          <a:blip r:embed="rId2"/>
          <a:stretch>
            <a:fillRect/>
          </a:stretch>
        </p:blipFill>
        <p:spPr>
          <a:xfrm>
            <a:off x="1619672" y="1233487"/>
            <a:ext cx="6192687" cy="3138463"/>
          </a:xfrm>
          <a:prstGeom prst="rect">
            <a:avLst/>
          </a:prstGeom>
        </p:spPr>
      </p:pic>
    </p:spTree>
    <p:extLst>
      <p:ext uri="{BB962C8B-B14F-4D97-AF65-F5344CB8AC3E}">
        <p14:creationId xmlns:p14="http://schemas.microsoft.com/office/powerpoint/2010/main" val="1559452745"/>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3754810"/>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MASTER PRODUCTION SCHEDULE: ONE OF THE THREE PRIMARY INPUTS IN MRP, SPECIFIES WHAT END PRODUCTS ARE TO BE PRODUCED, IN WHAT QUANTITIES AND WHEN.</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BILL OF MATERIALS FILE: PROVIDES THE INFORMATION REGARDING ALL THE MATERIALS, PARTS AND SUB ASSEMBLIES THAT GO INTO THE END PRODUCT.</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INVENTORY STATUS FILE: GIVES COMPLETE AND UP-TO-DATE INFORMATION ON THE ON-HAND INVENTORIES, GROSS REQUIREMENTS, SCHEDULED RECEIPTS AND PLANNED ORDER RELEASES FOR THE ITEM.</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1513556" cy="353943"/>
          </a:xfrm>
          <a:prstGeom prst="rect">
            <a:avLst/>
          </a:prstGeom>
          <a:noFill/>
        </p:spPr>
        <p:txBody>
          <a:bodyPr wrap="none" rtlCol="0">
            <a:spAutoFit/>
          </a:bodyPr>
          <a:lstStyle/>
          <a:p>
            <a:r>
              <a:rPr lang="en-IN" sz="1700" b="1" dirty="0">
                <a:solidFill>
                  <a:srgbClr val="C00000"/>
                </a:solidFill>
                <a:latin typeface="Myriad Pro" pitchFamily="34" charset="0"/>
              </a:rPr>
              <a:t>MRP INPUTS</a:t>
            </a:r>
          </a:p>
        </p:txBody>
      </p:sp>
      <p:pic>
        <p:nvPicPr>
          <p:cNvPr id="2" name="Picture 1">
            <a:extLst>
              <a:ext uri="{FF2B5EF4-FFF2-40B4-BE49-F238E27FC236}">
                <a16:creationId xmlns:a16="http://schemas.microsoft.com/office/drawing/2014/main" id="{DD5422B5-B167-45BB-9456-6706B95A81B8}"/>
              </a:ext>
            </a:extLst>
          </p:cNvPr>
          <p:cNvPicPr>
            <a:picLocks noChangeAspect="1"/>
          </p:cNvPicPr>
          <p:nvPr/>
        </p:nvPicPr>
        <p:blipFill>
          <a:blip r:embed="rId3"/>
          <a:stretch>
            <a:fillRect/>
          </a:stretch>
        </p:blipFill>
        <p:spPr>
          <a:xfrm>
            <a:off x="1547664" y="4355004"/>
            <a:ext cx="5562600" cy="428625"/>
          </a:xfrm>
          <a:prstGeom prst="rect">
            <a:avLst/>
          </a:prstGeom>
        </p:spPr>
      </p:pic>
    </p:spTree>
    <p:extLst>
      <p:ext uri="{BB962C8B-B14F-4D97-AF65-F5344CB8AC3E}">
        <p14:creationId xmlns:p14="http://schemas.microsoft.com/office/powerpoint/2010/main" val="316503552"/>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419622"/>
            <a:ext cx="7678105" cy="1579856"/>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A BILL OF MATERIALS OR PRODUCT STRUCTURE (BOM), IS A LIST OF THE RAW MATERIALS, SUB-ASSEMBLIES, INTERMEDIATE ASSEMBLIES, SUB-COMPONENTS, PARTS AND THE QUANTITIES OF EACH NEEDED TO MANUFACTURE AN END PRODUCT.</a:t>
            </a:r>
          </a:p>
          <a:p>
            <a:pPr fontAlgn="auto">
              <a:lnSpc>
                <a:spcPct val="120000"/>
              </a:lnSpc>
              <a:spcBef>
                <a:spcPts val="1000"/>
              </a:spcBef>
              <a:spcAft>
                <a:spcPts val="0"/>
              </a:spcAft>
              <a:buClr>
                <a:srgbClr val="C00000"/>
              </a:buCl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630114" cy="353943"/>
          </a:xfrm>
          <a:prstGeom prst="rect">
            <a:avLst/>
          </a:prstGeom>
          <a:noFill/>
        </p:spPr>
        <p:txBody>
          <a:bodyPr wrap="none" rtlCol="0">
            <a:spAutoFit/>
          </a:bodyPr>
          <a:lstStyle/>
          <a:p>
            <a:r>
              <a:rPr lang="en-IN" sz="1700" b="1" dirty="0">
                <a:solidFill>
                  <a:srgbClr val="C00000"/>
                </a:solidFill>
                <a:latin typeface="Myriad Pro" pitchFamily="34" charset="0"/>
              </a:rPr>
              <a:t>PRODUCT STRUCTURE – BILL OF MATERIAL</a:t>
            </a:r>
          </a:p>
        </p:txBody>
      </p:sp>
    </p:spTree>
    <p:extLst>
      <p:ext uri="{BB962C8B-B14F-4D97-AF65-F5344CB8AC3E}">
        <p14:creationId xmlns:p14="http://schemas.microsoft.com/office/powerpoint/2010/main" val="2739167811"/>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494295" y="914518"/>
            <a:ext cx="5157825" cy="2923813"/>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LONG-RANGE PLANNING</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GREATER THAN ONE YEAR PLANNING HORIZON</a:t>
            </a:r>
            <a:br>
              <a:rPr lang="en-IN" sz="1500" dirty="0">
                <a:latin typeface="Myriad Pro" pitchFamily="34" charset="0"/>
              </a:rPr>
            </a:b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INTERMEDIATE-RANGE PLANNING</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SIX TO NINE MONTHS</a:t>
            </a:r>
            <a:br>
              <a:rPr lang="en-IN" sz="1500" dirty="0">
                <a:latin typeface="Myriad Pro" pitchFamily="34" charset="0"/>
              </a:rPr>
            </a:b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SHORT-RANGE PLANNING</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ONE DAY TO LESS THAN SIX MONTHS </a:t>
            </a:r>
            <a:endParaRPr lang="en-GB"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3926459" cy="353943"/>
          </a:xfrm>
          <a:prstGeom prst="rect">
            <a:avLst/>
          </a:prstGeom>
          <a:noFill/>
        </p:spPr>
        <p:txBody>
          <a:bodyPr wrap="none" rtlCol="0">
            <a:spAutoFit/>
          </a:bodyPr>
          <a:lstStyle/>
          <a:p>
            <a:r>
              <a:rPr lang="en-US" sz="1700" b="1" dirty="0">
                <a:solidFill>
                  <a:srgbClr val="C00000"/>
                </a:solidFill>
                <a:latin typeface="Myriad Pro" pitchFamily="34" charset="0"/>
              </a:rPr>
              <a:t>OPERATIONS PLANNING OVERVIEW</a:t>
            </a:r>
          </a:p>
        </p:txBody>
      </p:sp>
    </p:spTree>
    <p:extLst>
      <p:ext uri="{BB962C8B-B14F-4D97-AF65-F5344CB8AC3E}">
        <p14:creationId xmlns:p14="http://schemas.microsoft.com/office/powerpoint/2010/main" val="1779842217"/>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419622"/>
            <a:ext cx="7678105" cy="1025858"/>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STANDARD TREE (MORE SUBASSEMBLIES THAN PRODUCTS AND MORE COMPONENTS THAN SUBASSEMBLIES, LARGE BOM).</a:t>
            </a:r>
          </a:p>
          <a:p>
            <a:pPr fontAlgn="auto">
              <a:lnSpc>
                <a:spcPct val="120000"/>
              </a:lnSpc>
              <a:spcBef>
                <a:spcPts val="1000"/>
              </a:spcBef>
              <a:spcAft>
                <a:spcPts val="0"/>
              </a:spcAft>
              <a:buClr>
                <a:srgbClr val="C00000"/>
              </a:buCl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630114" cy="353943"/>
          </a:xfrm>
          <a:prstGeom prst="rect">
            <a:avLst/>
          </a:prstGeom>
          <a:noFill/>
        </p:spPr>
        <p:txBody>
          <a:bodyPr wrap="none" rtlCol="0">
            <a:spAutoFit/>
          </a:bodyPr>
          <a:lstStyle/>
          <a:p>
            <a:r>
              <a:rPr lang="en-IN" sz="1700" b="1" dirty="0">
                <a:solidFill>
                  <a:srgbClr val="C00000"/>
                </a:solidFill>
                <a:latin typeface="Myriad Pro" pitchFamily="34" charset="0"/>
              </a:rPr>
              <a:t>PRODUCT STRUCTURE – BILL OF MATERIAL</a:t>
            </a:r>
          </a:p>
        </p:txBody>
      </p:sp>
    </p:spTree>
    <p:extLst>
      <p:ext uri="{BB962C8B-B14F-4D97-AF65-F5344CB8AC3E}">
        <p14:creationId xmlns:p14="http://schemas.microsoft.com/office/powerpoint/2010/main" val="3994592838"/>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630114" cy="353943"/>
          </a:xfrm>
          <a:prstGeom prst="rect">
            <a:avLst/>
          </a:prstGeom>
          <a:noFill/>
        </p:spPr>
        <p:txBody>
          <a:bodyPr wrap="none" rtlCol="0">
            <a:spAutoFit/>
          </a:bodyPr>
          <a:lstStyle/>
          <a:p>
            <a:r>
              <a:rPr lang="en-IN" sz="1700" b="1" dirty="0">
                <a:solidFill>
                  <a:srgbClr val="C00000"/>
                </a:solidFill>
                <a:latin typeface="Myriad Pro" pitchFamily="34" charset="0"/>
              </a:rPr>
              <a:t>PRODUCT STRUCTURE – BILL OF MATERIAL</a:t>
            </a:r>
          </a:p>
        </p:txBody>
      </p:sp>
      <p:pic>
        <p:nvPicPr>
          <p:cNvPr id="2" name="Picture 1">
            <a:extLst>
              <a:ext uri="{FF2B5EF4-FFF2-40B4-BE49-F238E27FC236}">
                <a16:creationId xmlns:a16="http://schemas.microsoft.com/office/drawing/2014/main" id="{10C8037A-8A43-4625-A0CF-00E69B57FCE2}"/>
              </a:ext>
            </a:extLst>
          </p:cNvPr>
          <p:cNvPicPr>
            <a:picLocks noChangeAspect="1"/>
          </p:cNvPicPr>
          <p:nvPr/>
        </p:nvPicPr>
        <p:blipFill>
          <a:blip r:embed="rId2"/>
          <a:stretch>
            <a:fillRect/>
          </a:stretch>
        </p:blipFill>
        <p:spPr>
          <a:xfrm>
            <a:off x="755576" y="987574"/>
            <a:ext cx="7801763" cy="3528391"/>
          </a:xfrm>
          <a:prstGeom prst="rect">
            <a:avLst/>
          </a:prstGeom>
        </p:spPr>
      </p:pic>
    </p:spTree>
    <p:extLst>
      <p:ext uri="{BB962C8B-B14F-4D97-AF65-F5344CB8AC3E}">
        <p14:creationId xmlns:p14="http://schemas.microsoft.com/office/powerpoint/2010/main" val="1258348513"/>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4011291"/>
          </a:xfrm>
          <a:prstGeom prst="rect">
            <a:avLst/>
          </a:prstGeom>
          <a:noFill/>
        </p:spPr>
        <p:txBody>
          <a:bodyPr wrap="square">
            <a:spAutoFit/>
          </a:bodyPr>
          <a:lstStyle/>
          <a:p>
            <a:pPr fontAlgn="auto">
              <a:lnSpc>
                <a:spcPct val="120000"/>
              </a:lnSpc>
              <a:spcBef>
                <a:spcPts val="1000"/>
              </a:spcBef>
              <a:spcAft>
                <a:spcPts val="0"/>
              </a:spcAft>
              <a:buClr>
                <a:srgbClr val="C00000"/>
              </a:buCl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IT IS THE TIME NEEDED FOR COMPLETING THE JOB FROM THE INITIAL STAGE TO THE FINAL STAGE </a:t>
            </a:r>
          </a:p>
          <a:p>
            <a:pPr marL="285750" indent="-285750" fontAlgn="auto">
              <a:lnSpc>
                <a:spcPct val="120000"/>
              </a:lnSpc>
              <a:spcBef>
                <a:spcPts val="1000"/>
              </a:spcBef>
              <a:spcAft>
                <a:spcPts val="0"/>
              </a:spcAft>
              <a:buClr>
                <a:srgbClr val="C00000"/>
              </a:buClr>
              <a:buFont typeface="Wingdings" pitchFamily="2" charset="2"/>
              <a:buChar char="§"/>
              <a:defRPr/>
            </a:pPr>
            <a:r>
              <a:rPr lang="en-IN" sz="1500" b="1" dirty="0">
                <a:latin typeface="Myriad Pro" pitchFamily="34" charset="0"/>
              </a:rPr>
              <a:t>ORDERING LEAD TIME </a:t>
            </a:r>
            <a:r>
              <a:rPr lang="en-IN" sz="1500" dirty="0">
                <a:latin typeface="Myriad Pro" pitchFamily="34" charset="0"/>
              </a:rPr>
              <a:t>: START OF PURCHASING PROCESS TO RECEIPT FROM SUPPLIERS.</a:t>
            </a:r>
          </a:p>
          <a:p>
            <a:pPr marL="285750" indent="-285750" fontAlgn="auto">
              <a:lnSpc>
                <a:spcPct val="120000"/>
              </a:lnSpc>
              <a:spcBef>
                <a:spcPts val="1000"/>
              </a:spcBef>
              <a:spcAft>
                <a:spcPts val="0"/>
              </a:spcAft>
              <a:buClr>
                <a:srgbClr val="C00000"/>
              </a:buClr>
              <a:buFont typeface="Wingdings" pitchFamily="2" charset="2"/>
              <a:buChar char="§"/>
              <a:defRPr/>
            </a:pPr>
            <a:r>
              <a:rPr lang="en-IN" sz="1500" b="1" dirty="0">
                <a:latin typeface="Myriad Pro" pitchFamily="34" charset="0"/>
              </a:rPr>
              <a:t>MANUFACTURING LEAD TIME</a:t>
            </a:r>
            <a:r>
              <a:rPr lang="en-IN" sz="1500" dirty="0">
                <a:latin typeface="Myriad Pro" pitchFamily="34" charset="0"/>
              </a:rPr>
              <a:t>: PROCESSING OF PART THROUGH THE MACHINES SPECIFIED ON ROUTE SHEET.</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1311449" cy="353943"/>
          </a:xfrm>
          <a:prstGeom prst="rect">
            <a:avLst/>
          </a:prstGeom>
          <a:noFill/>
        </p:spPr>
        <p:txBody>
          <a:bodyPr wrap="none" rtlCol="0">
            <a:spAutoFit/>
          </a:bodyPr>
          <a:lstStyle/>
          <a:p>
            <a:r>
              <a:rPr lang="en-IN" sz="1700" b="1" dirty="0">
                <a:solidFill>
                  <a:srgbClr val="C00000"/>
                </a:solidFill>
                <a:latin typeface="Myriad Pro" pitchFamily="34" charset="0"/>
              </a:rPr>
              <a:t>LEAD TIME</a:t>
            </a:r>
          </a:p>
        </p:txBody>
      </p:sp>
    </p:spTree>
    <p:extLst>
      <p:ext uri="{BB962C8B-B14F-4D97-AF65-F5344CB8AC3E}">
        <p14:creationId xmlns:p14="http://schemas.microsoft.com/office/powerpoint/2010/main" val="433096487"/>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1311449" cy="353943"/>
          </a:xfrm>
          <a:prstGeom prst="rect">
            <a:avLst/>
          </a:prstGeom>
          <a:noFill/>
        </p:spPr>
        <p:txBody>
          <a:bodyPr wrap="none" rtlCol="0">
            <a:spAutoFit/>
          </a:bodyPr>
          <a:lstStyle/>
          <a:p>
            <a:r>
              <a:rPr lang="en-IN" sz="1700" b="1" dirty="0">
                <a:solidFill>
                  <a:srgbClr val="C00000"/>
                </a:solidFill>
                <a:latin typeface="Myriad Pro" pitchFamily="34" charset="0"/>
              </a:rPr>
              <a:t>LEAD TIME</a:t>
            </a:r>
          </a:p>
        </p:txBody>
      </p:sp>
      <p:pic>
        <p:nvPicPr>
          <p:cNvPr id="2" name="Picture 1">
            <a:extLst>
              <a:ext uri="{FF2B5EF4-FFF2-40B4-BE49-F238E27FC236}">
                <a16:creationId xmlns:a16="http://schemas.microsoft.com/office/drawing/2014/main" id="{FB167425-9AAB-44A8-9608-D64DB960DBD7}"/>
              </a:ext>
            </a:extLst>
          </p:cNvPr>
          <p:cNvPicPr>
            <a:picLocks noChangeAspect="1"/>
          </p:cNvPicPr>
          <p:nvPr/>
        </p:nvPicPr>
        <p:blipFill>
          <a:blip r:embed="rId3"/>
          <a:stretch>
            <a:fillRect/>
          </a:stretch>
        </p:blipFill>
        <p:spPr>
          <a:xfrm>
            <a:off x="683568" y="971550"/>
            <a:ext cx="7704856" cy="3688432"/>
          </a:xfrm>
          <a:prstGeom prst="rect">
            <a:avLst/>
          </a:prstGeom>
        </p:spPr>
      </p:pic>
    </p:spTree>
    <p:extLst>
      <p:ext uri="{BB962C8B-B14F-4D97-AF65-F5344CB8AC3E}">
        <p14:creationId xmlns:p14="http://schemas.microsoft.com/office/powerpoint/2010/main" val="2952409717"/>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3180294"/>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PRIMARY OUTPUTS OF MRP SYSTEMS:</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PLANNED ORDER SCHEDULE</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CHANGES IN PLANNED ORDERS</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SECONDARY OUTPUTS OF MRP SYSTEM:</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EXCEPTION REPORTS</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PERFORMANCE REPORTS</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PLANNING REPORTS.</a:t>
            </a: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1723549" cy="353943"/>
          </a:xfrm>
          <a:prstGeom prst="rect">
            <a:avLst/>
          </a:prstGeom>
          <a:noFill/>
        </p:spPr>
        <p:txBody>
          <a:bodyPr wrap="none" rtlCol="0">
            <a:spAutoFit/>
          </a:bodyPr>
          <a:lstStyle/>
          <a:p>
            <a:r>
              <a:rPr lang="en-IN" sz="1700" b="1" dirty="0">
                <a:solidFill>
                  <a:srgbClr val="C00000"/>
                </a:solidFill>
                <a:latin typeface="Myriad Pro" pitchFamily="34" charset="0"/>
              </a:rPr>
              <a:t>MRP OUTPUTS</a:t>
            </a:r>
          </a:p>
        </p:txBody>
      </p:sp>
    </p:spTree>
    <p:extLst>
      <p:ext uri="{BB962C8B-B14F-4D97-AF65-F5344CB8AC3E}">
        <p14:creationId xmlns:p14="http://schemas.microsoft.com/office/powerpoint/2010/main" val="979514195"/>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899592" y="1347615"/>
            <a:ext cx="6912767" cy="343620"/>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3114955" cy="353943"/>
          </a:xfrm>
          <a:prstGeom prst="rect">
            <a:avLst/>
          </a:prstGeom>
          <a:noFill/>
        </p:spPr>
        <p:txBody>
          <a:bodyPr wrap="none" rtlCol="0">
            <a:spAutoFit/>
          </a:bodyPr>
          <a:lstStyle/>
          <a:p>
            <a:r>
              <a:rPr lang="en-IN" sz="1700" b="1" dirty="0">
                <a:solidFill>
                  <a:srgbClr val="C00000"/>
                </a:solidFill>
                <a:latin typeface="Myriad Pro" pitchFamily="34" charset="0"/>
              </a:rPr>
              <a:t>INPUTS &amp; OUTPUTS IN MRP</a:t>
            </a:r>
          </a:p>
        </p:txBody>
      </p:sp>
      <p:pic>
        <p:nvPicPr>
          <p:cNvPr id="2" name="Picture 1">
            <a:extLst>
              <a:ext uri="{FF2B5EF4-FFF2-40B4-BE49-F238E27FC236}">
                <a16:creationId xmlns:a16="http://schemas.microsoft.com/office/drawing/2014/main" id="{15DA28B4-6AAE-446E-8FA1-63E115822101}"/>
              </a:ext>
            </a:extLst>
          </p:cNvPr>
          <p:cNvPicPr>
            <a:picLocks noChangeAspect="1"/>
          </p:cNvPicPr>
          <p:nvPr/>
        </p:nvPicPr>
        <p:blipFill>
          <a:blip r:embed="rId2"/>
          <a:stretch>
            <a:fillRect/>
          </a:stretch>
        </p:blipFill>
        <p:spPr>
          <a:xfrm>
            <a:off x="1331640" y="1059582"/>
            <a:ext cx="6192687" cy="3168351"/>
          </a:xfrm>
          <a:prstGeom prst="rect">
            <a:avLst/>
          </a:prstGeom>
        </p:spPr>
      </p:pic>
    </p:spTree>
    <p:extLst>
      <p:ext uri="{BB962C8B-B14F-4D97-AF65-F5344CB8AC3E}">
        <p14:creationId xmlns:p14="http://schemas.microsoft.com/office/powerpoint/2010/main" val="4229224737"/>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2241576"/>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THERE ARE FOUR METHODS OF CALCULATING THE ORDER SIZE IN MRP. THESE ARE:</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LOT-FOR-LOT METHOD</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EOQ METHOD</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LEAST TOTAL COST METHOD</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LEAST UNIT COST METHOD</a:t>
            </a: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139467" cy="615553"/>
          </a:xfrm>
          <a:prstGeom prst="rect">
            <a:avLst/>
          </a:prstGeom>
          <a:noFill/>
        </p:spPr>
        <p:txBody>
          <a:bodyPr wrap="none" rtlCol="0">
            <a:spAutoFit/>
          </a:bodyPr>
          <a:lstStyle/>
          <a:p>
            <a:r>
              <a:rPr lang="en-IN" sz="1700" b="1" dirty="0">
                <a:solidFill>
                  <a:srgbClr val="C00000"/>
                </a:solidFill>
                <a:latin typeface="Myriad Pro" pitchFamily="34" charset="0"/>
              </a:rPr>
              <a:t>CALCULATION OF ORDER SIZE IN MRP</a:t>
            </a:r>
          </a:p>
          <a:p>
            <a:endParaRPr lang="en-IN" sz="1700" b="1" dirty="0">
              <a:solidFill>
                <a:srgbClr val="C00000"/>
              </a:solidFill>
              <a:latin typeface="Myriad Pro" pitchFamily="34" charset="0"/>
            </a:endParaRPr>
          </a:p>
        </p:txBody>
      </p:sp>
    </p:spTree>
    <p:extLst>
      <p:ext uri="{BB962C8B-B14F-4D97-AF65-F5344CB8AC3E}">
        <p14:creationId xmlns:p14="http://schemas.microsoft.com/office/powerpoint/2010/main" val="3068510130"/>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3585533"/>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ACCESS AND VALIDATE GROSS REQUIREMENT </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 REVIEW OF STOCK POSITION</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 REVIEW OF LEAD TIME</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 REVIEW OF INVENTORY CONTROL POLICIES</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 REVIEW OF BILL OF MATERIAL</a:t>
            </a: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5726761" cy="353943"/>
          </a:xfrm>
          <a:prstGeom prst="rect">
            <a:avLst/>
          </a:prstGeom>
          <a:noFill/>
        </p:spPr>
        <p:txBody>
          <a:bodyPr wrap="none" rtlCol="0">
            <a:spAutoFit/>
          </a:bodyPr>
          <a:lstStyle/>
          <a:p>
            <a:r>
              <a:rPr lang="en-IN" sz="1700" b="1" dirty="0">
                <a:solidFill>
                  <a:srgbClr val="C00000"/>
                </a:solidFill>
                <a:latin typeface="Myriad Pro" pitchFamily="34" charset="0"/>
              </a:rPr>
              <a:t>STEPS IN CALCULATION OF MRP NET REQUIREMENTS</a:t>
            </a:r>
          </a:p>
        </p:txBody>
      </p:sp>
    </p:spTree>
    <p:extLst>
      <p:ext uri="{BB962C8B-B14F-4D97-AF65-F5344CB8AC3E}">
        <p14:creationId xmlns:p14="http://schemas.microsoft.com/office/powerpoint/2010/main" val="3036831816"/>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2133854"/>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IN AN MRP SYSTEM FOR SERVICES, THE MASTER SCHEDULE CAN REPRESENT SERVICES TO BE PROVIDED. AN EXAMPLE, OF A PRODUCT-SERVICE PACKAGE IS A FOOD CATERING SERVICE WHICH REQUIRES PREPARING AND SERVING MEALS FOR A LARGE NUMBER OF CUSTOMERS.</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DISTRIBUTION REQUIREMENT PLANNING (DRP): A TIME-PHASED STOCK-REPLENISHMENT PLAN FOR ALL LEVELS OF A DISTRIBUTION NETWORK USING THE MRP PLANNING LOGIC. (QSR – JUMBO VADA PAV)</a:t>
            </a: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2000869" cy="353943"/>
          </a:xfrm>
          <a:prstGeom prst="rect">
            <a:avLst/>
          </a:prstGeom>
          <a:noFill/>
        </p:spPr>
        <p:txBody>
          <a:bodyPr wrap="none" rtlCol="0">
            <a:spAutoFit/>
          </a:bodyPr>
          <a:lstStyle/>
          <a:p>
            <a:r>
              <a:rPr lang="en-IN" sz="1700" b="1" dirty="0">
                <a:solidFill>
                  <a:srgbClr val="C00000"/>
                </a:solidFill>
                <a:latin typeface="Myriad Pro" pitchFamily="34" charset="0"/>
              </a:rPr>
              <a:t>MRP IN SERVICES</a:t>
            </a:r>
          </a:p>
        </p:txBody>
      </p:sp>
    </p:spTree>
    <p:extLst>
      <p:ext uri="{BB962C8B-B14F-4D97-AF65-F5344CB8AC3E}">
        <p14:creationId xmlns:p14="http://schemas.microsoft.com/office/powerpoint/2010/main" val="1262100684"/>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225701" cy="2944332"/>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THE CONTINUOUS MONITORING OF AVAILABLE STOCK WITHIN REORDER POINT PLANNING IS CARRIED OUT IN INVENTORY MANAGEMENT </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 IF WITHDRAWAL HAS CAUSED STOCK LEVELS TO FALL BELOW THE REORDER LEVEL,THE SYSTEM MAKES AN ENTRY IN THE PLANNING FILE FOR THE NEXT PLANNING RUN </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 IT TAKES CARE OF STOCK RETURNS WHICH INCREASES STOCK LEVELS AND DELETES PROCUREMENT PROPOSALS WHICH IS NOT REQUIRED BY MAKING AN ENTRY IN PLANNING FILE</a:t>
            </a:r>
          </a:p>
          <a:p>
            <a:pPr fontAlgn="auto">
              <a:lnSpc>
                <a:spcPct val="120000"/>
              </a:lnSpc>
              <a:spcBef>
                <a:spcPts val="1000"/>
              </a:spcBef>
              <a:spcAft>
                <a:spcPts val="0"/>
              </a:spcAft>
              <a:buClr>
                <a:srgbClr val="C00000"/>
              </a:buCl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2600264" cy="353943"/>
          </a:xfrm>
          <a:prstGeom prst="rect">
            <a:avLst/>
          </a:prstGeom>
          <a:noFill/>
        </p:spPr>
        <p:txBody>
          <a:bodyPr wrap="none" rtlCol="0">
            <a:spAutoFit/>
          </a:bodyPr>
          <a:lstStyle/>
          <a:p>
            <a:r>
              <a:rPr lang="en-IN" sz="1700" b="1" dirty="0">
                <a:solidFill>
                  <a:srgbClr val="C00000"/>
                </a:solidFill>
                <a:latin typeface="Myriad Pro" pitchFamily="34" charset="0"/>
              </a:rPr>
              <a:t>IMPACTS OF MRP RUN </a:t>
            </a:r>
          </a:p>
        </p:txBody>
      </p:sp>
    </p:spTree>
    <p:extLst>
      <p:ext uri="{BB962C8B-B14F-4D97-AF65-F5344CB8AC3E}">
        <p14:creationId xmlns:p14="http://schemas.microsoft.com/office/powerpoint/2010/main" val="3205286086"/>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494295" y="914518"/>
            <a:ext cx="8038145" cy="4565289"/>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STRATEGIC PLANNING: A PROCESS OF THINKING THROUGH THE ORGANIZATION'S CURRENT MISSION AND ENVIRONMENT AND SETTING FORTH A GUIDE FOR FUTURE DECISIONS AND RESULTS (STRATEGIC PLANNING IS DONE BY TOP MANAGEMENT  TO DEVELOP LONG TERM PLANS).</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TACTICAL PLANNING: PLANNING OVER A MEDIUM RANGE TIME HORIZON BY MIDDLE LEVEL MANAGEMENT. </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OPERATION PLANNING DONE OVER A SHORT-TIME SPAN BY THE JUNIOR LEVEL MANAGEMENT, MAINLY CONCERNED WITH THE UTILIZATION OF FACILITIES.</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3867084" cy="353943"/>
          </a:xfrm>
          <a:prstGeom prst="rect">
            <a:avLst/>
          </a:prstGeom>
          <a:noFill/>
        </p:spPr>
        <p:txBody>
          <a:bodyPr wrap="none" rtlCol="0">
            <a:spAutoFit/>
          </a:bodyPr>
          <a:lstStyle/>
          <a:p>
            <a:r>
              <a:rPr lang="en-US" sz="1700" b="1" dirty="0">
                <a:solidFill>
                  <a:srgbClr val="C00000"/>
                </a:solidFill>
                <a:latin typeface="Myriad Pro" pitchFamily="34" charset="0"/>
              </a:rPr>
              <a:t>LEVELS OF OPERATIONS PLANNING</a:t>
            </a:r>
          </a:p>
        </p:txBody>
      </p:sp>
    </p:spTree>
    <p:extLst>
      <p:ext uri="{BB962C8B-B14F-4D97-AF65-F5344CB8AC3E}">
        <p14:creationId xmlns:p14="http://schemas.microsoft.com/office/powerpoint/2010/main" val="2764850632"/>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945780" cy="5929765"/>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THE SYSTEM COMPARES THE AVAILABLE STOCK AT PLANT LEVEL (INCLUDING  SAFETY STOCK) PLUS THE FIRMED RECEIPTS THAT HAVE ALREADY BEEN PLANNED  (PURCHASE ORDERS, PRODUCTION ORDERS, FIRMED PURCHASE REQUISITIONS AND SO ON) WITH THE REORDER POINT </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THE SYSTEM THEN CALCULATES THE PROCUREMENT QUANTITY ACCORDING TO THE LOT-SIZING PROCEDURE DEFINED IN THE MATERIAL MASTER </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THE SYSTEM THEN SCHEDULES THE PROCUREMENT PROPOSAL, THAT IS, THE  SYSTEM CALCULATES THE DATES ON WHICH THE PURCHASE ORDER HAS TO BE SENT, OR WHEN PRODUCTION HAS TO BEGIN AND THE DATE ON WHICH THE VENDOR HAS TO DELIVER THE GOODS OR BY WHICH PRODUCTION HAS TO HAVE THE GOODS READY.</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2600264" cy="353943"/>
          </a:xfrm>
          <a:prstGeom prst="rect">
            <a:avLst/>
          </a:prstGeom>
          <a:noFill/>
        </p:spPr>
        <p:txBody>
          <a:bodyPr wrap="none" rtlCol="0">
            <a:spAutoFit/>
          </a:bodyPr>
          <a:lstStyle/>
          <a:p>
            <a:r>
              <a:rPr lang="en-IN" sz="1700" b="1" dirty="0">
                <a:solidFill>
                  <a:srgbClr val="C00000"/>
                </a:solidFill>
                <a:latin typeface="Myriad Pro" pitchFamily="34" charset="0"/>
              </a:rPr>
              <a:t>IMPACTS OF MRP RUN </a:t>
            </a:r>
          </a:p>
        </p:txBody>
      </p:sp>
    </p:spTree>
    <p:extLst>
      <p:ext uri="{BB962C8B-B14F-4D97-AF65-F5344CB8AC3E}">
        <p14:creationId xmlns:p14="http://schemas.microsoft.com/office/powerpoint/2010/main" val="2155325551"/>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945780" cy="5781006"/>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THE MRP CONTROLLER IS RESPONSIBLE FOR ALL ACTIVITIES RELATED TO SPECIFYING THE TYPE, QUANTITY, AND TIME OF THE REQUIREMENTS</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 HE SHOULD ALSO CALCULATE WHEN AND FOR WHAT QUANTITY AN ORDER PROPOSAL HAS TO BE CREATED TO COVER ABOVE REQUIREMENTS. </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 THE MRP CONTROLLER NEEDS ALL THE INFORMATION ON STOCKS, STOCK RESERVATIONS, AND STOCKS ON ORDER TO CALCULATE QUANTITIES, AND ALSO NEEDS INFORMATION ON LEAD TIMES AND PROCUREMENT TIMES TO CALCULATE DATES. </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 THE MRP CONTROLLER DEFINES A SUITABLE MRP AND LOT-SIZING PROCEDURE FOR EACH MATERIAL TO DETERMINE PROCUREMENT PROPOSALS.</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2117887" cy="353943"/>
          </a:xfrm>
          <a:prstGeom prst="rect">
            <a:avLst/>
          </a:prstGeom>
          <a:noFill/>
        </p:spPr>
        <p:txBody>
          <a:bodyPr wrap="none" rtlCol="0">
            <a:spAutoFit/>
          </a:bodyPr>
          <a:lstStyle/>
          <a:p>
            <a:r>
              <a:rPr lang="en-IN" sz="1700" b="1" dirty="0">
                <a:solidFill>
                  <a:srgbClr val="C00000"/>
                </a:solidFill>
                <a:latin typeface="Myriad Pro" pitchFamily="34" charset="0"/>
              </a:rPr>
              <a:t>MRP CONTROLLER</a:t>
            </a:r>
          </a:p>
        </p:txBody>
      </p:sp>
    </p:spTree>
    <p:extLst>
      <p:ext uri="{BB962C8B-B14F-4D97-AF65-F5344CB8AC3E}">
        <p14:creationId xmlns:p14="http://schemas.microsoft.com/office/powerpoint/2010/main" val="1325072853"/>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945780" cy="1964577"/>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8242834" cy="353943"/>
          </a:xfrm>
          <a:prstGeom prst="rect">
            <a:avLst/>
          </a:prstGeom>
          <a:noFill/>
        </p:spPr>
        <p:txBody>
          <a:bodyPr wrap="none" rtlCol="0">
            <a:spAutoFit/>
          </a:bodyPr>
          <a:lstStyle/>
          <a:p>
            <a:r>
              <a:rPr lang="en-IN" sz="1700" b="1" dirty="0">
                <a:solidFill>
                  <a:srgbClr val="C00000"/>
                </a:solidFill>
                <a:latin typeface="Myriad Pro" pitchFamily="34" charset="0"/>
              </a:rPr>
              <a:t>MAIN FUNCTIONS OF PRODUCTION PLANNING AND CONTROL DEPARTMENT</a:t>
            </a:r>
          </a:p>
        </p:txBody>
      </p:sp>
      <p:pic>
        <p:nvPicPr>
          <p:cNvPr id="2" name="Picture 1">
            <a:extLst>
              <a:ext uri="{FF2B5EF4-FFF2-40B4-BE49-F238E27FC236}">
                <a16:creationId xmlns:a16="http://schemas.microsoft.com/office/drawing/2014/main" id="{035DCA2D-5BC5-4A35-9A14-51B8F4562BC3}"/>
              </a:ext>
            </a:extLst>
          </p:cNvPr>
          <p:cNvPicPr>
            <a:picLocks noChangeAspect="1"/>
          </p:cNvPicPr>
          <p:nvPr/>
        </p:nvPicPr>
        <p:blipFill>
          <a:blip r:embed="rId2"/>
          <a:stretch>
            <a:fillRect/>
          </a:stretch>
        </p:blipFill>
        <p:spPr>
          <a:xfrm>
            <a:off x="1619672" y="1028819"/>
            <a:ext cx="6336704" cy="3085861"/>
          </a:xfrm>
          <a:prstGeom prst="rect">
            <a:avLst/>
          </a:prstGeom>
        </p:spPr>
      </p:pic>
    </p:spTree>
    <p:extLst>
      <p:ext uri="{BB962C8B-B14F-4D97-AF65-F5344CB8AC3E}">
        <p14:creationId xmlns:p14="http://schemas.microsoft.com/office/powerpoint/2010/main" val="1212682874"/>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945780" cy="6314486"/>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ESTIMATING : IT INVOLVES DECIDING THE QUANTITY OF PRODUCTS TO BE PRODUCED AND COST INVOLVED IN IT ON THE BASIS OF SALES FORECAST. </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ROUTING : DEFINES WHAT WORK HAS TO BE DONE, WHERE AND HOW IT WILL BE DONE. </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SCHEDULING : ASSIGNING WORK TO THE FACILITY WITH THE SPECIFICATION OF TIME REGARDING WHEN TO START AND WHEN TO COMPLETE THE WORK.</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LOADING :  IT IS THE PROCESS OF ASSIGNING JOBS TO MACHINES OR WORKERS OR WORK CENTRES BASED ON RELATIVE PRIORITIES AND CAPACITY UTILIZATION.</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113114" cy="353943"/>
          </a:xfrm>
          <a:prstGeom prst="rect">
            <a:avLst/>
          </a:prstGeom>
          <a:noFill/>
        </p:spPr>
        <p:txBody>
          <a:bodyPr wrap="none" rtlCol="0">
            <a:spAutoFit/>
          </a:bodyPr>
          <a:lstStyle/>
          <a:p>
            <a:r>
              <a:rPr lang="en-IN" sz="1700" b="1" dirty="0">
                <a:solidFill>
                  <a:srgbClr val="C00000"/>
                </a:solidFill>
                <a:latin typeface="Myriad Pro" pitchFamily="34" charset="0"/>
              </a:rPr>
              <a:t>PRODUCTION PLANNING FUNCTIONS</a:t>
            </a:r>
          </a:p>
        </p:txBody>
      </p:sp>
    </p:spTree>
    <p:extLst>
      <p:ext uri="{BB962C8B-B14F-4D97-AF65-F5344CB8AC3E}">
        <p14:creationId xmlns:p14="http://schemas.microsoft.com/office/powerpoint/2010/main" val="402722413"/>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945780" cy="3457293"/>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DISPATCHING: AN IMPLEMENTATION FUNCTION WHICH IS CONCERNED WITH GETTING THE WORK STARTED ON THE SHOP FLOORS.</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EXPEDITING/FOLLOW-UP/PROGRESSING: ENSURING THAT THE WORK IS CARRIED OUT AS PER THE PLAN AND DELIVERY SCHEDULES ARE MET. </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3984873" cy="353943"/>
          </a:xfrm>
          <a:prstGeom prst="rect">
            <a:avLst/>
          </a:prstGeom>
          <a:noFill/>
        </p:spPr>
        <p:txBody>
          <a:bodyPr wrap="none" rtlCol="0">
            <a:spAutoFit/>
          </a:bodyPr>
          <a:lstStyle/>
          <a:p>
            <a:r>
              <a:rPr lang="en-IN" sz="1700" b="1" dirty="0">
                <a:solidFill>
                  <a:srgbClr val="C00000"/>
                </a:solidFill>
                <a:latin typeface="Myriad Pro" pitchFamily="34" charset="0"/>
              </a:rPr>
              <a:t>PRODUCTION CONTROL FUNCTIONS</a:t>
            </a:r>
          </a:p>
        </p:txBody>
      </p:sp>
    </p:spTree>
    <p:extLst>
      <p:ext uri="{BB962C8B-B14F-4D97-AF65-F5344CB8AC3E}">
        <p14:creationId xmlns:p14="http://schemas.microsoft.com/office/powerpoint/2010/main" val="191179137"/>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01929" y="-51689"/>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586660" y="1028819"/>
            <a:ext cx="7945780" cy="5206490"/>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CONTROL OF PLANNING</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CONTROL OF MATERIALS 	</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CONTROL OF TOOLING</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CONTROL OF MANUFACTURING CAPACITY</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CONTROL OF ACTIVITIES</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CONTROL OF QUANTITY </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CONTROL OF MATERIAL HANDLING</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CONTROL OF DUE DATES</a:t>
            </a:r>
          </a:p>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CONTROL OF INFORMATION</a:t>
            </a: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2689647" cy="353943"/>
          </a:xfrm>
          <a:prstGeom prst="rect">
            <a:avLst/>
          </a:prstGeom>
          <a:noFill/>
        </p:spPr>
        <p:txBody>
          <a:bodyPr wrap="none" rtlCol="0">
            <a:spAutoFit/>
          </a:bodyPr>
          <a:lstStyle/>
          <a:p>
            <a:r>
              <a:rPr lang="en-IN" sz="1700" b="1" dirty="0">
                <a:solidFill>
                  <a:srgbClr val="C00000"/>
                </a:solidFill>
                <a:latin typeface="Myriad Pro" pitchFamily="34" charset="0"/>
              </a:rPr>
              <a:t>PRODUCTION CONTROL</a:t>
            </a:r>
          </a:p>
        </p:txBody>
      </p:sp>
    </p:spTree>
    <p:extLst>
      <p:ext uri="{BB962C8B-B14F-4D97-AF65-F5344CB8AC3E}">
        <p14:creationId xmlns:p14="http://schemas.microsoft.com/office/powerpoint/2010/main" val="1025000540"/>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a:extLst>
              <a:ext uri="{FF2B5EF4-FFF2-40B4-BE49-F238E27FC236}">
                <a16:creationId xmlns:a16="http://schemas.microsoft.com/office/drawing/2014/main" id="{45BDFB8A-2FFE-4ABA-AF17-3EEEA5CC78F3}"/>
              </a:ext>
            </a:extLst>
          </p:cNvPr>
          <p:cNvSpPr/>
          <p:nvPr/>
        </p:nvSpPr>
        <p:spPr>
          <a:xfrm>
            <a:off x="395536" y="114300"/>
            <a:ext cx="7548314" cy="426244"/>
          </a:xfrm>
          <a:prstGeom prst="rect">
            <a:avLst/>
          </a:prstGeom>
          <a:noFill/>
          <a:ln>
            <a:noFill/>
          </a:ln>
        </p:spPr>
        <p:txBody>
          <a:bodyPr lIns="0" tIns="0" rIns="0" bIns="0" anchor="ctr"/>
          <a:lstStyle/>
          <a:p>
            <a:pPr>
              <a:defRPr/>
            </a:pPr>
            <a:r>
              <a:rPr lang="en-IN" sz="1700" b="1" dirty="0">
                <a:solidFill>
                  <a:srgbClr val="C00000"/>
                </a:solidFill>
                <a:latin typeface="Myraid Pro"/>
              </a:rPr>
              <a:t>AGGREGATE PRODUCTION PLANNING - EXAMPLE</a:t>
            </a:r>
          </a:p>
        </p:txBody>
      </p:sp>
      <p:graphicFrame>
        <p:nvGraphicFramePr>
          <p:cNvPr id="81" name="Table 2">
            <a:extLst>
              <a:ext uri="{FF2B5EF4-FFF2-40B4-BE49-F238E27FC236}">
                <a16:creationId xmlns:a16="http://schemas.microsoft.com/office/drawing/2014/main" id="{12F70FB0-62BE-4571-A460-A220DE008D07}"/>
              </a:ext>
            </a:extLst>
          </p:cNvPr>
          <p:cNvGraphicFramePr/>
          <p:nvPr/>
        </p:nvGraphicFramePr>
        <p:xfrm>
          <a:off x="1991916" y="540544"/>
          <a:ext cx="5609035" cy="4453686"/>
        </p:xfrm>
        <a:graphic>
          <a:graphicData uri="http://schemas.openxmlformats.org/drawingml/2006/table">
            <a:tbl>
              <a:tblPr/>
              <a:tblGrid>
                <a:gridCol w="1769675">
                  <a:extLst>
                    <a:ext uri="{9D8B030D-6E8A-4147-A177-3AD203B41FA5}">
                      <a16:colId xmlns:a16="http://schemas.microsoft.com/office/drawing/2014/main" val="20000"/>
                    </a:ext>
                  </a:extLst>
                </a:gridCol>
                <a:gridCol w="441289">
                  <a:extLst>
                    <a:ext uri="{9D8B030D-6E8A-4147-A177-3AD203B41FA5}">
                      <a16:colId xmlns:a16="http://schemas.microsoft.com/office/drawing/2014/main" val="20001"/>
                    </a:ext>
                  </a:extLst>
                </a:gridCol>
                <a:gridCol w="398214">
                  <a:extLst>
                    <a:ext uri="{9D8B030D-6E8A-4147-A177-3AD203B41FA5}">
                      <a16:colId xmlns:a16="http://schemas.microsoft.com/office/drawing/2014/main" val="20002"/>
                    </a:ext>
                  </a:extLst>
                </a:gridCol>
                <a:gridCol w="418676">
                  <a:extLst>
                    <a:ext uri="{9D8B030D-6E8A-4147-A177-3AD203B41FA5}">
                      <a16:colId xmlns:a16="http://schemas.microsoft.com/office/drawing/2014/main" val="20003"/>
                    </a:ext>
                  </a:extLst>
                </a:gridCol>
                <a:gridCol w="418460">
                  <a:extLst>
                    <a:ext uri="{9D8B030D-6E8A-4147-A177-3AD203B41FA5}">
                      <a16:colId xmlns:a16="http://schemas.microsoft.com/office/drawing/2014/main" val="20004"/>
                    </a:ext>
                  </a:extLst>
                </a:gridCol>
                <a:gridCol w="418460">
                  <a:extLst>
                    <a:ext uri="{9D8B030D-6E8A-4147-A177-3AD203B41FA5}">
                      <a16:colId xmlns:a16="http://schemas.microsoft.com/office/drawing/2014/main" val="20005"/>
                    </a:ext>
                  </a:extLst>
                </a:gridCol>
                <a:gridCol w="654932">
                  <a:extLst>
                    <a:ext uri="{9D8B030D-6E8A-4147-A177-3AD203B41FA5}">
                      <a16:colId xmlns:a16="http://schemas.microsoft.com/office/drawing/2014/main" val="20006"/>
                    </a:ext>
                  </a:extLst>
                </a:gridCol>
                <a:gridCol w="1089329">
                  <a:extLst>
                    <a:ext uri="{9D8B030D-6E8A-4147-A177-3AD203B41FA5}">
                      <a16:colId xmlns:a16="http://schemas.microsoft.com/office/drawing/2014/main" val="20007"/>
                    </a:ext>
                  </a:extLst>
                </a:gridCol>
              </a:tblGrid>
              <a:tr h="245069">
                <a:tc>
                  <a:txBody>
                    <a:bodyPr/>
                    <a:lstStyle/>
                    <a:p>
                      <a:r>
                        <a:rPr lang="en-IN" sz="1200">
                          <a:latin typeface="Arial"/>
                        </a:rPr>
                        <a:t>Names</a:t>
                      </a:r>
                      <a:endParaRPr sz="1200"/>
                    </a:p>
                  </a:txBody>
                  <a:tcPr marL="62212" marR="62212" marT="31094" marB="31094"/>
                </a:tc>
                <a:tc>
                  <a:txBody>
                    <a:bodyPr/>
                    <a:lstStyle/>
                    <a:p>
                      <a:r>
                        <a:rPr lang="en-IN" sz="1200" dirty="0">
                          <a:latin typeface="Arial"/>
                        </a:rPr>
                        <a:t>Jan</a:t>
                      </a:r>
                      <a:endParaRPr sz="1200" dirty="0"/>
                    </a:p>
                  </a:txBody>
                  <a:tcPr marL="62212" marR="62212" marT="31094" marB="31094"/>
                </a:tc>
                <a:tc>
                  <a:txBody>
                    <a:bodyPr/>
                    <a:lstStyle/>
                    <a:p>
                      <a:r>
                        <a:rPr lang="en-IN" sz="1200">
                          <a:latin typeface="Arial"/>
                        </a:rPr>
                        <a:t>Feb</a:t>
                      </a:r>
                      <a:endParaRPr sz="1200"/>
                    </a:p>
                  </a:txBody>
                  <a:tcPr marL="62212" marR="62212" marT="31094" marB="31094"/>
                </a:tc>
                <a:tc>
                  <a:txBody>
                    <a:bodyPr/>
                    <a:lstStyle/>
                    <a:p>
                      <a:r>
                        <a:rPr lang="en-IN" sz="1200">
                          <a:latin typeface="Arial"/>
                        </a:rPr>
                        <a:t>Mar</a:t>
                      </a:r>
                      <a:endParaRPr sz="1200"/>
                    </a:p>
                  </a:txBody>
                  <a:tcPr marL="62212" marR="62212" marT="31094" marB="31094"/>
                </a:tc>
                <a:tc>
                  <a:txBody>
                    <a:bodyPr/>
                    <a:lstStyle/>
                    <a:p>
                      <a:r>
                        <a:rPr lang="en-IN" sz="1200">
                          <a:latin typeface="Arial"/>
                        </a:rPr>
                        <a:t>Apr</a:t>
                      </a:r>
                      <a:endParaRPr sz="1200"/>
                    </a:p>
                  </a:txBody>
                  <a:tcPr marL="62212" marR="62212" marT="31094" marB="31094"/>
                </a:tc>
                <a:tc>
                  <a:txBody>
                    <a:bodyPr/>
                    <a:lstStyle/>
                    <a:p>
                      <a:r>
                        <a:rPr lang="en-IN" sz="1200">
                          <a:latin typeface="Arial"/>
                        </a:rPr>
                        <a:t>May</a:t>
                      </a:r>
                      <a:endParaRPr sz="1200"/>
                    </a:p>
                  </a:txBody>
                  <a:tcPr marL="62212" marR="62212" marT="31094" marB="31094"/>
                </a:tc>
                <a:tc>
                  <a:txBody>
                    <a:bodyPr/>
                    <a:lstStyle/>
                    <a:p>
                      <a:r>
                        <a:rPr lang="en-IN" sz="1200">
                          <a:latin typeface="Arial"/>
                        </a:rPr>
                        <a:t>June</a:t>
                      </a:r>
                      <a:endParaRPr sz="1200"/>
                    </a:p>
                  </a:txBody>
                  <a:tcPr marL="62212" marR="62212" marT="31094" marB="31094"/>
                </a:tc>
                <a:tc>
                  <a:txBody>
                    <a:bodyPr/>
                    <a:lstStyle/>
                    <a:p>
                      <a:r>
                        <a:rPr lang="en-IN" sz="1200">
                          <a:latin typeface="Arial"/>
                        </a:rPr>
                        <a:t>Total</a:t>
                      </a:r>
                      <a:endParaRPr sz="1200"/>
                    </a:p>
                  </a:txBody>
                  <a:tcPr marL="62212" marR="62212" marT="31094" marB="31094"/>
                </a:tc>
                <a:extLst>
                  <a:ext uri="{0D108BD9-81ED-4DB2-BD59-A6C34878D82A}">
                    <a16:rowId xmlns:a16="http://schemas.microsoft.com/office/drawing/2014/main" val="10000"/>
                  </a:ext>
                </a:extLst>
              </a:tr>
              <a:tr h="281306">
                <a:tc>
                  <a:txBody>
                    <a:bodyPr/>
                    <a:lstStyle/>
                    <a:p>
                      <a:r>
                        <a:rPr lang="en-IN" sz="1400">
                          <a:latin typeface="Arial"/>
                        </a:rPr>
                        <a:t>Beginning Inventory</a:t>
                      </a:r>
                      <a:endParaRPr sz="1200"/>
                    </a:p>
                  </a:txBody>
                  <a:tcPr marL="62212" marR="62212" marT="31094" marB="31094"/>
                </a:tc>
                <a:tc>
                  <a:txBody>
                    <a:bodyPr/>
                    <a:lstStyle/>
                    <a:p>
                      <a:r>
                        <a:rPr lang="en-IN" sz="1200">
                          <a:latin typeface="Arial"/>
                        </a:rPr>
                        <a:t>200</a:t>
                      </a:r>
                      <a:endParaRPr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extLst>
                  <a:ext uri="{0D108BD9-81ED-4DB2-BD59-A6C34878D82A}">
                    <a16:rowId xmlns:a16="http://schemas.microsoft.com/office/drawing/2014/main" val="10001"/>
                  </a:ext>
                </a:extLst>
              </a:tr>
              <a:tr h="281306">
                <a:tc>
                  <a:txBody>
                    <a:bodyPr/>
                    <a:lstStyle/>
                    <a:p>
                      <a:r>
                        <a:rPr lang="en-IN" sz="1400">
                          <a:latin typeface="Arial"/>
                        </a:rPr>
                        <a:t>Demand Forecast</a:t>
                      </a:r>
                      <a:endParaRPr sz="1200"/>
                    </a:p>
                  </a:txBody>
                  <a:tcPr marL="62212" marR="62212" marT="31094" marB="31094"/>
                </a:tc>
                <a:tc>
                  <a:txBody>
                    <a:bodyPr/>
                    <a:lstStyle/>
                    <a:p>
                      <a:r>
                        <a:rPr lang="en-IN" sz="1200">
                          <a:latin typeface="Arial"/>
                        </a:rPr>
                        <a:t>500</a:t>
                      </a:r>
                      <a:endParaRPr sz="1200"/>
                    </a:p>
                  </a:txBody>
                  <a:tcPr marL="62212" marR="62212" marT="31094" marB="31094"/>
                </a:tc>
                <a:tc>
                  <a:txBody>
                    <a:bodyPr/>
                    <a:lstStyle/>
                    <a:p>
                      <a:r>
                        <a:rPr lang="en-IN" sz="1200">
                          <a:latin typeface="Arial"/>
                        </a:rPr>
                        <a:t>600</a:t>
                      </a:r>
                      <a:endParaRPr sz="1200"/>
                    </a:p>
                  </a:txBody>
                  <a:tcPr marL="62212" marR="62212" marT="31094" marB="31094"/>
                </a:tc>
                <a:tc>
                  <a:txBody>
                    <a:bodyPr/>
                    <a:lstStyle/>
                    <a:p>
                      <a:r>
                        <a:rPr lang="en-IN" sz="1200">
                          <a:latin typeface="Arial"/>
                        </a:rPr>
                        <a:t>650</a:t>
                      </a:r>
                      <a:endParaRPr sz="1200"/>
                    </a:p>
                  </a:txBody>
                  <a:tcPr marL="62212" marR="62212" marT="31094" marB="31094"/>
                </a:tc>
                <a:tc>
                  <a:txBody>
                    <a:bodyPr/>
                    <a:lstStyle/>
                    <a:p>
                      <a:r>
                        <a:rPr lang="en-IN" sz="1200">
                          <a:latin typeface="Arial"/>
                        </a:rPr>
                        <a:t>800</a:t>
                      </a:r>
                      <a:endParaRPr sz="1200"/>
                    </a:p>
                  </a:txBody>
                  <a:tcPr marL="62212" marR="62212" marT="31094" marB="31094"/>
                </a:tc>
                <a:tc>
                  <a:txBody>
                    <a:bodyPr/>
                    <a:lstStyle/>
                    <a:p>
                      <a:r>
                        <a:rPr lang="en-IN" sz="1200">
                          <a:latin typeface="Arial"/>
                        </a:rPr>
                        <a:t>900</a:t>
                      </a:r>
                      <a:endParaRPr sz="1200"/>
                    </a:p>
                  </a:txBody>
                  <a:tcPr marL="62212" marR="62212" marT="31094" marB="31094"/>
                </a:tc>
                <a:tc>
                  <a:txBody>
                    <a:bodyPr/>
                    <a:lstStyle/>
                    <a:p>
                      <a:r>
                        <a:rPr lang="en-IN" sz="1200">
                          <a:latin typeface="Arial"/>
                        </a:rPr>
                        <a:t>800</a:t>
                      </a:r>
                      <a:endParaRPr sz="1200"/>
                    </a:p>
                  </a:txBody>
                  <a:tcPr marL="62212" marR="62212" marT="31094" marB="31094"/>
                </a:tc>
                <a:tc>
                  <a:txBody>
                    <a:bodyPr/>
                    <a:lstStyle/>
                    <a:p>
                      <a:endParaRPr lang="en-US" sz="1200"/>
                    </a:p>
                  </a:txBody>
                  <a:tcPr marL="62212" marR="62212" marT="31094" marB="31094"/>
                </a:tc>
                <a:extLst>
                  <a:ext uri="{0D108BD9-81ED-4DB2-BD59-A6C34878D82A}">
                    <a16:rowId xmlns:a16="http://schemas.microsoft.com/office/drawing/2014/main" val="10002"/>
                  </a:ext>
                </a:extLst>
              </a:tr>
              <a:tr h="473669">
                <a:tc>
                  <a:txBody>
                    <a:bodyPr/>
                    <a:lstStyle/>
                    <a:p>
                      <a:r>
                        <a:rPr lang="en-IN" sz="1400">
                          <a:latin typeface="Arial"/>
                        </a:rPr>
                        <a:t>Safety Stock(0.2 * Demand Forecast)</a:t>
                      </a:r>
                      <a:endParaRPr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extLst>
                  <a:ext uri="{0D108BD9-81ED-4DB2-BD59-A6C34878D82A}">
                    <a16:rowId xmlns:a16="http://schemas.microsoft.com/office/drawing/2014/main" val="10003"/>
                  </a:ext>
                </a:extLst>
              </a:tr>
              <a:tr h="885149">
                <a:tc>
                  <a:txBody>
                    <a:bodyPr/>
                    <a:lstStyle/>
                    <a:p>
                      <a:r>
                        <a:rPr lang="en-IN" sz="1400">
                          <a:latin typeface="Arial"/>
                        </a:rPr>
                        <a:t>Production Requirement ( Dem Forecast + Safety Stock – Beg. Inv)</a:t>
                      </a:r>
                      <a:endParaRPr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dirty="0"/>
                    </a:p>
                  </a:txBody>
                  <a:tcPr marL="62212" marR="62212" marT="31094" marB="31094"/>
                </a:tc>
                <a:extLst>
                  <a:ext uri="{0D108BD9-81ED-4DB2-BD59-A6C34878D82A}">
                    <a16:rowId xmlns:a16="http://schemas.microsoft.com/office/drawing/2014/main" val="10004"/>
                  </a:ext>
                </a:extLst>
              </a:tr>
              <a:tr h="679409">
                <a:tc>
                  <a:txBody>
                    <a:bodyPr/>
                    <a:lstStyle/>
                    <a:p>
                      <a:r>
                        <a:rPr lang="en-IN" sz="1400">
                          <a:latin typeface="Times New Roman"/>
                        </a:rPr>
                        <a:t>Ending Inventory ( Beg Inv + Prod. Req. - Dem Forecast) </a:t>
                      </a:r>
                      <a:endParaRPr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extLst>
                  <a:ext uri="{0D108BD9-81ED-4DB2-BD59-A6C34878D82A}">
                    <a16:rowId xmlns:a16="http://schemas.microsoft.com/office/drawing/2014/main" val="10005"/>
                  </a:ext>
                </a:extLst>
              </a:tr>
              <a:tr h="281306">
                <a:tc>
                  <a:txBody>
                    <a:bodyPr/>
                    <a:lstStyle/>
                    <a:p>
                      <a:r>
                        <a:rPr lang="en-IN" sz="1200">
                          <a:latin typeface="Arial"/>
                        </a:rPr>
                        <a:t>Workers Required</a:t>
                      </a:r>
                      <a:endParaRPr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extLst>
                  <a:ext uri="{0D108BD9-81ED-4DB2-BD59-A6C34878D82A}">
                    <a16:rowId xmlns:a16="http://schemas.microsoft.com/office/drawing/2014/main" val="10006"/>
                  </a:ext>
                </a:extLst>
              </a:tr>
              <a:tr h="281306">
                <a:tc>
                  <a:txBody>
                    <a:bodyPr/>
                    <a:lstStyle/>
                    <a:p>
                      <a:r>
                        <a:rPr lang="en-IN" sz="1200">
                          <a:latin typeface="Arial"/>
                        </a:rPr>
                        <a:t>Average Inventory</a:t>
                      </a:r>
                      <a:endParaRPr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extLst>
                  <a:ext uri="{0D108BD9-81ED-4DB2-BD59-A6C34878D82A}">
                    <a16:rowId xmlns:a16="http://schemas.microsoft.com/office/drawing/2014/main" val="10007"/>
                  </a:ext>
                </a:extLst>
              </a:tr>
              <a:tr h="976589">
                <a:tc>
                  <a:txBody>
                    <a:bodyPr/>
                    <a:lstStyle/>
                    <a:p>
                      <a:r>
                        <a:rPr lang="en-IN" sz="1200" b="1" dirty="0">
                          <a:latin typeface="Arial"/>
                        </a:rPr>
                        <a:t>* </a:t>
                      </a:r>
                      <a:r>
                        <a:rPr lang="en-IN" sz="1500" b="1" dirty="0">
                          <a:latin typeface="Arial"/>
                        </a:rPr>
                        <a:t>One worker can produce 50 products per month</a:t>
                      </a:r>
                      <a:endParaRPr sz="1200" dirty="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a:p>
                  </a:txBody>
                  <a:tcPr marL="62212" marR="62212" marT="31094" marB="31094"/>
                </a:tc>
                <a:tc>
                  <a:txBody>
                    <a:bodyPr/>
                    <a:lstStyle/>
                    <a:p>
                      <a:endParaRPr lang="en-US" sz="1200" dirty="0"/>
                    </a:p>
                  </a:txBody>
                  <a:tcPr marL="62212" marR="62212" marT="31094" marB="31094"/>
                </a:tc>
                <a:extLst>
                  <a:ext uri="{0D108BD9-81ED-4DB2-BD59-A6C34878D82A}">
                    <a16:rowId xmlns:a16="http://schemas.microsoft.com/office/drawing/2014/main" val="10008"/>
                  </a:ext>
                </a:extLst>
              </a:tr>
            </a:tbl>
          </a:graphicData>
        </a:graphic>
      </p:graphicFrame>
    </p:spTree>
  </p:cSld>
  <p:clrMapOvr>
    <a:masterClrMapping/>
  </p:clrMapOvr>
  <p:transition advClick="0"/>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ustomShape 1">
            <a:extLst>
              <a:ext uri="{FF2B5EF4-FFF2-40B4-BE49-F238E27FC236}">
                <a16:creationId xmlns:a16="http://schemas.microsoft.com/office/drawing/2014/main" id="{CCDD87B0-3501-4565-AE00-9652A89A28FD}"/>
              </a:ext>
            </a:extLst>
          </p:cNvPr>
          <p:cNvSpPr>
            <a:spLocks noChangeArrowheads="1"/>
          </p:cNvSpPr>
          <p:nvPr/>
        </p:nvSpPr>
        <p:spPr bwMode="auto">
          <a:xfrm>
            <a:off x="395536" y="114300"/>
            <a:ext cx="7204224" cy="4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IN" altLang="en-US" sz="1700" b="1" dirty="0">
                <a:solidFill>
                  <a:srgbClr val="C00000"/>
                </a:solidFill>
                <a:latin typeface="Myraid Pro"/>
              </a:rPr>
              <a:t>AGGREGATE PRODUCTION PLANNING - SOLUTION </a:t>
            </a:r>
            <a:endParaRPr lang="en-US" altLang="en-US" sz="1700" b="1" dirty="0">
              <a:solidFill>
                <a:srgbClr val="C00000"/>
              </a:solidFill>
              <a:latin typeface="Myraid Pro"/>
            </a:endParaRPr>
          </a:p>
        </p:txBody>
      </p:sp>
      <p:graphicFrame>
        <p:nvGraphicFramePr>
          <p:cNvPr id="83" name="Table 2">
            <a:extLst>
              <a:ext uri="{FF2B5EF4-FFF2-40B4-BE49-F238E27FC236}">
                <a16:creationId xmlns:a16="http://schemas.microsoft.com/office/drawing/2014/main" id="{01B43C16-EC18-4533-B4D8-A78EE56B061C}"/>
              </a:ext>
            </a:extLst>
          </p:cNvPr>
          <p:cNvGraphicFramePr/>
          <p:nvPr/>
        </p:nvGraphicFramePr>
        <p:xfrm>
          <a:off x="2057400" y="628650"/>
          <a:ext cx="5695952" cy="4339829"/>
        </p:xfrm>
        <a:graphic>
          <a:graphicData uri="http://schemas.openxmlformats.org/drawingml/2006/table">
            <a:tbl>
              <a:tblPr/>
              <a:tblGrid>
                <a:gridCol w="1797098">
                  <a:extLst>
                    <a:ext uri="{9D8B030D-6E8A-4147-A177-3AD203B41FA5}">
                      <a16:colId xmlns:a16="http://schemas.microsoft.com/office/drawing/2014/main" val="20000"/>
                    </a:ext>
                  </a:extLst>
                </a:gridCol>
                <a:gridCol w="448127">
                  <a:extLst>
                    <a:ext uri="{9D8B030D-6E8A-4147-A177-3AD203B41FA5}">
                      <a16:colId xmlns:a16="http://schemas.microsoft.com/office/drawing/2014/main" val="20001"/>
                    </a:ext>
                  </a:extLst>
                </a:gridCol>
                <a:gridCol w="497726">
                  <a:extLst>
                    <a:ext uri="{9D8B030D-6E8A-4147-A177-3AD203B41FA5}">
                      <a16:colId xmlns:a16="http://schemas.microsoft.com/office/drawing/2014/main" val="20002"/>
                    </a:ext>
                  </a:extLst>
                </a:gridCol>
                <a:gridCol w="514304">
                  <a:extLst>
                    <a:ext uri="{9D8B030D-6E8A-4147-A177-3AD203B41FA5}">
                      <a16:colId xmlns:a16="http://schemas.microsoft.com/office/drawing/2014/main" val="20003"/>
                    </a:ext>
                  </a:extLst>
                </a:gridCol>
                <a:gridCol w="628593">
                  <a:extLst>
                    <a:ext uri="{9D8B030D-6E8A-4147-A177-3AD203B41FA5}">
                      <a16:colId xmlns:a16="http://schemas.microsoft.com/office/drawing/2014/main" val="20004"/>
                    </a:ext>
                  </a:extLst>
                </a:gridCol>
                <a:gridCol w="514304">
                  <a:extLst>
                    <a:ext uri="{9D8B030D-6E8A-4147-A177-3AD203B41FA5}">
                      <a16:colId xmlns:a16="http://schemas.microsoft.com/office/drawing/2014/main" val="20005"/>
                    </a:ext>
                  </a:extLst>
                </a:gridCol>
                <a:gridCol w="571448">
                  <a:extLst>
                    <a:ext uri="{9D8B030D-6E8A-4147-A177-3AD203B41FA5}">
                      <a16:colId xmlns:a16="http://schemas.microsoft.com/office/drawing/2014/main" val="20006"/>
                    </a:ext>
                  </a:extLst>
                </a:gridCol>
                <a:gridCol w="724352">
                  <a:extLst>
                    <a:ext uri="{9D8B030D-6E8A-4147-A177-3AD203B41FA5}">
                      <a16:colId xmlns:a16="http://schemas.microsoft.com/office/drawing/2014/main" val="20007"/>
                    </a:ext>
                  </a:extLst>
                </a:gridCol>
              </a:tblGrid>
              <a:tr h="306157">
                <a:tc>
                  <a:txBody>
                    <a:bodyPr/>
                    <a:lstStyle/>
                    <a:p>
                      <a:r>
                        <a:rPr lang="en-IN" sz="1200">
                          <a:latin typeface="Arial"/>
                        </a:rPr>
                        <a:t>Names</a:t>
                      </a:r>
                      <a:endParaRPr sz="1200"/>
                    </a:p>
                  </a:txBody>
                  <a:tcPr marL="62202" marR="62202" marT="31106" marB="31106"/>
                </a:tc>
                <a:tc>
                  <a:txBody>
                    <a:bodyPr/>
                    <a:lstStyle/>
                    <a:p>
                      <a:r>
                        <a:rPr lang="en-IN" sz="1200">
                          <a:latin typeface="Arial"/>
                        </a:rPr>
                        <a:t>Jan</a:t>
                      </a:r>
                      <a:endParaRPr sz="1200"/>
                    </a:p>
                  </a:txBody>
                  <a:tcPr marL="62202" marR="62202" marT="31106" marB="31106"/>
                </a:tc>
                <a:tc>
                  <a:txBody>
                    <a:bodyPr/>
                    <a:lstStyle/>
                    <a:p>
                      <a:r>
                        <a:rPr lang="en-IN" sz="1200">
                          <a:latin typeface="Arial"/>
                        </a:rPr>
                        <a:t>Feb</a:t>
                      </a:r>
                      <a:endParaRPr sz="1200"/>
                    </a:p>
                  </a:txBody>
                  <a:tcPr marL="62202" marR="62202" marT="31106" marB="31106"/>
                </a:tc>
                <a:tc>
                  <a:txBody>
                    <a:bodyPr/>
                    <a:lstStyle/>
                    <a:p>
                      <a:r>
                        <a:rPr lang="en-IN" sz="1200">
                          <a:latin typeface="Arial"/>
                        </a:rPr>
                        <a:t>Mar</a:t>
                      </a:r>
                      <a:endParaRPr sz="1200"/>
                    </a:p>
                  </a:txBody>
                  <a:tcPr marL="62202" marR="62202" marT="31106" marB="31106"/>
                </a:tc>
                <a:tc>
                  <a:txBody>
                    <a:bodyPr/>
                    <a:lstStyle/>
                    <a:p>
                      <a:r>
                        <a:rPr lang="en-IN" sz="1200">
                          <a:latin typeface="Arial"/>
                        </a:rPr>
                        <a:t>Apr</a:t>
                      </a:r>
                      <a:endParaRPr sz="1200"/>
                    </a:p>
                  </a:txBody>
                  <a:tcPr marL="62202" marR="62202" marT="31106" marB="31106"/>
                </a:tc>
                <a:tc>
                  <a:txBody>
                    <a:bodyPr/>
                    <a:lstStyle/>
                    <a:p>
                      <a:r>
                        <a:rPr lang="en-IN" sz="1200">
                          <a:latin typeface="Arial"/>
                        </a:rPr>
                        <a:t>May</a:t>
                      </a:r>
                      <a:endParaRPr sz="1200"/>
                    </a:p>
                  </a:txBody>
                  <a:tcPr marL="62202" marR="62202" marT="31106" marB="31106"/>
                </a:tc>
                <a:tc>
                  <a:txBody>
                    <a:bodyPr/>
                    <a:lstStyle/>
                    <a:p>
                      <a:r>
                        <a:rPr lang="en-IN" sz="1200">
                          <a:latin typeface="Arial"/>
                        </a:rPr>
                        <a:t>June</a:t>
                      </a:r>
                      <a:endParaRPr sz="1200"/>
                    </a:p>
                  </a:txBody>
                  <a:tcPr marL="62202" marR="62202" marT="31106" marB="31106"/>
                </a:tc>
                <a:tc>
                  <a:txBody>
                    <a:bodyPr/>
                    <a:lstStyle/>
                    <a:p>
                      <a:r>
                        <a:rPr lang="en-IN" sz="1200">
                          <a:latin typeface="Arial"/>
                        </a:rPr>
                        <a:t>Total</a:t>
                      </a:r>
                      <a:endParaRPr sz="1200"/>
                    </a:p>
                  </a:txBody>
                  <a:tcPr marL="62202" marR="62202" marT="31106" marB="31106"/>
                </a:tc>
                <a:extLst>
                  <a:ext uri="{0D108BD9-81ED-4DB2-BD59-A6C34878D82A}">
                    <a16:rowId xmlns:a16="http://schemas.microsoft.com/office/drawing/2014/main" val="10000"/>
                  </a:ext>
                </a:extLst>
              </a:tr>
              <a:tr h="332853">
                <a:tc>
                  <a:txBody>
                    <a:bodyPr/>
                    <a:lstStyle/>
                    <a:p>
                      <a:r>
                        <a:rPr lang="en-IN" sz="1200">
                          <a:latin typeface="Arial"/>
                        </a:rPr>
                        <a:t>Beginning Inventory</a:t>
                      </a:r>
                      <a:endParaRPr sz="1200"/>
                    </a:p>
                  </a:txBody>
                  <a:tcPr marL="62202" marR="62202" marT="31106" marB="31106"/>
                </a:tc>
                <a:tc>
                  <a:txBody>
                    <a:bodyPr/>
                    <a:lstStyle/>
                    <a:p>
                      <a:r>
                        <a:rPr lang="en-IN" sz="1200">
                          <a:latin typeface="Arial"/>
                        </a:rPr>
                        <a:t>200</a:t>
                      </a:r>
                      <a:endParaRPr sz="1200"/>
                    </a:p>
                  </a:txBody>
                  <a:tcPr marL="62202" marR="62202" marT="31106" marB="31106"/>
                </a:tc>
                <a:tc>
                  <a:txBody>
                    <a:bodyPr/>
                    <a:lstStyle/>
                    <a:p>
                      <a:r>
                        <a:rPr lang="en-US" sz="1200" dirty="0"/>
                        <a:t>100</a:t>
                      </a:r>
                    </a:p>
                  </a:txBody>
                  <a:tcPr marL="62202" marR="62202" marT="31106" marB="31106"/>
                </a:tc>
                <a:tc>
                  <a:txBody>
                    <a:bodyPr/>
                    <a:lstStyle/>
                    <a:p>
                      <a:r>
                        <a:rPr lang="en-US" sz="1200" dirty="0"/>
                        <a:t>120</a:t>
                      </a:r>
                    </a:p>
                  </a:txBody>
                  <a:tcPr marL="62202" marR="62202" marT="31106" marB="31106"/>
                </a:tc>
                <a:tc>
                  <a:txBody>
                    <a:bodyPr/>
                    <a:lstStyle/>
                    <a:p>
                      <a:r>
                        <a:rPr lang="en-US" sz="1200" dirty="0"/>
                        <a:t>130</a:t>
                      </a:r>
                    </a:p>
                  </a:txBody>
                  <a:tcPr marL="62202" marR="62202" marT="31106" marB="31106"/>
                </a:tc>
                <a:tc>
                  <a:txBody>
                    <a:bodyPr/>
                    <a:lstStyle/>
                    <a:p>
                      <a:r>
                        <a:rPr lang="en-US" sz="1200" dirty="0"/>
                        <a:t>160</a:t>
                      </a:r>
                    </a:p>
                  </a:txBody>
                  <a:tcPr marL="62202" marR="62202" marT="31106" marB="31106"/>
                </a:tc>
                <a:tc>
                  <a:txBody>
                    <a:bodyPr/>
                    <a:lstStyle/>
                    <a:p>
                      <a:r>
                        <a:rPr lang="en-US" sz="1200" dirty="0"/>
                        <a:t>180</a:t>
                      </a:r>
                    </a:p>
                  </a:txBody>
                  <a:tcPr marL="62202" marR="62202" marT="31106" marB="31106"/>
                </a:tc>
                <a:tc>
                  <a:txBody>
                    <a:bodyPr/>
                    <a:lstStyle/>
                    <a:p>
                      <a:endParaRPr lang="en-US" sz="1200"/>
                    </a:p>
                  </a:txBody>
                  <a:tcPr marL="62202" marR="62202" marT="31106" marB="31106"/>
                </a:tc>
                <a:extLst>
                  <a:ext uri="{0D108BD9-81ED-4DB2-BD59-A6C34878D82A}">
                    <a16:rowId xmlns:a16="http://schemas.microsoft.com/office/drawing/2014/main" val="10001"/>
                  </a:ext>
                </a:extLst>
              </a:tr>
              <a:tr h="332853">
                <a:tc>
                  <a:txBody>
                    <a:bodyPr/>
                    <a:lstStyle/>
                    <a:p>
                      <a:r>
                        <a:rPr lang="en-IN" sz="1200">
                          <a:latin typeface="Arial"/>
                        </a:rPr>
                        <a:t>Demand Forecast</a:t>
                      </a:r>
                      <a:endParaRPr sz="1200"/>
                    </a:p>
                  </a:txBody>
                  <a:tcPr marL="62202" marR="62202" marT="31106" marB="31106"/>
                </a:tc>
                <a:tc>
                  <a:txBody>
                    <a:bodyPr/>
                    <a:lstStyle/>
                    <a:p>
                      <a:r>
                        <a:rPr lang="en-IN" sz="1200">
                          <a:latin typeface="Arial"/>
                        </a:rPr>
                        <a:t>500</a:t>
                      </a:r>
                      <a:endParaRPr sz="1200"/>
                    </a:p>
                  </a:txBody>
                  <a:tcPr marL="62202" marR="62202" marT="31106" marB="31106"/>
                </a:tc>
                <a:tc>
                  <a:txBody>
                    <a:bodyPr/>
                    <a:lstStyle/>
                    <a:p>
                      <a:r>
                        <a:rPr lang="en-IN" sz="1200">
                          <a:latin typeface="Arial"/>
                        </a:rPr>
                        <a:t>600</a:t>
                      </a:r>
                      <a:endParaRPr sz="1200"/>
                    </a:p>
                  </a:txBody>
                  <a:tcPr marL="62202" marR="62202" marT="31106" marB="31106"/>
                </a:tc>
                <a:tc>
                  <a:txBody>
                    <a:bodyPr/>
                    <a:lstStyle/>
                    <a:p>
                      <a:r>
                        <a:rPr lang="en-IN" sz="1200">
                          <a:latin typeface="Arial"/>
                        </a:rPr>
                        <a:t>650</a:t>
                      </a:r>
                      <a:endParaRPr sz="1200"/>
                    </a:p>
                  </a:txBody>
                  <a:tcPr marL="62202" marR="62202" marT="31106" marB="31106"/>
                </a:tc>
                <a:tc>
                  <a:txBody>
                    <a:bodyPr/>
                    <a:lstStyle/>
                    <a:p>
                      <a:r>
                        <a:rPr lang="en-IN" sz="1200">
                          <a:latin typeface="Arial"/>
                        </a:rPr>
                        <a:t>800</a:t>
                      </a:r>
                      <a:endParaRPr sz="1200"/>
                    </a:p>
                  </a:txBody>
                  <a:tcPr marL="62202" marR="62202" marT="31106" marB="31106"/>
                </a:tc>
                <a:tc>
                  <a:txBody>
                    <a:bodyPr/>
                    <a:lstStyle/>
                    <a:p>
                      <a:r>
                        <a:rPr lang="en-IN" sz="1200">
                          <a:latin typeface="Arial"/>
                        </a:rPr>
                        <a:t>900</a:t>
                      </a:r>
                      <a:endParaRPr sz="1200"/>
                    </a:p>
                  </a:txBody>
                  <a:tcPr marL="62202" marR="62202" marT="31106" marB="31106"/>
                </a:tc>
                <a:tc>
                  <a:txBody>
                    <a:bodyPr/>
                    <a:lstStyle/>
                    <a:p>
                      <a:r>
                        <a:rPr lang="en-IN" sz="1200">
                          <a:latin typeface="Arial"/>
                        </a:rPr>
                        <a:t>800</a:t>
                      </a:r>
                      <a:endParaRPr sz="1200"/>
                    </a:p>
                  </a:txBody>
                  <a:tcPr marL="62202" marR="62202" marT="31106" marB="31106"/>
                </a:tc>
                <a:tc>
                  <a:txBody>
                    <a:bodyPr/>
                    <a:lstStyle/>
                    <a:p>
                      <a:endParaRPr lang="en-US" sz="1200"/>
                    </a:p>
                  </a:txBody>
                  <a:tcPr marL="62202" marR="62202" marT="31106" marB="31106"/>
                </a:tc>
                <a:extLst>
                  <a:ext uri="{0D108BD9-81ED-4DB2-BD59-A6C34878D82A}">
                    <a16:rowId xmlns:a16="http://schemas.microsoft.com/office/drawing/2014/main" val="10002"/>
                  </a:ext>
                </a:extLst>
              </a:tr>
              <a:tr h="583656">
                <a:tc>
                  <a:txBody>
                    <a:bodyPr/>
                    <a:lstStyle/>
                    <a:p>
                      <a:r>
                        <a:rPr lang="en-IN" sz="1200" dirty="0">
                          <a:latin typeface="Arial"/>
                        </a:rPr>
                        <a:t>Safety Stock(0.2 * Demand Forecast)</a:t>
                      </a:r>
                      <a:endParaRPr sz="1200" dirty="0"/>
                    </a:p>
                  </a:txBody>
                  <a:tcPr marL="62202" marR="62202" marT="31106" marB="31106"/>
                </a:tc>
                <a:tc>
                  <a:txBody>
                    <a:bodyPr/>
                    <a:lstStyle/>
                    <a:p>
                      <a:r>
                        <a:rPr lang="en-US" sz="1200" dirty="0"/>
                        <a:t>100</a:t>
                      </a:r>
                    </a:p>
                  </a:txBody>
                  <a:tcPr marL="62202" marR="62202" marT="31106" marB="31106"/>
                </a:tc>
                <a:tc>
                  <a:txBody>
                    <a:bodyPr/>
                    <a:lstStyle/>
                    <a:p>
                      <a:r>
                        <a:rPr lang="en-US" sz="1200" dirty="0"/>
                        <a:t>120</a:t>
                      </a:r>
                    </a:p>
                  </a:txBody>
                  <a:tcPr marL="62202" marR="62202" marT="31106" marB="31106"/>
                </a:tc>
                <a:tc>
                  <a:txBody>
                    <a:bodyPr/>
                    <a:lstStyle/>
                    <a:p>
                      <a:r>
                        <a:rPr lang="en-US" sz="1200" dirty="0"/>
                        <a:t>130</a:t>
                      </a:r>
                    </a:p>
                  </a:txBody>
                  <a:tcPr marL="62202" marR="62202" marT="31106" marB="31106"/>
                </a:tc>
                <a:tc>
                  <a:txBody>
                    <a:bodyPr/>
                    <a:lstStyle/>
                    <a:p>
                      <a:r>
                        <a:rPr lang="en-US" sz="1200" dirty="0"/>
                        <a:t>160</a:t>
                      </a:r>
                    </a:p>
                  </a:txBody>
                  <a:tcPr marL="62202" marR="62202" marT="31106" marB="31106"/>
                </a:tc>
                <a:tc>
                  <a:txBody>
                    <a:bodyPr/>
                    <a:lstStyle/>
                    <a:p>
                      <a:r>
                        <a:rPr lang="en-US" sz="1200" dirty="0"/>
                        <a:t>180</a:t>
                      </a:r>
                    </a:p>
                  </a:txBody>
                  <a:tcPr marL="62202" marR="62202" marT="31106" marB="31106"/>
                </a:tc>
                <a:tc>
                  <a:txBody>
                    <a:bodyPr/>
                    <a:lstStyle/>
                    <a:p>
                      <a:r>
                        <a:rPr lang="en-US" sz="1200" dirty="0"/>
                        <a:t>160</a:t>
                      </a:r>
                    </a:p>
                  </a:txBody>
                  <a:tcPr marL="62202" marR="62202" marT="31106" marB="31106"/>
                </a:tc>
                <a:tc>
                  <a:txBody>
                    <a:bodyPr/>
                    <a:lstStyle/>
                    <a:p>
                      <a:endParaRPr lang="en-US" sz="1200" dirty="0"/>
                    </a:p>
                  </a:txBody>
                  <a:tcPr marL="62202" marR="62202" marT="31106" marB="31106"/>
                </a:tc>
                <a:extLst>
                  <a:ext uri="{0D108BD9-81ED-4DB2-BD59-A6C34878D82A}">
                    <a16:rowId xmlns:a16="http://schemas.microsoft.com/office/drawing/2014/main" val="10003"/>
                  </a:ext>
                </a:extLst>
              </a:tr>
              <a:tr h="931696">
                <a:tc>
                  <a:txBody>
                    <a:bodyPr/>
                    <a:lstStyle/>
                    <a:p>
                      <a:r>
                        <a:rPr lang="en-IN" sz="1200">
                          <a:latin typeface="Arial"/>
                        </a:rPr>
                        <a:t>Production Requirement ( Dem Forecast + Safety Stock – Beg. Inv)</a:t>
                      </a:r>
                      <a:endParaRPr sz="1200"/>
                    </a:p>
                  </a:txBody>
                  <a:tcPr marL="62202" marR="62202" marT="31106" marB="31106"/>
                </a:tc>
                <a:tc>
                  <a:txBody>
                    <a:bodyPr/>
                    <a:lstStyle/>
                    <a:p>
                      <a:r>
                        <a:rPr lang="en-US" sz="1200" dirty="0"/>
                        <a:t>400</a:t>
                      </a:r>
                    </a:p>
                  </a:txBody>
                  <a:tcPr marL="62202" marR="62202" marT="31106" marB="31106"/>
                </a:tc>
                <a:tc>
                  <a:txBody>
                    <a:bodyPr/>
                    <a:lstStyle/>
                    <a:p>
                      <a:r>
                        <a:rPr lang="en-US" sz="1200" dirty="0"/>
                        <a:t>620</a:t>
                      </a:r>
                    </a:p>
                  </a:txBody>
                  <a:tcPr marL="62202" marR="62202" marT="31106" marB="31106"/>
                </a:tc>
                <a:tc>
                  <a:txBody>
                    <a:bodyPr/>
                    <a:lstStyle/>
                    <a:p>
                      <a:r>
                        <a:rPr lang="en-US" sz="1200" dirty="0"/>
                        <a:t>660</a:t>
                      </a:r>
                    </a:p>
                  </a:txBody>
                  <a:tcPr marL="62202" marR="62202" marT="31106" marB="31106"/>
                </a:tc>
                <a:tc>
                  <a:txBody>
                    <a:bodyPr/>
                    <a:lstStyle/>
                    <a:p>
                      <a:r>
                        <a:rPr lang="en-US" sz="1200" dirty="0"/>
                        <a:t>830</a:t>
                      </a:r>
                    </a:p>
                  </a:txBody>
                  <a:tcPr marL="62202" marR="62202" marT="31106" marB="31106"/>
                </a:tc>
                <a:tc>
                  <a:txBody>
                    <a:bodyPr/>
                    <a:lstStyle/>
                    <a:p>
                      <a:r>
                        <a:rPr lang="en-US" sz="1200" dirty="0"/>
                        <a:t>920</a:t>
                      </a:r>
                    </a:p>
                  </a:txBody>
                  <a:tcPr marL="62202" marR="62202" marT="31106" marB="31106"/>
                </a:tc>
                <a:tc>
                  <a:txBody>
                    <a:bodyPr/>
                    <a:lstStyle/>
                    <a:p>
                      <a:r>
                        <a:rPr lang="en-US" sz="1200" dirty="0"/>
                        <a:t>780</a:t>
                      </a:r>
                    </a:p>
                  </a:txBody>
                  <a:tcPr marL="62202" marR="62202" marT="31106" marB="31106"/>
                </a:tc>
                <a:tc>
                  <a:txBody>
                    <a:bodyPr/>
                    <a:lstStyle/>
                    <a:p>
                      <a:endParaRPr lang="en-US" sz="1200"/>
                    </a:p>
                  </a:txBody>
                  <a:tcPr marL="62202" marR="62202" marT="31106" marB="31106"/>
                </a:tc>
                <a:extLst>
                  <a:ext uri="{0D108BD9-81ED-4DB2-BD59-A6C34878D82A}">
                    <a16:rowId xmlns:a16="http://schemas.microsoft.com/office/drawing/2014/main" val="10004"/>
                  </a:ext>
                </a:extLst>
              </a:tr>
              <a:tr h="1110980">
                <a:tc>
                  <a:txBody>
                    <a:bodyPr/>
                    <a:lstStyle/>
                    <a:p>
                      <a:r>
                        <a:rPr lang="en-IN" sz="1200">
                          <a:latin typeface="Arial"/>
                        </a:rPr>
                        <a:t>Ending Inventory ( Beg Inv + Prod. Req. - Dem Forecast) </a:t>
                      </a:r>
                      <a:endParaRPr sz="1200"/>
                    </a:p>
                  </a:txBody>
                  <a:tcPr marL="62202" marR="62202" marT="31106" marB="31106"/>
                </a:tc>
                <a:tc>
                  <a:txBody>
                    <a:bodyPr/>
                    <a:lstStyle/>
                    <a:p>
                      <a:r>
                        <a:rPr lang="en-US" sz="1200" dirty="0"/>
                        <a:t>100</a:t>
                      </a:r>
                    </a:p>
                  </a:txBody>
                  <a:tcPr marL="62202" marR="62202" marT="31106" marB="31106"/>
                </a:tc>
                <a:tc>
                  <a:txBody>
                    <a:bodyPr/>
                    <a:lstStyle/>
                    <a:p>
                      <a:r>
                        <a:rPr lang="en-US" sz="1200" dirty="0"/>
                        <a:t>120</a:t>
                      </a:r>
                    </a:p>
                  </a:txBody>
                  <a:tcPr marL="62202" marR="62202" marT="31106" marB="31106"/>
                </a:tc>
                <a:tc>
                  <a:txBody>
                    <a:bodyPr/>
                    <a:lstStyle/>
                    <a:p>
                      <a:r>
                        <a:rPr lang="en-US" sz="1200" dirty="0"/>
                        <a:t>130</a:t>
                      </a:r>
                    </a:p>
                  </a:txBody>
                  <a:tcPr marL="62202" marR="62202" marT="31106" marB="31106"/>
                </a:tc>
                <a:tc>
                  <a:txBody>
                    <a:bodyPr/>
                    <a:lstStyle/>
                    <a:p>
                      <a:r>
                        <a:rPr lang="en-US" sz="1200" dirty="0"/>
                        <a:t>160</a:t>
                      </a:r>
                    </a:p>
                  </a:txBody>
                  <a:tcPr marL="62202" marR="62202" marT="31106" marB="31106"/>
                </a:tc>
                <a:tc>
                  <a:txBody>
                    <a:bodyPr/>
                    <a:lstStyle/>
                    <a:p>
                      <a:r>
                        <a:rPr lang="en-US" sz="1200" dirty="0"/>
                        <a:t>180</a:t>
                      </a:r>
                    </a:p>
                  </a:txBody>
                  <a:tcPr marL="62202" marR="62202" marT="31106" marB="31106"/>
                </a:tc>
                <a:tc>
                  <a:txBody>
                    <a:bodyPr/>
                    <a:lstStyle/>
                    <a:p>
                      <a:r>
                        <a:rPr lang="en-US" sz="1200" dirty="0"/>
                        <a:t>160</a:t>
                      </a:r>
                    </a:p>
                  </a:txBody>
                  <a:tcPr marL="62202" marR="62202" marT="31106" marB="31106"/>
                </a:tc>
                <a:tc>
                  <a:txBody>
                    <a:bodyPr/>
                    <a:lstStyle/>
                    <a:p>
                      <a:endParaRPr lang="en-US" sz="1200"/>
                    </a:p>
                  </a:txBody>
                  <a:tcPr marL="62202" marR="62202" marT="31106" marB="31106"/>
                </a:tc>
                <a:extLst>
                  <a:ext uri="{0D108BD9-81ED-4DB2-BD59-A6C34878D82A}">
                    <a16:rowId xmlns:a16="http://schemas.microsoft.com/office/drawing/2014/main" val="10005"/>
                  </a:ext>
                </a:extLst>
              </a:tr>
              <a:tr h="435477">
                <a:tc>
                  <a:txBody>
                    <a:bodyPr/>
                    <a:lstStyle/>
                    <a:p>
                      <a:r>
                        <a:rPr lang="en-IN" sz="1200">
                          <a:latin typeface="Arial"/>
                        </a:rPr>
                        <a:t>Workers Required</a:t>
                      </a:r>
                      <a:endParaRPr sz="1200"/>
                    </a:p>
                  </a:txBody>
                  <a:tcPr marL="62202" marR="62202" marT="31106" marB="31106"/>
                </a:tc>
                <a:tc>
                  <a:txBody>
                    <a:bodyPr/>
                    <a:lstStyle/>
                    <a:p>
                      <a:r>
                        <a:rPr lang="en-US" sz="1200" dirty="0"/>
                        <a:t>8</a:t>
                      </a:r>
                    </a:p>
                  </a:txBody>
                  <a:tcPr marL="62202" marR="62202" marT="31106" marB="31106"/>
                </a:tc>
                <a:tc>
                  <a:txBody>
                    <a:bodyPr/>
                    <a:lstStyle/>
                    <a:p>
                      <a:r>
                        <a:rPr lang="en-US" sz="1200" dirty="0"/>
                        <a:t>12.4=13</a:t>
                      </a:r>
                    </a:p>
                  </a:txBody>
                  <a:tcPr marL="62202" marR="62202" marT="31106" marB="31106"/>
                </a:tc>
                <a:tc>
                  <a:txBody>
                    <a:bodyPr/>
                    <a:lstStyle/>
                    <a:p>
                      <a:r>
                        <a:rPr lang="en-US" sz="1200" dirty="0"/>
                        <a:t>13.2=14</a:t>
                      </a:r>
                    </a:p>
                  </a:txBody>
                  <a:tcPr marL="62202" marR="62202" marT="31106" marB="31106"/>
                </a:tc>
                <a:tc>
                  <a:txBody>
                    <a:bodyPr/>
                    <a:lstStyle/>
                    <a:p>
                      <a:r>
                        <a:rPr lang="en-US" sz="1200" dirty="0"/>
                        <a:t>16.6=17</a:t>
                      </a:r>
                    </a:p>
                  </a:txBody>
                  <a:tcPr marL="62202" marR="62202" marT="31106" marB="31106"/>
                </a:tc>
                <a:tc>
                  <a:txBody>
                    <a:bodyPr/>
                    <a:lstStyle/>
                    <a:p>
                      <a:r>
                        <a:rPr lang="en-US" sz="1200" dirty="0"/>
                        <a:t>18.4= 19</a:t>
                      </a:r>
                    </a:p>
                  </a:txBody>
                  <a:tcPr marL="62202" marR="62202" marT="31106" marB="31106"/>
                </a:tc>
                <a:tc>
                  <a:txBody>
                    <a:bodyPr/>
                    <a:lstStyle/>
                    <a:p>
                      <a:r>
                        <a:rPr lang="en-US" sz="1200" dirty="0"/>
                        <a:t>15.6</a:t>
                      </a:r>
                      <a:r>
                        <a:rPr lang="en-US" sz="1200" baseline="0" dirty="0"/>
                        <a:t> = 16</a:t>
                      </a:r>
                      <a:endParaRPr lang="en-US" sz="1200" dirty="0"/>
                    </a:p>
                  </a:txBody>
                  <a:tcPr marL="62202" marR="62202" marT="31106" marB="31106"/>
                </a:tc>
                <a:tc>
                  <a:txBody>
                    <a:bodyPr/>
                    <a:lstStyle/>
                    <a:p>
                      <a:endParaRPr lang="en-US" sz="1200"/>
                    </a:p>
                  </a:txBody>
                  <a:tcPr marL="62202" marR="62202" marT="31106" marB="31106"/>
                </a:tc>
                <a:extLst>
                  <a:ext uri="{0D108BD9-81ED-4DB2-BD59-A6C34878D82A}">
                    <a16:rowId xmlns:a16="http://schemas.microsoft.com/office/drawing/2014/main" val="10006"/>
                  </a:ext>
                </a:extLst>
              </a:tr>
              <a:tr h="306157">
                <a:tc>
                  <a:txBody>
                    <a:bodyPr/>
                    <a:lstStyle/>
                    <a:p>
                      <a:r>
                        <a:rPr lang="en-IN" sz="1200">
                          <a:latin typeface="Arial"/>
                        </a:rPr>
                        <a:t>Average Inventory</a:t>
                      </a:r>
                      <a:endParaRPr sz="1200"/>
                    </a:p>
                  </a:txBody>
                  <a:tcPr marL="62202" marR="62202" marT="31106" marB="31106"/>
                </a:tc>
                <a:tc>
                  <a:txBody>
                    <a:bodyPr/>
                    <a:lstStyle/>
                    <a:p>
                      <a:r>
                        <a:rPr lang="en-US" sz="1200" dirty="0"/>
                        <a:t>150</a:t>
                      </a:r>
                    </a:p>
                  </a:txBody>
                  <a:tcPr marL="62202" marR="62202" marT="31106" marB="31106"/>
                </a:tc>
                <a:tc>
                  <a:txBody>
                    <a:bodyPr/>
                    <a:lstStyle/>
                    <a:p>
                      <a:r>
                        <a:rPr lang="en-US" sz="1200" dirty="0"/>
                        <a:t>110</a:t>
                      </a:r>
                    </a:p>
                  </a:txBody>
                  <a:tcPr marL="62202" marR="62202" marT="31106" marB="31106"/>
                </a:tc>
                <a:tc>
                  <a:txBody>
                    <a:bodyPr/>
                    <a:lstStyle/>
                    <a:p>
                      <a:r>
                        <a:rPr lang="en-US" sz="1200" dirty="0"/>
                        <a:t>125</a:t>
                      </a:r>
                    </a:p>
                  </a:txBody>
                  <a:tcPr marL="62202" marR="62202" marT="31106" marB="31106"/>
                </a:tc>
                <a:tc>
                  <a:txBody>
                    <a:bodyPr/>
                    <a:lstStyle/>
                    <a:p>
                      <a:r>
                        <a:rPr lang="en-US" sz="1200" dirty="0"/>
                        <a:t>145</a:t>
                      </a:r>
                    </a:p>
                  </a:txBody>
                  <a:tcPr marL="62202" marR="62202" marT="31106" marB="31106"/>
                </a:tc>
                <a:tc>
                  <a:txBody>
                    <a:bodyPr/>
                    <a:lstStyle/>
                    <a:p>
                      <a:r>
                        <a:rPr lang="en-US" sz="1200" dirty="0"/>
                        <a:t>170</a:t>
                      </a:r>
                    </a:p>
                  </a:txBody>
                  <a:tcPr marL="62202" marR="62202" marT="31106" marB="31106"/>
                </a:tc>
                <a:tc>
                  <a:txBody>
                    <a:bodyPr/>
                    <a:lstStyle/>
                    <a:p>
                      <a:r>
                        <a:rPr lang="en-US" sz="1200" dirty="0"/>
                        <a:t>170</a:t>
                      </a:r>
                    </a:p>
                  </a:txBody>
                  <a:tcPr marL="62202" marR="62202" marT="31106" marB="31106"/>
                </a:tc>
                <a:tc>
                  <a:txBody>
                    <a:bodyPr/>
                    <a:lstStyle/>
                    <a:p>
                      <a:endParaRPr lang="en-US" sz="1200" dirty="0"/>
                    </a:p>
                  </a:txBody>
                  <a:tcPr marL="62202" marR="62202" marT="31106" marB="31106"/>
                </a:tc>
                <a:extLst>
                  <a:ext uri="{0D108BD9-81ED-4DB2-BD59-A6C34878D82A}">
                    <a16:rowId xmlns:a16="http://schemas.microsoft.com/office/drawing/2014/main" val="10007"/>
                  </a:ext>
                </a:extLst>
              </a:tr>
            </a:tbl>
          </a:graphicData>
        </a:graphic>
      </p:graphicFrame>
    </p:spTree>
  </p:cSld>
  <p:clrMapOvr>
    <a:masterClrMapping/>
  </p:clrMapOvr>
  <p:transition advClick="0"/>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6" name="Rectangle 7"/>
          <p:cNvSpPr>
            <a:spLocks noChangeArrowheads="1"/>
          </p:cNvSpPr>
          <p:nvPr/>
        </p:nvSpPr>
        <p:spPr bwMode="auto">
          <a:xfrm>
            <a:off x="0" y="2285998"/>
            <a:ext cx="9144000" cy="630942"/>
          </a:xfrm>
          <a:prstGeom prst="rect">
            <a:avLst/>
          </a:prstGeom>
          <a:noFill/>
          <a:ln w="9525">
            <a:noFill/>
            <a:miter lim="800000"/>
            <a:headEnd/>
            <a:tailEnd/>
          </a:ln>
        </p:spPr>
        <p:txBody>
          <a:bodyPr>
            <a:spAutoFit/>
          </a:bodyPr>
          <a:lstStyle/>
          <a:p>
            <a:pPr algn="ctr"/>
            <a:r>
              <a:rPr lang="en-US" sz="3500" b="1" dirty="0">
                <a:solidFill>
                  <a:srgbClr val="C00000"/>
                </a:solidFill>
                <a:latin typeface="Myriad Pro" pitchFamily="34" charset="0"/>
              </a:rPr>
              <a:t>THANK YOU.</a:t>
            </a:r>
          </a:p>
        </p:txBody>
      </p:sp>
    </p:spTree>
    <p:extLst>
      <p:ext uri="{BB962C8B-B14F-4D97-AF65-F5344CB8AC3E}">
        <p14:creationId xmlns:p14="http://schemas.microsoft.com/office/powerpoint/2010/main" val="195733842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494295" y="914518"/>
            <a:ext cx="8038145" cy="2369816"/>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PPC FUNCTION ARE: </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 PLANNING PHASE</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 ACTION PHASE</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 CONTROL PHASE</a:t>
            </a:r>
          </a:p>
          <a:p>
            <a:pPr fontAlgn="auto">
              <a:lnSpc>
                <a:spcPct val="120000"/>
              </a:lnSpc>
              <a:spcBef>
                <a:spcPts val="1000"/>
              </a:spcBef>
              <a:spcAft>
                <a:spcPts val="0"/>
              </a:spcAft>
              <a:buClr>
                <a:srgbClr val="C00000"/>
              </a:buCl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6442020" cy="353943"/>
          </a:xfrm>
          <a:prstGeom prst="rect">
            <a:avLst/>
          </a:prstGeom>
          <a:noFill/>
        </p:spPr>
        <p:txBody>
          <a:bodyPr wrap="none" rtlCol="0">
            <a:spAutoFit/>
          </a:bodyPr>
          <a:lstStyle/>
          <a:p>
            <a:r>
              <a:rPr lang="en-IN" sz="1700" b="1" dirty="0">
                <a:solidFill>
                  <a:srgbClr val="C00000"/>
                </a:solidFill>
                <a:latin typeface="Myriad Pro" pitchFamily="34" charset="0"/>
              </a:rPr>
              <a:t>OPERATION PLANNING AND CONTROL FUNCTION- PHASES </a:t>
            </a:r>
            <a:endParaRPr lang="en-US" sz="1700" b="1" dirty="0">
              <a:solidFill>
                <a:srgbClr val="C00000"/>
              </a:solidFill>
              <a:latin typeface="Myriad Pro" pitchFamily="34" charset="0"/>
            </a:endParaRPr>
          </a:p>
        </p:txBody>
      </p:sp>
    </p:spTree>
    <p:extLst>
      <p:ext uri="{BB962C8B-B14F-4D97-AF65-F5344CB8AC3E}">
        <p14:creationId xmlns:p14="http://schemas.microsoft.com/office/powerpoint/2010/main" val="224440854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494295" y="914518"/>
            <a:ext cx="8038145" cy="748859"/>
          </a:xfrm>
          <a:prstGeom prst="rect">
            <a:avLst/>
          </a:prstGeom>
          <a:noFill/>
        </p:spPr>
        <p:txBody>
          <a:bodyPr wrap="square">
            <a:spAutoFit/>
          </a:bodyPr>
          <a:lstStyle/>
          <a:p>
            <a:pPr fontAlgn="auto">
              <a:lnSpc>
                <a:spcPct val="120000"/>
              </a:lnSpc>
              <a:spcBef>
                <a:spcPts val="1000"/>
              </a:spcBef>
              <a:spcAft>
                <a:spcPts val="0"/>
              </a:spcAft>
              <a:buClr>
                <a:srgbClr val="C00000"/>
              </a:buCl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6442020" cy="353943"/>
          </a:xfrm>
          <a:prstGeom prst="rect">
            <a:avLst/>
          </a:prstGeom>
          <a:noFill/>
        </p:spPr>
        <p:txBody>
          <a:bodyPr wrap="none" rtlCol="0">
            <a:spAutoFit/>
          </a:bodyPr>
          <a:lstStyle/>
          <a:p>
            <a:r>
              <a:rPr lang="en-IN" sz="1700" b="1" dirty="0">
                <a:solidFill>
                  <a:srgbClr val="C00000"/>
                </a:solidFill>
                <a:latin typeface="Myriad Pro" pitchFamily="34" charset="0"/>
              </a:rPr>
              <a:t>OPERATION PLANNING AND CONTROL FUNCTION- PHASES </a:t>
            </a:r>
            <a:endParaRPr lang="en-US" sz="1700" b="1" dirty="0">
              <a:solidFill>
                <a:srgbClr val="C00000"/>
              </a:solidFill>
              <a:latin typeface="Myriad Pro" pitchFamily="34" charset="0"/>
            </a:endParaRPr>
          </a:p>
        </p:txBody>
      </p:sp>
      <p:pic>
        <p:nvPicPr>
          <p:cNvPr id="2" name="Picture 1">
            <a:extLst>
              <a:ext uri="{FF2B5EF4-FFF2-40B4-BE49-F238E27FC236}">
                <a16:creationId xmlns:a16="http://schemas.microsoft.com/office/drawing/2014/main" id="{2D778AE2-07CA-4154-BA05-0B0AD156C30C}"/>
              </a:ext>
            </a:extLst>
          </p:cNvPr>
          <p:cNvPicPr>
            <a:picLocks noChangeAspect="1"/>
          </p:cNvPicPr>
          <p:nvPr/>
        </p:nvPicPr>
        <p:blipFill>
          <a:blip r:embed="rId2"/>
          <a:stretch>
            <a:fillRect/>
          </a:stretch>
        </p:blipFill>
        <p:spPr>
          <a:xfrm>
            <a:off x="755576" y="914518"/>
            <a:ext cx="7776863" cy="3673455"/>
          </a:xfrm>
          <a:prstGeom prst="rect">
            <a:avLst/>
          </a:prstGeom>
        </p:spPr>
      </p:pic>
    </p:spTree>
    <p:extLst>
      <p:ext uri="{BB962C8B-B14F-4D97-AF65-F5344CB8AC3E}">
        <p14:creationId xmlns:p14="http://schemas.microsoft.com/office/powerpoint/2010/main" val="210092368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494295" y="914518"/>
            <a:ext cx="8182161" cy="3585533"/>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THE FUNCTIONS OF PPC CAN BE CLASSIFIED UNDER THE FOLLOWING :</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MATERIALS </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METHODS</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MACHINES AND EQUIPMENT'S </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ROUTING(SEQUENCE OF PROCESS)</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ESTIMATING </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LOADING AND SCHEDULING (BASED UPON CAPACITY, IN LINE WITH ROUTING)</a:t>
            </a:r>
          </a:p>
          <a:p>
            <a:pPr fontAlgn="auto">
              <a:lnSpc>
                <a:spcPct val="120000"/>
              </a:lnSpc>
              <a:spcBef>
                <a:spcPts val="1000"/>
              </a:spcBef>
              <a:spcAft>
                <a:spcPts val="0"/>
              </a:spcAft>
              <a:buClr>
                <a:srgbClr val="C00000"/>
              </a:buCl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5722272" cy="353943"/>
          </a:xfrm>
          <a:prstGeom prst="rect">
            <a:avLst/>
          </a:prstGeom>
          <a:noFill/>
        </p:spPr>
        <p:txBody>
          <a:bodyPr wrap="none" rtlCol="0">
            <a:spAutoFit/>
          </a:bodyPr>
          <a:lstStyle/>
          <a:p>
            <a:r>
              <a:rPr lang="en-IN" sz="1700" b="1" dirty="0">
                <a:solidFill>
                  <a:srgbClr val="C00000"/>
                </a:solidFill>
                <a:latin typeface="Myriad Pro" pitchFamily="34" charset="0"/>
              </a:rPr>
              <a:t>OPERATION PLANNING AND CONTROL FUNCTIONS</a:t>
            </a:r>
            <a:endParaRPr lang="en-US" sz="1700" b="1" dirty="0">
              <a:solidFill>
                <a:srgbClr val="C00000"/>
              </a:solidFill>
              <a:latin typeface="Myriad Pro" pitchFamily="34" charset="0"/>
            </a:endParaRPr>
          </a:p>
        </p:txBody>
      </p:sp>
    </p:spTree>
    <p:extLst>
      <p:ext uri="{BB962C8B-B14F-4D97-AF65-F5344CB8AC3E}">
        <p14:creationId xmlns:p14="http://schemas.microsoft.com/office/powerpoint/2010/main" val="2156210843"/>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494295" y="914518"/>
            <a:ext cx="8182161" cy="2775055"/>
          </a:xfrm>
          <a:prstGeom prst="rect">
            <a:avLst/>
          </a:prstGeom>
          <a:noFill/>
        </p:spPr>
        <p:txBody>
          <a:bodyPr wrap="square">
            <a:spAutoFit/>
          </a:bodyPr>
          <a:lstStyle/>
          <a:p>
            <a:pPr marL="285750" indent="-285750"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THE FUNCTIONS OF PPC CAN BE CLASSIFIED UNDER THE FOLLOWING :</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DISPATCHING</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EXPEDITING OR PROGRESSING</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INSPECTION </a:t>
            </a:r>
          </a:p>
          <a:p>
            <a:pPr marL="285750" indent="-285750" fontAlgn="auto">
              <a:lnSpc>
                <a:spcPct val="120000"/>
              </a:lnSpc>
              <a:spcBef>
                <a:spcPts val="1000"/>
              </a:spcBef>
              <a:spcAft>
                <a:spcPts val="0"/>
              </a:spcAft>
              <a:buClr>
                <a:srgbClr val="C00000"/>
              </a:buClr>
              <a:buFont typeface="Courier New" panose="02070309020205020404" pitchFamily="49" charset="0"/>
              <a:buChar char="o"/>
              <a:defRPr/>
            </a:pPr>
            <a:r>
              <a:rPr lang="en-IN" sz="1500" dirty="0">
                <a:latin typeface="Myriad Pro" pitchFamily="34" charset="0"/>
              </a:rPr>
              <a:t>EVALUATING OR CONTROLLING</a:t>
            </a:r>
          </a:p>
          <a:p>
            <a:pPr fontAlgn="auto">
              <a:lnSpc>
                <a:spcPct val="120000"/>
              </a:lnSpc>
              <a:spcBef>
                <a:spcPts val="1000"/>
              </a:spcBef>
              <a:spcAft>
                <a:spcPts val="0"/>
              </a:spcAft>
              <a:buClr>
                <a:srgbClr val="C00000"/>
              </a:buClr>
              <a:defRPr/>
            </a:pPr>
            <a:endParaRPr lang="en-IN" sz="1500" dirty="0">
              <a:latin typeface="Myriad Pro" pitchFamily="34" charset="0"/>
            </a:endParaRPr>
          </a:p>
          <a:p>
            <a:pPr marL="285750" indent="-285750"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5722272" cy="353943"/>
          </a:xfrm>
          <a:prstGeom prst="rect">
            <a:avLst/>
          </a:prstGeom>
          <a:noFill/>
        </p:spPr>
        <p:txBody>
          <a:bodyPr wrap="none" rtlCol="0">
            <a:spAutoFit/>
          </a:bodyPr>
          <a:lstStyle/>
          <a:p>
            <a:r>
              <a:rPr lang="en-IN" sz="1700" b="1" dirty="0">
                <a:solidFill>
                  <a:srgbClr val="C00000"/>
                </a:solidFill>
                <a:latin typeface="Myriad Pro" pitchFamily="34" charset="0"/>
              </a:rPr>
              <a:t>OPERATION PLANNING AND CONTROL FUNCTIONS</a:t>
            </a:r>
            <a:endParaRPr lang="en-US" sz="1700" b="1" dirty="0">
              <a:solidFill>
                <a:srgbClr val="C00000"/>
              </a:solidFill>
              <a:latin typeface="Myriad Pro" pitchFamily="34" charset="0"/>
            </a:endParaRPr>
          </a:p>
        </p:txBody>
      </p:sp>
    </p:spTree>
    <p:extLst>
      <p:ext uri="{BB962C8B-B14F-4D97-AF65-F5344CB8AC3E}">
        <p14:creationId xmlns:p14="http://schemas.microsoft.com/office/powerpoint/2010/main" val="1252398985"/>
      </p:ext>
    </p:extLst>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24023</TotalTime>
  <Words>2006</Words>
  <Application>Microsoft Office PowerPoint</Application>
  <PresentationFormat>On-screen Show (16:9)</PresentationFormat>
  <Paragraphs>325</Paragraphs>
  <Slides>58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Calibri</vt:lpstr>
      <vt:lpstr>Courier New</vt:lpstr>
      <vt:lpstr>Futura Bk BT</vt:lpstr>
      <vt:lpstr>Myraid Pro</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IV-PCN-Admin</dc:creator>
  <cp:lastModifiedBy>Gayatri Kaple</cp:lastModifiedBy>
  <cp:revision>275</cp:revision>
  <dcterms:created xsi:type="dcterms:W3CDTF">2014-04-23T09:55:21Z</dcterms:created>
  <dcterms:modified xsi:type="dcterms:W3CDTF">2020-09-10T08:51:27Z</dcterms:modified>
</cp:coreProperties>
</file>