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309" r:id="rId3"/>
    <p:sldId id="310" r:id="rId4"/>
    <p:sldId id="299" r:id="rId5"/>
    <p:sldId id="300" r:id="rId6"/>
    <p:sldId id="336" r:id="rId7"/>
    <p:sldId id="337" r:id="rId8"/>
    <p:sldId id="338" r:id="rId9"/>
    <p:sldId id="339" r:id="rId10"/>
    <p:sldId id="333" r:id="rId11"/>
    <p:sldId id="343" r:id="rId12"/>
    <p:sldId id="347" r:id="rId13"/>
    <p:sldId id="361" r:id="rId14"/>
    <p:sldId id="344" r:id="rId15"/>
    <p:sldId id="345" r:id="rId16"/>
    <p:sldId id="346" r:id="rId17"/>
    <p:sldId id="348" r:id="rId18"/>
    <p:sldId id="350" r:id="rId19"/>
    <p:sldId id="351" r:id="rId20"/>
    <p:sldId id="349" r:id="rId21"/>
    <p:sldId id="354" r:id="rId22"/>
    <p:sldId id="360" r:id="rId23"/>
    <p:sldId id="355" r:id="rId24"/>
    <p:sldId id="356" r:id="rId25"/>
    <p:sldId id="357" r:id="rId26"/>
    <p:sldId id="362" r:id="rId27"/>
    <p:sldId id="334" r:id="rId2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1C5B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642" autoAdjust="0"/>
  </p:normalViewPr>
  <p:slideViewPr>
    <p:cSldViewPr>
      <p:cViewPr varScale="1">
        <p:scale>
          <a:sx n="78" d="100"/>
          <a:sy n="78" d="100"/>
        </p:scale>
        <p:origin x="1092" y="72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D4BD59-CDFE-45D0-B86A-EFE41EC792FF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4343F1-1072-4F33-9F79-9A7930BCEA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1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2859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4866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0267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4427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9838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7590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398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9151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6129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4985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009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2310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7971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1462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9165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45706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51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0573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3304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8803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0977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9287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8329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343F1-1072-4F33-9F79-9A7930BCEA5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029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0A78-0DAD-4476-9244-FA9785F40615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5E54-E06B-477B-AE1A-0831167D1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0A78-0DAD-4476-9244-FA9785F40615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858016" y="478632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5D5E54-E06B-477B-AE1A-0831167D165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0A78-0DAD-4476-9244-FA9785F40615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858016" y="478632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5D5E54-E06B-477B-AE1A-0831167D165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0A78-0DAD-4476-9244-FA9785F40615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5E54-E06B-477B-AE1A-0831167D1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0A78-0DAD-4476-9244-FA9785F40615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5E54-E06B-477B-AE1A-0831167D1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0A78-0DAD-4476-9244-FA9785F40615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5E54-E06B-477B-AE1A-0831167D1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0A78-0DAD-4476-9244-FA9785F40615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5E54-E06B-477B-AE1A-0831167D1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0A78-0DAD-4476-9244-FA9785F40615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5E54-E06B-477B-AE1A-0831167D1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0A78-0DAD-4476-9244-FA9785F40615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5E54-E06B-477B-AE1A-0831167D165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-5531" y="627534"/>
            <a:ext cx="9155062" cy="451596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8000">
                <a:schemeClr val="bg1"/>
              </a:gs>
            </a:gsLst>
            <a:lin ang="5400000" scaled="1"/>
            <a:tileRect/>
          </a:gra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290" tIns="17145" rIns="34290" bIns="17145" numCol="1" rtlCol="0" anchor="t" anchorCtr="0" compatLnSpc="1">
            <a:prstTxWarp prst="textNoShape">
              <a:avLst/>
            </a:prstTxWarp>
          </a:bodyPr>
          <a:lstStyle/>
          <a:p>
            <a:pPr defTabSz="342900"/>
            <a:endParaRPr lang="id-ID" dirty="0">
              <a:latin typeface="Futura Bk BT" pitchFamily="34" charset="0"/>
            </a:endParaRPr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6858016" y="478632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5D5E54-E06B-477B-AE1A-0831167D165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0A78-0DAD-4476-9244-FA9785F40615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6858016" y="478632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5D5E54-E06B-477B-AE1A-0831167D165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0A78-0DAD-4476-9244-FA9785F40615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6858016" y="478632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5D5E54-E06B-477B-AE1A-0831167D165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80A78-0DAD-4476-9244-FA9785F40615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D5E54-E06B-477B-AE1A-0831167D1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8" name="Text Box 21"/>
          <p:cNvSpPr txBox="1">
            <a:spLocks noChangeArrowheads="1"/>
          </p:cNvSpPr>
          <p:nvPr/>
        </p:nvSpPr>
        <p:spPr bwMode="auto">
          <a:xfrm>
            <a:off x="233346" y="1995686"/>
            <a:ext cx="86773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  <a:latin typeface="Myriad Pro" pitchFamily="34" charset="0"/>
                <a:ea typeface="FangSong" pitchFamily="49" charset="-122"/>
              </a:rPr>
              <a:t>FACILITIES LOCATION</a:t>
            </a:r>
          </a:p>
        </p:txBody>
      </p:sp>
      <p:pic>
        <p:nvPicPr>
          <p:cNvPr id="1026" name="Picture 2" descr="https://www.itm.edu/wp-content/uploads/2016/08/logo.png">
            <a:extLst>
              <a:ext uri="{FF2B5EF4-FFF2-40B4-BE49-F238E27FC236}">
                <a16:creationId xmlns:a16="http://schemas.microsoft.com/office/drawing/2014/main" id="{D65EAABF-B15D-4C9B-85DA-206380E1FC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7" y="399030"/>
            <a:ext cx="2828925" cy="75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364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 pitchFamily="34" charset="0"/>
              </a:rPr>
              <a:t>STEPS IN LOCATION SELECTION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251520" y="910695"/>
            <a:ext cx="8892480" cy="2046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Clr>
                <a:srgbClr val="C00000"/>
              </a:buClr>
            </a:pPr>
            <a:r>
              <a:rPr lang="en-US" sz="1500" dirty="0">
                <a:latin typeface="Myriad Pro" pitchFamily="34" charset="0"/>
              </a:rPr>
              <a:t>SELECTION OF SITE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/>
              </a:rPr>
              <a:t>SOIL, SIZE AND TOPOGRAPHY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/>
              </a:rPr>
              <a:t>DISPOSAL OF WASTE</a:t>
            </a:r>
          </a:p>
          <a:p>
            <a:pPr marL="285750" indent="-285750">
              <a:lnSpc>
                <a:spcPct val="140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US" sz="1400" dirty="0">
              <a:latin typeface="Myriad Pro"/>
            </a:endParaRPr>
          </a:p>
          <a:p>
            <a:pPr marL="285750" indent="-285750" defTabSz="228600">
              <a:lnSpc>
                <a:spcPct val="114000"/>
              </a:lnSpc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1400" dirty="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166970542"/>
      </p:ext>
    </p:extLst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9512" y="266001"/>
            <a:ext cx="482453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 pitchFamily="34" charset="0"/>
              </a:rPr>
              <a:t>LOCATION DECISION : RELEVANT FACTORS</a:t>
            </a:r>
            <a:br>
              <a:rPr lang="en-US" b="1" dirty="0">
                <a:solidFill>
                  <a:srgbClr val="C00000"/>
                </a:solidFill>
                <a:latin typeface="Myriad Pro" pitchFamily="34" charset="0"/>
              </a:rPr>
            </a:br>
            <a:endParaRPr lang="en-US" sz="1500" dirty="0">
              <a:latin typeface="Myriad Pro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69DFBB8-928B-4BDF-957F-2B8C6FE2A2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109662"/>
            <a:ext cx="7776864" cy="380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179600"/>
      </p:ext>
    </p:extLst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4557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>
                <a:solidFill>
                  <a:srgbClr val="C00000"/>
                </a:solidFill>
                <a:latin typeface="Myriad Pro" pitchFamily="34" charset="0"/>
              </a:rPr>
              <a:t>OTHER ISSUES IN LOCATION PLANNING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140420" y="582543"/>
            <a:ext cx="9003580" cy="5560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GEO-POLITICAL FACTORS…EXAMPLE…TATA NANO CAR.. SINGUR TO GUJARAT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THESE DEVELOPMENTS POINT TO TWO AREAS WHICH COULD AFFECT THE LOCATION PLANNING PROBLEM VERY SIGNIFICANTLY  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IN" sz="1500" dirty="0">
                <a:latin typeface="Myriad Pro" panose="020B0503030403020204"/>
              </a:rPr>
              <a:t>AVAILABILITY OF GOOD TRANSPORTATION INFRASTRUCTURE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IN" sz="1500" dirty="0">
                <a:latin typeface="Myriad Pro" panose="020B0503030403020204"/>
              </a:rPr>
              <a:t>USE OF INTERNET AND IT INFRASTRUCTURE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LOCATION PLANNING IN THE OVERALL CONTEXT OF JUST-IN-TIME MANUFACTURING PHILOSOPHY (SUPPLIERS LOCATED IN THE VICINITY (20 – 40 KM RADIUS) OF THE MANUFACTURER)‏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SERVICE QUALITY DEPENDS ON RESPONSIVENESS OF SERVICE DELIVERY SYSTEM. LOCATING SERVICE OUTLETS, CLOSE TO THE DEMAND POINT IS AN IMPORTANT REQUIREMENT IN A SERVICE SYSTEM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anose="020B0503030403020204"/>
            </a:endParaRP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anose="020B0503030403020204"/>
            </a:endParaRPr>
          </a:p>
        </p:txBody>
      </p:sp>
    </p:spTree>
    <p:extLst>
      <p:ext uri="{BB962C8B-B14F-4D97-AF65-F5344CB8AC3E}">
        <p14:creationId xmlns:p14="http://schemas.microsoft.com/office/powerpoint/2010/main" val="801350932"/>
      </p:ext>
    </p:extLst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868005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>
                <a:solidFill>
                  <a:srgbClr val="C00000"/>
                </a:solidFill>
                <a:latin typeface="Myriad Pro" pitchFamily="34" charset="0"/>
              </a:rPr>
              <a:t>FACILITY/PLANT  LOCATION – GOVT POLICY – SPECIAL ZONES FOR LOCATION</a:t>
            </a:r>
            <a:br>
              <a:rPr lang="en-IN" b="1" dirty="0">
                <a:solidFill>
                  <a:srgbClr val="C00000"/>
                </a:solidFill>
                <a:latin typeface="Myriad Pro" pitchFamily="34" charset="0"/>
              </a:rPr>
            </a:br>
            <a:endParaRPr lang="en-US" sz="1500" dirty="0">
              <a:latin typeface="Myriad Pro" pitchFamily="34" charset="0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140420" y="1131590"/>
            <a:ext cx="8680052" cy="2328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UNDER OPERATION : SANTACRUZ, KANDLA, COCHIN, NOIDA, FALTA, CHENNAI, VISAKHAPATNAM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 ZONES UNDER DEVELOPMENT : KANPUR, GREATER NOIDA, BHADOHI, PARADEEP, GOPALPUR, KULPI, INDORE, HASSAN, KAKINADA, DRONAGIRI, POSITRA, NANGUNERI</a:t>
            </a:r>
          </a:p>
          <a:p>
            <a:pPr>
              <a:lnSpc>
                <a:spcPct val="200000"/>
              </a:lnSpc>
              <a:buClr>
                <a:srgbClr val="C00000"/>
              </a:buClr>
            </a:pPr>
            <a:endParaRPr lang="en-IN" sz="1500" dirty="0">
              <a:latin typeface="Myriad Pro" panose="020B0503030403020204"/>
            </a:endParaRPr>
          </a:p>
        </p:txBody>
      </p:sp>
    </p:spTree>
    <p:extLst>
      <p:ext uri="{BB962C8B-B14F-4D97-AF65-F5344CB8AC3E}">
        <p14:creationId xmlns:p14="http://schemas.microsoft.com/office/powerpoint/2010/main" val="1774897602"/>
      </p:ext>
    </p:extLst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9512" y="192964"/>
            <a:ext cx="3349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IN" b="1" dirty="0">
                <a:solidFill>
                  <a:srgbClr val="C00000"/>
                </a:solidFill>
                <a:latin typeface="Myriad Pro" panose="020B0503030403020204"/>
              </a:rPr>
              <a:t>FACILITY LOCATION MODELS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323528" y="1131589"/>
            <a:ext cx="8208912" cy="2790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ALFRED  WEBER”S  FORMULA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IN" sz="1500" dirty="0">
                <a:latin typeface="Myriad Pro" panose="020B0503030403020204"/>
              </a:rPr>
              <a:t> RATIO OF   RAW MATERIAL WEIGHT/FINISHED  PRODUCT = ?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IN" sz="1500" dirty="0">
                <a:latin typeface="Myriad Pro" panose="020B0503030403020204"/>
              </a:rPr>
              <a:t> A) IF THE  RATIO &gt; 1, LOCATE  THE PLANT  NEAR THE SOURCE OF RAW MATERIAL.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IN" sz="1500" dirty="0">
                <a:latin typeface="Myriad Pro" panose="020B0503030403020204"/>
              </a:rPr>
              <a:t> B) OR ELSE , EVALUATE OTHER FACTORS LIKE LABOUR, MARKET.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anose="020B0503030403020204"/>
            </a:endParaRP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 CENTER OF GRAVITY METHOD</a:t>
            </a:r>
          </a:p>
        </p:txBody>
      </p:sp>
    </p:spTree>
    <p:extLst>
      <p:ext uri="{BB962C8B-B14F-4D97-AF65-F5344CB8AC3E}">
        <p14:creationId xmlns:p14="http://schemas.microsoft.com/office/powerpoint/2010/main" val="866358464"/>
      </p:ext>
    </p:extLst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3349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IN" b="1" dirty="0">
                <a:solidFill>
                  <a:srgbClr val="C00000"/>
                </a:solidFill>
                <a:latin typeface="Myriad Pro" panose="020B0503030403020204"/>
              </a:rPr>
              <a:t>FACILITY LOCATION MODELS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323528" y="945695"/>
            <a:ext cx="8316416" cy="3252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FACTOR RATING METHOD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POINT RATING METHOD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BREAK EVEN ANALYSIS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QUALITATIVE FACTOR ANALYSIS</a:t>
            </a:r>
          </a:p>
          <a:p>
            <a:pPr>
              <a:lnSpc>
                <a:spcPct val="200000"/>
              </a:lnSpc>
              <a:buClr>
                <a:srgbClr val="C00000"/>
              </a:buClr>
            </a:pPr>
            <a:r>
              <a:rPr lang="en-IN" sz="1500" dirty="0">
                <a:latin typeface="Myriad Pro" panose="020B0503030403020204"/>
              </a:rPr>
              <a:t> 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anose="020B0503030403020204"/>
            </a:endParaRP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anose="020B0503030403020204"/>
            </a:endParaRPr>
          </a:p>
        </p:txBody>
      </p:sp>
    </p:spTree>
    <p:extLst>
      <p:ext uri="{BB962C8B-B14F-4D97-AF65-F5344CB8AC3E}">
        <p14:creationId xmlns:p14="http://schemas.microsoft.com/office/powerpoint/2010/main" val="3164469854"/>
      </p:ext>
    </p:extLst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5215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 pitchFamily="34" charset="0"/>
              </a:rPr>
              <a:t>LOCATION FACTOR RATING METHOD : STEPS</a:t>
            </a:r>
            <a:endParaRPr lang="en-US" sz="1500" dirty="0">
              <a:latin typeface="Myriad Pro" pitchFamily="34" charset="0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140420" y="1131590"/>
            <a:ext cx="8680052" cy="2328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IDENTIFY AND LIST DOWN ALL THE RELEVANT FACTORS FOR THE LOCATION DECISION. 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ESTABLISH THE RELATIVE IMPORTANCE OF EACH FACTOR IN THE FINAL DECISION.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RATE THE PERFORMANCE OF EACH CANDIDATE LOCATION USING A RATING MECHANISM.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COMPUTE A TOTAL SCORE FOR EACH LOCATION BASED ON ITS PERFORMANCE AGAINST EACH FACTOR AND RANK THEM IN THE DECREASING ORDER</a:t>
            </a:r>
          </a:p>
        </p:txBody>
      </p:sp>
    </p:spTree>
    <p:extLst>
      <p:ext uri="{BB962C8B-B14F-4D97-AF65-F5344CB8AC3E}">
        <p14:creationId xmlns:p14="http://schemas.microsoft.com/office/powerpoint/2010/main" val="1675062034"/>
      </p:ext>
    </p:extLst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9512" y="266001"/>
            <a:ext cx="482453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 pitchFamily="34" charset="0"/>
              </a:rPr>
              <a:t>FACTOR RATING METHOD</a:t>
            </a:r>
            <a:br>
              <a:rPr lang="en-US" b="1" dirty="0">
                <a:solidFill>
                  <a:srgbClr val="C00000"/>
                </a:solidFill>
                <a:latin typeface="Myriad Pro" pitchFamily="34" charset="0"/>
              </a:rPr>
            </a:br>
            <a:endParaRPr lang="en-US" sz="1500" dirty="0">
              <a:latin typeface="Myriad Pro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D793A8C-E685-4EC5-AC13-71341023DD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130" y="866164"/>
            <a:ext cx="7742301" cy="4153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78581"/>
      </p:ext>
    </p:extLst>
  </p:cSld>
  <p:clrMapOvr>
    <a:masterClrMapping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3503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 pitchFamily="34" charset="0"/>
              </a:rPr>
              <a:t>CENTER OF GRAVITY METHOD</a:t>
            </a:r>
            <a:endParaRPr lang="en-US" sz="1500" dirty="0">
              <a:latin typeface="Myriad Pro" pitchFamily="34" charset="0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140420" y="1131590"/>
            <a:ext cx="8680052" cy="3713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THE CENTER OF GRAVITY METHOD IS USED FOR LOCATING CENTRAL  FACILITIES THAT CONSIDERS EXISTING FACILITIES, THE DISTANCES BETWEEN THEM, AND THE VOLUMES OF GOODS TO BE SHIPPED BETWEEN THEM.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THIS METHODOLOGY INVOLVES FORMULAS USED TO COMPUTE THE COORDINATES OF THE TWO-DIMENSIONAL POINT THAT MEETS THE DISTANCE AND VOLUME CRITERIA STATED ABOVE.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ALL THE DEMAND POINTS (OR THE SUPPLY POINTS, IF RAW MATERIAL IS SUPPLIED FROM SEVERAL LOCATIONS) ARE REPRESENTED IN A CARTESIAN COORDINATE SYSTEM.</a:t>
            </a:r>
          </a:p>
          <a:p>
            <a:pPr>
              <a:lnSpc>
                <a:spcPct val="200000"/>
              </a:lnSpc>
              <a:buClr>
                <a:srgbClr val="C00000"/>
              </a:buClr>
            </a:pPr>
            <a:endParaRPr lang="en-IN" sz="1500" dirty="0">
              <a:latin typeface="Myriad Pro" panose="020B0503030403020204"/>
            </a:endParaRPr>
          </a:p>
        </p:txBody>
      </p:sp>
    </p:spTree>
    <p:extLst>
      <p:ext uri="{BB962C8B-B14F-4D97-AF65-F5344CB8AC3E}">
        <p14:creationId xmlns:p14="http://schemas.microsoft.com/office/powerpoint/2010/main" val="237081775"/>
      </p:ext>
    </p:extLst>
  </p:cSld>
  <p:clrMapOvr>
    <a:masterClrMapping/>
  </p:clrMapOvr>
  <p:transition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3503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 pitchFamily="34" charset="0"/>
              </a:rPr>
              <a:t>CENTER OF GRAVITY METHOD</a:t>
            </a:r>
            <a:endParaRPr lang="en-US" sz="1500" dirty="0">
              <a:latin typeface="Myriad Pro" pitchFamily="34" charset="0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140420" y="1131590"/>
            <a:ext cx="8680052" cy="1867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EACH DEMAND (OR THE SUPPLY POINT) WILL ALSO HAVE WEIGHT INDICATING THE QUANTUM OF SHIPMENT.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THEREFORE IT IS POSSIBLE TO IDENTIFY THE CENTRE OF GRAVITY OF THE VARIOUS DEMAND (OR SUPPLY) POINTS.</a:t>
            </a:r>
          </a:p>
        </p:txBody>
      </p:sp>
    </p:spTree>
    <p:extLst>
      <p:ext uri="{BB962C8B-B14F-4D97-AF65-F5344CB8AC3E}">
        <p14:creationId xmlns:p14="http://schemas.microsoft.com/office/powerpoint/2010/main" val="3708719609"/>
      </p:ext>
    </p:extLst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-219068" y="228600"/>
            <a:ext cx="2990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C00000"/>
                </a:solidFill>
                <a:latin typeface="Myriad Pro" panose="020B0503030403020204"/>
              </a:rPr>
              <a:t>PLANT LOCATION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533400" y="2099194"/>
            <a:ext cx="8215064" cy="1048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b">
            <a:spAutoFit/>
          </a:bodyPr>
          <a:lstStyle/>
          <a:p>
            <a:pPr algn="ctr">
              <a:lnSpc>
                <a:spcPct val="140000"/>
              </a:lnSpc>
              <a:buClr>
                <a:srgbClr val="C00000"/>
              </a:buClr>
            </a:pPr>
            <a:r>
              <a:rPr lang="en-IN" sz="1600" b="1" dirty="0">
                <a:latin typeface="Myriad Pro"/>
              </a:rPr>
              <a:t>PLANT LOCATION IS  THE FUNCTION OF DETERMINING LOCATION FOR A PLANT FOR MAXIMUM OPERATING ECONOMY AND EFFECTIVENESS.</a:t>
            </a:r>
          </a:p>
          <a:p>
            <a:pPr marL="285750" indent="-285750">
              <a:lnSpc>
                <a:spcPct val="140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US" sz="1400" dirty="0">
              <a:latin typeface="Myriad Pro"/>
            </a:endParaRPr>
          </a:p>
        </p:txBody>
      </p:sp>
    </p:spTree>
  </p:cSld>
  <p:clrMapOvr>
    <a:masterClrMapping/>
  </p:clrMapOvr>
  <p:transition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9512" y="266001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>
                <a:solidFill>
                  <a:srgbClr val="C00000"/>
                </a:solidFill>
                <a:latin typeface="Myriad Pro" pitchFamily="34" charset="0"/>
              </a:rPr>
              <a:t>CENTER OF GRAVITY METHOD FORMULA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332C6D1-1AA5-41AD-B905-8D433D7960F4}"/>
              </a:ext>
            </a:extLst>
          </p:cNvPr>
          <p:cNvSpPr/>
          <p:nvPr/>
        </p:nvSpPr>
        <p:spPr>
          <a:xfrm flipH="1">
            <a:off x="251520" y="1140589"/>
            <a:ext cx="43204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err="1"/>
              <a:t>Cx</a:t>
            </a:r>
            <a:r>
              <a:rPr lang="en-IN" dirty="0"/>
              <a:t> = X coordinate of </a:t>
            </a:r>
            <a:r>
              <a:rPr lang="en-IN" dirty="0" err="1"/>
              <a:t>center</a:t>
            </a:r>
            <a:r>
              <a:rPr lang="en-IN" dirty="0"/>
              <a:t> of gravity</a:t>
            </a:r>
          </a:p>
          <a:p>
            <a:endParaRPr lang="en-IN" dirty="0"/>
          </a:p>
          <a:p>
            <a:r>
              <a:rPr lang="en-IN" dirty="0"/>
              <a:t>Cy = Y coordinate of </a:t>
            </a:r>
            <a:r>
              <a:rPr lang="en-IN" dirty="0" err="1"/>
              <a:t>center</a:t>
            </a:r>
            <a:r>
              <a:rPr lang="en-IN" dirty="0"/>
              <a:t> of gravity</a:t>
            </a:r>
          </a:p>
          <a:p>
            <a:endParaRPr lang="en-IN" dirty="0"/>
          </a:p>
          <a:p>
            <a:r>
              <a:rPr lang="en-IN" dirty="0"/>
              <a:t>dix = X coordinate of the </a:t>
            </a:r>
            <a:r>
              <a:rPr lang="en-IN" dirty="0" err="1"/>
              <a:t>ith</a:t>
            </a:r>
            <a:r>
              <a:rPr lang="en-IN" dirty="0"/>
              <a:t> location</a:t>
            </a:r>
          </a:p>
          <a:p>
            <a:endParaRPr lang="en-IN" dirty="0"/>
          </a:p>
          <a:p>
            <a:r>
              <a:rPr lang="en-IN" dirty="0" err="1"/>
              <a:t>diy</a:t>
            </a:r>
            <a:r>
              <a:rPr lang="en-IN" dirty="0"/>
              <a:t> = Y coordinate of the </a:t>
            </a:r>
            <a:r>
              <a:rPr lang="en-IN" dirty="0" err="1"/>
              <a:t>ith</a:t>
            </a:r>
            <a:r>
              <a:rPr lang="en-IN" dirty="0"/>
              <a:t> location</a:t>
            </a:r>
          </a:p>
          <a:p>
            <a:endParaRPr lang="en-IN" dirty="0"/>
          </a:p>
          <a:p>
            <a:r>
              <a:rPr lang="en-IN" dirty="0"/>
              <a:t>Vi = volume of goods moved to or from </a:t>
            </a:r>
            <a:r>
              <a:rPr lang="en-IN" dirty="0" err="1"/>
              <a:t>ith</a:t>
            </a:r>
            <a:r>
              <a:rPr lang="en-IN" dirty="0"/>
              <a:t> </a:t>
            </a:r>
          </a:p>
          <a:p>
            <a:r>
              <a:rPr lang="en-IN" dirty="0"/>
              <a:t>         location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B5AAA03-8815-4713-AD49-C99E32BC6E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952" y="987574"/>
            <a:ext cx="4320481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005263"/>
      </p:ext>
    </p:extLst>
  </p:cSld>
  <p:clrMapOvr>
    <a:masterClrMapping/>
  </p:clrMapOvr>
  <p:transition advClick="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5216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>
                <a:solidFill>
                  <a:srgbClr val="C00000"/>
                </a:solidFill>
                <a:latin typeface="Arial"/>
              </a:rPr>
              <a:t>EXAMPLE OF CENTER OF GRAVITY METHOD</a:t>
            </a:r>
            <a:endParaRPr lang="en-IN" dirty="0">
              <a:solidFill>
                <a:srgbClr val="C0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85B20F4-7069-4F36-997D-ECD02C1DA6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685800"/>
            <a:ext cx="7999040" cy="422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377173"/>
      </p:ext>
    </p:extLst>
  </p:cSld>
  <p:clrMapOvr>
    <a:masterClrMapping/>
  </p:clrMapOvr>
  <p:transition advClick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5215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>
                <a:solidFill>
                  <a:srgbClr val="C00000"/>
                </a:solidFill>
                <a:latin typeface="Arial"/>
              </a:rPr>
              <a:t>EXAMPLE OF CENTER OF GRAVITY METHOD</a:t>
            </a:r>
            <a:endParaRPr lang="en-IN" dirty="0">
              <a:solidFill>
                <a:srgbClr val="C0000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DD555CF-5336-4EE1-BAAC-4FFDC3343B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690266"/>
            <a:ext cx="7999040" cy="4181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611318"/>
      </p:ext>
    </p:extLst>
  </p:cSld>
  <p:clrMapOvr>
    <a:masterClrMapping/>
  </p:clrMapOvr>
  <p:transition advClick="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5215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>
                <a:solidFill>
                  <a:srgbClr val="C00000"/>
                </a:solidFill>
                <a:latin typeface="Arial"/>
              </a:rPr>
              <a:t>EXAMPLE OF CENTER OF GRAVITY METHOD</a:t>
            </a:r>
            <a:endParaRPr lang="en-IN" dirty="0">
              <a:solidFill>
                <a:srgbClr val="C0000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FF8A6B3-1B67-454C-9FBF-AC2F210081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843558"/>
            <a:ext cx="8287072" cy="4071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622415"/>
      </p:ext>
    </p:extLst>
  </p:cSld>
  <p:clrMapOvr>
    <a:masterClrMapping/>
  </p:clrMapOvr>
  <p:transition advClick="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3979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 pitchFamily="34" charset="0"/>
              </a:rPr>
              <a:t>BREAK EVEN ANALYSIS - EXAMPLE</a:t>
            </a:r>
            <a:endParaRPr lang="en-US" sz="1500" dirty="0">
              <a:latin typeface="Myriad Pro" pitchFamily="34" charset="0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140420" y="1131590"/>
            <a:ext cx="8680052" cy="1405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Clr>
                <a:srgbClr val="C00000"/>
              </a:buClr>
            </a:pPr>
            <a:r>
              <a:rPr lang="en-IN" sz="1500" dirty="0">
                <a:latin typeface="Myriad Pro" panose="020B0503030403020204"/>
              </a:rPr>
              <a:t>Potential locations A, B and C have the cost structures shown for producing a product expected to sell at Rs. 100 per unit. Find the most economical location for an expected volume of 2,000 units / year.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CC89371-7925-4C04-B8B4-7EC5774845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2787774"/>
            <a:ext cx="7128792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532129"/>
      </p:ext>
    </p:extLst>
  </p:cSld>
  <p:clrMapOvr>
    <a:masterClrMapping/>
  </p:clrMapOvr>
  <p:transition advClick="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5933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 pitchFamily="34" charset="0"/>
              </a:rPr>
              <a:t>QUALITATIVE FACTOR ANALYSIS METHOD: EXAMPLE</a:t>
            </a:r>
            <a:endParaRPr lang="en-US" sz="1500" dirty="0">
              <a:latin typeface="Myriad Pro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89ACAF3-7DBC-43CB-B57D-DB5C7F18D5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7864" y="1767759"/>
            <a:ext cx="5400600" cy="280831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2CA93B1-A6B2-4FC9-8475-C7E42BF04EC6}"/>
              </a:ext>
            </a:extLst>
          </p:cNvPr>
          <p:cNvSpPr/>
          <p:nvPr/>
        </p:nvSpPr>
        <p:spPr>
          <a:xfrm>
            <a:off x="533400" y="843558"/>
            <a:ext cx="80710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/>
              <a:t>XYZ Restaurant wishes to open a new store. Based on the following subjective criteria, where should the new store be located?</a:t>
            </a:r>
          </a:p>
          <a:p>
            <a:endParaRPr lang="en-IN" dirty="0"/>
          </a:p>
          <a:p>
            <a:endParaRPr lang="en-IN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E4F7C8-C2BB-447B-A1E2-7340E4348841}"/>
              </a:ext>
            </a:extLst>
          </p:cNvPr>
          <p:cNvSpPr/>
          <p:nvPr/>
        </p:nvSpPr>
        <p:spPr>
          <a:xfrm>
            <a:off x="389384" y="1971586"/>
            <a:ext cx="29584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/>
              <a:t>                  a.   	A</a:t>
            </a:r>
          </a:p>
          <a:p>
            <a:r>
              <a:rPr lang="en-IN" dirty="0"/>
              <a:t> 	b.	B</a:t>
            </a:r>
          </a:p>
          <a:p>
            <a:r>
              <a:rPr lang="en-IN" dirty="0"/>
              <a:t> 	c.	</a:t>
            </a:r>
            <a:r>
              <a:rPr lang="en-IN" dirty="0">
                <a:solidFill>
                  <a:srgbClr val="C00000"/>
                </a:solidFill>
              </a:rPr>
              <a:t>C</a:t>
            </a:r>
          </a:p>
          <a:p>
            <a:r>
              <a:rPr lang="en-IN" dirty="0"/>
              <a:t> 	d.	D </a:t>
            </a:r>
          </a:p>
        </p:txBody>
      </p:sp>
    </p:spTree>
    <p:extLst>
      <p:ext uri="{BB962C8B-B14F-4D97-AF65-F5344CB8AC3E}">
        <p14:creationId xmlns:p14="http://schemas.microsoft.com/office/powerpoint/2010/main" val="500159393"/>
      </p:ext>
    </p:extLst>
  </p:cSld>
  <p:clrMapOvr>
    <a:masterClrMapping/>
  </p:clrMapOvr>
  <p:transition advClick="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E4F7C8-C2BB-447B-A1E2-7340E4348841}"/>
              </a:ext>
            </a:extLst>
          </p:cNvPr>
          <p:cNvSpPr/>
          <p:nvPr/>
        </p:nvSpPr>
        <p:spPr>
          <a:xfrm>
            <a:off x="389384" y="1971586"/>
            <a:ext cx="29584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/>
              <a:t>                 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720FCD-DA3F-427F-BC02-A835BE5F79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384" y="690264"/>
            <a:ext cx="8754616" cy="4453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358755"/>
      </p:ext>
    </p:extLst>
  </p:cSld>
  <p:clrMapOvr>
    <a:masterClrMapping/>
  </p:clrMapOvr>
  <p:transition advClick="0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2"/>
          <p:cNvSpPr txBox="1">
            <a:spLocks noChangeArrowheads="1"/>
          </p:cNvSpPr>
          <p:nvPr/>
        </p:nvSpPr>
        <p:spPr bwMode="auto">
          <a:xfrm>
            <a:off x="309564" y="114300"/>
            <a:ext cx="184731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>
              <a:solidFill>
                <a:schemeClr val="bg1"/>
              </a:solidFill>
              <a:latin typeface="Myriad Pro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2285998"/>
            <a:ext cx="9144000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500" b="1" dirty="0">
                <a:solidFill>
                  <a:srgbClr val="C00000"/>
                </a:solidFill>
                <a:latin typeface="Myriad Pro" pitchFamily="34" charset="0"/>
              </a:rPr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1957338421"/>
      </p:ext>
    </p:extLst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1" y="228600"/>
            <a:ext cx="3771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 pitchFamily="34" charset="0"/>
              </a:rPr>
              <a:t>NEED FOR LOCATION SELECTION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142844" y="910694"/>
            <a:ext cx="9001156" cy="3227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500" dirty="0">
                <a:latin typeface="Myriad Pro" pitchFamily="34" charset="0"/>
              </a:rPr>
              <a:t> </a:t>
            </a:r>
            <a:r>
              <a:rPr lang="en-IN" sz="1500" dirty="0">
                <a:latin typeface="Myriad Pro" pitchFamily="34" charset="0"/>
              </a:rPr>
              <a:t>BUSINESS NEWLY STARTED.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itchFamily="34" charset="0"/>
            </a:endParaRP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EXISTING BUSINESS HAS OUTGROWN AND EXPANSION NOT POSSIBLE.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itchFamily="34" charset="0"/>
            </a:endParaRP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MARKET NECESSITATES THE ESTABLISHMENT OF BRANCHES.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itchFamily="34" charset="0"/>
            </a:endParaRP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A LEASE EXPIRES 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itchFamily="34" charset="0"/>
            </a:endParaRP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POSSIBILITY OF REDUCING MANUFACTURING COST BY SHIFTING </a:t>
            </a: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500" dirty="0">
              <a:latin typeface="Myriad Pro" pitchFamily="34" charset="0"/>
            </a:endParaRPr>
          </a:p>
          <a:p>
            <a:pPr>
              <a:lnSpc>
                <a:spcPct val="114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itchFamily="34" charset="0"/>
              </a:rPr>
              <a:t> OTHER SOCIAL OR ECONOMIC REASONS, FOR EX, INADEQUATE LABOUR SUPPLY, SHIFTING OF THE MARKET ETC.</a:t>
            </a:r>
            <a:endParaRPr lang="en-US" sz="1500" dirty="0">
              <a:latin typeface="Myriad Pro" pitchFamily="34" charset="0"/>
            </a:endParaRPr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2"/>
          <p:cNvSpPr txBox="1">
            <a:spLocks noChangeArrowheads="1"/>
          </p:cNvSpPr>
          <p:nvPr/>
        </p:nvSpPr>
        <p:spPr bwMode="auto">
          <a:xfrm>
            <a:off x="309564" y="114300"/>
            <a:ext cx="184731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>
              <a:solidFill>
                <a:schemeClr val="bg1"/>
              </a:solidFill>
              <a:latin typeface="Myriad Pro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914400"/>
            <a:ext cx="8229600" cy="41395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FACTORS PROMOTING GLOBALISATION OF OPERATIONS</a:t>
            </a:r>
          </a:p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en-IN" sz="1500" dirty="0">
                <a:latin typeface="Myriad Pro" pitchFamily="34" charset="0"/>
              </a:rPr>
              <a:t>REGULATORY &amp; ECONOMIC REFORMS</a:t>
            </a:r>
          </a:p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en-IN" sz="1500" dirty="0">
                <a:latin typeface="Myriad Pro" pitchFamily="34" charset="0"/>
              </a:rPr>
              <a:t>FACTOR COST ADVANTAGES</a:t>
            </a:r>
          </a:p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en-IN" sz="1500" dirty="0">
                <a:latin typeface="Myriad Pro" pitchFamily="34" charset="0"/>
              </a:rPr>
              <a:t>EXPANDING MARKETS IN DEVELOPING COUNTRIES</a:t>
            </a:r>
          </a:p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LOCATION ISSUES HAVE BECOME MORE PROMINENT IN RECENT YEARS DUE TO GLOBALISATION</a:t>
            </a:r>
          </a:p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en-IN" sz="1500" dirty="0">
                <a:latin typeface="Myriad Pro" pitchFamily="34" charset="0"/>
              </a:rPr>
              <a:t>LOCATION DECISION PERTAINS TO THE CHOICE OF APPROPRIATE GEOGRAPHICAL SITE FOR LOCATING MANUFACTURING &amp; SERVICE FACILITIES OF AN ORGANISATION</a:t>
            </a:r>
          </a:p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endParaRPr lang="en-IN" sz="1500" dirty="0">
              <a:latin typeface="Myriad Pro" pitchFamily="34" charset="0"/>
            </a:endParaRPr>
          </a:p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endParaRPr lang="en-IN" sz="1500" dirty="0">
              <a:latin typeface="Myriad Pro" pitchFamily="34" charset="0"/>
            </a:endParaRPr>
          </a:p>
          <a:p>
            <a:pPr marL="285750" indent="-285750" algn="just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endParaRPr lang="en-GB" sz="1500" dirty="0">
              <a:latin typeface="Myriad Pro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57C2CE-FD2F-4119-8831-CA0FED84A488}"/>
              </a:ext>
            </a:extLst>
          </p:cNvPr>
          <p:cNvSpPr txBox="1"/>
          <p:nvPr/>
        </p:nvSpPr>
        <p:spPr>
          <a:xfrm>
            <a:off x="140421" y="228600"/>
            <a:ext cx="3771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 pitchFamily="34" charset="0"/>
              </a:rPr>
              <a:t>NEED FOR LOCATION SELECTION</a:t>
            </a:r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2"/>
          <p:cNvSpPr txBox="1">
            <a:spLocks noChangeArrowheads="1"/>
          </p:cNvSpPr>
          <p:nvPr/>
        </p:nvSpPr>
        <p:spPr bwMode="auto">
          <a:xfrm>
            <a:off x="309564" y="114300"/>
            <a:ext cx="184731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>
              <a:solidFill>
                <a:schemeClr val="bg1"/>
              </a:solidFill>
              <a:latin typeface="Myriad Pro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43" y="228600"/>
            <a:ext cx="666140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>
                <a:solidFill>
                  <a:srgbClr val="C00000"/>
                </a:solidFill>
                <a:latin typeface="Myriad Pro" pitchFamily="34" charset="0"/>
              </a:rPr>
              <a:t>COMPETITIVENESS OF A LOCATION : THREE TIER MODEL</a:t>
            </a:r>
            <a:br>
              <a:rPr lang="en-IN" sz="1700" b="1" dirty="0">
                <a:solidFill>
                  <a:srgbClr val="C00000"/>
                </a:solidFill>
                <a:latin typeface="Myriad Pro" pitchFamily="34" charset="0"/>
              </a:rPr>
            </a:br>
            <a:endParaRPr lang="en-IN" sz="1700" b="1" dirty="0">
              <a:solidFill>
                <a:srgbClr val="C00000"/>
              </a:solidFill>
              <a:latin typeface="Myriad Pro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A0CE1CD-930D-4561-9B3F-53FFE4558E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832" y="819150"/>
            <a:ext cx="7074552" cy="4095750"/>
          </a:xfrm>
          <a:prstGeom prst="rect">
            <a:avLst/>
          </a:prstGeom>
        </p:spPr>
      </p:pic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364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 pitchFamily="34" charset="0"/>
              </a:rPr>
              <a:t>STEPS IN LOCATION SELECTION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251520" y="910695"/>
            <a:ext cx="8892480" cy="3130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Clr>
                <a:srgbClr val="C00000"/>
              </a:buClr>
            </a:pPr>
            <a:r>
              <a:rPr lang="en-IN" sz="1500" dirty="0">
                <a:latin typeface="Myriad Pro"/>
              </a:rPr>
              <a:t>TO BE SYSTEMATIC, IN CHOOSING A PLANT LOCATION, THE ENTREPRENEUR WOULD DO WELL TO PROCEED STEP BY STEP, THE STEPS BEING,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/>
              </a:rPr>
              <a:t>WITHIN THE COUNTRY OR OUTSIDE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/>
              </a:rPr>
              <a:t>SELECTION OF THE REGION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/>
              </a:rPr>
              <a:t>SELECTION OF THE LOCALITY OR COMMUNITY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/>
              </a:rPr>
              <a:t>SELECTION OF THE EXACT SITE</a:t>
            </a:r>
          </a:p>
          <a:p>
            <a:pPr marL="285750" indent="-285750" defTabSz="228600">
              <a:lnSpc>
                <a:spcPct val="114000"/>
              </a:lnSpc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1400" dirty="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008243964"/>
      </p:ext>
    </p:extLst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364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 pitchFamily="34" charset="0"/>
              </a:rPr>
              <a:t>STEPS IN LOCATION SELECTION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251520" y="910695"/>
            <a:ext cx="8892480" cy="3561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Clr>
                <a:srgbClr val="C00000"/>
              </a:buClr>
            </a:pPr>
            <a:r>
              <a:rPr lang="en-IN" sz="1500" dirty="0">
                <a:latin typeface="Myriad Pro"/>
              </a:rPr>
              <a:t>WITH IN COUNTRY OR OUTSIDE 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/>
              </a:rPr>
              <a:t>POLITICAL STABILITY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/>
              </a:rPr>
              <a:t>EXPORT AND IMPORT REGULATIONS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/>
              </a:rPr>
              <a:t>CURRENCY AND EXCHANGE RATES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/>
              </a:rPr>
              <a:t>CULTURAL AND ECONOMIC PECULIARITIES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/>
              </a:rPr>
              <a:t>NATURAL OR PHYSICAL ENVIRONMENT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400" dirty="0">
              <a:latin typeface="Myriad Pro"/>
            </a:endParaRPr>
          </a:p>
          <a:p>
            <a:pPr marL="285750" indent="-285750" defTabSz="228600">
              <a:lnSpc>
                <a:spcPct val="114000"/>
              </a:lnSpc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1400" dirty="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140627129"/>
      </p:ext>
    </p:extLst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364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 pitchFamily="34" charset="0"/>
              </a:rPr>
              <a:t>STEPS IN LOCATION SELECTION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251520" y="910695"/>
            <a:ext cx="8892480" cy="4149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Clr>
                <a:srgbClr val="C00000"/>
              </a:buClr>
            </a:pPr>
            <a:r>
              <a:rPr lang="en-IN" sz="1500" dirty="0">
                <a:latin typeface="Myriad Pro"/>
              </a:rPr>
              <a:t>SELECTION OF REGION 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/>
              </a:rPr>
              <a:t>AVAILABILITY OF RAW MATERIAL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/>
              </a:rPr>
              <a:t>NEARNESS TO THE MARKET 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/>
              </a:rPr>
              <a:t>AVAILABILITY OF POWER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/>
              </a:rPr>
              <a:t>TRANSPORT FACILITY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/>
              </a:rPr>
              <a:t>SUITABILITY OF CLIMATE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/>
              </a:rPr>
              <a:t>GOVERNMENT POLICY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/>
              </a:rPr>
              <a:t>COMPETITION BETWEEN STATE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en-IN" sz="1400" dirty="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324777644"/>
      </p:ext>
    </p:extLst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33400" y="2286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420" y="228600"/>
            <a:ext cx="6267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Myriad Pro" pitchFamily="34" charset="0"/>
              </a:rPr>
              <a:t>STEPS IN LOCATION SELECTION : </a:t>
            </a:r>
            <a:r>
              <a:rPr lang="en-US" sz="1500" dirty="0">
                <a:latin typeface="Myriad Pro" pitchFamily="34" charset="0"/>
              </a:rPr>
              <a:t>SELECTION OF COMMUNITY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140420" y="582543"/>
            <a:ext cx="9003580" cy="3713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AVAILABILITY OF LABOR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CIVIC AMENITIES FOR WORKERS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EXISTENCE OF COMPLEMENTARY AND COMPETING INDUSTRIES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FINANCE &amp; RESEARCH FACILITY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AVAILABILITY OF WATER &amp; FIRE FIGHTING FACILITIES 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LOCAL TAXES &amp; RESTRICTION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MOMENTUM OF AN EARLY START</a:t>
            </a:r>
          </a:p>
          <a:p>
            <a:pPr marL="285750" indent="-285750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IN" sz="1500" dirty="0">
                <a:latin typeface="Myriad Pro" panose="020B0503030403020204"/>
              </a:rPr>
              <a:t>PERSONAL FACTORS</a:t>
            </a:r>
          </a:p>
        </p:txBody>
      </p:sp>
    </p:spTree>
    <p:extLst>
      <p:ext uri="{BB962C8B-B14F-4D97-AF65-F5344CB8AC3E}">
        <p14:creationId xmlns:p14="http://schemas.microsoft.com/office/powerpoint/2010/main" val="3298551519"/>
      </p:ext>
    </p:extLst>
  </p:cSld>
  <p:clrMapOvr>
    <a:masterClrMapping/>
  </p:clrMapOvr>
  <p:transition advClick="0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14476</TotalTime>
  <Words>929</Words>
  <Application>Microsoft Office PowerPoint</Application>
  <PresentationFormat>On-screen Show (16:9)</PresentationFormat>
  <Paragraphs>144</Paragraphs>
  <Slides>27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Futura Bk BT</vt:lpstr>
      <vt:lpstr>Myriad Pro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IV-PCN-Admin</dc:creator>
  <cp:lastModifiedBy>Gayatri Kaple</cp:lastModifiedBy>
  <cp:revision>274</cp:revision>
  <dcterms:created xsi:type="dcterms:W3CDTF">2014-04-23T09:55:21Z</dcterms:created>
  <dcterms:modified xsi:type="dcterms:W3CDTF">2020-08-28T08:48:38Z</dcterms:modified>
</cp:coreProperties>
</file>