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10" r:id="rId3"/>
    <p:sldId id="299" r:id="rId4"/>
    <p:sldId id="365" r:id="rId5"/>
    <p:sldId id="366" r:id="rId6"/>
    <p:sldId id="300" r:id="rId7"/>
    <p:sldId id="367" r:id="rId8"/>
    <p:sldId id="368" r:id="rId9"/>
    <p:sldId id="369" r:id="rId10"/>
    <p:sldId id="337" r:id="rId11"/>
    <p:sldId id="338" r:id="rId12"/>
    <p:sldId id="343" r:id="rId13"/>
    <p:sldId id="370" r:id="rId14"/>
    <p:sldId id="339" r:id="rId15"/>
    <p:sldId id="333" r:id="rId16"/>
    <p:sldId id="361" r:id="rId17"/>
    <p:sldId id="344" r:id="rId18"/>
    <p:sldId id="380" r:id="rId19"/>
    <p:sldId id="345" r:id="rId20"/>
    <p:sldId id="346" r:id="rId21"/>
    <p:sldId id="348" r:id="rId22"/>
    <p:sldId id="381" r:id="rId23"/>
    <p:sldId id="350" r:id="rId24"/>
    <p:sldId id="355" r:id="rId25"/>
    <p:sldId id="351" r:id="rId26"/>
    <p:sldId id="349" r:id="rId27"/>
    <p:sldId id="371" r:id="rId28"/>
    <p:sldId id="372" r:id="rId29"/>
    <p:sldId id="373" r:id="rId30"/>
    <p:sldId id="374" r:id="rId31"/>
    <p:sldId id="354" r:id="rId32"/>
    <p:sldId id="360" r:id="rId33"/>
    <p:sldId id="375" r:id="rId34"/>
    <p:sldId id="376" r:id="rId35"/>
    <p:sldId id="377" r:id="rId36"/>
    <p:sldId id="378" r:id="rId37"/>
    <p:sldId id="379" r:id="rId38"/>
    <p:sldId id="334" r:id="rId3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1C5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94" autoAdjust="0"/>
  </p:normalViewPr>
  <p:slideViewPr>
    <p:cSldViewPr>
      <p:cViewPr varScale="1">
        <p:scale>
          <a:sx n="76" d="100"/>
          <a:sy n="76" d="100"/>
        </p:scale>
        <p:origin x="1152" y="8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128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4BD59-CDFE-45D0-B86A-EFE41EC792FF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343F1-1072-4F33-9F79-9A7930BCE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85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29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28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28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32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26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42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117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838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590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573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164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151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462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129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985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84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331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064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015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09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712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971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483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846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280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428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50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69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59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85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9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80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97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-5531" y="627534"/>
            <a:ext cx="9155062" cy="451596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8000">
                <a:schemeClr val="bg1"/>
              </a:gs>
            </a:gsLst>
            <a:lin ang="5400000" scaled="1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290" tIns="17145" rIns="34290" bIns="17145" numCol="1" rtlCol="0" anchor="t" anchorCtr="0" compatLnSpc="1">
            <a:prstTxWarp prst="textNoShape">
              <a:avLst/>
            </a:prstTxWarp>
          </a:bodyPr>
          <a:lstStyle/>
          <a:p>
            <a:pPr defTabSz="342900"/>
            <a:endParaRPr lang="id-ID" dirty="0">
              <a:latin typeface="Futura Bk BT" pitchFamily="34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233346" y="1995686"/>
            <a:ext cx="86773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Myriad Pro" pitchFamily="34" charset="0"/>
                <a:ea typeface="FangSong" pitchFamily="49" charset="-122"/>
              </a:rPr>
              <a:t>FACILITY LAYOUT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79632" y="4083918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s://www.itm.edu/wp-content/uploads/2016/08/logo.png">
            <a:extLst>
              <a:ext uri="{FF2B5EF4-FFF2-40B4-BE49-F238E27FC236}">
                <a16:creationId xmlns:a16="http://schemas.microsoft.com/office/drawing/2014/main" id="{D65EAABF-B15D-4C9B-85DA-206380E1F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7" y="399030"/>
            <a:ext cx="28289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436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OFFICE OPERATIONS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51520" y="910695"/>
            <a:ext cx="8892480" cy="1867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OFFICE LAY OUT TREND NEEDS TO BE FOLLOWED.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AVOIDING FIXED WALLS TO MAKE TEAM WORK EASIER.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HIGHLIGHTS THE COMPANY IMAGE.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FASTER COMMUNICATION.</a:t>
            </a:r>
            <a:endParaRPr lang="en-US" sz="1400" dirty="0">
              <a:latin typeface="Myriad Pr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1FF4DB-68CA-42F2-B8AD-EC324EA5C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2283718"/>
            <a:ext cx="4536504" cy="243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27129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579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SERVICE OPERATIONS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51520" y="910695"/>
            <a:ext cx="8892480" cy="371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SERVICE FACILITIES EXIST TO BRING TOGETHER CUSTOMERS AND SERVICES.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EASY ENTRANCE REQUIRED.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LARGE, WELL ORGANIZED AND AMPLY LIGHTED PARKING AREAS.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BECAUSE OF DIFFERENT DEGREE OF CUSTOMER CONTACT, TWO TYPES OF SERVICE FACILITY LAYOUTS EMERGE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/>
              </a:rPr>
              <a:t>CUSTOMER RECEIVING AND SERVICING FUNCTIONS, SUCH AS BANKS.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/>
              </a:rPr>
              <a:t>ANOTHER DESIGNED AROUND THE TECHNOLOGIES, PROCESSING OF PHYSICAL MATERIALS AND PRODUCTION EFFICIENCY.</a:t>
            </a:r>
            <a:endParaRPr lang="en-IN" sz="14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24777644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266001"/>
            <a:ext cx="48245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LAYOUT FOR HOSPITAL SERVICE</a:t>
            </a:r>
            <a:br>
              <a:rPr lang="en-US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US" sz="1500" dirty="0">
              <a:latin typeface="Myriad Pro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333F34-CCBF-43B9-9150-CBBA1C152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903566"/>
            <a:ext cx="7416824" cy="382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179600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266001"/>
            <a:ext cx="48245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 LAYOUT FOR CAR SERVICING</a:t>
            </a:r>
            <a:br>
              <a:rPr lang="en-US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US" sz="1500" dirty="0">
              <a:latin typeface="Myriad Pro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7860C5-7435-455D-B72A-5C64E16DE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059582"/>
            <a:ext cx="756084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561229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57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PRINCIPLES OF PLANT LAYOUT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533400" y="1059582"/>
            <a:ext cx="7494984" cy="417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PRINCIPLE OF MINIMUM TRAVEL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PRINCIPLE OF SEQUENCE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PRINCIPLE OF USAGE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PRINCIPLE OF COMPACTNESS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PRINCIPLE OF SAFETY &amp; SATISFACTION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PRINCIPLE OF FLEXIBILITY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PRINCIPLE OF MIN INVESTMENT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3298551519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9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TYPES OF PLANT LAYOUT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533400" y="1203598"/>
            <a:ext cx="7350968" cy="253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PROCESS LAYOUT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PRODUCT LAYOUT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FIXED POSITION LAYOUT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CELLULAR MANUFACTURING LAYOUT OR GROUP TECHNOLOGY LAYOUT</a:t>
            </a:r>
          </a:p>
          <a:p>
            <a:pPr marL="285750" indent="-285750">
              <a:lnSpc>
                <a:spcPct val="14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US" sz="1500" dirty="0">
              <a:latin typeface="Myriad Pro"/>
            </a:endParaRPr>
          </a:p>
          <a:p>
            <a:pPr marL="285750" indent="-285750" defTabSz="228600">
              <a:lnSpc>
                <a:spcPct val="114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4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166970542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86800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PROCESS LAYOUT</a:t>
            </a:r>
            <a:br>
              <a:rPr lang="en-IN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US" sz="1500" dirty="0"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279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FUNCTIONAL GROUPINGS OF MACHINES OR ACTIVITIES THAT DO SIMILAR WORK IN BATCHES.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CAN HANDLE WIDE VARIETY OF PRODUCTS/SERVICES.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TYPICALLY LOW VOLUME, HIGH VARIETY STRATEGY.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FLEXIBILITY IN EQUIPMENT AND LABOUR ASSIGNMENTS.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COMPARED TO PRODUCT LAYOUT, IT REQUIRES LESS INVESTMENT.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1774897602"/>
      </p:ext>
    </p:extLst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192964"/>
            <a:ext cx="2118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PROCESS LAYOUT</a:t>
            </a:r>
            <a:endParaRPr lang="en-IN" b="1" dirty="0">
              <a:solidFill>
                <a:srgbClr val="C00000"/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D6723C-C85C-4550-86FC-3BFCB748D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132" y="938212"/>
            <a:ext cx="7958324" cy="401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358464"/>
      </p:ext>
    </p:extLst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192964"/>
            <a:ext cx="774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PROCESS LAYOUT OR FUNCTIONAL LAYOUT OR JOB SHOP LAYOUT</a:t>
            </a:r>
            <a:endParaRPr lang="en-IN" b="1" dirty="0">
              <a:solidFill>
                <a:srgbClr val="C00000"/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0B781E-6D6F-4365-91A8-6CC5A03730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132" y="987574"/>
            <a:ext cx="774230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443092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158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IN" b="1" dirty="0">
                <a:solidFill>
                  <a:srgbClr val="C00000"/>
                </a:solidFill>
                <a:latin typeface="Myriad Pro" panose="020B0503030403020204"/>
              </a:rPr>
              <a:t>PRODUCT OR LINE LAYOUT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3528" y="945695"/>
            <a:ext cx="8316416" cy="371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LAYOUT BY SEQUENCE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MATERIAL FLOW IS UNIDIRECTIONAL AND AT STEADY RATE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ORGANIZED AROUND PRODUCT.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HIGH VOLUME, LOW VARIETY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SPECIALIZED MACHINES USED.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EXAMPLE – CEMENT, PAPER, CHEMICALS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3164469854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1" y="228600"/>
            <a:ext cx="187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PLANT LAYOUT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3528" y="1347614"/>
            <a:ext cx="8496944" cy="217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500" dirty="0">
                <a:latin typeface="Myriad Pro" pitchFamily="34" charset="0"/>
              </a:rPr>
              <a:t> </a:t>
            </a:r>
            <a:r>
              <a:rPr lang="en-IN" sz="1500" dirty="0">
                <a:latin typeface="Myriad Pro" pitchFamily="34" charset="0"/>
              </a:rPr>
              <a:t> PLANT LAYOUT IS A FLOOR PLAN </a:t>
            </a:r>
          </a:p>
          <a:p>
            <a:pPr>
              <a:lnSpc>
                <a:spcPct val="114000"/>
              </a:lnSpc>
              <a:buClr>
                <a:srgbClr val="C00000"/>
              </a:buClr>
            </a:pPr>
            <a:endParaRPr lang="en-IN" sz="1500" dirty="0">
              <a:latin typeface="Myriad Pro" pitchFamily="34" charset="0"/>
            </a:endParaRP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itchFamily="34" charset="0"/>
              </a:rPr>
              <a:t>FOR DETERMINING &amp; ARRANGING MACHINERY, EQUIPMENT &amp; OTHER INDUSTRIAL FACILITIES SUCH AS RECEIVING &amp; SHIPPING DEPARTMENT, TOOL ROOMS, MAINTENANCE ROOMS &amp; EMPLOYEE AMENITIES </a:t>
            </a: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1500" dirty="0">
              <a:latin typeface="Myriad Pro" pitchFamily="34" charset="0"/>
            </a:endParaRPr>
          </a:p>
          <a:p>
            <a:pPr marL="285750" indent="-285750">
              <a:lnSpc>
                <a:spcPct val="114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itchFamily="34" charset="0"/>
              </a:rPr>
              <a:t>FOR THE PURPOSE OF ACHIEVING THE QUICKEST &amp; SMOOTHEST PRODUCTION AT THE LEAST COST.</a:t>
            </a:r>
            <a:endParaRPr lang="en-US" sz="1500" dirty="0">
              <a:latin typeface="Myriad Pro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ASSUMPTIONS</a:t>
            </a:r>
            <a:endParaRPr lang="en-US" sz="1500" dirty="0"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533400" y="1131590"/>
            <a:ext cx="8287072" cy="371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ADEQUATE VOLUME FOR HIGH EQUIPMENT UTILIZATION.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PRODUCT DEMAND IS STABLE ENOUGH TO JUSTIFY HIGH INVESTMENT IN SPECIALIZED EQUIPMENT.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PRODUCT IS STANDARDIZED.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SUPPLIES OF RAW MATERIALS AND COMPONENTS ARE ADEQUATE AND OF UNIFORM  QUALITY.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>
              <a:lnSpc>
                <a:spcPct val="200000"/>
              </a:lnSpc>
              <a:buClr>
                <a:srgbClr val="C00000"/>
              </a:buClr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1675062034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266001"/>
            <a:ext cx="48245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PRODUCT LAYOUT</a:t>
            </a:r>
            <a:br>
              <a:rPr lang="en-US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US" sz="1500" dirty="0">
              <a:latin typeface="Myriad Pro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61CCEF-2059-4C00-BB2E-85490CEEA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133474"/>
            <a:ext cx="7416824" cy="345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8581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266001"/>
            <a:ext cx="48245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PRODUCT LAYOUT OR LINE LAYOUT  </a:t>
            </a:r>
            <a:br>
              <a:rPr lang="en-US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US" sz="1500" dirty="0">
              <a:latin typeface="Myriad Pro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92CBC9-3D6F-43D1-B821-93ED14852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59582"/>
            <a:ext cx="7783015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8870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206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PRODUCT LAYOUT</a:t>
            </a:r>
            <a:endParaRPr lang="en-US" sz="1500" dirty="0">
              <a:latin typeface="Myriad Pro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CBC0AC-0B7D-4D09-81DE-C89669DB7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185862"/>
            <a:ext cx="6984776" cy="3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81775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74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Arial"/>
              </a:rPr>
              <a:t>PRODUCT &amp; PROCESS LAYOUT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5E1A0F-FC39-4799-842A-77BE7A548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04887"/>
            <a:ext cx="7999040" cy="372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622415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91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FIXED POSITION LAYOUT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232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INVOLVES THE MOVEMENT OF MEN AND MACHINES TO THE PRODUCT WHICH REMAINS STATIONARY.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THE MOVEMENT OF MEN AND MACHINES ARE ADVISABLE BECAUSE THE COST OF MOVING THEM WOULD BE LESS THAN THE COST OF MOVING THE PRODUCT WHICH IS VERY BULKY.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3708719609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266001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FIXED POSITION LAYOUT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42C138-E13E-4898-9CDD-06C0AE004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962024"/>
            <a:ext cx="7416824" cy="376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005263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23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CELLULAR LAYOUT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371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PRODUCT LAYOUT IS DESIRABLE, BUT THE LOW VOLUME AND THE VARIETY DOES NOT WARRANT IT.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HENCE GO FOR OLD BATCH PROCESSING OR PROCESS LAYOUT.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AN INTERMEDIATE SOLUTION IS CELLULAR LAYOUT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MACHINES ARE GROUPED INTO CELLS, AND THE CELLS FUNCTION SOMEWHAT LIKE A PRODUCT LAYOUT.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67490969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23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CELLULAR LAYOUT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453139-9975-4FCA-AC78-4BB081F24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962024"/>
            <a:ext cx="7632847" cy="376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105480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23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CELLULAR LAYOUT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85E066-1449-4AC8-BA59-DEBCE9818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131" y="1131590"/>
            <a:ext cx="7310253" cy="378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12939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1131590"/>
            <a:ext cx="8366892" cy="3990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PROVIDE ENOUGH PRODUCTION CAPACITY.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REDUCE MATERIAL HANDLING COSTS.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REDUCE CONGESTION THAT PREVENTS THE MOVEMENT OF PEOPLE OR MATERIAL.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REDUCE HAZARDS TO PERSONNEL.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UTILIZE LABOR EFFICIENTLY.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INCREASE EMPLOYEE MORAL.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REDUCE ACCIDENTS.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UTILIZE AVAILABLE SPACE EFFICIENTLY &amp; EFFECTIVELY.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GB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OBJECTIVES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504" y="129232"/>
            <a:ext cx="2226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ORIGINAL LAYOUT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0656BC-A1A6-4A89-BF84-0AC82CBDB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809624"/>
            <a:ext cx="7272807" cy="392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96713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116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anose="020B0503030403020204"/>
              </a:rPr>
              <a:t>REVISED LAYOUT </a:t>
            </a:r>
            <a:endParaRPr lang="en-IN" dirty="0">
              <a:solidFill>
                <a:srgbClr val="C00000"/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FBD3B0-B461-49D3-B574-946F65D9A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130" y="1059582"/>
            <a:ext cx="7742301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77173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375178" y="413266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031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/>
              </a:rPr>
              <a:t>ASSEMBLY  LINE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E08289-1651-44D5-A979-9731D2648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275606"/>
            <a:ext cx="8208912" cy="268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11318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455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 INPUTS FOR AN ASSEMBLY LINE, ARE…</a:t>
            </a:r>
            <a:endParaRPr lang="en-US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325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A SET OF OPERATIONS TO BE PERFORMED.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A PRECEDENCE RELATIONSHIP AMONG THE OPERATIONS.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ZONING RESTRICTIONS.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734834751"/>
      </p:ext>
    </p:extLst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2089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LINE BALANCING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232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LINE BALANCING IS THE PROCESS OF ASSIGNING TASKS TO WORKSTATIONS IN SUCH A WAY THAT THE WORKSTATIONS HAVE APPROXIMATELY EQUAL TIME REQUIREMENTS.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3591643598"/>
      </p:ext>
    </p:extLst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407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OBJECTIVE : LINE BALANCING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371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 MINIMIZE THE NUMBER OF STATIONS FOR A GIVEN CYCLE TIME (OR OUTPUT RATE).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MINIMIZE PROCESS  TIME FOR A GIVEN NUMBER OF STATIONS.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FIND AN OPTIMAL COMBINATION OF THE FLEXIBLE CYCLE TIME AND THE FLEXIBLE NUMBER OF STATIONS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3468341170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19" y="228600"/>
            <a:ext cx="781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 VOLUME – VARIETY – FLOW IMPLICATIONS FOR LAYOUT PLANNING</a:t>
            </a:r>
            <a:br>
              <a:rPr lang="en-IN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US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13CDF5-8CB0-487E-A446-052CC3156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38224"/>
            <a:ext cx="7927032" cy="362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565044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8447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Arial"/>
              </a:rPr>
              <a:t>FACTORS AFFECTING THE COMPLEXITY OF OPERATIONS MANAGEMENT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551E5D-5F1E-4F89-B81D-C7655FAEC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881062"/>
            <a:ext cx="6840760" cy="392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6934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285998"/>
            <a:ext cx="914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 dirty="0">
                <a:solidFill>
                  <a:srgbClr val="C00000"/>
                </a:solidFill>
                <a:latin typeface="Myriad Pro" pitchFamily="34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957338421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1131590"/>
            <a:ext cx="8366892" cy="2369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PROVIDE VOLUME &amp; PRODUCT FLEXIBILITY.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PROVIDE CARE OF SUPERVISION.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FACILITATE COORDINATION &amp; FACE TO FACE COMMUNICATION.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PROVIDE EMPLOYEE SAFETY &amp; HEALTH.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ALLOW HIGH MACHINE/ EQUIPMENT UTILIZATION.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IMPROVE PRODUCTIVITY.</a:t>
            </a:r>
            <a:endParaRPr lang="en-GB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796760550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1131590"/>
            <a:ext cx="8366892" cy="2775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MATERIALS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PRODUCT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WORKER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MACHINERY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TYPE OF INDUSTRY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LOCATION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MANAGERIAL POLICIES</a:t>
            </a:r>
            <a:endParaRPr lang="en-GB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4215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FACTORS AFFECTING PLANT LAYOUT</a:t>
            </a:r>
          </a:p>
        </p:txBody>
      </p:sp>
    </p:spTree>
    <p:extLst>
      <p:ext uri="{BB962C8B-B14F-4D97-AF65-F5344CB8AC3E}">
        <p14:creationId xmlns:p14="http://schemas.microsoft.com/office/powerpoint/2010/main" val="695742644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3" y="228600"/>
            <a:ext cx="66614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STEPS IN LAYOUT PLANNING AND DESIGN</a:t>
            </a:r>
          </a:p>
          <a:p>
            <a:b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IN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09E2A7-A24D-4299-BAAA-163A4F746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914519"/>
            <a:ext cx="7416824" cy="4000381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1131590"/>
            <a:ext cx="8366892" cy="1708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WAREHOUSE DESIGNING IS A COMPLEX METHOD OF ARRANGING AND DISPLAYING THE GOODS IN THE STORES FOR EASY, SAFE AND LESS COSTLY MATERIAL HANDLING.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ALONG WITH WAREHOUSE LAYOUT DECISIONS, INVENTORY LOCATION DECISION ARE MADE TO FACILITATE FAST STORAGE &amp; RETRIEVE MATERIALS. </a:t>
            </a:r>
            <a:endParaRPr lang="en-GB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4627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LAYOUT  FOR WAREHOUSE OPERATIONS</a:t>
            </a:r>
          </a:p>
          <a:p>
            <a:endParaRPr lang="en-US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CE0500-73B7-4039-B722-8F70D26E5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839686"/>
            <a:ext cx="3600400" cy="219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331784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1131590"/>
            <a:ext cx="8366892" cy="2775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EASY RECEIPT, STORAGE AND ISSUE OF MATERIAL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MINIMUM HANDLING AND MOVEMENT OF MATERIALS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EASY SUPERVISION OF MATERIALS AND PERSONNEL.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PROPER AND OPTIMUM USE OF SPACE BOTH HORIZONTALLY AND VERTICALLY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PROPER LIGHTING FOR EASY OPERATIONS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CONTROL MECHANISM LIKE CCTV TO CONTROL THEFT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SAFETY OF MATERIAL AND PERSONNEL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6201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FACTORS CONSIDERED FOR LAYOUT  FOR WAREHOUSE</a:t>
            </a:r>
            <a:endParaRPr lang="en-US" b="1" dirty="0">
              <a:solidFill>
                <a:srgbClr val="C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11167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64" y="1131590"/>
            <a:ext cx="8366892" cy="1559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COMB TYPE LAYOUT : WAREHOUSE DESIGN IN WHICH STOCKING ON ONE SIDE OF AISLE.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TREE TYPE LAYOUT : WAREHOUSE DESIGN IN WHICH STOCKING IS ON BOTH SIDES OF AISLE.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GB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3619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TYPES OF WAREHOUSE DESIGN</a:t>
            </a:r>
          </a:p>
        </p:txBody>
      </p:sp>
    </p:spTree>
    <p:extLst>
      <p:ext uri="{BB962C8B-B14F-4D97-AF65-F5344CB8AC3E}">
        <p14:creationId xmlns:p14="http://schemas.microsoft.com/office/powerpoint/2010/main" val="3117083942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15229</TotalTime>
  <Words>854</Words>
  <Application>Microsoft Office PowerPoint</Application>
  <PresentationFormat>On-screen Show (16:9)</PresentationFormat>
  <Paragraphs>167</Paragraphs>
  <Slides>38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Futura Bk BT</vt:lpstr>
      <vt:lpstr>Myriad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IV-PCN-Admin</dc:creator>
  <cp:lastModifiedBy>Gayatri Kaple</cp:lastModifiedBy>
  <cp:revision>319</cp:revision>
  <dcterms:created xsi:type="dcterms:W3CDTF">2014-04-23T09:55:21Z</dcterms:created>
  <dcterms:modified xsi:type="dcterms:W3CDTF">2020-08-28T08:48:05Z</dcterms:modified>
</cp:coreProperties>
</file>