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01" r:id="rId3"/>
    <p:sldId id="309" r:id="rId4"/>
    <p:sldId id="310" r:id="rId5"/>
    <p:sldId id="299" r:id="rId6"/>
    <p:sldId id="300" r:id="rId7"/>
    <p:sldId id="343" r:id="rId8"/>
    <p:sldId id="344" r:id="rId9"/>
    <p:sldId id="345" r:id="rId10"/>
    <p:sldId id="346" r:id="rId11"/>
    <p:sldId id="348" r:id="rId12"/>
    <p:sldId id="347" r:id="rId13"/>
    <p:sldId id="349" r:id="rId14"/>
    <p:sldId id="350" r:id="rId15"/>
    <p:sldId id="351" r:id="rId16"/>
    <p:sldId id="352" r:id="rId17"/>
    <p:sldId id="354" r:id="rId18"/>
    <p:sldId id="355" r:id="rId19"/>
    <p:sldId id="353" r:id="rId20"/>
    <p:sldId id="356" r:id="rId21"/>
    <p:sldId id="357" r:id="rId22"/>
    <p:sldId id="341" r:id="rId23"/>
    <p:sldId id="358" r:id="rId24"/>
    <p:sldId id="359" r:id="rId25"/>
    <p:sldId id="360" r:id="rId26"/>
    <p:sldId id="361" r:id="rId2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1C5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85294" autoAdjust="0"/>
  </p:normalViewPr>
  <p:slideViewPr>
    <p:cSldViewPr>
      <p:cViewPr varScale="1">
        <p:scale>
          <a:sx n="90" d="100"/>
          <a:sy n="90" d="100"/>
        </p:scale>
        <p:origin x="552" y="8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4BD59-CDFE-45D0-B86A-EFE41EC792FF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343F1-1072-4F33-9F79-9A7930BCE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CUSTOMER DIMENSION </a:t>
            </a:r>
          </a:p>
          <a:p>
            <a:r>
              <a:rPr lang="en-IN" dirty="0"/>
              <a:t>SUATAINED PERFORMANCE </a:t>
            </a:r>
          </a:p>
          <a:p>
            <a:r>
              <a:rPr lang="en-IN" dirty="0"/>
              <a:t>OPERATIONAL ADVANTAGE</a:t>
            </a:r>
          </a:p>
          <a:p>
            <a:r>
              <a:rPr lang="en-IN" dirty="0"/>
              <a:t>STRATEGIC ADVANTAGE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63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51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09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43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788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46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LAW FIRM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233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DELL SEVICE CENTRE IN INDIA FOR AMERICAN CLIENTS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303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217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982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27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310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0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IPHONE </a:t>
            </a:r>
          </a:p>
          <a:p>
            <a:r>
              <a:rPr lang="en-IN" dirty="0"/>
              <a:t>LOREL</a:t>
            </a:r>
          </a:p>
          <a:p>
            <a:r>
              <a:rPr lang="en-IN" dirty="0"/>
              <a:t>COKE , colour, size</a:t>
            </a:r>
          </a:p>
          <a:p>
            <a:r>
              <a:rPr lang="en-IN" dirty="0"/>
              <a:t>SIZE COLOUR</a:t>
            </a:r>
          </a:p>
          <a:p>
            <a:r>
              <a:rPr lang="en-IN" dirty="0"/>
              <a:t>VITUAL DESIGN PROTOTYPE</a:t>
            </a:r>
          </a:p>
          <a:p>
            <a:r>
              <a:rPr lang="en-IN" dirty="0"/>
              <a:t>Repositioning- hutch-Vodafone, </a:t>
            </a:r>
            <a:r>
              <a:rPr lang="en-IN" dirty="0" err="1"/>
              <a:t>godrej</a:t>
            </a:r>
            <a:r>
              <a:rPr lang="en-IN" dirty="0"/>
              <a:t>, apple, </a:t>
            </a:r>
            <a:r>
              <a:rPr lang="en-IN" dirty="0" err="1"/>
              <a:t>uti</a:t>
            </a:r>
            <a:r>
              <a:rPr lang="en-IN" dirty="0"/>
              <a:t>-axis bank.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0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44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MUSIC</a:t>
            </a:r>
          </a:p>
          <a:p>
            <a:r>
              <a:rPr lang="en-IN" dirty="0"/>
              <a:t>PEN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11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19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64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7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-5531" y="627534"/>
            <a:ext cx="9155062" cy="451596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8000">
                <a:schemeClr val="bg1"/>
              </a:gs>
            </a:gsLst>
            <a:lin ang="5400000" scaled="1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290" tIns="17145" rIns="34290" bIns="17145" numCol="1" rtlCol="0" anchor="t" anchorCtr="0" compatLnSpc="1">
            <a:prstTxWarp prst="textNoShape">
              <a:avLst/>
            </a:prstTxWarp>
          </a:bodyPr>
          <a:lstStyle/>
          <a:p>
            <a:pPr defTabSz="342900"/>
            <a:endParaRPr lang="id-ID" dirty="0">
              <a:latin typeface="Futura Bk BT" pitchFamily="34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233346" y="1995686"/>
            <a:ext cx="86773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Myriad Pro" pitchFamily="34" charset="0"/>
                <a:ea typeface="FangSong" pitchFamily="49" charset="-122"/>
              </a:rPr>
              <a:t>  NEW PRODUCT DEVELOPMENT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79632" y="4083918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s://www.itm.edu/wp-content/uploads/2016/08/logo.png">
            <a:extLst>
              <a:ext uri="{FF2B5EF4-FFF2-40B4-BE49-F238E27FC236}">
                <a16:creationId xmlns:a16="http://schemas.microsoft.com/office/drawing/2014/main" id="{D65EAABF-B15D-4C9B-85DA-206380E1F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7" y="399030"/>
            <a:ext cx="282892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228600"/>
            <a:ext cx="708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>
                <a:solidFill>
                  <a:srgbClr val="C00000"/>
                </a:solidFill>
                <a:latin typeface="Myriad Pro"/>
              </a:rPr>
              <a:t> PRODUCT DEVELOPMENT PROCESS: TRADITIONAL APPROACH</a:t>
            </a:r>
            <a:endParaRPr lang="en-US" b="1" dirty="0">
              <a:solidFill>
                <a:srgbClr val="C00000"/>
              </a:solidFill>
              <a:latin typeface="Myriad Pro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CC5A54-756C-4B91-B3F5-A8F826D60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059582"/>
            <a:ext cx="7704856" cy="331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923375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NEW PRODUCT DEVELOPMENT  : CONCURRENT ENGINEERING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191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 CONCURRENT ENGINEERING CAN BE DEFINED AS THE SIMULTANEOUS DEVELOPMENT OF PRODUCT DESIGN WITH OPEN AND INTERACTIVE COMMUNICATION AMONG ALL TEAM MEMBERS FOR THE PURPOSE OF 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 REDUCING TIME TO MARKET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 DECREASING COST AND IMPROVING QUALITY AND RELIABILITY </a:t>
            </a:r>
          </a:p>
        </p:txBody>
      </p:sp>
    </p:spTree>
    <p:extLst>
      <p:ext uri="{BB962C8B-B14F-4D97-AF65-F5344CB8AC3E}">
        <p14:creationId xmlns:p14="http://schemas.microsoft.com/office/powerpoint/2010/main" val="3072492241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228600"/>
            <a:ext cx="750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>
                <a:solidFill>
                  <a:srgbClr val="C00000"/>
                </a:solidFill>
                <a:latin typeface="Myriad Pro"/>
              </a:rPr>
              <a:t>PRODUCT DEVELOPMENT PROCESS: CONCURRENT ENGINEERING</a:t>
            </a:r>
            <a:endParaRPr lang="en-US" b="1" dirty="0">
              <a:solidFill>
                <a:srgbClr val="C00000"/>
              </a:solidFill>
              <a:latin typeface="Myriad Pro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774430-7212-4618-8B87-6FAC680C6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843558"/>
            <a:ext cx="7200800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165303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b="1" dirty="0">
                <a:solidFill>
                  <a:srgbClr val="C00000"/>
                </a:solidFill>
                <a:latin typeface="Myriad Pro"/>
              </a:rPr>
              <a:t>TOOLS FOR EFFICIENT PRODUCT DEVELOPMENT</a:t>
            </a:r>
            <a:endParaRPr lang="en-US" b="1" dirty="0">
              <a:solidFill>
                <a:srgbClr val="C00000"/>
              </a:solidFill>
              <a:latin typeface="Myriad Pro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3491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CUSTOMER NEEDS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MARKET RESEARCH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COMPETITOR ANALYSIS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QUALITY FUNCTION DEPLOYMENT</a:t>
            </a:r>
          </a:p>
          <a:p>
            <a:pPr>
              <a:lnSpc>
                <a:spcPct val="114000"/>
              </a:lnSpc>
              <a:buClr>
                <a:srgbClr val="C00000"/>
              </a:buClr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VALUE ENGINEERING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APPROCHES FOR DESIGN AND DEVELOPMENT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MASS CUSTOMIZATION</a:t>
            </a:r>
          </a:p>
        </p:txBody>
      </p:sp>
    </p:spTree>
    <p:extLst>
      <p:ext uri="{BB962C8B-B14F-4D97-AF65-F5344CB8AC3E}">
        <p14:creationId xmlns:p14="http://schemas.microsoft.com/office/powerpoint/2010/main" val="1911234403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VALUE ENGINEERING</a:t>
            </a:r>
            <a:endParaRPr lang="en-US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322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VALUE ENGINEERING 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REFERS TO A SET OF ACTIVITIES UNDERTAKEN TO INVESTIGATE THE DESIGN OF COMPONENTS IN A PRODUCT DEVELOPMENT PROCESS 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STRICTLY FROM A COST – VALUE PERSPECTIVE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TO ALERT THE PRODUCT DEVELOPMENT TEAM TO ALTERNATIVES THAT </a:t>
            </a: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itchFamily="34" charset="0"/>
              </a:rPr>
              <a:t>COULD EITHER BRING DOWN THE COST OR </a:t>
            </a: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itchFamily="34" charset="0"/>
              </a:rPr>
              <a:t> INCREASE THE VALUE </a:t>
            </a: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BY IMPROVING ON THE FUNCTIONALITIES AND PERFORMANCE WITHOUT INCREASING THE COST </a:t>
            </a:r>
          </a:p>
        </p:txBody>
      </p:sp>
    </p:spTree>
    <p:extLst>
      <p:ext uri="{BB962C8B-B14F-4D97-AF65-F5344CB8AC3E}">
        <p14:creationId xmlns:p14="http://schemas.microsoft.com/office/powerpoint/2010/main" val="2912880667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APPROCHES FOR DESIGN AND DEVELOPMENT</a:t>
            </a:r>
            <a:endParaRPr lang="en-US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2964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DESIGN FOR MANUFACTURING (DFM)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DESIGN FOR ASSEMBLY (DFA)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DESIGN FOR RECYCLING (DFR)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RE-MANUFACTURING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DESIGN FOR DISASSEMBLY (DFD)‏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ROBUST DESIGN</a:t>
            </a:r>
          </a:p>
        </p:txBody>
      </p:sp>
    </p:spTree>
    <p:extLst>
      <p:ext uri="{BB962C8B-B14F-4D97-AF65-F5344CB8AC3E}">
        <p14:creationId xmlns:p14="http://schemas.microsoft.com/office/powerpoint/2010/main" val="504274370"/>
      </p:ext>
    </p:extLst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MASS CUSTOMIZATION</a:t>
            </a:r>
            <a:endParaRPr lang="en-US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217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STANDARDISATION</a:t>
            </a: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itchFamily="34" charset="0"/>
              </a:rPr>
              <a:t>USES COMMONLY AVAILABLE PARTS</a:t>
            </a: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itchFamily="34" charset="0"/>
              </a:rPr>
              <a:t>REDUCES COSTS &amp; INVENTORY</a:t>
            </a: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MODULAR DESIGN</a:t>
            </a: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itchFamily="34" charset="0"/>
              </a:rPr>
              <a:t>COMBINES STANDARDIZED BUILDING BLOCKS/MODULES INTO UNIQUE PRODUCTS</a:t>
            </a: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PRODUCT PLATFORMS</a:t>
            </a:r>
          </a:p>
        </p:txBody>
      </p:sp>
    </p:spTree>
    <p:extLst>
      <p:ext uri="{BB962C8B-B14F-4D97-AF65-F5344CB8AC3E}">
        <p14:creationId xmlns:p14="http://schemas.microsoft.com/office/powerpoint/2010/main" val="565881494"/>
      </p:ext>
    </p:extLst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REASONS FOR PRODUCT FAILURE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191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COSTS ARE TOO HIGH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QUALITY IS TOO LOW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INTRODUCTION WAS TOO LATE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PRODUCTION COULDN'T KEEP UP WITH DEMAND.</a:t>
            </a:r>
          </a:p>
        </p:txBody>
      </p:sp>
    </p:spTree>
    <p:extLst>
      <p:ext uri="{BB962C8B-B14F-4D97-AF65-F5344CB8AC3E}">
        <p14:creationId xmlns:p14="http://schemas.microsoft.com/office/powerpoint/2010/main" val="1970270369"/>
      </p:ext>
    </p:extLst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/>
              </a:rPr>
              <a:t>NEW PRODUCT DEVELOPMENT  : </a:t>
            </a:r>
            <a:r>
              <a:rPr lang="en-GB" altLang="en-US" b="1" dirty="0">
                <a:solidFill>
                  <a:srgbClr val="C00000"/>
                </a:solidFill>
                <a:latin typeface="Myriad Pro"/>
              </a:rPr>
              <a:t>STRATEGY</a:t>
            </a:r>
            <a:endParaRPr lang="en-US" b="1" dirty="0">
              <a:solidFill>
                <a:srgbClr val="C00000"/>
              </a:solidFill>
              <a:latin typeface="Myriad Pro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191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3M DICTATES THAT 30% OF REVENUES WILL COME FROM NEW PRODUCTS EVERY YEAR.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BRITISH AIRWAYS REFRESHES ITS SERVICES CLASSES EVERY FIVE YEARS.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STARBUCKS OPENS 300 STORES PER YEAR.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GILLETTE BRINGS OUT ABOUT 20 PRODUCTS EACH YEAR.</a:t>
            </a:r>
          </a:p>
        </p:txBody>
      </p:sp>
    </p:spTree>
    <p:extLst>
      <p:ext uri="{BB962C8B-B14F-4D97-AF65-F5344CB8AC3E}">
        <p14:creationId xmlns:p14="http://schemas.microsoft.com/office/powerpoint/2010/main" val="3848855833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2438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buClr>
                <a:srgbClr val="C00000"/>
              </a:buClr>
            </a:pPr>
            <a:r>
              <a:rPr lang="en-GB" altLang="en-US" sz="4000" dirty="0">
                <a:solidFill>
                  <a:srgbClr val="C00000"/>
                </a:solidFill>
                <a:latin typeface="Myraid pro"/>
              </a:rPr>
              <a:t>Moore’s Law</a:t>
            </a:r>
            <a:endParaRPr lang="en-GB" sz="4000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yraid pro"/>
              <a:cs typeface="Lucida Sans Unicode" charset="0"/>
            </a:endParaRPr>
          </a:p>
          <a:p>
            <a:pPr algn="ctr">
              <a:lnSpc>
                <a:spcPct val="114000"/>
              </a:lnSpc>
              <a:buClr>
                <a:srgbClr val="C00000"/>
              </a:buClr>
            </a:pPr>
            <a:r>
              <a:rPr lang="en-GB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Myraid pro"/>
                <a:cs typeface="Lucida Sans Unicode" charset="0"/>
              </a:rPr>
              <a:t>Every 18 months processing power doubles while cost holds constant.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780842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6793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b="1" dirty="0">
                <a:solidFill>
                  <a:srgbClr val="C00000"/>
                </a:solidFill>
                <a:latin typeface="Myriad Pro"/>
              </a:rPr>
              <a:t>LIFE CYCLE OF PRODUCTS OR SERVICES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7EF18F-6ADA-4025-B357-E0DF03CA3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7" y="987574"/>
            <a:ext cx="6408712" cy="3384376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/>
              </a:rPr>
              <a:t>OUTSOURCING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138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MANUFACTURING FIRM DECIDE TO PURCHASE CERTAIN PARTS RATHER THAN MAKE THEM.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SOMETIMES THE FIRM BUY ALL THE PARTS FROM OUTSOURCING. 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AND SIMPLY PERFORM ONLY ASSEMBLY OPERATIONS TO PRODUCE THE FINISHED PRODUCTS.</a:t>
            </a:r>
          </a:p>
        </p:txBody>
      </p:sp>
    </p:spTree>
    <p:extLst>
      <p:ext uri="{BB962C8B-B14F-4D97-AF65-F5344CB8AC3E}">
        <p14:creationId xmlns:p14="http://schemas.microsoft.com/office/powerpoint/2010/main" val="878196927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/>
              </a:rPr>
              <a:t>OFFSHORING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85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OFFSHORING IS REFERRED TO THE OUTSOURCING OF BUSINESS PROCESSES TO A LOCATION DISTANT FROM THE SERVICE CONSUMERS.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31660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718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OFFSHORING VS OUTSOURCING</a:t>
            </a:r>
          </a:p>
        </p:txBody>
      </p:sp>
      <p:graphicFrame>
        <p:nvGraphicFramePr>
          <p:cNvPr id="7" name="Shape 145">
            <a:extLst>
              <a:ext uri="{FF2B5EF4-FFF2-40B4-BE49-F238E27FC236}">
                <a16:creationId xmlns:a16="http://schemas.microsoft.com/office/drawing/2014/main" id="{0D0B7725-0AB6-4164-98E8-A253DAAE38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7004929"/>
              </p:ext>
            </p:extLst>
          </p:nvPr>
        </p:nvGraphicFramePr>
        <p:xfrm>
          <a:off x="611560" y="771550"/>
          <a:ext cx="8091556" cy="3960440"/>
        </p:xfrm>
        <a:graphic>
          <a:graphicData uri="http://schemas.openxmlformats.org/drawingml/2006/table">
            <a:tbl>
              <a:tblPr>
                <a:noFill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437248158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1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275">
                <a:tc>
                  <a:txBody>
                    <a:bodyPr/>
                    <a:lstStyle/>
                    <a:p>
                      <a:pPr algn="ctr" rtl="0" fontAlgn="ctr"/>
                      <a:endParaRPr lang="en-IN" sz="1500" b="1" i="0" u="none" strike="noStrike" dirty="0">
                        <a:solidFill>
                          <a:srgbClr val="FFFFFF"/>
                        </a:solidFill>
                        <a:effectLst/>
                        <a:latin typeface="Myriad Pro" panose="020B0503030403020204"/>
                      </a:endParaRPr>
                    </a:p>
                  </a:txBody>
                  <a:tcPr marL="9525" marR="9525" marT="9525" marB="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Myriad Pro" panose="020B0503030403020204"/>
                        </a:rPr>
                        <a:t>OFFSHORING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Myriad Pro" panose="020B0503030403020204"/>
                        </a:rPr>
                        <a:t>OUTSOURCING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570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yriad Pro" panose="020B0503030403020204"/>
                        </a:rPr>
                        <a:t>DEFINITION</a:t>
                      </a:r>
                    </a:p>
                  </a:txBody>
                  <a:tcPr marL="257175" marR="9525" marT="9525" marB="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yriad Pro" panose="020B0503030403020204"/>
                        </a:rPr>
                        <a:t>OFFSHORING MEANS GETTING WORK DONE IN A DIFFERENT COUNTRY.</a:t>
                      </a:r>
                    </a:p>
                  </a:txBody>
                  <a:tcPr marL="257175" marR="9525" marT="9525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yriad Pro" panose="020B0503030403020204"/>
                        </a:rPr>
                        <a:t>OUTSOURCING REFERS TO CONTRACTING WORK OUT TO AN EXTERNAL ORGANIZATION.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1206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yriad Pro" panose="020B0503030403020204"/>
                        </a:rPr>
                        <a:t>RISKS AND CRITICISM</a:t>
                      </a:r>
                    </a:p>
                  </a:txBody>
                  <a:tcPr marL="257175" marR="9525" marT="9525" marB="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yriad Pro" panose="020B0503030403020204"/>
                        </a:rPr>
                        <a:t>OFFSHORING IS OFTEN CRITICIZED FOR TRANSFERRING JOBS TO OTHER COUNTRIES. OTHER RISKS INCLUDE GEOPOLITICAL RISK, LANGUAGE DIFFERENCES AND POOR COMMUNICATION ETC.</a:t>
                      </a:r>
                    </a:p>
                  </a:txBody>
                  <a:tcPr marL="257175" marR="9525" marT="9525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yriad Pro" panose="020B0503030403020204"/>
                        </a:rPr>
                        <a:t>RISKS OF OUTSOURCING INCLUDE MISALIGNED INTERESTS OF CLIENTS AND VENDORS, INCREASED RELIANCE ON THIRD PARTIES, LACK OF IN-HOUSE KNOWLEDGE OF CRITICAL (THOUGH NOT NECESSARILY CORE) BUSINESS OPERATIONS ETC.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3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yriad Pro" panose="020B0503030403020204"/>
                        </a:rPr>
                        <a:t>BENEFITS</a:t>
                      </a:r>
                    </a:p>
                  </a:txBody>
                  <a:tcPr marL="257175" marR="9525" marT="9525" marB="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yriad Pro" panose="020B0503030403020204"/>
                        </a:rPr>
                        <a:t>BENEFITS OF OFFSHORING ARE USUALLY LOWER COSTS, BETTER AVAILABILITY OF SKILLED PEOPLE, AND GETTING WORK DONE FASTER THROUGH A GLOBAL TALENT POOL.</a:t>
                      </a:r>
                    </a:p>
                  </a:txBody>
                  <a:tcPr marL="257175" marR="9525" marT="9525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yriad Pro" panose="020B0503030403020204"/>
                        </a:rPr>
                        <a:t> USUALLY COMPANIES OUTSOURCE TO TAKE ADVANTAGE OF SPECIALIZED SKILLS, COST EFFICIENCIES AND LABOR FLEXIBILITY.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785123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/>
              </a:rPr>
              <a:t>FACTORS </a:t>
            </a:r>
            <a:endParaRPr lang="en-US" b="1" dirty="0">
              <a:solidFill>
                <a:srgbClr val="C00000"/>
              </a:solidFill>
              <a:latin typeface="Myriad Pro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401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solidFill>
                  <a:srgbClr val="C00000"/>
                </a:solidFill>
                <a:latin typeface="Myriad Pro" pitchFamily="34" charset="0"/>
              </a:rPr>
              <a:t> AVAILABLE CAPACITY </a:t>
            </a:r>
            <a:r>
              <a:rPr lang="en-IN" sz="1500" dirty="0">
                <a:latin typeface="Myriad Pro" pitchFamily="34" charset="0"/>
              </a:rPr>
              <a:t>: IF AN ORGANIZATION HAS THE EQUIPMENT, NECESSARY SKILLS AND TIME, PRODUCE OR PERFORM A SERVICE IN-HOUSE. COST WILL MINIMIZE.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solidFill>
                  <a:srgbClr val="C00000"/>
                </a:solidFill>
                <a:latin typeface="Myriad Pro" pitchFamily="34" charset="0"/>
              </a:rPr>
              <a:t> EXPERTISE</a:t>
            </a:r>
            <a:r>
              <a:rPr lang="en-IN" sz="1500" dirty="0">
                <a:latin typeface="Myriad Pro" pitchFamily="34" charset="0"/>
              </a:rPr>
              <a:t> : LACK OF EXPERTISE, BUY IT.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solidFill>
                  <a:srgbClr val="C00000"/>
                </a:solidFill>
                <a:latin typeface="Myriad Pro" pitchFamily="34" charset="0"/>
              </a:rPr>
              <a:t> QUALITY CONSIDERATION </a:t>
            </a:r>
            <a:r>
              <a:rPr lang="en-IN" sz="1500" dirty="0">
                <a:latin typeface="Myriad Pro" pitchFamily="34" charset="0"/>
              </a:rPr>
              <a:t>: SPECIALIZED FIRM CAN OFFER BETTER QUALITY, EITHER ITSELF OR OUTSOURCED. IF CLOSE MONITORING OF QUALITY IS REQUIRED, MAKE IT.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solidFill>
                  <a:srgbClr val="C00000"/>
                </a:solidFill>
                <a:latin typeface="Myriad Pro" pitchFamily="34" charset="0"/>
              </a:rPr>
              <a:t> THE NATURE OF DEMAND </a:t>
            </a:r>
            <a:r>
              <a:rPr lang="en-IN" sz="1500" dirty="0">
                <a:latin typeface="Myriad Pro" pitchFamily="34" charset="0"/>
              </a:rPr>
              <a:t>: HIGH AND STEADY DEMAND, DO THE WORK ITSELF. WIDE FLUCTUATION IN DEMAND OR SMALL ORDERS, OUTSOURCE IT.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solidFill>
                  <a:srgbClr val="C00000"/>
                </a:solidFill>
                <a:latin typeface="Myriad Pro" pitchFamily="34" charset="0"/>
              </a:rPr>
              <a:t> COST</a:t>
            </a:r>
            <a:r>
              <a:rPr lang="en-IN" sz="1500" dirty="0">
                <a:latin typeface="Myriad Pro" pitchFamily="34" charset="0"/>
              </a:rPr>
              <a:t> : COST SAVING CAN BE DONE BY AVOIDING TRANSPORTATION, AVOIDING FIXED COST, ETC.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solidFill>
                  <a:srgbClr val="C00000"/>
                </a:solidFill>
                <a:latin typeface="Myriad Pro" pitchFamily="34" charset="0"/>
              </a:rPr>
              <a:t> RISK </a:t>
            </a:r>
            <a:r>
              <a:rPr lang="en-IN" sz="1500" dirty="0">
                <a:latin typeface="Myriad Pro" pitchFamily="34" charset="0"/>
              </a:rPr>
              <a:t>: OUTSOURCING MAY INVOLVE CERTAIN RISKS. ONE IS LOSS OF CONTROL OVER OPERATIONS. ANOTHER IS THE NEED TO DISCLOSE PROPRIETARY INFORMATION.</a:t>
            </a:r>
          </a:p>
        </p:txBody>
      </p:sp>
    </p:spTree>
    <p:extLst>
      <p:ext uri="{BB962C8B-B14F-4D97-AF65-F5344CB8AC3E}">
        <p14:creationId xmlns:p14="http://schemas.microsoft.com/office/powerpoint/2010/main" val="2488133133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467544" y="413266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/>
              </a:rPr>
              <a:t>WHEN TO MAKE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322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HIGHER PURCHASE PRICE AS COMPARED TO PRODUCTION COST, IF PRODUCED IN- HOUSE.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ASSURANCE OF TIMELY DELIVERY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AVAILABILITY OF THE REQUIRED FACILITIES AND CAPACITIES IN-HOUSE.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BETTER CONTROL OF QUALITY.</a:t>
            </a:r>
          </a:p>
          <a:p>
            <a:pPr>
              <a:lnSpc>
                <a:spcPct val="114000"/>
              </a:lnSpc>
              <a:buClr>
                <a:srgbClr val="C00000"/>
              </a:buClr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NEED TO PRESERVE TRADE SECRETS AND DESIGN SECRETS.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SAVINGS ON TRANSPORTATION COSTS OF ITEMS FROM VENDOR’S PREMISES TO THE BUYING FIRM.</a:t>
            </a:r>
          </a:p>
          <a:p>
            <a:pPr>
              <a:lnSpc>
                <a:spcPct val="114000"/>
              </a:lnSpc>
              <a:buClr>
                <a:srgbClr val="C00000"/>
              </a:buClr>
            </a:pPr>
            <a:endParaRPr lang="en-IN" sz="15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486604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467544" y="413266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752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/>
              </a:rPr>
              <a:t>WHEN TO BUY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322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WHEN THE PURCHASE PRICE IS LESSER. 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DEMAND IS LOW AND DOES NOT JUSTIFY INVESTMENT ON EQUIPMENT, MACHINES AND TOOLS FOR MANUFACTURING. 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ABILITY OF THE SUPPLIER TO SUPPLY THE ITEM AT LOWER COST, HIGHER QUALITY AND FASTER DELIVERY.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WHEN THE OUTSIDE SUPPLIERS HOLD A PATENT ON THE NEEDED ITEM.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WHEN THE OPPORTUNITY COST OF PRODUCING IS MUCH HIGHER THAN THAT OF BUYING.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WHEN THERE IS NO PROBLEM OF TRADE SECRETS OR DESIGN SECRETS FOR THE BUYING FIRM.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WHEN THERE IS NOT ENOUGH CAPACITY TO MAKE AN ITEM AND INCREASING THE CAPACITY IS NOT COST EFFECTIVE.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WHEN THERE IS NO LONG TERM REQUIREMENT OF THE ITEM.</a:t>
            </a:r>
          </a:p>
          <a:p>
            <a:pPr>
              <a:lnSpc>
                <a:spcPct val="114000"/>
              </a:lnSpc>
              <a:buClr>
                <a:srgbClr val="C00000"/>
              </a:buClr>
            </a:pPr>
            <a:endParaRPr lang="en-IN" sz="15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501939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285998"/>
            <a:ext cx="914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 dirty="0">
                <a:solidFill>
                  <a:srgbClr val="C00000"/>
                </a:solidFill>
                <a:latin typeface="Myriad Pro" pitchFamily="34" charset="0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283933324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DEFINITION</a:t>
            </a:r>
            <a:r>
              <a:rPr lang="en-US" sz="1700" b="1" dirty="0">
                <a:solidFill>
                  <a:srgbClr val="C00000"/>
                </a:solidFill>
                <a:latin typeface="Myriad Pro" pitchFamily="34" charset="0"/>
              </a:rPr>
              <a:t> 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51520" y="910695"/>
            <a:ext cx="8892480" cy="1768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defTabSz="228600">
              <a:lnSpc>
                <a:spcPct val="114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N" sz="1500" dirty="0">
                <a:latin typeface="Myriad Pro"/>
              </a:rPr>
              <a:t>NEW PRODUCT DEVELOPMENT (NPD) IS THE COMPLETE PROCESS OF BRINGING A NEW PRODUCT OR SERVICE TO MARKET. </a:t>
            </a:r>
          </a:p>
          <a:p>
            <a:pPr marL="285750" indent="-285750" defTabSz="228600">
              <a:lnSpc>
                <a:spcPct val="114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N" sz="1500" dirty="0">
              <a:latin typeface="Myriad Pro"/>
            </a:endParaRPr>
          </a:p>
          <a:p>
            <a:pPr marL="285750" indent="-285750" defTabSz="228600">
              <a:lnSpc>
                <a:spcPct val="114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N" sz="1500" dirty="0">
                <a:latin typeface="Myriad Pro"/>
              </a:rPr>
              <a:t>NEW PRODUCT DEVELOPMENT MAY BE DONE TO DEVELOP AN ITEM TO COMPETE WITH A PARTICULAR PRODUCT OR MAY BE DONE TO IMPROVE AN ALREADY ESTABLISHED PRODUCT.</a:t>
            </a:r>
          </a:p>
          <a:p>
            <a:pPr marL="285750" indent="-285750" defTabSz="228600">
              <a:lnSpc>
                <a:spcPct val="114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400" dirty="0">
              <a:latin typeface="Myriad Pro"/>
            </a:endParaRP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1" y="228600"/>
            <a:ext cx="3300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NEW PRODUCT CATEGORIES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2964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500" dirty="0">
                <a:latin typeface="Myriad Pro" pitchFamily="34" charset="0"/>
              </a:rPr>
              <a:t> </a:t>
            </a:r>
            <a:r>
              <a:rPr lang="en-IN" sz="1500" dirty="0">
                <a:latin typeface="Myriad Pro" pitchFamily="34" charset="0"/>
              </a:rPr>
              <a:t>NEW TO THE WORLD PRODUCTS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NEW PRODUCT LINES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PRODUCT LINE EXTENSIONS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IMPROVEMENTS AND REVISIONS TO EXISTING PRODUCTS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REPOSITIONING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COST REDUCTIONS</a:t>
            </a:r>
            <a:endParaRPr lang="en-US" sz="1500" dirty="0">
              <a:latin typeface="Myriad Pro" pitchFamily="34" charset="0"/>
            </a:endParaRP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3438" y="914400"/>
            <a:ext cx="7889690" cy="416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 </a:t>
            </a:r>
            <a:r>
              <a:rPr lang="en-IN" sz="1500" b="1" dirty="0">
                <a:latin typeface="Myriad Pro" pitchFamily="34" charset="0"/>
              </a:rPr>
              <a:t>CONCEPT GENERATION</a:t>
            </a:r>
            <a:r>
              <a:rPr lang="en-IN" sz="1500" dirty="0">
                <a:latin typeface="Myriad Pro" pitchFamily="34" charset="0"/>
              </a:rPr>
              <a:t>: UNDERSTANDING WHAT THE CUSTOMER NEEDS ARE AND TRANSLATING THEM INTO ALTERNATIVE IDEAS FOR PRODUCTS THAT SERVICES THAT CAN BE DEVELOPED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IN" sz="1500" dirty="0">
              <a:latin typeface="Myriad Pro" pitchFamily="34" charset="0"/>
            </a:endParaRP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b="1" dirty="0">
                <a:latin typeface="Myriad Pro" pitchFamily="34" charset="0"/>
              </a:rPr>
              <a:t>DESIGN</a:t>
            </a:r>
            <a:r>
              <a:rPr lang="en-IN" sz="1500" dirty="0">
                <a:latin typeface="Myriad Pro" pitchFamily="34" charset="0"/>
              </a:rPr>
              <a:t>: DETAILED SPECIFICATIONS ARE FIRST DRAWN ABOUT THE PRODUCT/SERVICE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IN" sz="1500" dirty="0">
              <a:latin typeface="Myriad Pro" pitchFamily="34" charset="0"/>
            </a:endParaRP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b="1" dirty="0">
                <a:latin typeface="Myriad Pro" pitchFamily="34" charset="0"/>
              </a:rPr>
              <a:t>DEVELOPMENT</a:t>
            </a:r>
            <a:r>
              <a:rPr lang="en-IN" sz="1500" dirty="0">
                <a:latin typeface="Myriad Pro" pitchFamily="34" charset="0"/>
              </a:rPr>
              <a:t>: PHYSICAL DEVELOPMENT OF THE PRODUCT; DURING THIS STAGE, THE DETAILS ARRIVED AT THE DRAWING BOARD ARE PHYSICALLY TRANSFERRED TO REALITY AS A PROTOTYPE.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IN" sz="1500" dirty="0">
              <a:latin typeface="Myriad Pro" pitchFamily="34" charset="0"/>
            </a:endParaRP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b="1" dirty="0">
                <a:latin typeface="Myriad Pro" pitchFamily="34" charset="0"/>
              </a:rPr>
              <a:t>PRODUCTION</a:t>
            </a:r>
            <a:r>
              <a:rPr lang="en-IN" sz="1500" dirty="0">
                <a:latin typeface="Myriad Pro" pitchFamily="34" charset="0"/>
              </a:rPr>
              <a:t>: REGULAR PRODUCTION IN SMALLER/PILOT QUANTITIES FOLLOWED BY MASS PRODUCTION AS PER MARKET DEMAND</a:t>
            </a:r>
            <a:endParaRPr lang="en-GB" sz="1500" dirty="0">
              <a:latin typeface="Myriad Pro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-252536" y="234462"/>
            <a:ext cx="6336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b="1" dirty="0">
                <a:solidFill>
                  <a:srgbClr val="C00000"/>
                </a:solidFill>
                <a:latin typeface="Myriad Pro"/>
              </a:rPr>
              <a:t>STAGES IN THE PRODUCT DEVELOPMENT PROCESS</a:t>
            </a:r>
            <a:br>
              <a:rPr lang="en-GB" altLang="en-US" sz="2000" dirty="0"/>
            </a:br>
            <a:endParaRPr lang="en-GB" altLang="en-US" sz="1400" b="1" dirty="0">
              <a:solidFill>
                <a:srgbClr val="CC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228600"/>
            <a:ext cx="4111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/>
              </a:rPr>
              <a:t>A TYPICAL DEVELOPMENT PROCESS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BD2E8F-6777-49AA-B4B5-A9D8A0F37F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96" y="914519"/>
            <a:ext cx="8254168" cy="3817471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228600"/>
            <a:ext cx="5883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/>
              </a:rPr>
              <a:t>PRODUCT DEVELOPMENT FUNNEL : STAGES - GATES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4B5DD3-F94E-45FA-968F-5A432CE59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016" y="885824"/>
            <a:ext cx="7727408" cy="377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27910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228600"/>
            <a:ext cx="4111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/>
              </a:rPr>
              <a:t>A TYPICAL DEVELOPMENT PROCESS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18BF74-9D59-4C43-8BEB-A9320D2F9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296" y="712232"/>
            <a:ext cx="8110152" cy="440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022272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228600"/>
            <a:ext cx="4111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/>
              </a:rPr>
              <a:t>A TYPICAL DEVELOPMENT PROCESS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CC11FC-7237-4792-9547-3D42A2E5A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712232"/>
            <a:ext cx="7704856" cy="421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622751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30055</TotalTime>
  <Words>1076</Words>
  <Application>Microsoft Office PowerPoint</Application>
  <PresentationFormat>On-screen Show (16:9)</PresentationFormat>
  <Paragraphs>191</Paragraphs>
  <Slides>26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Comic Sans MS</vt:lpstr>
      <vt:lpstr>Futura Bk BT</vt:lpstr>
      <vt:lpstr>Myraid pro</vt:lpstr>
      <vt:lpstr>Myriad Pro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IV-PCN-Admin</dc:creator>
  <cp:lastModifiedBy>Gayatri Kaple</cp:lastModifiedBy>
  <cp:revision>272</cp:revision>
  <dcterms:created xsi:type="dcterms:W3CDTF">2014-04-23T09:55:21Z</dcterms:created>
  <dcterms:modified xsi:type="dcterms:W3CDTF">2020-08-28T08:47:02Z</dcterms:modified>
</cp:coreProperties>
</file>