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68" r:id="rId15"/>
    <p:sldId id="278" r:id="rId16"/>
    <p:sldId id="279" r:id="rId17"/>
    <p:sldId id="281" r:id="rId18"/>
    <p:sldId id="286" r:id="rId19"/>
    <p:sldId id="289" r:id="rId20"/>
    <p:sldId id="290" r:id="rId21"/>
    <p:sldId id="312" r:id="rId22"/>
    <p:sldId id="292" r:id="rId23"/>
    <p:sldId id="313" r:id="rId24"/>
    <p:sldId id="324" r:id="rId25"/>
    <p:sldId id="325" r:id="rId26"/>
    <p:sldId id="326" r:id="rId27"/>
    <p:sldId id="314" r:id="rId28"/>
    <p:sldId id="315" r:id="rId29"/>
    <p:sldId id="316" r:id="rId30"/>
    <p:sldId id="330" r:id="rId31"/>
    <p:sldId id="283" r:id="rId32"/>
    <p:sldId id="284" r:id="rId33"/>
    <p:sldId id="291" r:id="rId34"/>
    <p:sldId id="285" r:id="rId35"/>
    <p:sldId id="331" r:id="rId36"/>
    <p:sldId id="332" r:id="rId37"/>
    <p:sldId id="30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7550-210B-4860-893C-5DEB5AEC7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92DFD-B420-443D-A5E6-F0E5B7F75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908A9-15DC-41FD-80F4-77A55C66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26-09-2019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24C17-BA56-4D25-8F32-0FC3681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1CA77-0BC0-4793-A2FE-2780027D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670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5771-B950-4485-B9F3-1B0D17F2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2968F-41DA-4DB1-A00F-A8BC41D57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201A4-DA7D-4D3A-B8F9-035324D4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26-09-2019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2C29C-3959-47CE-BF53-C8AFC1BF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96EE6-53F3-4B8D-9726-9DE2D628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805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ECCDA-8870-4E1E-98DE-F59DBA071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31908-4AF6-472A-8D2C-659F78CF0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B4752-FA1C-4214-B46A-5AEFD379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26-09-2019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A2621-2BAE-4659-A9D6-38BC5DCF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FB5D0-8291-4AFF-83C9-22C6A212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85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CEC6-7517-4C6A-AFC9-2AA203D2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4CD2F-E8E7-4EE6-881E-2AA5410E1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D1472-4884-4352-8FD7-7E52E132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26-09-2019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7E0DA-944E-4F45-A3FA-159D8319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EF4B9-237C-4BC0-9A85-CC6D11EA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168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0213-9670-40EE-873F-E84AC7B0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627AE-B011-480B-8DF7-421F18D30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CE689-59C9-469F-A735-59C14C73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26-09-2019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71B3F-8973-431B-949A-95950815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0EEDD-1D3D-40C9-89CC-0C9AE756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66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A568-0385-48DF-9ACF-7D379F00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CF81D-FB9A-4705-8EC4-9333335F7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0CC40-D0F8-4A7C-9A13-760A9C296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E0FB1-B819-4A10-B425-49EEE45A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26-09-2019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A7501-7527-4008-BE6D-8DA944B8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8A7D8-CC73-4330-954E-492A8ACB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791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EB0F-4874-49C9-AE71-5265E766C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D15BD-2C6D-4737-BDE0-23B1E99C0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EB8D1-9914-4DAD-8131-908165983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5F1B1-3126-43C1-A075-09E841863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58050-D659-4073-8364-32CB562C7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AB7B1F-F4E9-49E5-ABC1-5D301CE6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26-09-2019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D0563A-E530-411A-B790-551F2E50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4F5F7-8F3A-4584-9FBC-2E5B348B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121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0DCE-5570-4ED1-8D5B-11FFDAEC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B2F69-876D-4DF6-A6DF-828E86D8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26-09-2019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133C2-FF12-436E-90A4-EB40F826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3CE34-54E6-4724-8F2B-B1DD382D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404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789E3-E1FF-4D6E-BBFA-21BCAB75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26-09-2019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55E77-CF87-41A3-8E43-726F4486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8DD54-8692-4CB9-9CFE-35D7FA39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557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CC47-C1B8-4943-9156-CBEBCAE8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1F004-E7B0-48B7-B1C6-C83AABC70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9768A-3DF1-411E-89C7-EC0E50DC8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D322D-DE10-4E18-8C7F-84400F2F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26-09-2019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84D24-6003-4044-8900-2CDAE131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F1F5F-909A-4FA2-85B1-D1B56DA1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18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095B-EC0C-4E04-A49B-2AA69269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C363A-95D9-40C1-82FE-07815F7AC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C2735-ECC1-4F08-8F46-01937C7EB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39EC5-CF84-47B9-ABBA-1B0FD486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C323-9024-46F9-A561-3CA344082CD1}" type="datetimeFigureOut">
              <a:rPr lang="en-IN" smtClean="0"/>
              <a:t>26-09-2019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276E5-5B1C-4F6D-B83A-EBE49363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EC66-4F3D-4A20-B4DD-72DC2FF8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18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9D8AC5-DEA4-4668-A320-97F74DC8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F99C2-EF51-4D47-B7D1-D11951C51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90F55-0148-426D-B27A-2DEDD1E2E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6C323-9024-46F9-A561-3CA344082CD1}" type="datetimeFigureOut">
              <a:rPr lang="en-IN" smtClean="0"/>
              <a:t>26-09-2019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F2916-66F5-40FF-8C6B-254C863E4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40E19-A0E7-42FF-85D4-3C6DC08F6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DBE4-C398-400F-9B72-F32F85AD34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22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4AEB-0FE5-4449-83D6-C4B87F0FE0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5"/>
                </a:solidFill>
              </a:rPr>
              <a:t>Cloud Computing &amp; Data Analytics</a:t>
            </a:r>
            <a:endParaRPr lang="en-IN" dirty="0">
              <a:solidFill>
                <a:schemeClr val="accent5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C5F82-D90F-435D-8105-D64DC71E6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b="1" dirty="0">
                <a:solidFill>
                  <a:schemeClr val="accent5"/>
                </a:solidFill>
              </a:rPr>
              <a:t>Prof. Kalpana S Kumaran, HOD</a:t>
            </a:r>
          </a:p>
          <a:p>
            <a:endParaRPr lang="en-IN" b="1" dirty="0">
              <a:solidFill>
                <a:schemeClr val="accent5"/>
              </a:solidFill>
            </a:endParaRPr>
          </a:p>
          <a:p>
            <a:r>
              <a:rPr lang="en-IN" b="1" dirty="0">
                <a:solidFill>
                  <a:schemeClr val="accent5"/>
                </a:solidFill>
              </a:rPr>
              <a:t> PGDM  Digital Marketing &amp; Transformation </a:t>
            </a:r>
          </a:p>
          <a:p>
            <a:r>
              <a:rPr lang="en-IN" b="1" dirty="0">
                <a:solidFill>
                  <a:schemeClr val="accent5"/>
                </a:solidFill>
              </a:rPr>
              <a:t>ITM Business School</a:t>
            </a:r>
          </a:p>
          <a:p>
            <a:r>
              <a:rPr lang="en-IN" b="1" dirty="0">
                <a:solidFill>
                  <a:schemeClr val="accent5"/>
                </a:solidFill>
              </a:rPr>
              <a:t>Navi Mumbai</a:t>
            </a:r>
          </a:p>
          <a:p>
            <a:endParaRPr lang="en-IN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9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539E3E02-7903-4787-AB3F-93857CA21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2" y="299622"/>
            <a:ext cx="7650231" cy="57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4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46FCBEE-DC1A-4FC9-8A02-77134E27E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67" y="485154"/>
            <a:ext cx="7557467" cy="56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4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41CC1A-0C31-49D1-B273-411BB11E1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54" y="405641"/>
            <a:ext cx="7888771" cy="59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DAB6E9C-8543-4A10-BD1C-6BFB600DE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50" y="432144"/>
            <a:ext cx="8551379" cy="642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90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D05082F6-D981-4C1E-91D3-749114769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36" y="952500"/>
            <a:ext cx="57340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568267-DE90-4D11-AA99-295AA1F2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63" y="326127"/>
            <a:ext cx="8975449" cy="61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BD04DC-EC92-4E6B-B844-DF5C4CD80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68" y="551414"/>
            <a:ext cx="8100806" cy="60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22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C2EA32-074C-4DB1-8701-05FE45A92CE4}"/>
              </a:ext>
            </a:extLst>
          </p:cNvPr>
          <p:cNvSpPr txBox="1"/>
          <p:nvPr/>
        </p:nvSpPr>
        <p:spPr>
          <a:xfrm>
            <a:off x="3260646" y="2706910"/>
            <a:ext cx="90877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600" b="1" dirty="0">
                <a:solidFill>
                  <a:schemeClr val="accent5"/>
                </a:solidFill>
              </a:rPr>
              <a:t>Data Analytics</a:t>
            </a:r>
          </a:p>
          <a:p>
            <a:endParaRPr lang="en-IN" sz="6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4466" y="464233"/>
            <a:ext cx="11063068" cy="5318834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chemeClr val="accent5"/>
                </a:solidFill>
              </a:rPr>
              <a:t>500 Million Tweets</a:t>
            </a:r>
            <a:r>
              <a:rPr lang="en-IN" dirty="0">
                <a:solidFill>
                  <a:schemeClr val="accent5"/>
                </a:solidFill>
              </a:rPr>
              <a:t> sent each day!</a:t>
            </a:r>
            <a:br>
              <a:rPr lang="en-IN" dirty="0">
                <a:solidFill>
                  <a:schemeClr val="accent5"/>
                </a:solidFill>
              </a:rPr>
            </a:br>
            <a:endParaRPr lang="en-IN" dirty="0">
              <a:solidFill>
                <a:schemeClr val="accent5"/>
              </a:solidFill>
            </a:endParaRPr>
          </a:p>
          <a:p>
            <a:r>
              <a:rPr lang="en-IN" dirty="0">
                <a:solidFill>
                  <a:schemeClr val="accent5"/>
                </a:solidFill>
              </a:rPr>
              <a:t>More than </a:t>
            </a:r>
            <a:r>
              <a:rPr lang="en-IN" b="1" dirty="0">
                <a:solidFill>
                  <a:schemeClr val="accent5"/>
                </a:solidFill>
              </a:rPr>
              <a:t>4 Million Hours of content uploaded to </a:t>
            </a:r>
            <a:r>
              <a:rPr lang="en-IN" b="1" dirty="0" err="1">
                <a:solidFill>
                  <a:schemeClr val="accent5"/>
                </a:solidFill>
              </a:rPr>
              <a:t>Youtube</a:t>
            </a:r>
            <a:r>
              <a:rPr lang="en-IN" dirty="0">
                <a:solidFill>
                  <a:schemeClr val="accent5"/>
                </a:solidFill>
              </a:rPr>
              <a:t> every day!</a:t>
            </a:r>
            <a:br>
              <a:rPr lang="en-IN" dirty="0">
                <a:solidFill>
                  <a:schemeClr val="accent5"/>
                </a:solidFill>
              </a:rPr>
            </a:br>
            <a:endParaRPr lang="en-IN" dirty="0">
              <a:solidFill>
                <a:schemeClr val="accent5"/>
              </a:solidFill>
            </a:endParaRPr>
          </a:p>
          <a:p>
            <a:r>
              <a:rPr lang="en-IN" b="1" dirty="0">
                <a:solidFill>
                  <a:schemeClr val="accent5"/>
                </a:solidFill>
              </a:rPr>
              <a:t>3.6 Billion Instagram Likes</a:t>
            </a:r>
            <a:r>
              <a:rPr lang="en-IN" dirty="0">
                <a:solidFill>
                  <a:schemeClr val="accent5"/>
                </a:solidFill>
              </a:rPr>
              <a:t> each day.</a:t>
            </a:r>
            <a:br>
              <a:rPr lang="en-IN" dirty="0">
                <a:solidFill>
                  <a:schemeClr val="accent5"/>
                </a:solidFill>
              </a:rPr>
            </a:br>
            <a:endParaRPr lang="en-IN" dirty="0">
              <a:solidFill>
                <a:schemeClr val="accent5"/>
              </a:solidFill>
            </a:endParaRPr>
          </a:p>
          <a:p>
            <a:r>
              <a:rPr lang="en-IN" b="1" dirty="0">
                <a:solidFill>
                  <a:schemeClr val="accent5"/>
                </a:solidFill>
              </a:rPr>
              <a:t>4.3 BILLION Facebook messages</a:t>
            </a:r>
            <a:r>
              <a:rPr lang="en-IN" dirty="0">
                <a:solidFill>
                  <a:schemeClr val="accent5"/>
                </a:solidFill>
              </a:rPr>
              <a:t> posted daily!</a:t>
            </a:r>
            <a:br>
              <a:rPr lang="en-IN" dirty="0">
                <a:solidFill>
                  <a:schemeClr val="accent5"/>
                </a:solidFill>
              </a:rPr>
            </a:br>
            <a:endParaRPr lang="en-IN" dirty="0">
              <a:solidFill>
                <a:schemeClr val="accent5"/>
              </a:solidFill>
            </a:endParaRPr>
          </a:p>
          <a:p>
            <a:r>
              <a:rPr lang="en-IN" b="1" dirty="0">
                <a:solidFill>
                  <a:schemeClr val="accent5"/>
                </a:solidFill>
              </a:rPr>
              <a:t>5.75 BILLION Facebook likes</a:t>
            </a:r>
            <a:r>
              <a:rPr lang="en-IN" dirty="0">
                <a:solidFill>
                  <a:schemeClr val="accent5"/>
                </a:solidFill>
              </a:rPr>
              <a:t> every day.</a:t>
            </a:r>
            <a:br>
              <a:rPr lang="en-IN" dirty="0">
                <a:solidFill>
                  <a:schemeClr val="accent5"/>
                </a:solidFill>
              </a:rPr>
            </a:br>
            <a:endParaRPr lang="en-IN" dirty="0">
              <a:solidFill>
                <a:schemeClr val="accent5"/>
              </a:solidFill>
            </a:endParaRPr>
          </a:p>
          <a:p>
            <a:r>
              <a:rPr lang="en-IN" b="1" dirty="0">
                <a:solidFill>
                  <a:schemeClr val="accent5"/>
                </a:solidFill>
              </a:rPr>
              <a:t>40 Million Tweets</a:t>
            </a:r>
            <a:r>
              <a:rPr lang="en-IN" dirty="0">
                <a:solidFill>
                  <a:schemeClr val="accent5"/>
                </a:solidFill>
              </a:rPr>
              <a:t> shared each day!</a:t>
            </a:r>
            <a:br>
              <a:rPr lang="en-IN" dirty="0">
                <a:solidFill>
                  <a:schemeClr val="accent5"/>
                </a:solidFill>
              </a:rPr>
            </a:br>
            <a:endParaRPr lang="en-IN" dirty="0">
              <a:solidFill>
                <a:schemeClr val="accent5"/>
              </a:solidFill>
            </a:endParaRPr>
          </a:p>
          <a:p>
            <a:r>
              <a:rPr lang="en-IN" dirty="0">
                <a:solidFill>
                  <a:schemeClr val="accent5"/>
                </a:solidFill>
              </a:rPr>
              <a:t>6 Billion daily Google Searches!</a:t>
            </a:r>
            <a:endParaRPr lang="en-IN" sz="1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IN" sz="1800" dirty="0">
                <a:solidFill>
                  <a:schemeClr val="accent5"/>
                </a:solidFill>
              </a:rPr>
              <a:t>Source : www.gwava.com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926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4466" y="647113"/>
            <a:ext cx="11063068" cy="53188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3200" b="1" dirty="0">
                <a:solidFill>
                  <a:schemeClr val="accent5"/>
                </a:solidFill>
              </a:rPr>
              <a:t>8 Bits 					=	1 Byte</a:t>
            </a:r>
          </a:p>
          <a:p>
            <a:pPr marL="0" indent="0">
              <a:buNone/>
            </a:pPr>
            <a:r>
              <a:rPr lang="en-IN" sz="3200" b="1" dirty="0">
                <a:solidFill>
                  <a:schemeClr val="accent5"/>
                </a:solidFill>
              </a:rPr>
              <a:t>1024 Byte				=	1 Kilobyte</a:t>
            </a:r>
          </a:p>
          <a:p>
            <a:pPr marL="0" indent="0">
              <a:buNone/>
            </a:pPr>
            <a:r>
              <a:rPr lang="en-IN" sz="3200" b="1" dirty="0">
                <a:solidFill>
                  <a:schemeClr val="accent5"/>
                </a:solidFill>
              </a:rPr>
              <a:t>1024 Kilobyte				=	1 Megabyte</a:t>
            </a:r>
          </a:p>
          <a:p>
            <a:pPr marL="0" indent="0">
              <a:buNone/>
            </a:pPr>
            <a:r>
              <a:rPr lang="en-IN" sz="3200" b="1" dirty="0">
                <a:solidFill>
                  <a:schemeClr val="accent5"/>
                </a:solidFill>
              </a:rPr>
              <a:t>1024 Megabyte			=	1 Gigabyte</a:t>
            </a:r>
          </a:p>
          <a:p>
            <a:pPr marL="0" indent="0">
              <a:buNone/>
            </a:pPr>
            <a:r>
              <a:rPr lang="en-IN" sz="3200" b="1" dirty="0">
                <a:solidFill>
                  <a:schemeClr val="accent5"/>
                </a:solidFill>
              </a:rPr>
              <a:t>1024 Gigabyte			=	1 Terabyte</a:t>
            </a:r>
          </a:p>
          <a:p>
            <a:pPr marL="0" indent="0">
              <a:buNone/>
            </a:pPr>
            <a:r>
              <a:rPr lang="en-IN" sz="3200" b="1" dirty="0">
                <a:solidFill>
                  <a:schemeClr val="accent5"/>
                </a:solidFill>
              </a:rPr>
              <a:t>1024 Terabyte			=	1 Petabyte</a:t>
            </a:r>
          </a:p>
          <a:p>
            <a:pPr marL="0" indent="0">
              <a:buNone/>
            </a:pPr>
            <a:r>
              <a:rPr lang="en-IN" sz="3200" b="1" dirty="0">
                <a:solidFill>
                  <a:schemeClr val="accent5"/>
                </a:solidFill>
              </a:rPr>
              <a:t>1024 Petabyte			=	1 Exabyte</a:t>
            </a:r>
          </a:p>
          <a:p>
            <a:pPr marL="0" indent="0">
              <a:buNone/>
            </a:pPr>
            <a:r>
              <a:rPr lang="en-IN" sz="3200" b="1" dirty="0">
                <a:solidFill>
                  <a:schemeClr val="accent5"/>
                </a:solidFill>
              </a:rPr>
              <a:t>1024 Exabyte				=	1 Zettabyte</a:t>
            </a:r>
          </a:p>
          <a:p>
            <a:pPr marL="0" indent="0">
              <a:buNone/>
            </a:pPr>
            <a:r>
              <a:rPr lang="en-IN" sz="3200" b="1" dirty="0">
                <a:solidFill>
                  <a:schemeClr val="accent5"/>
                </a:solidFill>
              </a:rPr>
              <a:t>1024 Zettabyte		  	=	1 Yottabyte</a:t>
            </a:r>
          </a:p>
          <a:p>
            <a:pPr marL="0" indent="0">
              <a:buNone/>
            </a:pPr>
            <a:r>
              <a:rPr lang="en-IN" sz="3200" b="1" dirty="0">
                <a:solidFill>
                  <a:schemeClr val="accent5"/>
                </a:solidFill>
              </a:rPr>
              <a:t>1024 Yottabyte			=	1 Brontobyte</a:t>
            </a:r>
          </a:p>
          <a:p>
            <a:pPr marL="0" indent="0">
              <a:buNone/>
            </a:pPr>
            <a:r>
              <a:rPr lang="en-IN" sz="3200" b="1" dirty="0">
                <a:solidFill>
                  <a:schemeClr val="accent5"/>
                </a:solidFill>
              </a:rPr>
              <a:t>1024 Brontobyte			=	1 </a:t>
            </a:r>
            <a:r>
              <a:rPr lang="en-IN" sz="3200" b="1" dirty="0" err="1">
                <a:solidFill>
                  <a:schemeClr val="accent5"/>
                </a:solidFill>
              </a:rPr>
              <a:t>Geopbyte</a:t>
            </a:r>
            <a:endParaRPr lang="en-IN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IN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IN" sz="3200" b="1" dirty="0" err="1">
                <a:solidFill>
                  <a:schemeClr val="accent5"/>
                </a:solidFill>
              </a:rPr>
              <a:t>Bronto</a:t>
            </a:r>
            <a:r>
              <a:rPr lang="en-IN" sz="3200" b="1" dirty="0">
                <a:solidFill>
                  <a:schemeClr val="accent5"/>
                </a:solidFill>
              </a:rPr>
              <a:t> Byte = 1 followed by 27 zeros</a:t>
            </a:r>
          </a:p>
          <a:p>
            <a:pPr marL="0" indent="0">
              <a:buNone/>
            </a:pPr>
            <a:endParaRPr lang="en-IN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IN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IN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IN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IN" sz="32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IN" sz="9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IN" sz="9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IN" sz="1400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70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9C87C-B0C4-41E5-9650-98D1DE16E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538162"/>
            <a:ext cx="9068214" cy="68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73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Intelligence</a:t>
            </a:r>
            <a:br>
              <a:rPr lang="en-IN" sz="4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4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Analytics</a:t>
            </a:r>
            <a:br>
              <a:rPr lang="en-IN" sz="4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4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Analytics</a:t>
            </a:r>
            <a:br>
              <a:rPr lang="en-IN" sz="4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4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309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8EED503-1E00-4C17-B180-63C33ABDF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8" y="1080037"/>
            <a:ext cx="9600027" cy="435133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sz="3600" b="1" dirty="0">
                <a:solidFill>
                  <a:schemeClr val="accent5"/>
                </a:solidFill>
              </a:rPr>
              <a:t>Business Intelligence</a:t>
            </a:r>
            <a:r>
              <a:rPr lang="en-US" altLang="en-US" sz="3600" dirty="0">
                <a:solidFill>
                  <a:schemeClr val="accent5"/>
                </a:solidFill>
              </a:rPr>
              <a:t> is like reading the newspaper. Works with structured data</a:t>
            </a:r>
          </a:p>
          <a:p>
            <a:pPr lvl="1" algn="just" eaLnBrk="1" hangingPunct="1"/>
            <a:endParaRPr lang="en-US" altLang="en-US" sz="3200" dirty="0">
              <a:solidFill>
                <a:schemeClr val="accent5"/>
              </a:solidFill>
            </a:endParaRPr>
          </a:p>
          <a:p>
            <a:pPr algn="just" eaLnBrk="1" hangingPunct="1"/>
            <a:r>
              <a:rPr lang="en-US" altLang="en-US" sz="3600" b="1" dirty="0">
                <a:solidFill>
                  <a:schemeClr val="accent5"/>
                </a:solidFill>
              </a:rPr>
              <a:t>Business Analytics </a:t>
            </a:r>
            <a:r>
              <a:rPr lang="en-US" altLang="en-US" sz="3600" dirty="0">
                <a:solidFill>
                  <a:schemeClr val="accent5"/>
                </a:solidFill>
              </a:rPr>
              <a:t>focus more on real-time events and predicting tomorrow’s headlines. Works with structured, semi-structured &amp; unstructured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1742591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Analytics </a:t>
            </a:r>
          </a:p>
          <a:p>
            <a:pPr marL="0" indent="0" algn="just">
              <a:buNone/>
            </a:pPr>
            <a:r>
              <a:rPr lang="en-IN" dirty="0">
                <a:solidFill>
                  <a:schemeClr val="accent5"/>
                </a:solidFill>
              </a:rPr>
              <a:t>Tools and applications for tracking, storing, analysing, and modelling data in support of decision-making processes. </a:t>
            </a:r>
          </a:p>
          <a:p>
            <a:pPr marL="0" indent="0" algn="just">
              <a:buNone/>
            </a:pPr>
            <a:endParaRPr lang="en-IN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en-IN" dirty="0">
                <a:solidFill>
                  <a:schemeClr val="accent5"/>
                </a:solidFill>
              </a:rPr>
              <a:t>Applications</a:t>
            </a:r>
          </a:p>
          <a:p>
            <a:pPr marL="0" indent="0" algn="just">
              <a:buNone/>
            </a:pPr>
            <a:r>
              <a:rPr lang="en-IN" dirty="0">
                <a:solidFill>
                  <a:schemeClr val="accent5"/>
                </a:solidFill>
              </a:rPr>
              <a:t>Marketing, Advertising, Finance, Banks, Insurance, Stock market, CRM,ERP,SCM, Operations, Healthcare, Telecom……..It goes on……………………. .</a:t>
            </a:r>
          </a:p>
          <a:p>
            <a:pPr marL="0" indent="0" algn="just">
              <a:buNone/>
            </a:pPr>
            <a:endParaRPr lang="en-IN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N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to Business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6704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4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4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	----&gt;	To	----&gt;	Data Visualization</a:t>
            </a:r>
            <a:br>
              <a:rPr lang="en-IN" sz="4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4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4000" dirty="0">
                <a:solidFill>
                  <a:schemeClr val="accent5"/>
                </a:solidFill>
              </a:rPr>
              <a:t>http://dataconomy.com/2016/02/best-ted-talks-on-why-data-is-beautiful/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036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– Internet of Things</a:t>
            </a:r>
          </a:p>
          <a:p>
            <a:pPr marL="0" indent="0">
              <a:buNone/>
            </a:pPr>
            <a:endParaRPr lang="en-IN" sz="4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4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to more data  -&gt; Leads to more Analytics</a:t>
            </a:r>
          </a:p>
          <a:p>
            <a:pPr marL="0" indent="0">
              <a:buNone/>
            </a:pPr>
            <a:endParaRPr lang="en-IN" sz="4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1520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4466" y="647113"/>
            <a:ext cx="11063068" cy="5318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1" dirty="0">
                <a:solidFill>
                  <a:schemeClr val="accent5"/>
                </a:solidFill>
              </a:rPr>
              <a:t>Digital Data in the world</a:t>
            </a:r>
          </a:p>
          <a:p>
            <a:pPr marL="0" indent="0" algn="ctr">
              <a:buNone/>
            </a:pPr>
            <a:endParaRPr lang="en-IN" sz="3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IN" sz="3600" b="1" dirty="0">
                <a:solidFill>
                  <a:schemeClr val="accent5"/>
                </a:solidFill>
              </a:rPr>
              <a:t>Three Types,</a:t>
            </a:r>
          </a:p>
          <a:p>
            <a:pPr marL="0" indent="0">
              <a:buNone/>
            </a:pPr>
            <a:endParaRPr lang="en-IN" sz="3600" b="1" dirty="0">
              <a:solidFill>
                <a:schemeClr val="accent5"/>
              </a:solidFill>
            </a:endParaRPr>
          </a:p>
          <a:p>
            <a:pPr marL="514350" indent="-514350">
              <a:buAutoNum type="arabicPeriod"/>
            </a:pPr>
            <a:r>
              <a:rPr lang="en-IN" sz="3600" b="1" dirty="0">
                <a:solidFill>
                  <a:schemeClr val="accent5"/>
                </a:solidFill>
              </a:rPr>
              <a:t>Structured </a:t>
            </a:r>
          </a:p>
          <a:p>
            <a:pPr marL="514350" indent="-514350">
              <a:buAutoNum type="arabicPeriod"/>
            </a:pPr>
            <a:r>
              <a:rPr lang="en-IN" sz="3600" b="1" dirty="0">
                <a:solidFill>
                  <a:schemeClr val="accent5"/>
                </a:solidFill>
              </a:rPr>
              <a:t>Semi-Structured – CSV, JSON</a:t>
            </a:r>
          </a:p>
          <a:p>
            <a:pPr marL="514350" indent="-514350">
              <a:buAutoNum type="arabicPeriod"/>
            </a:pPr>
            <a:r>
              <a:rPr lang="en-IN" sz="3600" b="1" dirty="0">
                <a:solidFill>
                  <a:schemeClr val="accent5"/>
                </a:solidFill>
              </a:rPr>
              <a:t>Unstructured</a:t>
            </a:r>
          </a:p>
          <a:p>
            <a:pPr marL="0" indent="0">
              <a:buNone/>
            </a:pPr>
            <a:endParaRPr lang="en-IN" sz="3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IN" sz="36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IN" sz="11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IN" sz="11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IN" sz="1600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828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A48C44C8-3582-425F-A287-558C0581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9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641F3B4A-F664-4A9B-BC28-75A69B780ADF}" type="slidenum">
              <a:rPr lang="en-US" altLang="en-US" sz="1400"/>
              <a:pPr algn="l"/>
              <a:t>26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ACEFA78-510D-41C0-9AA8-BA5B486AD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855" y="788963"/>
            <a:ext cx="8882576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chemeClr val="accent5"/>
                </a:solidFill>
                <a:cs typeface="Arial" panose="020B0604020202020204" pitchFamily="34" charset="0"/>
              </a:rPr>
              <a:t>Analytics with Unstructured Data</a:t>
            </a:r>
          </a:p>
          <a:p>
            <a:endParaRPr lang="en-US" altLang="en-US" sz="360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endParaRPr lang="en-US" altLang="en-US" sz="360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r>
              <a:rPr lang="en-US" altLang="en-US" sz="3600" dirty="0">
                <a:solidFill>
                  <a:schemeClr val="accent5"/>
                </a:solidFill>
                <a:cs typeface="Arial" panose="020B0604020202020204" pitchFamily="34" charset="0"/>
              </a:rPr>
              <a:t>Turning unstructured customer comments into actionable insights</a:t>
            </a:r>
          </a:p>
          <a:p>
            <a:endParaRPr lang="en-US" altLang="en-US" sz="360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r>
              <a:rPr lang="en-US" altLang="en-US" sz="3600" dirty="0">
                <a:solidFill>
                  <a:schemeClr val="accent5"/>
                </a:solidFill>
                <a:cs typeface="Arial" panose="020B0604020202020204" pitchFamily="34" charset="0"/>
              </a:rPr>
              <a:t>Finding nuggets of insight in text data that will improve our business</a:t>
            </a:r>
          </a:p>
          <a:p>
            <a:endParaRPr lang="en-US" altLang="en-US" sz="3200" i="1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endParaRPr lang="en-US" altLang="en-US" sz="3200" i="1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ctr"/>
            <a:endParaRPr lang="en-US" altLang="en-US" sz="360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ctr"/>
            <a:endParaRPr lang="en-US" altLang="en-US" sz="3600" u="sng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80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>
            <a:extLst>
              <a:ext uri="{FF2B5EF4-FFF2-40B4-BE49-F238E27FC236}">
                <a16:creationId xmlns:a16="http://schemas.microsoft.com/office/drawing/2014/main" id="{32800D07-A1DB-4DE8-9519-87ED9CF4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9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C87752F7-A2D9-4DB6-ADAF-FC546A89E3A4}" type="slidenum">
              <a:rPr lang="en-US" altLang="en-US" sz="1400"/>
              <a:pPr algn="l"/>
              <a:t>27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pic>
        <p:nvPicPr>
          <p:cNvPr id="16387" name="Picture 4" descr="Clarabridge%20Professional_text%20analytics.jpg">
            <a:extLst>
              <a:ext uri="{FF2B5EF4-FFF2-40B4-BE49-F238E27FC236}">
                <a16:creationId xmlns:a16="http://schemas.microsoft.com/office/drawing/2014/main" id="{63FC3317-879C-4A9E-941B-B6598127C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590800"/>
            <a:ext cx="7112000" cy="137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Box 5">
            <a:extLst>
              <a:ext uri="{FF2B5EF4-FFF2-40B4-BE49-F238E27FC236}">
                <a16:creationId xmlns:a16="http://schemas.microsoft.com/office/drawing/2014/main" id="{BF10C1BE-ACB9-4F47-A202-AAC5277B9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676401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Customer Sat Survey Comments</a:t>
            </a:r>
          </a:p>
        </p:txBody>
      </p:sp>
      <p:sp>
        <p:nvSpPr>
          <p:cNvPr id="16389" name="MASTER_ITEMTitle">
            <a:extLst>
              <a:ext uri="{FF2B5EF4-FFF2-40B4-BE49-F238E27FC236}">
                <a16:creationId xmlns:a16="http://schemas.microsoft.com/office/drawing/2014/main" id="{10ABB64E-FB78-4189-A27C-73906127F4C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6400" y="304800"/>
            <a:ext cx="8229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CC0000"/>
                </a:solidFill>
              </a:rPr>
              <a:t>Unstructured Text Processing</a:t>
            </a:r>
          </a:p>
        </p:txBody>
      </p:sp>
      <p:cxnSp>
        <p:nvCxnSpPr>
          <p:cNvPr id="16390" name="Straight Arrow Connector 9">
            <a:extLst>
              <a:ext uri="{FF2B5EF4-FFF2-40B4-BE49-F238E27FC236}">
                <a16:creationId xmlns:a16="http://schemas.microsoft.com/office/drawing/2014/main" id="{F9835779-7FCA-4876-B19D-F6B667D470A3}"/>
              </a:ext>
            </a:extLst>
          </p:cNvPr>
          <p:cNvCxnSpPr>
            <a:cxnSpLocks noChangeShapeType="1"/>
            <a:stCxn id="16391" idx="2"/>
          </p:cNvCxnSpPr>
          <p:nvPr/>
        </p:nvCxnSpPr>
        <p:spPr bwMode="auto">
          <a:xfrm rot="5400000">
            <a:off x="3113088" y="2044700"/>
            <a:ext cx="1090612" cy="1588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TextBox 13">
            <a:extLst>
              <a:ext uri="{FF2B5EF4-FFF2-40B4-BE49-F238E27FC236}">
                <a16:creationId xmlns:a16="http://schemas.microsoft.com/office/drawing/2014/main" id="{7B2A778A-0653-430E-A766-EE57F5791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9144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Facebook Page</a:t>
            </a:r>
          </a:p>
        </p:txBody>
      </p:sp>
      <p:sp>
        <p:nvSpPr>
          <p:cNvPr id="16392" name="TextBox 14">
            <a:extLst>
              <a:ext uri="{FF2B5EF4-FFF2-40B4-BE49-F238E27FC236}">
                <a16:creationId xmlns:a16="http://schemas.microsoft.com/office/drawing/2014/main" id="{C2A33D20-FD8F-49E5-8EEE-ACA7C2E3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029200"/>
            <a:ext cx="1828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Blogs</a:t>
            </a:r>
          </a:p>
        </p:txBody>
      </p:sp>
      <p:cxnSp>
        <p:nvCxnSpPr>
          <p:cNvPr id="16393" name="Straight Arrow Connector 16">
            <a:extLst>
              <a:ext uri="{FF2B5EF4-FFF2-40B4-BE49-F238E27FC236}">
                <a16:creationId xmlns:a16="http://schemas.microsoft.com/office/drawing/2014/main" id="{22132069-3A0E-4753-AFF4-1410CCA992B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781300" y="2171700"/>
            <a:ext cx="4572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TextBox 17">
            <a:extLst>
              <a:ext uri="{FF2B5EF4-FFF2-40B4-BE49-F238E27FC236}">
                <a16:creationId xmlns:a16="http://schemas.microsoft.com/office/drawing/2014/main" id="{77B97057-451B-4EC4-8961-4B7B2CBBB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86201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Competitors’ Facebook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Pages</a:t>
            </a:r>
          </a:p>
        </p:txBody>
      </p:sp>
      <p:cxnSp>
        <p:nvCxnSpPr>
          <p:cNvPr id="16395" name="Straight Arrow Connector 20">
            <a:extLst>
              <a:ext uri="{FF2B5EF4-FFF2-40B4-BE49-F238E27FC236}">
                <a16:creationId xmlns:a16="http://schemas.microsoft.com/office/drawing/2014/main" id="{BE7CB6F8-2A24-48CB-ADE6-C201C552862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67000" y="3505200"/>
            <a:ext cx="4572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Straight Arrow Connector 22">
            <a:extLst>
              <a:ext uri="{FF2B5EF4-FFF2-40B4-BE49-F238E27FC236}">
                <a16:creationId xmlns:a16="http://schemas.microsoft.com/office/drawing/2014/main" id="{98343C21-AE51-4242-892B-A92FC014DE3A}"/>
              </a:ext>
            </a:extLst>
          </p:cNvPr>
          <p:cNvCxnSpPr>
            <a:cxnSpLocks noChangeShapeType="1"/>
            <a:stCxn id="16392" idx="0"/>
          </p:cNvCxnSpPr>
          <p:nvPr/>
        </p:nvCxnSpPr>
        <p:spPr bwMode="auto">
          <a:xfrm rot="5400000" flipH="1" flipV="1">
            <a:off x="2400300" y="4305300"/>
            <a:ext cx="10668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TextBox 26">
            <a:extLst>
              <a:ext uri="{FF2B5EF4-FFF2-40B4-BE49-F238E27FC236}">
                <a16:creationId xmlns:a16="http://schemas.microsoft.com/office/drawing/2014/main" id="{F4E1203D-D1B5-4DC5-822C-1989E3754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26720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Public Web Sites,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Discussion Boards, Product Reviews</a:t>
            </a:r>
          </a:p>
        </p:txBody>
      </p:sp>
      <p:cxnSp>
        <p:nvCxnSpPr>
          <p:cNvPr id="16398" name="Straight Arrow Connector 27">
            <a:extLst>
              <a:ext uri="{FF2B5EF4-FFF2-40B4-BE49-F238E27FC236}">
                <a16:creationId xmlns:a16="http://schemas.microsoft.com/office/drawing/2014/main" id="{92E34141-46E3-4954-A6A6-5BA5C88E307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038600" y="4038600"/>
            <a:ext cx="5334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Straight Arrow Connector 31">
            <a:extLst>
              <a:ext uri="{FF2B5EF4-FFF2-40B4-BE49-F238E27FC236}">
                <a16:creationId xmlns:a16="http://schemas.microsoft.com/office/drawing/2014/main" id="{02FFFD25-5974-43F3-AC30-724FC9F66B4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144001" y="4495801"/>
            <a:ext cx="1066800" cy="3175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0" name="TextBox 33">
            <a:extLst>
              <a:ext uri="{FF2B5EF4-FFF2-40B4-BE49-F238E27FC236}">
                <a16:creationId xmlns:a16="http://schemas.microsoft.com/office/drawing/2014/main" id="{190210F3-7794-432F-BB7A-7586D9A1F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5029201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Alerts,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Real-time Action</a:t>
            </a:r>
          </a:p>
        </p:txBody>
      </p:sp>
      <p:sp>
        <p:nvSpPr>
          <p:cNvPr id="16401" name="TextBox 37">
            <a:extLst>
              <a:ext uri="{FF2B5EF4-FFF2-40B4-BE49-F238E27FC236}">
                <a16:creationId xmlns:a16="http://schemas.microsoft.com/office/drawing/2014/main" id="{30FE467F-74C2-429B-A2F9-C3CFAEAC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Twitter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Page</a:t>
            </a:r>
          </a:p>
        </p:txBody>
      </p:sp>
      <p:cxnSp>
        <p:nvCxnSpPr>
          <p:cNvPr id="16402" name="Straight Arrow Connector 38">
            <a:extLst>
              <a:ext uri="{FF2B5EF4-FFF2-40B4-BE49-F238E27FC236}">
                <a16:creationId xmlns:a16="http://schemas.microsoft.com/office/drawing/2014/main" id="{DC835898-DDB4-4524-8443-1199A82460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0800" y="3048000"/>
            <a:ext cx="533400" cy="1588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3" name="TextBox 40">
            <a:extLst>
              <a:ext uri="{FF2B5EF4-FFF2-40B4-BE49-F238E27FC236}">
                <a16:creationId xmlns:a16="http://schemas.microsoft.com/office/drawing/2014/main" id="{A065AF11-7230-405C-93CF-43C01864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667001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C00000"/>
                </a:solidFill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16404" name="TextBox 41">
            <a:extLst>
              <a:ext uri="{FF2B5EF4-FFF2-40B4-BE49-F238E27FC236}">
                <a16:creationId xmlns:a16="http://schemas.microsoft.com/office/drawing/2014/main" id="{F2AFC675-1511-4FF3-BDF3-D3F2CB79C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124201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C00000"/>
                </a:solidFill>
                <a:cs typeface="Arial" panose="020B0604020202020204" pitchFamily="34" charset="0"/>
              </a:rPr>
              <a:t>Quality</a:t>
            </a:r>
          </a:p>
        </p:txBody>
      </p:sp>
      <p:sp>
        <p:nvSpPr>
          <p:cNvPr id="16405" name="TextBox 42">
            <a:extLst>
              <a:ext uri="{FF2B5EF4-FFF2-40B4-BE49-F238E27FC236}">
                <a16:creationId xmlns:a16="http://schemas.microsoft.com/office/drawing/2014/main" id="{39C11446-6D14-4F02-AAAF-98AA159B2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124201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C00000"/>
                </a:solidFill>
                <a:cs typeface="Arial" panose="020B0604020202020204" pitchFamily="34" charset="0"/>
              </a:rPr>
              <a:t>Cost</a:t>
            </a:r>
          </a:p>
        </p:txBody>
      </p:sp>
      <p:sp>
        <p:nvSpPr>
          <p:cNvPr id="16406" name="TextBox 43">
            <a:extLst>
              <a:ext uri="{FF2B5EF4-FFF2-40B4-BE49-F238E27FC236}">
                <a16:creationId xmlns:a16="http://schemas.microsoft.com/office/drawing/2014/main" id="{C81E2CBD-8884-410E-80D6-EF772673F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124201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rgbClr val="C00000"/>
                </a:solidFill>
                <a:cs typeface="Arial" panose="020B0604020202020204" pitchFamily="34" charset="0"/>
              </a:rPr>
              <a:t>Friendliness</a:t>
            </a:r>
          </a:p>
        </p:txBody>
      </p:sp>
      <p:pic>
        <p:nvPicPr>
          <p:cNvPr id="16407" name="Picture 45" descr="person_working_on_a_pda_ipad_or_smartphone.jpg">
            <a:extLst>
              <a:ext uri="{FF2B5EF4-FFF2-40B4-BE49-F238E27FC236}">
                <a16:creationId xmlns:a16="http://schemas.microsoft.com/office/drawing/2014/main" id="{B2BE73CC-EC9F-46B4-90E7-9169063BB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953000"/>
            <a:ext cx="5873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TextBox 46">
            <a:extLst>
              <a:ext uri="{FF2B5EF4-FFF2-40B4-BE49-F238E27FC236}">
                <a16:creationId xmlns:a16="http://schemas.microsoft.com/office/drawing/2014/main" id="{418B99F8-2BAA-47C6-8F63-DF79B1C0F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64820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Email</a:t>
            </a:r>
          </a:p>
        </p:txBody>
      </p:sp>
      <p:cxnSp>
        <p:nvCxnSpPr>
          <p:cNvPr id="16409" name="Straight Arrow Connector 48">
            <a:extLst>
              <a:ext uri="{FF2B5EF4-FFF2-40B4-BE49-F238E27FC236}">
                <a16:creationId xmlns:a16="http://schemas.microsoft.com/office/drawing/2014/main" id="{E08D9A68-854F-4F6C-8589-2F96C5804373}"/>
              </a:ext>
            </a:extLst>
          </p:cNvPr>
          <p:cNvCxnSpPr>
            <a:cxnSpLocks noChangeShapeType="1"/>
            <a:stCxn id="16408" idx="0"/>
          </p:cNvCxnSpPr>
          <p:nvPr/>
        </p:nvCxnSpPr>
        <p:spPr bwMode="auto">
          <a:xfrm rot="5400000" flipH="1" flipV="1">
            <a:off x="3163888" y="4305300"/>
            <a:ext cx="684212" cy="1588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0" name="Straight Arrow Connector 55">
            <a:extLst>
              <a:ext uri="{FF2B5EF4-FFF2-40B4-BE49-F238E27FC236}">
                <a16:creationId xmlns:a16="http://schemas.microsoft.com/office/drawing/2014/main" id="{B651490A-9C7F-4CD3-961F-4BD88339D67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390900" y="4381500"/>
            <a:ext cx="1295400" cy="4572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1" name="TextBox 57">
            <a:extLst>
              <a:ext uri="{FF2B5EF4-FFF2-40B4-BE49-F238E27FC236}">
                <a16:creationId xmlns:a16="http://schemas.microsoft.com/office/drawing/2014/main" id="{A95CFB10-994A-42AA-AC05-01298563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1816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Adhoc Feedback</a:t>
            </a:r>
          </a:p>
        </p:txBody>
      </p:sp>
      <p:sp>
        <p:nvSpPr>
          <p:cNvPr id="16412" name="TextBox 61">
            <a:extLst>
              <a:ext uri="{FF2B5EF4-FFF2-40B4-BE49-F238E27FC236}">
                <a16:creationId xmlns:a16="http://schemas.microsoft.com/office/drawing/2014/main" id="{745B8043-70EB-4390-BE19-164103F3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38401"/>
            <a:ext cx="137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Call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Center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Notes, </a:t>
            </a:r>
          </a:p>
          <a:p>
            <a:pPr algn="ctr"/>
            <a:r>
              <a:rPr lang="en-US" altLang="en-US" sz="1600">
                <a:solidFill>
                  <a:srgbClr val="C00000"/>
                </a:solidFill>
                <a:cs typeface="Arial" panose="020B0604020202020204" pitchFamily="34" charset="0"/>
              </a:rPr>
              <a:t>Voice</a:t>
            </a:r>
          </a:p>
        </p:txBody>
      </p:sp>
      <p:cxnSp>
        <p:nvCxnSpPr>
          <p:cNvPr id="16413" name="Straight Arrow Connector 62">
            <a:extLst>
              <a:ext uri="{FF2B5EF4-FFF2-40B4-BE49-F238E27FC236}">
                <a16:creationId xmlns:a16="http://schemas.microsoft.com/office/drawing/2014/main" id="{7ABE3DEC-A64B-4CDE-94C5-0EEAB6F00D3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038600" y="2209800"/>
            <a:ext cx="533400" cy="3810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11343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Picture 1">
            <a:extLst>
              <a:ext uri="{FF2B5EF4-FFF2-40B4-BE49-F238E27FC236}">
                <a16:creationId xmlns:a16="http://schemas.microsoft.com/office/drawing/2014/main" id="{2C074552-50DA-4FC1-BEE8-B448C95B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6" y="95251"/>
            <a:ext cx="6245225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>
            <a:extLst>
              <a:ext uri="{FF2B5EF4-FFF2-40B4-BE49-F238E27FC236}">
                <a16:creationId xmlns:a16="http://schemas.microsoft.com/office/drawing/2014/main" id="{D9231094-94CF-4998-8DD8-7D8FD301D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9200"/>
            <a:ext cx="3810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C6A577E6-3E09-4712-987B-56B09DB80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81200"/>
            <a:ext cx="5334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0118D127-BC89-4D4E-ACCB-127AA3C0F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590800"/>
            <a:ext cx="5334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12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Picture 7">
            <a:extLst>
              <a:ext uri="{FF2B5EF4-FFF2-40B4-BE49-F238E27FC236}">
                <a16:creationId xmlns:a16="http://schemas.microsoft.com/office/drawing/2014/main" id="{1473B995-13C3-4051-9EC8-22708291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52401"/>
            <a:ext cx="7243762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>
            <a:extLst>
              <a:ext uri="{FF2B5EF4-FFF2-40B4-BE49-F238E27FC236}">
                <a16:creationId xmlns:a16="http://schemas.microsoft.com/office/drawing/2014/main" id="{99F6C40D-8102-426F-85CC-4DE2DC408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200400"/>
            <a:ext cx="9144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09ACFE44-CB0F-4702-8C64-B48282188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352800"/>
            <a:ext cx="22098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id="{195F57F3-E9F8-4A6A-9362-6AF047AE3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0"/>
            <a:ext cx="10668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7">
            <a:extLst>
              <a:ext uri="{FF2B5EF4-FFF2-40B4-BE49-F238E27FC236}">
                <a16:creationId xmlns:a16="http://schemas.microsoft.com/office/drawing/2014/main" id="{412138CF-3B58-4AE0-BADE-8A603CF06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2743200" cy="15240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17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2DEDED-DE19-4A37-B9C5-AB043AAE3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67" y="726300"/>
            <a:ext cx="8167066" cy="61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17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11590" y="590843"/>
            <a:ext cx="11752385" cy="5318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b="1" dirty="0">
                <a:solidFill>
                  <a:schemeClr val="accent5"/>
                </a:solidFill>
              </a:rPr>
              <a:t>Business Analytics begins with the collection, organization, and manipulation of data</a:t>
            </a:r>
          </a:p>
          <a:p>
            <a:pPr marL="0" indent="0">
              <a:buNone/>
            </a:pPr>
            <a:endParaRPr lang="en-IN" sz="40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IN" sz="4000" b="1" dirty="0">
                <a:solidFill>
                  <a:schemeClr val="accent5"/>
                </a:solidFill>
              </a:rPr>
              <a:t>Three major components of Business Analytics</a:t>
            </a:r>
            <a:br>
              <a:rPr lang="en-IN" sz="4000" b="1" dirty="0">
                <a:solidFill>
                  <a:schemeClr val="accent5"/>
                </a:solidFill>
              </a:rPr>
            </a:br>
            <a:endParaRPr lang="en-IN" sz="4000" b="1" dirty="0">
              <a:solidFill>
                <a:schemeClr val="accent5"/>
              </a:solidFill>
            </a:endParaRPr>
          </a:p>
          <a:p>
            <a:pPr marL="742950" indent="-742950">
              <a:buAutoNum type="arabicPeriod"/>
            </a:pPr>
            <a:r>
              <a:rPr lang="en-IN" sz="4000" b="1" dirty="0">
                <a:solidFill>
                  <a:schemeClr val="accent5"/>
                </a:solidFill>
              </a:rPr>
              <a:t>Descriptive Analytics</a:t>
            </a:r>
          </a:p>
          <a:p>
            <a:pPr marL="742950" indent="-742950">
              <a:buAutoNum type="arabicPeriod"/>
            </a:pPr>
            <a:r>
              <a:rPr lang="en-IN" sz="4000" b="1" dirty="0">
                <a:solidFill>
                  <a:schemeClr val="accent5"/>
                </a:solidFill>
              </a:rPr>
              <a:t>Predictive Analytics</a:t>
            </a:r>
          </a:p>
          <a:p>
            <a:pPr marL="742950" indent="-742950">
              <a:buAutoNum type="arabicPeriod"/>
            </a:pPr>
            <a:r>
              <a:rPr lang="en-IN" sz="4000" b="1" dirty="0">
                <a:solidFill>
                  <a:schemeClr val="accent5"/>
                </a:solidFill>
              </a:rPr>
              <a:t>Prescriptive Analytics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9939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95281" y="402157"/>
            <a:ext cx="11001438" cy="5318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chemeClr val="accent5"/>
                </a:solidFill>
              </a:rPr>
              <a:t>Descriptive Analytics</a:t>
            </a:r>
          </a:p>
          <a:p>
            <a:r>
              <a:rPr lang="en-IN" sz="2400" b="1" dirty="0">
                <a:solidFill>
                  <a:schemeClr val="accent5"/>
                </a:solidFill>
              </a:rPr>
              <a:t>	Most business start with this and commonly used</a:t>
            </a:r>
            <a:br>
              <a:rPr lang="en-IN" sz="2400" b="1" dirty="0">
                <a:solidFill>
                  <a:schemeClr val="accent5"/>
                </a:solidFill>
              </a:rPr>
            </a:br>
            <a:endParaRPr lang="en-IN" sz="2400" b="1" dirty="0">
              <a:solidFill>
                <a:schemeClr val="accent5"/>
              </a:solidFill>
            </a:endParaRPr>
          </a:p>
          <a:p>
            <a:r>
              <a:rPr lang="en-IN" sz="2400" b="1" dirty="0">
                <a:solidFill>
                  <a:schemeClr val="accent5"/>
                </a:solidFill>
              </a:rPr>
              <a:t>	Use the data to understand the past &amp; current business performance </a:t>
            </a:r>
          </a:p>
          <a:p>
            <a:pPr marL="0" indent="0">
              <a:buNone/>
            </a:pPr>
            <a:r>
              <a:rPr lang="en-IN" sz="2400" b="1" dirty="0">
                <a:solidFill>
                  <a:schemeClr val="accent5"/>
                </a:solidFill>
              </a:rPr>
              <a:t>	&amp; make a informed decisions</a:t>
            </a:r>
            <a:br>
              <a:rPr lang="en-IN" sz="2400" b="1" dirty="0">
                <a:solidFill>
                  <a:schemeClr val="accent5"/>
                </a:solidFill>
              </a:rPr>
            </a:br>
            <a:endParaRPr lang="en-IN" sz="2400" b="1" dirty="0">
              <a:solidFill>
                <a:schemeClr val="accent5"/>
              </a:solidFill>
            </a:endParaRPr>
          </a:p>
          <a:p>
            <a:r>
              <a:rPr lang="en-IN" sz="2400" b="1" dirty="0">
                <a:solidFill>
                  <a:schemeClr val="accent5"/>
                </a:solidFill>
              </a:rPr>
              <a:t>	Summarise data into meaningful charts &amp; reports then drill down</a:t>
            </a:r>
          </a:p>
          <a:p>
            <a:pPr marL="0" indent="0">
              <a:buNone/>
            </a:pPr>
            <a:r>
              <a:rPr lang="en-IN" sz="2400" b="1" dirty="0">
                <a:solidFill>
                  <a:schemeClr val="accent5"/>
                </a:solidFill>
              </a:rPr>
              <a:t>	( Sales, Revenues, Costs)</a:t>
            </a:r>
            <a:br>
              <a:rPr lang="en-IN" sz="2400" b="1" dirty="0">
                <a:solidFill>
                  <a:schemeClr val="accent5"/>
                </a:solidFill>
              </a:rPr>
            </a:br>
            <a:endParaRPr lang="en-IN" sz="2400" b="1" dirty="0">
              <a:solidFill>
                <a:schemeClr val="accent5"/>
              </a:solidFill>
            </a:endParaRPr>
          </a:p>
          <a:p>
            <a:r>
              <a:rPr lang="en-IN" sz="2400" b="1" dirty="0">
                <a:solidFill>
                  <a:schemeClr val="accent5"/>
                </a:solidFill>
              </a:rPr>
              <a:t>	How much did we sell in each region?</a:t>
            </a:r>
            <a:br>
              <a:rPr lang="en-IN" sz="2400" b="1" dirty="0">
                <a:solidFill>
                  <a:schemeClr val="accent5"/>
                </a:solidFill>
              </a:rPr>
            </a:br>
            <a:endParaRPr lang="en-IN" sz="2400" b="1" dirty="0">
              <a:solidFill>
                <a:schemeClr val="accent5"/>
              </a:solidFill>
            </a:endParaRPr>
          </a:p>
          <a:p>
            <a:r>
              <a:rPr lang="en-IN" sz="2400" b="1" dirty="0">
                <a:solidFill>
                  <a:schemeClr val="accent5"/>
                </a:solidFill>
              </a:rPr>
              <a:t>	What was each Quarter profits ?</a:t>
            </a:r>
            <a:br>
              <a:rPr lang="en-IN" sz="2400" b="1" dirty="0">
                <a:solidFill>
                  <a:schemeClr val="accent5"/>
                </a:solidFill>
              </a:rPr>
            </a:br>
            <a:endParaRPr lang="en-IN" sz="2400" b="1" dirty="0">
              <a:solidFill>
                <a:schemeClr val="accent5"/>
              </a:solidFill>
            </a:endParaRPr>
          </a:p>
          <a:p>
            <a:r>
              <a:rPr lang="en-IN" sz="2400" b="1" dirty="0">
                <a:solidFill>
                  <a:schemeClr val="accent5"/>
                </a:solidFill>
              </a:rPr>
              <a:t>	What types of complaints we resolve?</a:t>
            </a:r>
          </a:p>
          <a:p>
            <a:pPr marL="0" indent="0">
              <a:buNone/>
            </a:pPr>
            <a:endParaRPr lang="en-IN" sz="24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IN" sz="2400" b="1" dirty="0">
                <a:solidFill>
                  <a:schemeClr val="accent5"/>
                </a:solidFill>
              </a:rPr>
              <a:t>			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846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11590" y="590843"/>
            <a:ext cx="11752385" cy="5318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4400" b="1" dirty="0">
                <a:solidFill>
                  <a:schemeClr val="accent5"/>
                </a:solidFill>
              </a:rPr>
              <a:t>Predictive Analytics</a:t>
            </a:r>
          </a:p>
          <a:p>
            <a:r>
              <a:rPr lang="en-IN" sz="4400" b="1" dirty="0">
                <a:solidFill>
                  <a:schemeClr val="accent5"/>
                </a:solidFill>
              </a:rPr>
              <a:t>	</a:t>
            </a:r>
            <a:r>
              <a:rPr lang="en-IN" b="1" dirty="0">
                <a:solidFill>
                  <a:schemeClr val="accent5"/>
                </a:solidFill>
              </a:rPr>
              <a:t>Predict the future by examining historical data</a:t>
            </a:r>
          </a:p>
          <a:p>
            <a:r>
              <a:rPr lang="en-IN" b="1" dirty="0">
                <a:solidFill>
                  <a:schemeClr val="accent5"/>
                </a:solidFill>
              </a:rPr>
              <a:t>	finds hidden patterns or relationships </a:t>
            </a:r>
          </a:p>
          <a:p>
            <a:r>
              <a:rPr lang="en-IN" b="1" dirty="0">
                <a:solidFill>
                  <a:schemeClr val="accent5"/>
                </a:solidFill>
              </a:rPr>
              <a:t>	Uses advanced technologies</a:t>
            </a:r>
          </a:p>
          <a:p>
            <a:r>
              <a:rPr lang="en-IN" b="1" dirty="0">
                <a:solidFill>
                  <a:schemeClr val="accent5"/>
                </a:solidFill>
              </a:rPr>
              <a:t>	What is the risk of loosing money in new business venture	</a:t>
            </a:r>
          </a:p>
          <a:p>
            <a:r>
              <a:rPr lang="en-IN" b="1" dirty="0">
                <a:solidFill>
                  <a:schemeClr val="accent5"/>
                </a:solidFill>
              </a:rPr>
              <a:t>	Predict the response of different customer segments to an</a:t>
            </a:r>
            <a:br>
              <a:rPr lang="en-IN" b="1" dirty="0">
                <a:solidFill>
                  <a:schemeClr val="accent5"/>
                </a:solidFill>
              </a:rPr>
            </a:br>
            <a:r>
              <a:rPr lang="en-IN" b="1" dirty="0">
                <a:solidFill>
                  <a:schemeClr val="accent5"/>
                </a:solidFill>
              </a:rPr>
              <a:t>        advertising campaign</a:t>
            </a:r>
          </a:p>
          <a:p>
            <a:r>
              <a:rPr lang="en-IN" b="1" dirty="0">
                <a:solidFill>
                  <a:schemeClr val="accent5"/>
                </a:solidFill>
              </a:rPr>
              <a:t>	Short term changes in commodity prises</a:t>
            </a:r>
          </a:p>
          <a:p>
            <a:r>
              <a:rPr lang="en-IN" b="1" dirty="0">
                <a:solidFill>
                  <a:schemeClr val="accent5"/>
                </a:solidFill>
              </a:rPr>
              <a:t>	Next season’s demand for Nike’s colour and size</a:t>
            </a:r>
          </a:p>
          <a:p>
            <a:pPr marL="0" indent="0">
              <a:buNone/>
            </a:pPr>
            <a:r>
              <a:rPr lang="en-IN" b="1" dirty="0">
                <a:solidFill>
                  <a:schemeClr val="accent5"/>
                </a:solidFill>
              </a:rPr>
              <a:t>	</a:t>
            </a:r>
            <a:endParaRPr lang="en-IN" sz="4400" b="1" dirty="0">
              <a:solidFill>
                <a:schemeClr val="accent5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9201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11590" y="590843"/>
            <a:ext cx="11752385" cy="5318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800" b="1" dirty="0">
                <a:solidFill>
                  <a:schemeClr val="accent5"/>
                </a:solidFill>
              </a:rPr>
              <a:t>Prescriptive Analytics</a:t>
            </a:r>
          </a:p>
          <a:p>
            <a:r>
              <a:rPr lang="en-IN" sz="4800" b="1" dirty="0">
                <a:solidFill>
                  <a:schemeClr val="accent5"/>
                </a:solidFill>
              </a:rPr>
              <a:t>	</a:t>
            </a:r>
            <a:r>
              <a:rPr lang="en-IN" sz="3200" b="1" dirty="0">
                <a:solidFill>
                  <a:schemeClr val="accent5"/>
                </a:solidFill>
              </a:rPr>
              <a:t>Selects the optimum one when we have too many choices.</a:t>
            </a:r>
          </a:p>
          <a:p>
            <a:r>
              <a:rPr lang="en-IN" sz="3200" b="1" dirty="0">
                <a:solidFill>
                  <a:schemeClr val="accent5"/>
                </a:solidFill>
              </a:rPr>
              <a:t>	Uses optimization</a:t>
            </a:r>
          </a:p>
          <a:p>
            <a:r>
              <a:rPr lang="en-IN" sz="3200" b="1" dirty="0">
                <a:solidFill>
                  <a:schemeClr val="accent5"/>
                </a:solidFill>
              </a:rPr>
              <a:t>	Best pricing strategy to maximise the revenue</a:t>
            </a:r>
          </a:p>
          <a:p>
            <a:r>
              <a:rPr lang="en-IN" sz="3200" b="1" dirty="0">
                <a:solidFill>
                  <a:schemeClr val="accent5"/>
                </a:solidFill>
              </a:rPr>
              <a:t>	Best advertising strategy to maximise the revenue</a:t>
            </a:r>
          </a:p>
          <a:p>
            <a:r>
              <a:rPr lang="en-IN" sz="3200" b="1" dirty="0">
                <a:solidFill>
                  <a:schemeClr val="accent5"/>
                </a:solidFill>
              </a:rPr>
              <a:t>	Optimal amount of cash to store in ATMs</a:t>
            </a:r>
          </a:p>
          <a:p>
            <a:r>
              <a:rPr lang="en-IN" sz="3200" b="1" dirty="0">
                <a:solidFill>
                  <a:schemeClr val="accent5"/>
                </a:solidFill>
              </a:rPr>
              <a:t>	Uses statistical techniques combined with optimization</a:t>
            </a:r>
          </a:p>
          <a:p>
            <a:r>
              <a:rPr lang="en-IN" sz="3200" b="1" dirty="0">
                <a:solidFill>
                  <a:schemeClr val="accent5"/>
                </a:solidFill>
              </a:rPr>
              <a:t>	How much should we produce to maximise profit?</a:t>
            </a:r>
          </a:p>
          <a:p>
            <a:pPr marL="0" indent="0">
              <a:buNone/>
            </a:pPr>
            <a:endParaRPr lang="en-IN" sz="4800" b="1" dirty="0">
              <a:solidFill>
                <a:schemeClr val="accent5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330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 lnSpcReduction="10000"/>
          </a:bodyPr>
          <a:lstStyle/>
          <a:p>
            <a:r>
              <a:rPr lang="en-IN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Analytics</a:t>
            </a:r>
            <a:br>
              <a:rPr lang="en-IN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3200" dirty="0">
                <a:solidFill>
                  <a:schemeClr val="accent5"/>
                </a:solidFill>
              </a:rPr>
              <a:t>Data sets that are so big and complex that traditional data processing application software are inadequate to deal with them. 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Capturing the data</a:t>
            </a:r>
          </a:p>
          <a:p>
            <a:pPr marL="0" indent="0">
              <a:buNone/>
            </a:pPr>
            <a:r>
              <a:rPr lang="en-IN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Data Storage</a:t>
            </a:r>
          </a:p>
          <a:p>
            <a:pPr marL="0" indent="0">
              <a:buNone/>
            </a:pPr>
            <a:r>
              <a:rPr lang="en-IN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Data Analysis</a:t>
            </a:r>
            <a:br>
              <a:rPr lang="en-IN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Querying</a:t>
            </a:r>
          </a:p>
          <a:p>
            <a:pPr marL="0" indent="0">
              <a:buNone/>
            </a:pPr>
            <a:r>
              <a:rPr lang="en-IN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Visualization</a:t>
            </a:r>
          </a:p>
          <a:p>
            <a:pPr marL="0" indent="0">
              <a:buNone/>
            </a:pPr>
            <a:endParaRPr lang="en-IN" sz="3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3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90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44305" y="407963"/>
            <a:ext cx="11063068" cy="5318834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Analytics</a:t>
            </a:r>
            <a:br>
              <a:rPr lang="en-IN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3200" b="1" dirty="0">
                <a:solidFill>
                  <a:schemeClr val="accent5"/>
                </a:solidFill>
              </a:rPr>
              <a:t>The 5 Vs are</a:t>
            </a:r>
          </a:p>
          <a:p>
            <a:pPr marL="0" indent="0">
              <a:buNone/>
            </a:pPr>
            <a:endParaRPr lang="en-IN" sz="3200" dirty="0">
              <a:solidFill>
                <a:schemeClr val="accent5"/>
              </a:solidFill>
            </a:endParaRPr>
          </a:p>
          <a:p>
            <a:pPr marL="514350" indent="-514350">
              <a:buAutoNum type="arabicPeriod"/>
            </a:pPr>
            <a:r>
              <a:rPr lang="en-I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  <a:p>
            <a:pPr marL="342900" indent="-342900">
              <a:buAutoNum type="arabicPeriod"/>
            </a:pPr>
            <a:r>
              <a:rPr lang="en-I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Variety</a:t>
            </a:r>
          </a:p>
          <a:p>
            <a:pPr marL="342900" indent="-342900">
              <a:buAutoNum type="arabicPeriod"/>
            </a:pPr>
            <a:r>
              <a:rPr lang="en-I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Velocity</a:t>
            </a:r>
          </a:p>
          <a:p>
            <a:pPr marL="342900" indent="-342900">
              <a:buAutoNum type="arabicPeriod"/>
            </a:pPr>
            <a:r>
              <a:rPr lang="en-I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Veracity</a:t>
            </a:r>
          </a:p>
          <a:p>
            <a:pPr marL="342900" indent="-342900">
              <a:buAutoNum type="arabicPeriod"/>
            </a:pPr>
            <a:r>
              <a:rPr lang="en-I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Value</a:t>
            </a:r>
          </a:p>
          <a:p>
            <a:pPr marL="0" indent="0">
              <a:buNone/>
            </a:pPr>
            <a:endParaRPr lang="en-IN" sz="1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3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3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4437C3-2DEF-4FC3-9848-A4F8EADE192D}" type="slidenum">
              <a:rPr lang="en-IN" smtClean="0"/>
              <a:t>35</a:t>
            </a:fld>
            <a:endParaRPr lang="en-IN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15B8ED-475F-4220-AD41-24930309D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0" y="1131203"/>
            <a:ext cx="5910470" cy="44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56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858129"/>
            <a:ext cx="11063068" cy="5318834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&amp; Technologies</a:t>
            </a:r>
            <a:br>
              <a:rPr lang="en-IN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4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Source Tools</a:t>
            </a:r>
          </a:p>
          <a:p>
            <a:r>
              <a:rPr lang="en-I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I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Technologies,Hadoop</a:t>
            </a:r>
            <a:r>
              <a:rPr lang="en-I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HDFS, Pig, Hive, Scala, Spark, R, Rapid Miner, Python….</a:t>
            </a:r>
          </a:p>
          <a:p>
            <a:endParaRPr lang="en-IN" sz="3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Tools </a:t>
            </a:r>
          </a:p>
          <a:p>
            <a:r>
              <a:rPr lang="en-I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SAS, Excel Analytics</a:t>
            </a:r>
            <a:br>
              <a:rPr lang="en-I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Business Analytics – A Big Contribution to Today’s Business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437C3-2DEF-4FC3-9848-A4F8EADE192D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4792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338B78F-BFDF-4E23-9417-CB4A0234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/>
              <a:t>Examples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C6C77E5-899F-4C38-885D-9F44F230C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16" y="132556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5"/>
                </a:solidFill>
              </a:rPr>
              <a:t>Market Basket Analytics</a:t>
            </a:r>
          </a:p>
          <a:p>
            <a:pPr eaLnBrk="1" hangingPunct="1"/>
            <a:r>
              <a:rPr lang="en-US" altLang="en-US" b="1" dirty="0">
                <a:solidFill>
                  <a:schemeClr val="accent5"/>
                </a:solidFill>
              </a:rPr>
              <a:t>Customer Analytics</a:t>
            </a:r>
          </a:p>
          <a:p>
            <a:pPr eaLnBrk="1" hangingPunct="1"/>
            <a:r>
              <a:rPr lang="en-US" altLang="en-US" b="1" dirty="0">
                <a:solidFill>
                  <a:schemeClr val="accent5"/>
                </a:solidFill>
              </a:rPr>
              <a:t>Customer Segmentation/Clustering</a:t>
            </a:r>
          </a:p>
          <a:p>
            <a:pPr eaLnBrk="1" hangingPunct="1"/>
            <a:r>
              <a:rPr lang="en-US" altLang="en-US" b="1" dirty="0">
                <a:solidFill>
                  <a:schemeClr val="accent5"/>
                </a:solidFill>
              </a:rPr>
              <a:t>Tailored Product Assortments</a:t>
            </a:r>
          </a:p>
          <a:p>
            <a:pPr eaLnBrk="1" hangingPunct="1"/>
            <a:r>
              <a:rPr lang="en-US" altLang="en-US" b="1" dirty="0">
                <a:solidFill>
                  <a:schemeClr val="accent5"/>
                </a:solidFill>
              </a:rPr>
              <a:t>Inventory Forecasting</a:t>
            </a:r>
          </a:p>
          <a:p>
            <a:pPr eaLnBrk="1" hangingPunct="1"/>
            <a:r>
              <a:rPr lang="en-US" altLang="en-US" b="1" dirty="0">
                <a:solidFill>
                  <a:schemeClr val="accent5"/>
                </a:solidFill>
              </a:rPr>
              <a:t>Collaborative Filtering Recommender System</a:t>
            </a:r>
          </a:p>
          <a:p>
            <a:pPr eaLnBrk="1" hangingPunct="1"/>
            <a:r>
              <a:rPr lang="en-US" altLang="en-US" b="1" dirty="0">
                <a:solidFill>
                  <a:schemeClr val="accent5"/>
                </a:solidFill>
              </a:rPr>
              <a:t>Credit Card Analytics</a:t>
            </a:r>
          </a:p>
          <a:p>
            <a:pPr eaLnBrk="1" hangingPunct="1"/>
            <a:endParaRPr lang="en-US" altLang="en-US" b="1" dirty="0">
              <a:solidFill>
                <a:schemeClr val="accent5"/>
              </a:solidFill>
            </a:endParaRPr>
          </a:p>
          <a:p>
            <a:pPr eaLnBrk="1" hangingPunct="1"/>
            <a:endParaRPr lang="en-US" altLang="en-US" b="1" dirty="0">
              <a:solidFill>
                <a:schemeClr val="accent5"/>
              </a:solidFill>
            </a:endParaRPr>
          </a:p>
          <a:p>
            <a:pPr eaLnBrk="1" hangingPunct="1"/>
            <a:endParaRPr lang="en-US" alt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9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oom, computer&#10;&#10;Description automatically generated">
            <a:extLst>
              <a:ext uri="{FF2B5EF4-FFF2-40B4-BE49-F238E27FC236}">
                <a16:creationId xmlns:a16="http://schemas.microsoft.com/office/drawing/2014/main" id="{C6AF2DCA-6234-4D18-A122-8DF054F3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95406"/>
            <a:ext cx="7345432" cy="55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399C2FC-F19C-41C1-9360-5C53B4FBD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28" y="776701"/>
            <a:ext cx="7915275" cy="59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8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1606A2-8AE4-47CF-BAAE-ACFE55B7D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81" y="909223"/>
            <a:ext cx="8723657" cy="65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0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228A8-5B22-488B-8B88-D4F965B9F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2" y="683936"/>
            <a:ext cx="7583971" cy="56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7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C2D7C6-931D-4675-9978-EBD9EBE23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80" y="458649"/>
            <a:ext cx="8167067" cy="61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4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ADEFDB-A1E1-4C60-A6C2-DFE7C4824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6" y="630927"/>
            <a:ext cx="8127310" cy="61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99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_NAME" val="Basic Text"/>
  <p:tag name="MASTER_ITEM" val="MASTER_ITE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414</Words>
  <Application>Microsoft Office PowerPoint</Application>
  <PresentationFormat>Widescreen</PresentationFormat>
  <Paragraphs>189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</vt:lpstr>
      <vt:lpstr>Office Theme</vt:lpstr>
      <vt:lpstr>Cloud Computing &amp; Data 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Kalpana  Kumaran</dc:creator>
  <cp:lastModifiedBy>Kalpana  Kumaran</cp:lastModifiedBy>
  <cp:revision>10</cp:revision>
  <dcterms:created xsi:type="dcterms:W3CDTF">2019-09-25T06:18:04Z</dcterms:created>
  <dcterms:modified xsi:type="dcterms:W3CDTF">2019-09-26T16:01:16Z</dcterms:modified>
</cp:coreProperties>
</file>