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280" r:id="rId4"/>
    <p:sldId id="281" r:id="rId5"/>
    <p:sldId id="282" r:id="rId6"/>
    <p:sldId id="257" r:id="rId7"/>
    <p:sldId id="283" r:id="rId8"/>
    <p:sldId id="294" r:id="rId9"/>
    <p:sldId id="259" r:id="rId10"/>
    <p:sldId id="260" r:id="rId11"/>
    <p:sldId id="291" r:id="rId12"/>
    <p:sldId id="261" r:id="rId13"/>
    <p:sldId id="262" r:id="rId14"/>
    <p:sldId id="263" r:id="rId15"/>
    <p:sldId id="285" r:id="rId16"/>
    <p:sldId id="264" r:id="rId17"/>
    <p:sldId id="265" r:id="rId18"/>
    <p:sldId id="286" r:id="rId19"/>
    <p:sldId id="266" r:id="rId20"/>
    <p:sldId id="292" r:id="rId21"/>
    <p:sldId id="268" r:id="rId22"/>
    <p:sldId id="269" r:id="rId23"/>
    <p:sldId id="270" r:id="rId24"/>
    <p:sldId id="287" r:id="rId25"/>
    <p:sldId id="271" r:id="rId26"/>
    <p:sldId id="288" r:id="rId27"/>
    <p:sldId id="272" r:id="rId28"/>
    <p:sldId id="289" r:id="rId29"/>
    <p:sldId id="295" r:id="rId30"/>
    <p:sldId id="274" r:id="rId31"/>
    <p:sldId id="290" r:id="rId32"/>
    <p:sldId id="275" r:id="rId33"/>
    <p:sldId id="276" r:id="rId34"/>
    <p:sldId id="277" r:id="rId35"/>
    <p:sldId id="267" r:id="rId36"/>
    <p:sldId id="278" r:id="rId37"/>
    <p:sldId id="27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94660"/>
  </p:normalViewPr>
  <p:slideViewPr>
    <p:cSldViewPr>
      <p:cViewPr varScale="1">
        <p:scale>
          <a:sx n="57" d="100"/>
          <a:sy n="57" d="100"/>
        </p:scale>
        <p:origin x="17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FC4F43-4863-4AA8-B4D5-CE6A088F7E95}"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IN"/>
        </a:p>
      </dgm:t>
    </dgm:pt>
    <dgm:pt modelId="{02F0C8B4-4422-447A-A06D-05114278C45A}">
      <dgm:prSet phldrT="[Text]"/>
      <dgm:spPr/>
      <dgm:t>
        <a:bodyPr/>
        <a:lstStyle/>
        <a:p>
          <a:r>
            <a:rPr lang="en-US" dirty="0"/>
            <a:t>Accounting Principles</a:t>
          </a:r>
          <a:endParaRPr lang="en-IN" dirty="0"/>
        </a:p>
      </dgm:t>
    </dgm:pt>
    <dgm:pt modelId="{CA72AC20-75A4-4B5F-A900-F2305BFCEC21}" type="parTrans" cxnId="{34A45801-7B46-4FBC-8DFF-AD7FD87F915F}">
      <dgm:prSet/>
      <dgm:spPr/>
      <dgm:t>
        <a:bodyPr/>
        <a:lstStyle/>
        <a:p>
          <a:endParaRPr lang="en-IN"/>
        </a:p>
      </dgm:t>
    </dgm:pt>
    <dgm:pt modelId="{4D491627-CB81-452A-9B8F-A981DDC2524F}" type="sibTrans" cxnId="{34A45801-7B46-4FBC-8DFF-AD7FD87F915F}">
      <dgm:prSet/>
      <dgm:spPr/>
      <dgm:t>
        <a:bodyPr/>
        <a:lstStyle/>
        <a:p>
          <a:endParaRPr lang="en-IN"/>
        </a:p>
      </dgm:t>
    </dgm:pt>
    <dgm:pt modelId="{4721220D-806F-49E6-8579-870F9E611DD8}">
      <dgm:prSet phldrT="[Text]"/>
      <dgm:spPr/>
      <dgm:t>
        <a:bodyPr/>
        <a:lstStyle/>
        <a:p>
          <a:r>
            <a:rPr lang="en-US" dirty="0"/>
            <a:t>Accounting Concepts</a:t>
          </a:r>
          <a:endParaRPr lang="en-IN" dirty="0"/>
        </a:p>
      </dgm:t>
    </dgm:pt>
    <dgm:pt modelId="{CE39D56C-AB24-4EFE-8711-7C85FFFF9DF6}" type="parTrans" cxnId="{BCCFCDC5-531E-4700-987B-BAEB23CE7924}">
      <dgm:prSet/>
      <dgm:spPr/>
      <dgm:t>
        <a:bodyPr/>
        <a:lstStyle/>
        <a:p>
          <a:endParaRPr lang="en-IN"/>
        </a:p>
      </dgm:t>
    </dgm:pt>
    <dgm:pt modelId="{39AC4F3D-F425-446E-A08E-24C79B885E4C}" type="sibTrans" cxnId="{BCCFCDC5-531E-4700-987B-BAEB23CE7924}">
      <dgm:prSet/>
      <dgm:spPr/>
      <dgm:t>
        <a:bodyPr/>
        <a:lstStyle/>
        <a:p>
          <a:endParaRPr lang="en-IN"/>
        </a:p>
      </dgm:t>
    </dgm:pt>
    <dgm:pt modelId="{65F7B178-7514-452B-B332-CFCFD8376D99}">
      <dgm:prSet phldrT="[Text]"/>
      <dgm:spPr/>
      <dgm:t>
        <a:bodyPr/>
        <a:lstStyle/>
        <a:p>
          <a:r>
            <a:rPr lang="en-US" dirty="0"/>
            <a:t>Accounting Conventions</a:t>
          </a:r>
          <a:endParaRPr lang="en-IN" dirty="0"/>
        </a:p>
      </dgm:t>
    </dgm:pt>
    <dgm:pt modelId="{BD1009AD-4EDC-4B5E-99D3-B11BCA49F130}" type="parTrans" cxnId="{EEEF41C7-3368-40EF-A274-22C74E34F2B3}">
      <dgm:prSet/>
      <dgm:spPr/>
      <dgm:t>
        <a:bodyPr/>
        <a:lstStyle/>
        <a:p>
          <a:endParaRPr lang="en-IN"/>
        </a:p>
      </dgm:t>
    </dgm:pt>
    <dgm:pt modelId="{99884AEF-8569-426A-8683-026EF77BE047}" type="sibTrans" cxnId="{EEEF41C7-3368-40EF-A274-22C74E34F2B3}">
      <dgm:prSet/>
      <dgm:spPr/>
      <dgm:t>
        <a:bodyPr/>
        <a:lstStyle/>
        <a:p>
          <a:endParaRPr lang="en-IN"/>
        </a:p>
      </dgm:t>
    </dgm:pt>
    <dgm:pt modelId="{038BB8D0-A83A-4CC7-BC2A-48A77AF1D556}" type="pres">
      <dgm:prSet presAssocID="{39FC4F43-4863-4AA8-B4D5-CE6A088F7E95}" presName="mainComposite" presStyleCnt="0">
        <dgm:presLayoutVars>
          <dgm:chPref val="1"/>
          <dgm:dir/>
          <dgm:animOne val="branch"/>
          <dgm:animLvl val="lvl"/>
          <dgm:resizeHandles val="exact"/>
        </dgm:presLayoutVars>
      </dgm:prSet>
      <dgm:spPr/>
    </dgm:pt>
    <dgm:pt modelId="{7574AEEF-535E-4BFD-AB39-6037196B7DE0}" type="pres">
      <dgm:prSet presAssocID="{39FC4F43-4863-4AA8-B4D5-CE6A088F7E95}" presName="hierFlow" presStyleCnt="0"/>
      <dgm:spPr/>
    </dgm:pt>
    <dgm:pt modelId="{CC7BD6E7-5E4F-4D09-A6FA-1D5BA7918848}" type="pres">
      <dgm:prSet presAssocID="{39FC4F43-4863-4AA8-B4D5-CE6A088F7E95}" presName="hierChild1" presStyleCnt="0">
        <dgm:presLayoutVars>
          <dgm:chPref val="1"/>
          <dgm:animOne val="branch"/>
          <dgm:animLvl val="lvl"/>
        </dgm:presLayoutVars>
      </dgm:prSet>
      <dgm:spPr/>
    </dgm:pt>
    <dgm:pt modelId="{2E193372-9F93-4D9D-8A48-90DD6C63F493}" type="pres">
      <dgm:prSet presAssocID="{02F0C8B4-4422-447A-A06D-05114278C45A}" presName="Name14" presStyleCnt="0"/>
      <dgm:spPr/>
    </dgm:pt>
    <dgm:pt modelId="{F8ED10A5-F055-4CBD-A6D4-1BC4967055A5}" type="pres">
      <dgm:prSet presAssocID="{02F0C8B4-4422-447A-A06D-05114278C45A}" presName="level1Shape" presStyleLbl="node0" presStyleIdx="0" presStyleCnt="1" custScaleX="229570" custLinFactNeighborX="-47542" custLinFactNeighborY="-14169">
        <dgm:presLayoutVars>
          <dgm:chPref val="3"/>
        </dgm:presLayoutVars>
      </dgm:prSet>
      <dgm:spPr/>
    </dgm:pt>
    <dgm:pt modelId="{DE7F4924-F6D4-4B9F-9C82-5DC588159F12}" type="pres">
      <dgm:prSet presAssocID="{02F0C8B4-4422-447A-A06D-05114278C45A}" presName="hierChild2" presStyleCnt="0"/>
      <dgm:spPr/>
    </dgm:pt>
    <dgm:pt modelId="{16EB3AE8-45F4-4C42-BDC3-A7603A1823CF}" type="pres">
      <dgm:prSet presAssocID="{CE39D56C-AB24-4EFE-8711-7C85FFFF9DF6}" presName="Name19" presStyleLbl="parChTrans1D2" presStyleIdx="0" presStyleCnt="2"/>
      <dgm:spPr/>
    </dgm:pt>
    <dgm:pt modelId="{8A8A4F42-3DE4-460B-B046-EB612BEFE5DF}" type="pres">
      <dgm:prSet presAssocID="{4721220D-806F-49E6-8579-870F9E611DD8}" presName="Name21" presStyleCnt="0"/>
      <dgm:spPr/>
    </dgm:pt>
    <dgm:pt modelId="{25842709-B772-4323-A4E9-9D9DA857FDD6}" type="pres">
      <dgm:prSet presAssocID="{4721220D-806F-49E6-8579-870F9E611DD8}" presName="level2Shape" presStyleLbl="node2" presStyleIdx="0" presStyleCnt="2" custAng="0" custScaleY="115963" custLinFactNeighborX="-80846" custLinFactNeighborY="2082"/>
      <dgm:spPr/>
    </dgm:pt>
    <dgm:pt modelId="{37E32037-C335-46E1-8FEE-BB021BC7D225}" type="pres">
      <dgm:prSet presAssocID="{4721220D-806F-49E6-8579-870F9E611DD8}" presName="hierChild3" presStyleCnt="0"/>
      <dgm:spPr/>
    </dgm:pt>
    <dgm:pt modelId="{78B691A6-49A8-43B9-B98C-7D6FE0499B81}" type="pres">
      <dgm:prSet presAssocID="{BD1009AD-4EDC-4B5E-99D3-B11BCA49F130}" presName="Name19" presStyleLbl="parChTrans1D2" presStyleIdx="1" presStyleCnt="2"/>
      <dgm:spPr/>
    </dgm:pt>
    <dgm:pt modelId="{DF161698-8A0E-4575-9A59-A897D5692397}" type="pres">
      <dgm:prSet presAssocID="{65F7B178-7514-452B-B332-CFCFD8376D99}" presName="Name21" presStyleCnt="0"/>
      <dgm:spPr/>
    </dgm:pt>
    <dgm:pt modelId="{C28649A7-ADC1-4D0F-B657-D9C524145C01}" type="pres">
      <dgm:prSet presAssocID="{65F7B178-7514-452B-B332-CFCFD8376D99}" presName="level2Shape" presStyleLbl="node2" presStyleIdx="1" presStyleCnt="2" custLinFactNeighborX="-32239" custLinFactNeighborY="2213"/>
      <dgm:spPr/>
    </dgm:pt>
    <dgm:pt modelId="{E2C89842-8F45-43F3-BD8C-1119BBE3FB51}" type="pres">
      <dgm:prSet presAssocID="{65F7B178-7514-452B-B332-CFCFD8376D99}" presName="hierChild3" presStyleCnt="0"/>
      <dgm:spPr/>
    </dgm:pt>
    <dgm:pt modelId="{852B0A0E-B9ED-4F17-8589-765F72FC1ACD}" type="pres">
      <dgm:prSet presAssocID="{39FC4F43-4863-4AA8-B4D5-CE6A088F7E95}" presName="bgShapesFlow" presStyleCnt="0"/>
      <dgm:spPr/>
    </dgm:pt>
  </dgm:ptLst>
  <dgm:cxnLst>
    <dgm:cxn modelId="{34A45801-7B46-4FBC-8DFF-AD7FD87F915F}" srcId="{39FC4F43-4863-4AA8-B4D5-CE6A088F7E95}" destId="{02F0C8B4-4422-447A-A06D-05114278C45A}" srcOrd="0" destOrd="0" parTransId="{CA72AC20-75A4-4B5F-A900-F2305BFCEC21}" sibTransId="{4D491627-CB81-452A-9B8F-A981DDC2524F}"/>
    <dgm:cxn modelId="{98F0601A-4BE1-4B1D-BA02-BA46A77E0F0B}" type="presOf" srcId="{4721220D-806F-49E6-8579-870F9E611DD8}" destId="{25842709-B772-4323-A4E9-9D9DA857FDD6}" srcOrd="0" destOrd="0" presId="urn:microsoft.com/office/officeart/2005/8/layout/hierarchy6"/>
    <dgm:cxn modelId="{5C310C28-896A-46F6-9FA8-621FC514C31D}" type="presOf" srcId="{CE39D56C-AB24-4EFE-8711-7C85FFFF9DF6}" destId="{16EB3AE8-45F4-4C42-BDC3-A7603A1823CF}" srcOrd="0" destOrd="0" presId="urn:microsoft.com/office/officeart/2005/8/layout/hierarchy6"/>
    <dgm:cxn modelId="{9D0BCC34-CB79-41AF-B64A-3EB9B8ADECF3}" type="presOf" srcId="{65F7B178-7514-452B-B332-CFCFD8376D99}" destId="{C28649A7-ADC1-4D0F-B657-D9C524145C01}" srcOrd="0" destOrd="0" presId="urn:microsoft.com/office/officeart/2005/8/layout/hierarchy6"/>
    <dgm:cxn modelId="{62AA0361-3804-4B33-B7CE-DF87E1D5CA00}" type="presOf" srcId="{39FC4F43-4863-4AA8-B4D5-CE6A088F7E95}" destId="{038BB8D0-A83A-4CC7-BC2A-48A77AF1D556}" srcOrd="0" destOrd="0" presId="urn:microsoft.com/office/officeart/2005/8/layout/hierarchy6"/>
    <dgm:cxn modelId="{91DB3F97-E713-4BFD-BB49-760583CA4E54}" type="presOf" srcId="{02F0C8B4-4422-447A-A06D-05114278C45A}" destId="{F8ED10A5-F055-4CBD-A6D4-1BC4967055A5}" srcOrd="0" destOrd="0" presId="urn:microsoft.com/office/officeart/2005/8/layout/hierarchy6"/>
    <dgm:cxn modelId="{93F064AA-CDBC-4B7A-820E-3A694610B132}" type="presOf" srcId="{BD1009AD-4EDC-4B5E-99D3-B11BCA49F130}" destId="{78B691A6-49A8-43B9-B98C-7D6FE0499B81}" srcOrd="0" destOrd="0" presId="urn:microsoft.com/office/officeart/2005/8/layout/hierarchy6"/>
    <dgm:cxn modelId="{BCCFCDC5-531E-4700-987B-BAEB23CE7924}" srcId="{02F0C8B4-4422-447A-A06D-05114278C45A}" destId="{4721220D-806F-49E6-8579-870F9E611DD8}" srcOrd="0" destOrd="0" parTransId="{CE39D56C-AB24-4EFE-8711-7C85FFFF9DF6}" sibTransId="{39AC4F3D-F425-446E-A08E-24C79B885E4C}"/>
    <dgm:cxn modelId="{EEEF41C7-3368-40EF-A274-22C74E34F2B3}" srcId="{02F0C8B4-4422-447A-A06D-05114278C45A}" destId="{65F7B178-7514-452B-B332-CFCFD8376D99}" srcOrd="1" destOrd="0" parTransId="{BD1009AD-4EDC-4B5E-99D3-B11BCA49F130}" sibTransId="{99884AEF-8569-426A-8683-026EF77BE047}"/>
    <dgm:cxn modelId="{2F681796-08E2-4F0B-A568-5916343DBE50}" type="presParOf" srcId="{038BB8D0-A83A-4CC7-BC2A-48A77AF1D556}" destId="{7574AEEF-535E-4BFD-AB39-6037196B7DE0}" srcOrd="0" destOrd="0" presId="urn:microsoft.com/office/officeart/2005/8/layout/hierarchy6"/>
    <dgm:cxn modelId="{E129404E-BA3C-40EB-939E-5DA827BB44C8}" type="presParOf" srcId="{7574AEEF-535E-4BFD-AB39-6037196B7DE0}" destId="{CC7BD6E7-5E4F-4D09-A6FA-1D5BA7918848}" srcOrd="0" destOrd="0" presId="urn:microsoft.com/office/officeart/2005/8/layout/hierarchy6"/>
    <dgm:cxn modelId="{ED454BFC-2256-4BA7-95B8-9560A53EB1C4}" type="presParOf" srcId="{CC7BD6E7-5E4F-4D09-A6FA-1D5BA7918848}" destId="{2E193372-9F93-4D9D-8A48-90DD6C63F493}" srcOrd="0" destOrd="0" presId="urn:microsoft.com/office/officeart/2005/8/layout/hierarchy6"/>
    <dgm:cxn modelId="{3F52D003-FD0A-4E1E-B192-9D5D02FC0261}" type="presParOf" srcId="{2E193372-9F93-4D9D-8A48-90DD6C63F493}" destId="{F8ED10A5-F055-4CBD-A6D4-1BC4967055A5}" srcOrd="0" destOrd="0" presId="urn:microsoft.com/office/officeart/2005/8/layout/hierarchy6"/>
    <dgm:cxn modelId="{462DFD58-CBA2-47B2-A7CD-DF47E983391D}" type="presParOf" srcId="{2E193372-9F93-4D9D-8A48-90DD6C63F493}" destId="{DE7F4924-F6D4-4B9F-9C82-5DC588159F12}" srcOrd="1" destOrd="0" presId="urn:microsoft.com/office/officeart/2005/8/layout/hierarchy6"/>
    <dgm:cxn modelId="{173FEC54-49EC-49E5-9AFF-0AAE1DC0120E}" type="presParOf" srcId="{DE7F4924-F6D4-4B9F-9C82-5DC588159F12}" destId="{16EB3AE8-45F4-4C42-BDC3-A7603A1823CF}" srcOrd="0" destOrd="0" presId="urn:microsoft.com/office/officeart/2005/8/layout/hierarchy6"/>
    <dgm:cxn modelId="{165F839E-1E63-42FD-BF4E-09CB5A991EE3}" type="presParOf" srcId="{DE7F4924-F6D4-4B9F-9C82-5DC588159F12}" destId="{8A8A4F42-3DE4-460B-B046-EB612BEFE5DF}" srcOrd="1" destOrd="0" presId="urn:microsoft.com/office/officeart/2005/8/layout/hierarchy6"/>
    <dgm:cxn modelId="{8E5B2BFC-B03C-47C4-BD1B-824EDFA898A2}" type="presParOf" srcId="{8A8A4F42-3DE4-460B-B046-EB612BEFE5DF}" destId="{25842709-B772-4323-A4E9-9D9DA857FDD6}" srcOrd="0" destOrd="0" presId="urn:microsoft.com/office/officeart/2005/8/layout/hierarchy6"/>
    <dgm:cxn modelId="{F54FAAFF-73E0-47A6-A215-99C0BF399D62}" type="presParOf" srcId="{8A8A4F42-3DE4-460B-B046-EB612BEFE5DF}" destId="{37E32037-C335-46E1-8FEE-BB021BC7D225}" srcOrd="1" destOrd="0" presId="urn:microsoft.com/office/officeart/2005/8/layout/hierarchy6"/>
    <dgm:cxn modelId="{A5699FC8-0FA9-4A3A-853A-5354D8A4D2AC}" type="presParOf" srcId="{DE7F4924-F6D4-4B9F-9C82-5DC588159F12}" destId="{78B691A6-49A8-43B9-B98C-7D6FE0499B81}" srcOrd="2" destOrd="0" presId="urn:microsoft.com/office/officeart/2005/8/layout/hierarchy6"/>
    <dgm:cxn modelId="{63A21179-DA6B-40DF-9975-5362E0E1A347}" type="presParOf" srcId="{DE7F4924-F6D4-4B9F-9C82-5DC588159F12}" destId="{DF161698-8A0E-4575-9A59-A897D5692397}" srcOrd="3" destOrd="0" presId="urn:microsoft.com/office/officeart/2005/8/layout/hierarchy6"/>
    <dgm:cxn modelId="{D3BB362D-2599-4DA2-BF32-5CFDE4C69FCE}" type="presParOf" srcId="{DF161698-8A0E-4575-9A59-A897D5692397}" destId="{C28649A7-ADC1-4D0F-B657-D9C524145C01}" srcOrd="0" destOrd="0" presId="urn:microsoft.com/office/officeart/2005/8/layout/hierarchy6"/>
    <dgm:cxn modelId="{1D635D34-3958-4A61-97BD-1BBAEC3A8084}" type="presParOf" srcId="{DF161698-8A0E-4575-9A59-A897D5692397}" destId="{E2C89842-8F45-43F3-BD8C-1119BBE3FB51}" srcOrd="1" destOrd="0" presId="urn:microsoft.com/office/officeart/2005/8/layout/hierarchy6"/>
    <dgm:cxn modelId="{6199921C-4DC1-4E95-AAC8-AAE40FA023CF}" type="presParOf" srcId="{038BB8D0-A83A-4CC7-BC2A-48A77AF1D556}" destId="{852B0A0E-B9ED-4F17-8589-765F72FC1ACD}"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ED10A5-F055-4CBD-A6D4-1BC4967055A5}">
      <dsp:nvSpPr>
        <dsp:cNvPr id="0" name=""/>
        <dsp:cNvSpPr/>
      </dsp:nvSpPr>
      <dsp:spPr>
        <a:xfrm>
          <a:off x="0" y="0"/>
          <a:ext cx="6088465" cy="1768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Accounting Principles</a:t>
          </a:r>
          <a:endParaRPr lang="en-IN" sz="3500" kern="1200" dirty="0"/>
        </a:p>
      </dsp:txBody>
      <dsp:txXfrm>
        <a:off x="51785" y="51785"/>
        <a:ext cx="5984895" cy="1664508"/>
      </dsp:txXfrm>
    </dsp:sp>
    <dsp:sp modelId="{16EB3AE8-45F4-4C42-BDC3-A7603A1823CF}">
      <dsp:nvSpPr>
        <dsp:cNvPr id="0" name=""/>
        <dsp:cNvSpPr/>
      </dsp:nvSpPr>
      <dsp:spPr>
        <a:xfrm>
          <a:off x="1326058" y="1768078"/>
          <a:ext cx="1718174" cy="707568"/>
        </a:xfrm>
        <a:custGeom>
          <a:avLst/>
          <a:gdLst/>
          <a:ahLst/>
          <a:cxnLst/>
          <a:rect l="0" t="0" r="0" b="0"/>
          <a:pathLst>
            <a:path>
              <a:moveTo>
                <a:pt x="1718174" y="0"/>
              </a:moveTo>
              <a:lnTo>
                <a:pt x="1718174" y="353784"/>
              </a:lnTo>
              <a:lnTo>
                <a:pt x="0" y="353784"/>
              </a:lnTo>
              <a:lnTo>
                <a:pt x="0" y="707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842709-B772-4323-A4E9-9D9DA857FDD6}">
      <dsp:nvSpPr>
        <dsp:cNvPr id="0" name=""/>
        <dsp:cNvSpPr/>
      </dsp:nvSpPr>
      <dsp:spPr>
        <a:xfrm>
          <a:off x="0" y="2475646"/>
          <a:ext cx="2652117" cy="20503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Accounting Concepts</a:t>
          </a:r>
          <a:endParaRPr lang="en-IN" sz="3500" kern="1200" dirty="0"/>
        </a:p>
      </dsp:txBody>
      <dsp:txXfrm>
        <a:off x="60052" y="2535698"/>
        <a:ext cx="2532013" cy="1930212"/>
      </dsp:txXfrm>
    </dsp:sp>
    <dsp:sp modelId="{78B691A6-49A8-43B9-B98C-7D6FE0499B81}">
      <dsp:nvSpPr>
        <dsp:cNvPr id="0" name=""/>
        <dsp:cNvSpPr/>
      </dsp:nvSpPr>
      <dsp:spPr>
        <a:xfrm>
          <a:off x="3044232" y="1768078"/>
          <a:ext cx="1939427" cy="746527"/>
        </a:xfrm>
        <a:custGeom>
          <a:avLst/>
          <a:gdLst/>
          <a:ahLst/>
          <a:cxnLst/>
          <a:rect l="0" t="0" r="0" b="0"/>
          <a:pathLst>
            <a:path>
              <a:moveTo>
                <a:pt x="0" y="0"/>
              </a:moveTo>
              <a:lnTo>
                <a:pt x="0" y="373263"/>
              </a:lnTo>
              <a:lnTo>
                <a:pt x="1939427" y="373263"/>
              </a:lnTo>
              <a:lnTo>
                <a:pt x="1939427" y="7465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8649A7-ADC1-4D0F-B657-D9C524145C01}">
      <dsp:nvSpPr>
        <dsp:cNvPr id="0" name=""/>
        <dsp:cNvSpPr/>
      </dsp:nvSpPr>
      <dsp:spPr>
        <a:xfrm>
          <a:off x="3657601" y="2514605"/>
          <a:ext cx="2652117" cy="1768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Accounting Conventions</a:t>
          </a:r>
          <a:endParaRPr lang="en-IN" sz="3500" kern="1200" dirty="0"/>
        </a:p>
      </dsp:txBody>
      <dsp:txXfrm>
        <a:off x="3709386" y="2566390"/>
        <a:ext cx="2548547" cy="16645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A24038-C371-401A-93B0-906924393CB7}" type="datetimeFigureOut">
              <a:rPr lang="en-US" smtClean="0"/>
              <a:t>7/17/2020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678F67-218C-4DC9-8F27-AB96DE1D216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678F67-218C-4DC9-8F27-AB96DE1D216E}"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4678F67-218C-4DC9-8F27-AB96DE1D216E}" type="slidenum">
              <a:rPr lang="en-US" smtClean="0"/>
              <a:t>10</a:t>
            </a:fld>
            <a:endParaRPr lang="en-US"/>
          </a:p>
        </p:txBody>
      </p:sp>
    </p:spTree>
    <p:extLst>
      <p:ext uri="{BB962C8B-B14F-4D97-AF65-F5344CB8AC3E}">
        <p14:creationId xmlns:p14="http://schemas.microsoft.com/office/powerpoint/2010/main" val="3070239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olfepaw.deviantart.com/art/thank-you-158780747" TargetMode="External"/><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INTRODUCTION TO ACCOUNTING</a:t>
            </a:r>
          </a:p>
        </p:txBody>
      </p:sp>
      <p:sp>
        <p:nvSpPr>
          <p:cNvPr id="3" name="Subtitle 2"/>
          <p:cNvSpPr>
            <a:spLocks noGrp="1"/>
          </p:cNvSpPr>
          <p:nvPr>
            <p:ph type="subTitle" idx="1"/>
          </p:nvPr>
        </p:nvSpPr>
        <p:spPr/>
        <p:txBody>
          <a:bodyPr/>
          <a:lstStyle/>
          <a:p>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4000" dirty="0"/>
              <a:t>Generally Accepted Accounting Principles (GAAP)</a:t>
            </a:r>
            <a:endParaRPr lang="en-IN" sz="4000" u="sng" dirty="0">
              <a:solidFill>
                <a:srgbClr val="0070C0"/>
              </a:solidFill>
            </a:endParaRPr>
          </a:p>
        </p:txBody>
      </p:sp>
      <p:sp>
        <p:nvSpPr>
          <p:cNvPr id="5" name="Content Placeholder 4">
            <a:extLst>
              <a:ext uri="{FF2B5EF4-FFF2-40B4-BE49-F238E27FC236}">
                <a16:creationId xmlns:a16="http://schemas.microsoft.com/office/drawing/2014/main" id="{21D3B866-53CD-4C28-AD01-0CBA4767D1FC}"/>
              </a:ext>
            </a:extLst>
          </p:cNvPr>
          <p:cNvSpPr>
            <a:spLocks noGrp="1"/>
          </p:cNvSpPr>
          <p:nvPr>
            <p:ph idx="1"/>
          </p:nvPr>
        </p:nvSpPr>
        <p:spPr>
          <a:xfrm>
            <a:off x="457200" y="1219200"/>
            <a:ext cx="8229600" cy="5257800"/>
          </a:xfrm>
        </p:spPr>
        <p:txBody>
          <a:bodyPr>
            <a:normAutofit fontScale="85000" lnSpcReduction="10000"/>
          </a:bodyPr>
          <a:lstStyle/>
          <a:p>
            <a:pPr algn="just"/>
            <a:r>
              <a:rPr lang="en-US" sz="3200" dirty="0">
                <a:latin typeface="Times New Roman" pitchFamily="18" charset="0"/>
                <a:cs typeface="Times New Roman" pitchFamily="18" charset="0"/>
              </a:rPr>
              <a:t>GAAP refers to broad concepts or guidelines and detailed practices in accounting, including all conventions, rules and procedures that make up accepted accounting practice at a given time.</a:t>
            </a:r>
          </a:p>
          <a:p>
            <a:pPr algn="just"/>
            <a:r>
              <a:rPr lang="en-US" sz="3200" dirty="0">
                <a:latin typeface="Times New Roman" pitchFamily="18" charset="0"/>
                <a:cs typeface="Times New Roman" pitchFamily="18" charset="0"/>
              </a:rPr>
              <a:t>Accounting Standards, Rules pronounced by other Legal and Government bodies for maintenance </a:t>
            </a:r>
            <a:r>
              <a:rPr lang="en-US" sz="3200" dirty="0" err="1">
                <a:latin typeface="Times New Roman" pitchFamily="18" charset="0"/>
                <a:cs typeface="Times New Roman" pitchFamily="18" charset="0"/>
              </a:rPr>
              <a:t>os</a:t>
            </a:r>
            <a:r>
              <a:rPr lang="en-US" sz="3200" dirty="0">
                <a:latin typeface="Times New Roman" pitchFamily="18" charset="0"/>
                <a:cs typeface="Times New Roman" pitchFamily="18" charset="0"/>
              </a:rPr>
              <a:t> books of accounts</a:t>
            </a:r>
          </a:p>
          <a:p>
            <a:pPr algn="just"/>
            <a:r>
              <a:rPr lang="en-US" sz="3200" dirty="0">
                <a:latin typeface="Times New Roman" pitchFamily="18" charset="0"/>
                <a:cs typeface="Times New Roman" pitchFamily="18" charset="0"/>
              </a:rPr>
              <a:t>Every Country would have its own GAAP. For </a:t>
            </a:r>
            <a:r>
              <a:rPr lang="en-US" sz="3200" dirty="0" err="1">
                <a:latin typeface="Times New Roman" pitchFamily="18" charset="0"/>
                <a:cs typeface="Times New Roman" pitchFamily="18" charset="0"/>
              </a:rPr>
              <a:t>Eg.</a:t>
            </a:r>
            <a:r>
              <a:rPr lang="en-US" sz="3200" dirty="0">
                <a:latin typeface="Times New Roman" pitchFamily="18" charset="0"/>
                <a:cs typeface="Times New Roman" pitchFamily="18" charset="0"/>
              </a:rPr>
              <a:t> In India – </a:t>
            </a:r>
            <a:r>
              <a:rPr lang="en-US" dirty="0">
                <a:latin typeface="Times New Roman" pitchFamily="18" charset="0"/>
                <a:cs typeface="Times New Roman" pitchFamily="18" charset="0"/>
              </a:rPr>
              <a:t>IND AS issued by ICAI in consultation with MCA, </a:t>
            </a:r>
            <a:r>
              <a:rPr lang="en-US" sz="3200" dirty="0">
                <a:latin typeface="Times New Roman" pitchFamily="18" charset="0"/>
                <a:cs typeface="Times New Roman" pitchFamily="18" charset="0"/>
              </a:rPr>
              <a:t>The Companies Act, 2013, The Income Tax Act, 1961, RBI Regulations, SEBI, etc.</a:t>
            </a:r>
          </a:p>
          <a:p>
            <a:pPr algn="just"/>
            <a:r>
              <a:rPr lang="en-US" dirty="0">
                <a:latin typeface="Times New Roman" pitchFamily="18" charset="0"/>
                <a:cs typeface="Times New Roman" pitchFamily="18" charset="0"/>
              </a:rPr>
              <a:t>Globalization – Need for International GAAP – IFRS &amp; IND AS</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8032-ADB6-4B9E-9D76-6CFA71F45697}"/>
              </a:ext>
            </a:extLst>
          </p:cNvPr>
          <p:cNvSpPr>
            <a:spLocks noGrp="1"/>
          </p:cNvSpPr>
          <p:nvPr>
            <p:ph type="title"/>
          </p:nvPr>
        </p:nvSpPr>
        <p:spPr/>
        <p:txBody>
          <a:bodyPr>
            <a:normAutofit/>
          </a:bodyPr>
          <a:lstStyle/>
          <a:p>
            <a:r>
              <a:rPr lang="en-GB" dirty="0"/>
              <a:t>Exercise</a:t>
            </a:r>
          </a:p>
        </p:txBody>
      </p:sp>
      <p:sp>
        <p:nvSpPr>
          <p:cNvPr id="4" name="Text Placeholder 3">
            <a:extLst>
              <a:ext uri="{FF2B5EF4-FFF2-40B4-BE49-F238E27FC236}">
                <a16:creationId xmlns:a16="http://schemas.microsoft.com/office/drawing/2014/main" id="{1E270F58-CB78-43EB-8C4A-CED36E50A297}"/>
              </a:ext>
            </a:extLst>
          </p:cNvPr>
          <p:cNvSpPr>
            <a:spLocks noGrp="1"/>
          </p:cNvSpPr>
          <p:nvPr>
            <p:ph type="body" idx="1"/>
          </p:nvPr>
        </p:nvSpPr>
        <p:spPr>
          <a:xfrm>
            <a:off x="457200" y="1143001"/>
            <a:ext cx="8229600" cy="685800"/>
          </a:xfrm>
        </p:spPr>
        <p:txBody>
          <a:bodyPr>
            <a:normAutofit fontScale="47500" lnSpcReduction="20000"/>
          </a:bodyPr>
          <a:lstStyle/>
          <a:p>
            <a:endParaRPr lang="en-GB" dirty="0"/>
          </a:p>
          <a:p>
            <a:r>
              <a:rPr lang="en-GB" sz="5800" dirty="0"/>
              <a:t>Expand the following terms:</a:t>
            </a:r>
          </a:p>
          <a:p>
            <a:endParaRPr lang="en-GB" dirty="0"/>
          </a:p>
        </p:txBody>
      </p:sp>
      <p:sp>
        <p:nvSpPr>
          <p:cNvPr id="3" name="Content Placeholder 2">
            <a:extLst>
              <a:ext uri="{FF2B5EF4-FFF2-40B4-BE49-F238E27FC236}">
                <a16:creationId xmlns:a16="http://schemas.microsoft.com/office/drawing/2014/main" id="{CD07D912-F6A2-4B7F-9FB9-7036223A068D}"/>
              </a:ext>
            </a:extLst>
          </p:cNvPr>
          <p:cNvSpPr>
            <a:spLocks noGrp="1"/>
          </p:cNvSpPr>
          <p:nvPr>
            <p:ph sz="half" idx="2"/>
          </p:nvPr>
        </p:nvSpPr>
        <p:spPr>
          <a:xfrm>
            <a:off x="457200" y="1981200"/>
            <a:ext cx="4040188" cy="4144963"/>
          </a:xfrm>
        </p:spPr>
        <p:txBody>
          <a:bodyPr/>
          <a:lstStyle/>
          <a:p>
            <a:r>
              <a:rPr lang="en-GB" sz="3200" dirty="0"/>
              <a:t>AAA			</a:t>
            </a:r>
          </a:p>
          <a:p>
            <a:r>
              <a:rPr lang="en-GB" sz="3200" dirty="0"/>
              <a:t>AICPA</a:t>
            </a:r>
          </a:p>
          <a:p>
            <a:r>
              <a:rPr lang="en-GB" sz="3200" dirty="0"/>
              <a:t>ICAI</a:t>
            </a:r>
          </a:p>
          <a:p>
            <a:r>
              <a:rPr lang="en-GB" sz="3200" dirty="0"/>
              <a:t>SEBI</a:t>
            </a:r>
          </a:p>
          <a:p>
            <a:r>
              <a:rPr lang="en-GB" sz="3200" dirty="0"/>
              <a:t>IASB</a:t>
            </a:r>
          </a:p>
          <a:p>
            <a:r>
              <a:rPr lang="en-GB" sz="3200" dirty="0"/>
              <a:t>IFRS</a:t>
            </a:r>
          </a:p>
          <a:p>
            <a:endParaRPr lang="en-GB" dirty="0"/>
          </a:p>
        </p:txBody>
      </p:sp>
      <p:sp>
        <p:nvSpPr>
          <p:cNvPr id="6" name="Content Placeholder 5">
            <a:extLst>
              <a:ext uri="{FF2B5EF4-FFF2-40B4-BE49-F238E27FC236}">
                <a16:creationId xmlns:a16="http://schemas.microsoft.com/office/drawing/2014/main" id="{DDBDDE98-4437-4DD7-9E2B-21EA4049EED2}"/>
              </a:ext>
            </a:extLst>
          </p:cNvPr>
          <p:cNvSpPr>
            <a:spLocks noGrp="1"/>
          </p:cNvSpPr>
          <p:nvPr>
            <p:ph sz="quarter" idx="4"/>
          </p:nvPr>
        </p:nvSpPr>
        <p:spPr>
          <a:xfrm>
            <a:off x="4645025" y="1981200"/>
            <a:ext cx="4041775" cy="4144963"/>
          </a:xfrm>
        </p:spPr>
        <p:txBody>
          <a:bodyPr/>
          <a:lstStyle/>
          <a:p>
            <a:r>
              <a:rPr lang="en-GB" sz="3200" dirty="0"/>
              <a:t>AS</a:t>
            </a:r>
          </a:p>
          <a:p>
            <a:r>
              <a:rPr lang="en-GB" sz="3200" dirty="0"/>
              <a:t>MCA</a:t>
            </a:r>
          </a:p>
          <a:p>
            <a:r>
              <a:rPr lang="en-GB" sz="3200" dirty="0"/>
              <a:t>IAS</a:t>
            </a:r>
          </a:p>
          <a:p>
            <a:r>
              <a:rPr lang="en-GB" sz="3200" dirty="0"/>
              <a:t>IND AS</a:t>
            </a:r>
          </a:p>
          <a:p>
            <a:r>
              <a:rPr lang="en-GB" sz="3200" dirty="0"/>
              <a:t>GAAP</a:t>
            </a:r>
          </a:p>
          <a:p>
            <a:r>
              <a:rPr lang="en-GB" sz="3200" dirty="0"/>
              <a:t>RBI</a:t>
            </a:r>
          </a:p>
        </p:txBody>
      </p:sp>
    </p:spTree>
    <p:extLst>
      <p:ext uri="{BB962C8B-B14F-4D97-AF65-F5344CB8AC3E}">
        <p14:creationId xmlns:p14="http://schemas.microsoft.com/office/powerpoint/2010/main" val="330144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ACCOUNTING PRINCIPLES</a:t>
            </a:r>
          </a:p>
        </p:txBody>
      </p:sp>
      <p:graphicFrame>
        <p:nvGraphicFramePr>
          <p:cNvPr id="6" name="Content Placeholder 5"/>
          <p:cNvGraphicFramePr>
            <a:graphicFrameLocks noGrp="1"/>
          </p:cNvGraphicFramePr>
          <p:nvPr>
            <p:ph idx="1"/>
          </p:nvPr>
        </p:nvGraphicFramePr>
        <p:xfrm>
          <a:off x="1371600" y="1828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ACCOUNTING CONCEPTS</a:t>
            </a:r>
            <a:endParaRPr lang="en-IN" dirty="0">
              <a:cs typeface="Times New Roman" pitchFamily="18" charset="0"/>
            </a:endParaRPr>
          </a:p>
        </p:txBody>
      </p:sp>
      <p:sp>
        <p:nvSpPr>
          <p:cNvPr id="3" name="Content Placeholder 2"/>
          <p:cNvSpPr>
            <a:spLocks noGrp="1"/>
          </p:cNvSpPr>
          <p:nvPr>
            <p:ph idx="1"/>
          </p:nvPr>
        </p:nvSpPr>
        <p:spPr/>
        <p:txBody>
          <a:bodyPr/>
          <a:lstStyle/>
          <a:p>
            <a:pPr>
              <a:buNone/>
            </a:pPr>
            <a:r>
              <a:rPr lang="en-US" dirty="0"/>
              <a:t>    </a:t>
            </a:r>
            <a:r>
              <a:rPr lang="en-US" dirty="0">
                <a:latin typeface="Times New Roman" pitchFamily="18" charset="0"/>
                <a:cs typeface="Times New Roman" pitchFamily="18" charset="0"/>
              </a:rPr>
              <a:t>Accounting Concepts are the ideas and the rules followed by all accountants while recording and reporting the business transactions</a:t>
            </a:r>
            <a:endParaRPr lang="en-IN"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1. Business Entity Concept</a:t>
            </a:r>
            <a:endParaRPr lang="en-IN" dirty="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US" dirty="0">
                <a:latin typeface="Times New Roman" pitchFamily="18" charset="0"/>
                <a:cs typeface="Times New Roman" pitchFamily="18" charset="0"/>
              </a:rPr>
              <a:t>It is the basic idea that business is separate from the owner. Under the entity concept , a sole trading concern and its sole proprietor are treated as two different entities.</a:t>
            </a:r>
          </a:p>
          <a:p>
            <a:pPr>
              <a:buFont typeface="Wingdings" pitchFamily="2" charset="2"/>
              <a:buChar char="Ø"/>
            </a:pPr>
            <a:r>
              <a:rPr lang="en-US" dirty="0">
                <a:latin typeface="Times New Roman" pitchFamily="18" charset="0"/>
                <a:cs typeface="Times New Roman" pitchFamily="18" charset="0"/>
              </a:rPr>
              <a:t>Effects on accounts –</a:t>
            </a:r>
          </a:p>
          <a:p>
            <a:pPr marL="514350" indent="-514350">
              <a:buAutoNum type="alphaLcParenBoth"/>
            </a:pPr>
            <a:r>
              <a:rPr lang="en-US" sz="2400" dirty="0">
                <a:solidFill>
                  <a:srgbClr val="FF0000"/>
                </a:solidFill>
                <a:latin typeface="Times New Roman" pitchFamily="18" charset="0"/>
                <a:cs typeface="Times New Roman" pitchFamily="18" charset="0"/>
              </a:rPr>
              <a:t>Accounts books in name of business entity</a:t>
            </a:r>
          </a:p>
          <a:p>
            <a:pPr marL="514350" indent="-514350">
              <a:buAutoNum type="alphaLcParenBoth"/>
            </a:pPr>
            <a:r>
              <a:rPr lang="en-US" sz="2400" dirty="0">
                <a:solidFill>
                  <a:srgbClr val="FF0000"/>
                </a:solidFill>
                <a:latin typeface="Times New Roman" pitchFamily="18" charset="0"/>
                <a:cs typeface="Times New Roman" pitchFamily="18" charset="0"/>
              </a:rPr>
              <a:t>Record transactions of Business entity only</a:t>
            </a:r>
          </a:p>
          <a:p>
            <a:pPr marL="514350" indent="-514350">
              <a:buAutoNum type="alphaLcParenBoth"/>
            </a:pPr>
            <a:r>
              <a:rPr lang="en-US" sz="2400" dirty="0">
                <a:solidFill>
                  <a:srgbClr val="FF0000"/>
                </a:solidFill>
                <a:latin typeface="Times New Roman" pitchFamily="18" charset="0"/>
                <a:cs typeface="Times New Roman" pitchFamily="18" charset="0"/>
              </a:rPr>
              <a:t>Record transactions from view-point of business entity</a:t>
            </a:r>
          </a:p>
          <a:p>
            <a:pPr marL="514350" indent="-514350">
              <a:buAutoNum type="alphaLcParenBoth"/>
            </a:pPr>
            <a:r>
              <a:rPr lang="en-US" sz="2400" dirty="0">
                <a:solidFill>
                  <a:srgbClr val="FF0000"/>
                </a:solidFill>
                <a:latin typeface="Times New Roman" pitchFamily="18" charset="0"/>
                <a:cs typeface="Times New Roman" pitchFamily="18" charset="0"/>
              </a:rPr>
              <a:t>Record transaction between Business entity and owner.</a:t>
            </a:r>
          </a:p>
          <a:p>
            <a:pPr marL="514350" indent="-514350">
              <a:buFont typeface="Arial" pitchFamily="34" charset="0"/>
              <a:buAutoNum type="alphaLcParenBoth"/>
            </a:pPr>
            <a:r>
              <a:rPr lang="en-US" altLang="en-US" sz="2400" dirty="0">
                <a:solidFill>
                  <a:srgbClr val="FF0000"/>
                </a:solidFill>
                <a:latin typeface="Times New Roman" pitchFamily="18" charset="0"/>
                <a:cs typeface="Times New Roman" pitchFamily="18" charset="0"/>
              </a:rPr>
              <a:t>Any private and personal incomes and expenses of the owner(s) should not be treated as the incomes and expenses of the business</a:t>
            </a:r>
            <a:endParaRPr lang="en-US" sz="2400" dirty="0">
              <a:solidFill>
                <a:srgbClr val="FF0000"/>
              </a:solidFill>
              <a:latin typeface="Times New Roman" pitchFamily="18" charset="0"/>
              <a:cs typeface="Times New Roman" pitchFamily="18" charset="0"/>
            </a:endParaRPr>
          </a:p>
          <a:p>
            <a:pPr marL="514350" indent="-514350">
              <a:buNone/>
            </a:pPr>
            <a:endParaRPr lang="en-US" dirty="0">
              <a:latin typeface="Times New Roman" pitchFamily="18" charset="0"/>
              <a:cs typeface="Times New Roman" pitchFamily="18" charset="0"/>
            </a:endParaRPr>
          </a:p>
          <a:p>
            <a:pPr marL="514350" indent="-514350">
              <a:buNone/>
            </a:pPr>
            <a:endParaRPr lang="en-IN"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57563-9331-4213-AF3B-13E97DD247FF}"/>
              </a:ext>
            </a:extLst>
          </p:cNvPr>
          <p:cNvSpPr>
            <a:spLocks noGrp="1"/>
          </p:cNvSpPr>
          <p:nvPr>
            <p:ph type="title"/>
          </p:nvPr>
        </p:nvSpPr>
        <p:spPr>
          <a:xfrm>
            <a:off x="457200" y="274638"/>
            <a:ext cx="8229600" cy="944562"/>
          </a:xfrm>
        </p:spPr>
        <p:txBody>
          <a:bodyPr/>
          <a:lstStyle/>
          <a:p>
            <a:r>
              <a:rPr lang="en-GB" dirty="0"/>
              <a:t>Exercise</a:t>
            </a:r>
          </a:p>
        </p:txBody>
      </p:sp>
      <p:sp>
        <p:nvSpPr>
          <p:cNvPr id="3" name="Content Placeholder 2">
            <a:extLst>
              <a:ext uri="{FF2B5EF4-FFF2-40B4-BE49-F238E27FC236}">
                <a16:creationId xmlns:a16="http://schemas.microsoft.com/office/drawing/2014/main" id="{644D5401-990A-4E5C-ACA0-C79C137330AD}"/>
              </a:ext>
            </a:extLst>
          </p:cNvPr>
          <p:cNvSpPr>
            <a:spLocks noGrp="1"/>
          </p:cNvSpPr>
          <p:nvPr>
            <p:ph idx="1"/>
          </p:nvPr>
        </p:nvSpPr>
        <p:spPr>
          <a:xfrm>
            <a:off x="457200" y="1219200"/>
            <a:ext cx="8229600" cy="5364162"/>
          </a:xfrm>
        </p:spPr>
        <p:txBody>
          <a:bodyPr>
            <a:normAutofit/>
          </a:bodyPr>
          <a:lstStyle/>
          <a:p>
            <a:pPr marL="457200" lvl="1" indent="0">
              <a:lnSpc>
                <a:spcPct val="90000"/>
              </a:lnSpc>
              <a:spcBef>
                <a:spcPts val="700"/>
              </a:spcBef>
              <a:buNone/>
            </a:pPr>
            <a:r>
              <a:rPr lang="en-US" altLang="en-US" sz="3200" dirty="0"/>
              <a:t>Will this form part of the accounts of the busines entity?</a:t>
            </a:r>
          </a:p>
          <a:p>
            <a:pPr lvl="1">
              <a:lnSpc>
                <a:spcPct val="90000"/>
              </a:lnSpc>
              <a:spcBef>
                <a:spcPts val="700"/>
              </a:spcBef>
              <a:buFont typeface="Arial" panose="020B0604020202020204" pitchFamily="34" charset="0"/>
              <a:buChar char="•"/>
            </a:pPr>
            <a:r>
              <a:rPr lang="en-US" altLang="en-US" sz="3200" dirty="0"/>
              <a:t>Cash introduced by owner in the business.</a:t>
            </a:r>
          </a:p>
          <a:p>
            <a:pPr lvl="1">
              <a:lnSpc>
                <a:spcPct val="90000"/>
              </a:lnSpc>
              <a:spcBef>
                <a:spcPts val="700"/>
              </a:spcBef>
              <a:buFont typeface="Arial" panose="020B0604020202020204" pitchFamily="34" charset="0"/>
              <a:buChar char="•"/>
            </a:pPr>
            <a:r>
              <a:rPr lang="en-US" altLang="en-US" sz="3200" dirty="0"/>
              <a:t>Insurance premiums for the owner</a:t>
            </a:r>
            <a:r>
              <a:rPr lang="en-US" altLang="en-US" sz="3200" dirty="0">
                <a:latin typeface="Arial" panose="020B0604020202020204" pitchFamily="34" charset="0"/>
              </a:rPr>
              <a:t>’</a:t>
            </a:r>
            <a:r>
              <a:rPr lang="en-US" altLang="en-US" sz="3200" dirty="0"/>
              <a:t>s house.</a:t>
            </a:r>
          </a:p>
          <a:p>
            <a:pPr lvl="1">
              <a:lnSpc>
                <a:spcPct val="90000"/>
              </a:lnSpc>
              <a:spcBef>
                <a:spcPts val="700"/>
              </a:spcBef>
              <a:buFont typeface="Arial" panose="020B0604020202020204" pitchFamily="34" charset="0"/>
              <a:buChar char="•"/>
            </a:pPr>
            <a:r>
              <a:rPr lang="en-US" altLang="en-US" sz="3200" dirty="0"/>
              <a:t>Owner</a:t>
            </a:r>
            <a:r>
              <a:rPr lang="en-US" altLang="en-US" sz="3200" dirty="0">
                <a:latin typeface="Arial" panose="020B0604020202020204" pitchFamily="34" charset="0"/>
              </a:rPr>
              <a:t>’</a:t>
            </a:r>
            <a:r>
              <a:rPr lang="en-US" altLang="en-US" sz="3200" dirty="0"/>
              <a:t>s property.</a:t>
            </a:r>
          </a:p>
          <a:p>
            <a:pPr lvl="1">
              <a:lnSpc>
                <a:spcPct val="90000"/>
              </a:lnSpc>
              <a:spcBef>
                <a:spcPts val="700"/>
              </a:spcBef>
              <a:buFont typeface="Arial" panose="020B0604020202020204" pitchFamily="34" charset="0"/>
              <a:buChar char="•"/>
            </a:pPr>
            <a:r>
              <a:rPr lang="en-US" altLang="en-US" sz="3200" dirty="0"/>
              <a:t>Any payments for the owner</a:t>
            </a:r>
            <a:r>
              <a:rPr lang="en-US" altLang="en-US" sz="3200" dirty="0">
                <a:latin typeface="Arial" panose="020B0604020202020204" pitchFamily="34" charset="0"/>
              </a:rPr>
              <a:t>’</a:t>
            </a:r>
            <a:r>
              <a:rPr lang="en-US" altLang="en-US" sz="3200" dirty="0"/>
              <a:t>s personal expenses by the business.</a:t>
            </a:r>
          </a:p>
          <a:p>
            <a:pPr lvl="1">
              <a:lnSpc>
                <a:spcPct val="90000"/>
              </a:lnSpc>
              <a:spcBef>
                <a:spcPts val="700"/>
              </a:spcBef>
              <a:buFont typeface="Arial" panose="020B0604020202020204" pitchFamily="34" charset="0"/>
              <a:buChar char="•"/>
            </a:pPr>
            <a:r>
              <a:rPr lang="en-US" sz="3200" dirty="0"/>
              <a:t>Goods taken by the owner for personal use.</a:t>
            </a:r>
          </a:p>
          <a:p>
            <a:pPr lvl="1">
              <a:lnSpc>
                <a:spcPct val="90000"/>
              </a:lnSpc>
              <a:spcBef>
                <a:spcPts val="700"/>
              </a:spcBef>
              <a:buFont typeface="Arial" panose="020B0604020202020204" pitchFamily="34" charset="0"/>
              <a:buChar char="•"/>
            </a:pPr>
            <a:r>
              <a:rPr lang="en-US" sz="3200" dirty="0"/>
              <a:t>Cash withdrawn by the owner for personal use.</a:t>
            </a:r>
          </a:p>
          <a:p>
            <a:pPr marL="457200" lvl="1" indent="0">
              <a:lnSpc>
                <a:spcPct val="90000"/>
              </a:lnSpc>
              <a:spcBef>
                <a:spcPts val="700"/>
              </a:spcBef>
              <a:buNone/>
            </a:pPr>
            <a:endParaRPr lang="en-GB" dirty="0"/>
          </a:p>
        </p:txBody>
      </p:sp>
    </p:spTree>
    <p:extLst>
      <p:ext uri="{BB962C8B-B14F-4D97-AF65-F5344CB8AC3E}">
        <p14:creationId xmlns:p14="http://schemas.microsoft.com/office/powerpoint/2010/main" val="2633444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2. Money Measurement</a:t>
            </a:r>
            <a:r>
              <a:rPr lang="en-US" dirty="0"/>
              <a:t> Concept</a:t>
            </a:r>
            <a:endParaRPr lang="en-IN" dirty="0"/>
          </a:p>
        </p:txBody>
      </p:sp>
      <p:pic>
        <p:nvPicPr>
          <p:cNvPr id="4" name="Content Placeholder 3" descr="Money.jpg"/>
          <p:cNvPicPr>
            <a:picLocks noGrp="1" noChangeAspect="1"/>
          </p:cNvPicPr>
          <p:nvPr>
            <p:ph idx="1"/>
          </p:nvPr>
        </p:nvPicPr>
        <p:blipFill>
          <a:blip r:embed="rId2"/>
          <a:stretch>
            <a:fillRect/>
          </a:stretch>
        </p:blipFill>
        <p:spPr>
          <a:xfrm>
            <a:off x="3200400" y="1371600"/>
            <a:ext cx="2362200" cy="1574800"/>
          </a:xfrm>
        </p:spPr>
      </p:pic>
      <p:sp>
        <p:nvSpPr>
          <p:cNvPr id="5" name="TextBox 4"/>
          <p:cNvSpPr txBox="1"/>
          <p:nvPr/>
        </p:nvSpPr>
        <p:spPr>
          <a:xfrm>
            <a:off x="1066800" y="3352800"/>
            <a:ext cx="7391400" cy="4031873"/>
          </a:xfrm>
          <a:prstGeom prst="rect">
            <a:avLst/>
          </a:prstGeom>
          <a:noFill/>
        </p:spPr>
        <p:txBody>
          <a:bodyPr wrap="square" rtlCol="0">
            <a:spAutoFit/>
          </a:bodyPr>
          <a:lstStyle/>
          <a:p>
            <a:pPr marL="457200" indent="-457200">
              <a:buFont typeface="Wingdings" panose="05000000000000000000" pitchFamily="2" charset="2"/>
              <a:buChar char="ü"/>
            </a:pPr>
            <a:r>
              <a:rPr lang="en-US" sz="3200" dirty="0">
                <a:latin typeface="Times New Roman" pitchFamily="18" charset="0"/>
                <a:cs typeface="Times New Roman" pitchFamily="18" charset="0"/>
              </a:rPr>
              <a:t>The accountant records and reports the business transactions only in terms of money. In India, all the accountants will use only the Indian currency i.e. rupees and paisa for writing the accounts.</a:t>
            </a:r>
          </a:p>
          <a:p>
            <a:pPr marL="457200" indent="-457200">
              <a:buFont typeface="Wingdings" panose="05000000000000000000" pitchFamily="2" charset="2"/>
              <a:buChar char="ü"/>
            </a:pPr>
            <a:r>
              <a:rPr lang="en-US" altLang="en-US" sz="3200" dirty="0">
                <a:latin typeface="Times New Roman" pitchFamily="18" charset="0"/>
                <a:cs typeface="Times New Roman" pitchFamily="18" charset="0"/>
              </a:rPr>
              <a:t>It provides a common unit of measurement</a:t>
            </a:r>
          </a:p>
          <a:p>
            <a:endParaRPr lang="en-IN" sz="32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Effect on Accounts</a:t>
            </a:r>
            <a:endParaRPr lang="en-IN" dirty="0"/>
          </a:p>
        </p:txBody>
      </p:sp>
      <p:pic>
        <p:nvPicPr>
          <p:cNvPr id="5" name="Content Placeholder 4" descr="Note.jpg"/>
          <p:cNvPicPr>
            <a:picLocks noGrp="1" noChangeAspect="1"/>
          </p:cNvPicPr>
          <p:nvPr>
            <p:ph idx="1"/>
          </p:nvPr>
        </p:nvPicPr>
        <p:blipFill>
          <a:blip r:embed="rId2"/>
          <a:stretch>
            <a:fillRect/>
          </a:stretch>
        </p:blipFill>
        <p:spPr>
          <a:xfrm>
            <a:off x="304800" y="1752600"/>
            <a:ext cx="2169718" cy="1371600"/>
          </a:xfrm>
        </p:spPr>
      </p:pic>
      <p:sp>
        <p:nvSpPr>
          <p:cNvPr id="6" name="TextBox 5"/>
          <p:cNvSpPr txBox="1"/>
          <p:nvPr/>
        </p:nvSpPr>
        <p:spPr>
          <a:xfrm>
            <a:off x="2514600" y="2133600"/>
            <a:ext cx="6248400" cy="584775"/>
          </a:xfrm>
          <a:prstGeom prst="rect">
            <a:avLst/>
          </a:prstGeom>
          <a:noFill/>
        </p:spPr>
        <p:txBody>
          <a:bodyPr wrap="square" rtlCol="0">
            <a:spAutoFit/>
          </a:bodyPr>
          <a:lstStyle/>
          <a:p>
            <a:r>
              <a:rPr lang="en-US" sz="3200" dirty="0">
                <a:solidFill>
                  <a:srgbClr val="FF0000"/>
                </a:solidFill>
                <a:latin typeface="Times New Roman" pitchFamily="18" charset="0"/>
                <a:cs typeface="Times New Roman" pitchFamily="18" charset="0"/>
              </a:rPr>
              <a:t>Recording in terms of Money</a:t>
            </a:r>
            <a:endParaRPr lang="en-IN" sz="3200" dirty="0">
              <a:solidFill>
                <a:srgbClr val="FF0000"/>
              </a:solidFill>
              <a:latin typeface="Times New Roman" pitchFamily="18" charset="0"/>
              <a:cs typeface="Times New Roman" pitchFamily="18" charset="0"/>
            </a:endParaRPr>
          </a:p>
        </p:txBody>
      </p:sp>
      <p:pic>
        <p:nvPicPr>
          <p:cNvPr id="8" name="Content Placeholder 4" descr="Note.jpg"/>
          <p:cNvPicPr>
            <a:picLocks noChangeAspect="1"/>
          </p:cNvPicPr>
          <p:nvPr/>
        </p:nvPicPr>
        <p:blipFill>
          <a:blip r:embed="rId2"/>
          <a:stretch>
            <a:fillRect/>
          </a:stretch>
        </p:blipFill>
        <p:spPr>
          <a:xfrm>
            <a:off x="381000" y="3886200"/>
            <a:ext cx="2169718" cy="1371600"/>
          </a:xfrm>
          <a:prstGeom prst="rect">
            <a:avLst/>
          </a:prstGeom>
        </p:spPr>
      </p:pic>
      <p:sp>
        <p:nvSpPr>
          <p:cNvPr id="9" name="TextBox 8"/>
          <p:cNvSpPr txBox="1"/>
          <p:nvPr/>
        </p:nvSpPr>
        <p:spPr>
          <a:xfrm>
            <a:off x="2667000" y="4114800"/>
            <a:ext cx="5791200" cy="584775"/>
          </a:xfrm>
          <a:prstGeom prst="rect">
            <a:avLst/>
          </a:prstGeom>
          <a:noFill/>
        </p:spPr>
        <p:txBody>
          <a:bodyPr wrap="square" rtlCol="0">
            <a:spAutoFit/>
          </a:bodyPr>
          <a:lstStyle/>
          <a:p>
            <a:r>
              <a:rPr lang="en-US" sz="3200" dirty="0">
                <a:solidFill>
                  <a:srgbClr val="FF0000"/>
                </a:solidFill>
                <a:latin typeface="Times New Roman" pitchFamily="18" charset="0"/>
                <a:cs typeface="Times New Roman" pitchFamily="18" charset="0"/>
              </a:rPr>
              <a:t>Recording only Monetary Items</a:t>
            </a:r>
            <a:endParaRPr lang="en-IN" sz="3200" dirty="0">
              <a:solidFill>
                <a:srgbClr val="FF0000"/>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0954C-5E2A-4BE4-9D18-0BBD4EAD9490}"/>
              </a:ext>
            </a:extLst>
          </p:cNvPr>
          <p:cNvSpPr>
            <a:spLocks noGrp="1"/>
          </p:cNvSpPr>
          <p:nvPr>
            <p:ph type="title"/>
          </p:nvPr>
        </p:nvSpPr>
        <p:spPr>
          <a:xfrm>
            <a:off x="457200" y="274638"/>
            <a:ext cx="8229600" cy="792162"/>
          </a:xfrm>
        </p:spPr>
        <p:txBody>
          <a:bodyPr/>
          <a:lstStyle/>
          <a:p>
            <a:r>
              <a:rPr lang="en-GB" dirty="0"/>
              <a:t>Exercise</a:t>
            </a:r>
          </a:p>
        </p:txBody>
      </p:sp>
      <p:sp>
        <p:nvSpPr>
          <p:cNvPr id="3" name="Content Placeholder 2">
            <a:extLst>
              <a:ext uri="{FF2B5EF4-FFF2-40B4-BE49-F238E27FC236}">
                <a16:creationId xmlns:a16="http://schemas.microsoft.com/office/drawing/2014/main" id="{79449277-8C3B-4C43-A008-599F001CE08B}"/>
              </a:ext>
            </a:extLst>
          </p:cNvPr>
          <p:cNvSpPr>
            <a:spLocks noGrp="1"/>
          </p:cNvSpPr>
          <p:nvPr>
            <p:ph idx="1"/>
          </p:nvPr>
        </p:nvSpPr>
        <p:spPr>
          <a:xfrm>
            <a:off x="457200" y="1066800"/>
            <a:ext cx="8229600" cy="5410200"/>
          </a:xfrm>
        </p:spPr>
        <p:txBody>
          <a:bodyPr>
            <a:normAutofit/>
          </a:bodyPr>
          <a:lstStyle/>
          <a:p>
            <a:pPr marL="0" indent="0">
              <a:buNone/>
            </a:pPr>
            <a:r>
              <a:rPr lang="en-US" altLang="en-US" sz="3200" dirty="0"/>
              <a:t>Will these Items be considered </a:t>
            </a:r>
            <a:r>
              <a:rPr lang="en-US" altLang="en-US" dirty="0"/>
              <a:t>in </a:t>
            </a:r>
            <a:r>
              <a:rPr lang="en-US" altLang="en-US" sz="3200" dirty="0"/>
              <a:t>accounting?</a:t>
            </a:r>
          </a:p>
          <a:p>
            <a:r>
              <a:rPr lang="en-US" altLang="en-US" sz="3200" dirty="0"/>
              <a:t>Market conditions</a:t>
            </a:r>
          </a:p>
          <a:p>
            <a:r>
              <a:rPr lang="en-US" altLang="en-US" dirty="0"/>
              <a:t>T</a:t>
            </a:r>
            <a:r>
              <a:rPr lang="en-US" altLang="en-US" sz="3200" dirty="0"/>
              <a:t>echnological changes </a:t>
            </a:r>
          </a:p>
          <a:p>
            <a:r>
              <a:rPr lang="en-US" altLang="en-US" dirty="0"/>
              <a:t>E</a:t>
            </a:r>
            <a:r>
              <a:rPr lang="en-US" altLang="en-US" sz="3200" dirty="0"/>
              <a:t>fficiency of management</a:t>
            </a:r>
          </a:p>
          <a:p>
            <a:r>
              <a:rPr lang="en-US" altLang="en-US" dirty="0"/>
              <a:t>Loss of Senior Management personnel</a:t>
            </a:r>
          </a:p>
          <a:p>
            <a:r>
              <a:rPr lang="en-US" altLang="en-US" dirty="0"/>
              <a:t>Exit of CEO</a:t>
            </a:r>
          </a:p>
          <a:p>
            <a:r>
              <a:rPr lang="en-US" altLang="en-US" dirty="0"/>
              <a:t>Retirement benefits payable to CEO</a:t>
            </a:r>
            <a:endParaRPr lang="en-GB" dirty="0"/>
          </a:p>
        </p:txBody>
      </p:sp>
    </p:spTree>
    <p:extLst>
      <p:ext uri="{BB962C8B-B14F-4D97-AF65-F5344CB8AC3E}">
        <p14:creationId xmlns:p14="http://schemas.microsoft.com/office/powerpoint/2010/main" val="684377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3. Cost Concept</a:t>
            </a:r>
            <a:endParaRPr lang="en-IN" dirty="0">
              <a:cs typeface="Times New Roman"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dirty="0"/>
              <a:t>Means that the items (assets, expenses etc.) should be recorded  and valued only at cost. </a:t>
            </a:r>
          </a:p>
          <a:p>
            <a:pPr>
              <a:buFont typeface="Wingdings" panose="05000000000000000000" pitchFamily="2" charset="2"/>
              <a:buChar char="ü"/>
            </a:pPr>
            <a:r>
              <a:rPr lang="en-US" dirty="0"/>
              <a:t>Effects on Accounts: </a:t>
            </a:r>
          </a:p>
          <a:p>
            <a:pPr marL="514350" indent="-514350">
              <a:buAutoNum type="alphaLcParenBoth"/>
            </a:pPr>
            <a:r>
              <a:rPr lang="en-US" dirty="0">
                <a:solidFill>
                  <a:srgbClr val="FF0000"/>
                </a:solidFill>
              </a:rPr>
              <a:t>Fixed Assets – Acquisition cost to be included</a:t>
            </a:r>
          </a:p>
          <a:p>
            <a:pPr marL="514350" indent="-514350">
              <a:buAutoNum type="alphaLcParenBoth"/>
            </a:pPr>
            <a:r>
              <a:rPr lang="en-US" dirty="0">
                <a:solidFill>
                  <a:srgbClr val="FF0000"/>
                </a:solidFill>
              </a:rPr>
              <a:t>Expenses</a:t>
            </a:r>
            <a:endParaRPr lang="en-IN"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Need for Accounting and Reporting</a:t>
            </a:r>
            <a:endParaRPr lang="en-IN" dirty="0"/>
          </a:p>
        </p:txBody>
      </p:sp>
      <p:sp>
        <p:nvSpPr>
          <p:cNvPr id="3" name="Content Placeholder 2"/>
          <p:cNvSpPr>
            <a:spLocks noGrp="1"/>
          </p:cNvSpPr>
          <p:nvPr>
            <p:ph idx="1"/>
          </p:nvPr>
        </p:nvSpPr>
        <p:spPr/>
        <p:txBody>
          <a:bodyPr>
            <a:normAutofit lnSpcReduction="10000"/>
          </a:bodyPr>
          <a:lstStyle/>
          <a:p>
            <a:pPr algn="just">
              <a:buFont typeface="Wingdings" pitchFamily="2" charset="2"/>
              <a:buChar char="ü"/>
            </a:pPr>
            <a:r>
              <a:rPr lang="en-US" dirty="0"/>
              <a:t>To provide correct, timely and relevant  information useful for making necessary decisions for smooth functioning of an organization.</a:t>
            </a:r>
          </a:p>
          <a:p>
            <a:pPr algn="just">
              <a:buFont typeface="Wingdings" pitchFamily="2" charset="2"/>
              <a:buChar char="ü"/>
            </a:pPr>
            <a:r>
              <a:rPr lang="en-US" altLang="zh-TW" sz="3200" dirty="0"/>
              <a:t>Information can be classified into two categories – financial result and financial position.</a:t>
            </a:r>
          </a:p>
          <a:p>
            <a:pPr algn="just">
              <a:buFont typeface="Wingdings" pitchFamily="2" charset="2"/>
              <a:buChar char="ü"/>
            </a:pPr>
            <a:r>
              <a:rPr lang="en-US" altLang="zh-TW" dirty="0"/>
              <a:t>By maintaining records and books needed for preparing the financial statements</a:t>
            </a:r>
            <a:endParaRPr lang="en-US" altLang="zh-TW" sz="3200" dirty="0"/>
          </a:p>
          <a:p>
            <a:pPr algn="just">
              <a:buFont typeface="Wingdings" pitchFamily="2" charset="2"/>
              <a:buChar char="ü"/>
            </a:pPr>
            <a:endParaRPr lang="en-US" dirty="0"/>
          </a:p>
          <a:p>
            <a:pPr>
              <a:buNone/>
            </a:pPr>
            <a:endParaRPr lang="en-IN" dirty="0"/>
          </a:p>
        </p:txBody>
      </p:sp>
    </p:spTree>
    <p:extLst>
      <p:ext uri="{BB962C8B-B14F-4D97-AF65-F5344CB8AC3E}">
        <p14:creationId xmlns:p14="http://schemas.microsoft.com/office/powerpoint/2010/main" val="1993054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19F94-C7FC-4FAC-81E3-44ACE6DFED8C}"/>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E7CFD8A5-BF1C-4C9E-AB1E-C42CAAB57861}"/>
              </a:ext>
            </a:extLst>
          </p:cNvPr>
          <p:cNvSpPr>
            <a:spLocks noGrp="1"/>
          </p:cNvSpPr>
          <p:nvPr>
            <p:ph idx="1"/>
          </p:nvPr>
        </p:nvSpPr>
        <p:spPr>
          <a:xfrm>
            <a:off x="457200" y="1219200"/>
            <a:ext cx="8229600" cy="5364162"/>
          </a:xfrm>
        </p:spPr>
        <p:txBody>
          <a:bodyPr>
            <a:normAutofit/>
          </a:bodyPr>
          <a:lstStyle/>
          <a:p>
            <a:r>
              <a:rPr lang="en-GB" dirty="0"/>
              <a:t>Land sold by Mr. A to Mr. B at a price agreed upon by both for Rs 15 lacs. </a:t>
            </a:r>
          </a:p>
          <a:p>
            <a:r>
              <a:rPr lang="en-GB" dirty="0"/>
              <a:t>Agreement is entered. Transaction is executed. Money and property are duly exchanged.</a:t>
            </a:r>
          </a:p>
          <a:p>
            <a:r>
              <a:rPr lang="en-GB" dirty="0"/>
              <a:t>After a few weeks someone tells Mr. A that he could have sold the land for Rs 16 lacs.</a:t>
            </a:r>
          </a:p>
          <a:p>
            <a:r>
              <a:rPr lang="en-GB" dirty="0"/>
              <a:t>At what price will this be recorded by A &amp; B in their books of accounts?</a:t>
            </a:r>
          </a:p>
        </p:txBody>
      </p:sp>
    </p:spTree>
    <p:extLst>
      <p:ext uri="{BB962C8B-B14F-4D97-AF65-F5344CB8AC3E}">
        <p14:creationId xmlns:p14="http://schemas.microsoft.com/office/powerpoint/2010/main" val="2710212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 Going Concern Concept</a:t>
            </a:r>
            <a:endParaRPr lang="en-IN"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ü"/>
            </a:pPr>
            <a:r>
              <a:rPr lang="en-US" dirty="0"/>
              <a:t>It is the basic idea that the business will continue for long time. The accounts of a Going Concern are kept on the basis that  business will go on and on and will not stop in near future.</a:t>
            </a:r>
          </a:p>
          <a:p>
            <a:pPr>
              <a:buFont typeface="Wingdings" pitchFamily="2" charset="2"/>
              <a:buChar char="ü"/>
            </a:pPr>
            <a:r>
              <a:rPr lang="en-US" altLang="en-US" sz="3200" dirty="0"/>
              <a:t>Exception – limited period business activity.</a:t>
            </a:r>
            <a:endParaRPr lang="en-US" dirty="0"/>
          </a:p>
          <a:p>
            <a:pPr>
              <a:buFont typeface="Wingdings" pitchFamily="2" charset="2"/>
              <a:buChar char="ü"/>
            </a:pPr>
            <a:r>
              <a:rPr lang="en-US" dirty="0"/>
              <a:t>Effect on Accounts –</a:t>
            </a:r>
          </a:p>
          <a:p>
            <a:pPr marL="514350" indent="-514350">
              <a:buFont typeface="Arial" pitchFamily="34" charset="0"/>
              <a:buAutoNum type="alphaLcParenBoth"/>
            </a:pPr>
            <a:r>
              <a:rPr lang="en-US" dirty="0">
                <a:solidFill>
                  <a:srgbClr val="FF0000"/>
                </a:solidFill>
              </a:rPr>
              <a:t>Fixed Assets</a:t>
            </a:r>
          </a:p>
          <a:p>
            <a:pPr marL="514350" indent="-514350">
              <a:buFont typeface="Arial" pitchFamily="34" charset="0"/>
              <a:buAutoNum type="alphaLcParenBoth"/>
            </a:pPr>
            <a:r>
              <a:rPr lang="en-US" dirty="0">
                <a:solidFill>
                  <a:srgbClr val="FF0000"/>
                </a:solidFill>
              </a:rPr>
              <a:t>Deferred Revenue Expenditure</a:t>
            </a:r>
          </a:p>
          <a:p>
            <a:pPr marL="514350" indent="-514350">
              <a:buFont typeface="Arial" pitchFamily="34" charset="0"/>
              <a:buAutoNum type="alphaLcParenBoth"/>
            </a:pPr>
            <a:r>
              <a:rPr lang="en-US" dirty="0">
                <a:solidFill>
                  <a:srgbClr val="FF0000"/>
                </a:solidFill>
              </a:rPr>
              <a:t>Liabilities</a:t>
            </a:r>
          </a:p>
          <a:p>
            <a:pPr marL="514350" indent="-514350">
              <a:buNone/>
            </a:pPr>
            <a:endParaRPr lang="en-IN" dirty="0">
              <a:solidFill>
                <a:srgbClr val="C00000"/>
              </a:solidFill>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5. </a:t>
            </a:r>
            <a:r>
              <a:rPr lang="en-US" dirty="0">
                <a:cs typeface="Times New Roman" pitchFamily="18" charset="0"/>
              </a:rPr>
              <a:t>Realization concept / </a:t>
            </a:r>
            <a:br>
              <a:rPr lang="en-US" dirty="0">
                <a:cs typeface="Times New Roman" pitchFamily="18" charset="0"/>
              </a:rPr>
            </a:br>
            <a:r>
              <a:rPr lang="en-US" dirty="0">
                <a:cs typeface="Times New Roman" pitchFamily="18" charset="0"/>
              </a:rPr>
              <a:t>Revenue recognition Concept</a:t>
            </a:r>
            <a:endParaRPr lang="en-IN" dirty="0"/>
          </a:p>
        </p:txBody>
      </p:sp>
      <p:sp>
        <p:nvSpPr>
          <p:cNvPr id="3" name="Content Placeholder 2"/>
          <p:cNvSpPr>
            <a:spLocks noGrp="1"/>
          </p:cNvSpPr>
          <p:nvPr>
            <p:ph idx="1"/>
          </p:nvPr>
        </p:nvSpPr>
        <p:spPr>
          <a:xfrm>
            <a:off x="533400" y="1600200"/>
            <a:ext cx="8229600" cy="838200"/>
          </a:xfrm>
        </p:spPr>
        <p:txBody>
          <a:bodyPr/>
          <a:lstStyle/>
          <a:p>
            <a:pPr>
              <a:buNone/>
            </a:pPr>
            <a:r>
              <a:rPr lang="en-US" dirty="0">
                <a:solidFill>
                  <a:srgbClr val="7030A0"/>
                </a:solidFill>
                <a:latin typeface="Times New Roman" pitchFamily="18" charset="0"/>
                <a:cs typeface="Times New Roman" pitchFamily="18" charset="0"/>
              </a:rPr>
              <a:t>The Revenue principles governs two things</a:t>
            </a:r>
            <a:endParaRPr lang="en-IN" dirty="0">
              <a:solidFill>
                <a:srgbClr val="7030A0"/>
              </a:solidFill>
              <a:latin typeface="Times New Roman" pitchFamily="18" charset="0"/>
              <a:cs typeface="Times New Roman" pitchFamily="18" charset="0"/>
            </a:endParaRPr>
          </a:p>
        </p:txBody>
      </p:sp>
      <p:sp>
        <p:nvSpPr>
          <p:cNvPr id="7" name="TextBox 6"/>
          <p:cNvSpPr txBox="1"/>
          <p:nvPr/>
        </p:nvSpPr>
        <p:spPr>
          <a:xfrm>
            <a:off x="533400" y="2819400"/>
            <a:ext cx="8077200" cy="523220"/>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FF0000"/>
                </a:solidFill>
                <a:latin typeface="Times New Roman" pitchFamily="18" charset="0"/>
                <a:cs typeface="Times New Roman" pitchFamily="18" charset="0"/>
              </a:rPr>
              <a:t>When to record revenue?</a:t>
            </a:r>
            <a:endParaRPr lang="en-IN" sz="2800" dirty="0">
              <a:solidFill>
                <a:srgbClr val="FF0000"/>
              </a:solidFill>
              <a:latin typeface="Times New Roman" pitchFamily="18" charset="0"/>
              <a:cs typeface="Times New Roman" pitchFamily="18" charset="0"/>
            </a:endParaRPr>
          </a:p>
        </p:txBody>
      </p:sp>
      <p:sp>
        <p:nvSpPr>
          <p:cNvPr id="10" name="TextBox 9"/>
          <p:cNvSpPr txBox="1"/>
          <p:nvPr/>
        </p:nvSpPr>
        <p:spPr>
          <a:xfrm>
            <a:off x="609600" y="3581400"/>
            <a:ext cx="6781800" cy="523220"/>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FF0000"/>
                </a:solidFill>
                <a:latin typeface="Times New Roman" pitchFamily="18" charset="0"/>
                <a:cs typeface="Times New Roman" pitchFamily="18" charset="0"/>
              </a:rPr>
              <a:t>The amount of revenue to record?</a:t>
            </a:r>
            <a:endParaRPr lang="en-IN" sz="2800" dirty="0">
              <a:solidFill>
                <a:srgbClr val="FF0000"/>
              </a:solidFill>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cs typeface="Times New Roman" pitchFamily="18" charset="0"/>
              </a:rPr>
              <a:t>Realization Concept / </a:t>
            </a:r>
            <a:br>
              <a:rPr lang="en-US" dirty="0">
                <a:cs typeface="Times New Roman" pitchFamily="18" charset="0"/>
              </a:rPr>
            </a:br>
            <a:r>
              <a:rPr lang="en-US" dirty="0">
                <a:cs typeface="Times New Roman" pitchFamily="18" charset="0"/>
              </a:rPr>
              <a:t>Revenue recognition Concept</a:t>
            </a:r>
            <a:endParaRPr lang="en-IN" dirty="0">
              <a:cs typeface="Times New Roman" pitchFamily="18" charset="0"/>
            </a:endParaRPr>
          </a:p>
        </p:txBody>
      </p:sp>
      <p:sp>
        <p:nvSpPr>
          <p:cNvPr id="3" name="Content Placeholder 2"/>
          <p:cNvSpPr>
            <a:spLocks noGrp="1"/>
          </p:cNvSpPr>
          <p:nvPr>
            <p:ph idx="1"/>
          </p:nvPr>
        </p:nvSpPr>
        <p:spPr/>
        <p:txBody>
          <a:bodyPr/>
          <a:lstStyle/>
          <a:p>
            <a:r>
              <a:rPr lang="en-US" dirty="0">
                <a:latin typeface="Times New Roman" pitchFamily="18" charset="0"/>
                <a:cs typeface="Times New Roman" pitchFamily="18" charset="0"/>
              </a:rPr>
              <a:t>Realization concept means that income is recorded only on realization/completion of economic activity. </a:t>
            </a:r>
          </a:p>
          <a:p>
            <a:r>
              <a:rPr lang="en-US" dirty="0">
                <a:latin typeface="Times New Roman" pitchFamily="18" charset="0"/>
                <a:cs typeface="Times New Roman" pitchFamily="18" charset="0"/>
              </a:rPr>
              <a:t>Effect on Accounts – </a:t>
            </a:r>
          </a:p>
          <a:p>
            <a:pPr marL="514350" indent="-514350">
              <a:buAutoNum type="alphaLcParenBoth"/>
            </a:pPr>
            <a:r>
              <a:rPr lang="en-US" dirty="0">
                <a:solidFill>
                  <a:srgbClr val="FF0000"/>
                </a:solidFill>
                <a:latin typeface="Times New Roman" pitchFamily="18" charset="0"/>
                <a:cs typeface="Times New Roman" pitchFamily="18" charset="0"/>
              </a:rPr>
              <a:t>When cash is received (cash sales) – earned and not just received</a:t>
            </a:r>
          </a:p>
          <a:p>
            <a:pPr marL="514350" indent="-514350">
              <a:buAutoNum type="alphaLcParenBoth"/>
            </a:pPr>
            <a:r>
              <a:rPr lang="en-US" dirty="0">
                <a:solidFill>
                  <a:srgbClr val="FF0000"/>
                </a:solidFill>
                <a:latin typeface="Times New Roman" pitchFamily="18" charset="0"/>
                <a:cs typeface="Times New Roman" pitchFamily="18" charset="0"/>
              </a:rPr>
              <a:t>When the customer has become legally liable to pay the price (credit sales)</a:t>
            </a:r>
            <a:endParaRPr lang="en-IN" dirty="0">
              <a:solidFill>
                <a:srgbClr val="FF0000"/>
              </a:solidFill>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B5ED3-346B-4470-8ADC-9D3589DBC5CC}"/>
              </a:ext>
            </a:extLst>
          </p:cNvPr>
          <p:cNvSpPr>
            <a:spLocks noGrp="1"/>
          </p:cNvSpPr>
          <p:nvPr>
            <p:ph type="title"/>
          </p:nvPr>
        </p:nvSpPr>
        <p:spPr/>
        <p:txBody>
          <a:bodyPr/>
          <a:lstStyle/>
          <a:p>
            <a:r>
              <a:rPr lang="en-GB" dirty="0"/>
              <a:t>Example</a:t>
            </a:r>
          </a:p>
        </p:txBody>
      </p:sp>
      <p:sp>
        <p:nvSpPr>
          <p:cNvPr id="3" name="Content Placeholder 2">
            <a:extLst>
              <a:ext uri="{FF2B5EF4-FFF2-40B4-BE49-F238E27FC236}">
                <a16:creationId xmlns:a16="http://schemas.microsoft.com/office/drawing/2014/main" id="{1DD59A9E-464C-46F4-92F7-55A6011379F1}"/>
              </a:ext>
            </a:extLst>
          </p:cNvPr>
          <p:cNvSpPr>
            <a:spLocks noGrp="1"/>
          </p:cNvSpPr>
          <p:nvPr>
            <p:ph idx="1"/>
          </p:nvPr>
        </p:nvSpPr>
        <p:spPr>
          <a:xfrm>
            <a:off x="457200" y="1676400"/>
            <a:ext cx="8229600" cy="4525963"/>
          </a:xfrm>
        </p:spPr>
        <p:txBody>
          <a:bodyPr/>
          <a:lstStyle/>
          <a:p>
            <a:pPr lvl="1">
              <a:lnSpc>
                <a:spcPct val="90000"/>
              </a:lnSpc>
              <a:spcBef>
                <a:spcPts val="700"/>
              </a:spcBef>
              <a:buFont typeface="Arial" panose="020B0604020202020204" pitchFamily="34" charset="0"/>
              <a:buChar char="•"/>
            </a:pPr>
            <a:r>
              <a:rPr lang="en-US" altLang="en-US" sz="3200" dirty="0"/>
              <a:t>Goods sent to a customers on sale or return basis</a:t>
            </a:r>
          </a:p>
          <a:p>
            <a:pPr lvl="1">
              <a:lnSpc>
                <a:spcPct val="90000"/>
              </a:lnSpc>
              <a:spcBef>
                <a:spcPts val="700"/>
              </a:spcBef>
              <a:buFont typeface="Arial" panose="020B0604020202020204" pitchFamily="34" charset="0"/>
              <a:buChar char="•"/>
            </a:pPr>
            <a:r>
              <a:rPr lang="en-US" altLang="en-US" sz="3200" dirty="0"/>
              <a:t>This means the customer do not pay for the goods until they confirm to buy. If they do not buy, those goods will return to us.</a:t>
            </a:r>
          </a:p>
          <a:p>
            <a:pPr lvl="1">
              <a:lnSpc>
                <a:spcPct val="90000"/>
              </a:lnSpc>
              <a:spcBef>
                <a:spcPts val="700"/>
              </a:spcBef>
              <a:buFont typeface="Arial" panose="020B0604020202020204" pitchFamily="34" charset="0"/>
              <a:buChar char="•"/>
            </a:pPr>
            <a:r>
              <a:rPr lang="en-US" altLang="en-US" sz="3200" dirty="0"/>
              <a:t>Goods on the </a:t>
            </a:r>
            <a:r>
              <a:rPr lang="en-US" altLang="en-US" sz="3200" dirty="0">
                <a:latin typeface="Arial" panose="020B0604020202020204" pitchFamily="34" charset="0"/>
              </a:rPr>
              <a:t>‘</a:t>
            </a:r>
            <a:r>
              <a:rPr lang="en-US" altLang="en-US" sz="3200" dirty="0"/>
              <a:t>sale or return</a:t>
            </a:r>
            <a:r>
              <a:rPr lang="en-US" altLang="en-US" sz="3200" dirty="0">
                <a:latin typeface="Arial" panose="020B0604020202020204" pitchFamily="34" charset="0"/>
              </a:rPr>
              <a:t>’</a:t>
            </a:r>
            <a:r>
              <a:rPr lang="en-US" altLang="en-US" sz="3200" dirty="0"/>
              <a:t> basis will not be treated as normal sales and should be included in the closing stock unless the sales have been confirmed by customers. </a:t>
            </a:r>
          </a:p>
          <a:p>
            <a:endParaRPr lang="en-GB" dirty="0"/>
          </a:p>
        </p:txBody>
      </p:sp>
    </p:spTree>
    <p:extLst>
      <p:ext uri="{BB962C8B-B14F-4D97-AF65-F5344CB8AC3E}">
        <p14:creationId xmlns:p14="http://schemas.microsoft.com/office/powerpoint/2010/main" val="2848540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Accrual Concept</a:t>
            </a:r>
            <a:endParaRPr lang="en-IN" dirty="0"/>
          </a:p>
        </p:txBody>
      </p:sp>
      <p:sp>
        <p:nvSpPr>
          <p:cNvPr id="3" name="Content Placeholder 2"/>
          <p:cNvSpPr>
            <a:spLocks noGrp="1"/>
          </p:cNvSpPr>
          <p:nvPr>
            <p:ph idx="1"/>
          </p:nvPr>
        </p:nvSpPr>
        <p:spPr>
          <a:xfrm>
            <a:off x="228600" y="1600200"/>
            <a:ext cx="8458200" cy="1371600"/>
          </a:xfrm>
        </p:spPr>
        <p:txBody>
          <a:bodyPr>
            <a:normAutofit/>
          </a:bodyPr>
          <a:lstStyle/>
          <a:p>
            <a:pPr algn="just">
              <a:buFont typeface="Wingdings" panose="05000000000000000000" pitchFamily="2" charset="2"/>
              <a:buChar char="ü"/>
            </a:pPr>
            <a:r>
              <a:rPr lang="en-US" sz="2400" dirty="0">
                <a:latin typeface="Times New Roman" pitchFamily="18" charset="0"/>
                <a:cs typeface="Times New Roman" pitchFamily="18" charset="0"/>
              </a:rPr>
              <a:t> </a:t>
            </a:r>
            <a:r>
              <a:rPr lang="en-US" sz="2800" dirty="0">
                <a:solidFill>
                  <a:schemeClr val="tx1">
                    <a:lumMod val="95000"/>
                    <a:lumOff val="5000"/>
                  </a:schemeClr>
                </a:solidFill>
                <a:latin typeface="Times New Roman" pitchFamily="18" charset="0"/>
                <a:cs typeface="Times New Roman" pitchFamily="18" charset="0"/>
              </a:rPr>
              <a:t>Incomes and expenses should be recognized as and when  they are earned and incurred, irrespective of whether the money is received or paid for it </a:t>
            </a:r>
            <a:endParaRPr lang="en-IN" sz="2800" dirty="0">
              <a:solidFill>
                <a:schemeClr val="tx1">
                  <a:lumMod val="95000"/>
                  <a:lumOff val="5000"/>
                </a:schemeClr>
              </a:solidFill>
              <a:latin typeface="Times New Roman" pitchFamily="18" charset="0"/>
              <a:cs typeface="Times New Roman" pitchFamily="18" charset="0"/>
            </a:endParaRPr>
          </a:p>
        </p:txBody>
      </p:sp>
      <p:sp>
        <p:nvSpPr>
          <p:cNvPr id="6" name="TextBox 5"/>
          <p:cNvSpPr txBox="1"/>
          <p:nvPr/>
        </p:nvSpPr>
        <p:spPr>
          <a:xfrm>
            <a:off x="228600" y="2971800"/>
            <a:ext cx="8153400" cy="3108543"/>
          </a:xfrm>
          <a:prstGeom prst="rect">
            <a:avLst/>
          </a:prstGeom>
          <a:noFill/>
        </p:spPr>
        <p:txBody>
          <a:bodyPr wrap="square" rtlCol="0">
            <a:spAutoFit/>
          </a:bodyPr>
          <a:lstStyle/>
          <a:p>
            <a:pPr marL="457200" indent="-457200">
              <a:buFont typeface="Wingdings" panose="05000000000000000000" pitchFamily="2" charset="2"/>
              <a:buChar char="ü"/>
            </a:pPr>
            <a:r>
              <a:rPr lang="en-US" sz="2800" dirty="0">
                <a:solidFill>
                  <a:schemeClr val="tx1">
                    <a:lumMod val="95000"/>
                    <a:lumOff val="5000"/>
                  </a:schemeClr>
                </a:solidFill>
                <a:latin typeface="Times New Roman" pitchFamily="18" charset="0"/>
                <a:cs typeface="Times New Roman" pitchFamily="18" charset="0"/>
              </a:rPr>
              <a:t>Revenue is recognized when it is realized i.e. when sale is complete or services are rendered irrespective of whether cash is received or not.</a:t>
            </a:r>
          </a:p>
          <a:p>
            <a:pPr marL="457200" indent="-457200">
              <a:buFont typeface="Wingdings" panose="05000000000000000000" pitchFamily="2" charset="2"/>
              <a:buChar char="ü"/>
            </a:pPr>
            <a:r>
              <a:rPr lang="en-US" sz="2800" dirty="0">
                <a:solidFill>
                  <a:srgbClr val="C00000"/>
                </a:solidFill>
                <a:latin typeface="Times New Roman" pitchFamily="18" charset="0"/>
                <a:cs typeface="Times New Roman" pitchFamily="18" charset="0"/>
              </a:rPr>
              <a:t>Similarly  expenses are recognized when assets or benefits are used rather than when they are paid for and in the accounting period in which they help in earning the revenue whether cash is paid or not.</a:t>
            </a:r>
            <a:endParaRPr lang="en-IN" sz="2800" dirty="0">
              <a:solidFill>
                <a:srgbClr val="C00000"/>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8E7AA-8C80-4018-ADC9-0EF0B6A2E4A7}"/>
              </a:ext>
            </a:extLst>
          </p:cNvPr>
          <p:cNvSpPr>
            <a:spLocks noGrp="1"/>
          </p:cNvSpPr>
          <p:nvPr>
            <p:ph type="title"/>
          </p:nvPr>
        </p:nvSpPr>
        <p:spPr/>
        <p:txBody>
          <a:bodyPr>
            <a:normAutofit/>
          </a:bodyPr>
          <a:lstStyle/>
          <a:p>
            <a:r>
              <a:rPr lang="en-GB" dirty="0"/>
              <a:t>Examples</a:t>
            </a:r>
          </a:p>
        </p:txBody>
      </p:sp>
      <p:sp>
        <p:nvSpPr>
          <p:cNvPr id="3" name="Content Placeholder 2">
            <a:extLst>
              <a:ext uri="{FF2B5EF4-FFF2-40B4-BE49-F238E27FC236}">
                <a16:creationId xmlns:a16="http://schemas.microsoft.com/office/drawing/2014/main" id="{C8F4F8A6-7A3D-4600-941C-CE01CC5C0592}"/>
              </a:ext>
            </a:extLst>
          </p:cNvPr>
          <p:cNvSpPr>
            <a:spLocks noGrp="1"/>
          </p:cNvSpPr>
          <p:nvPr>
            <p:ph idx="1"/>
          </p:nvPr>
        </p:nvSpPr>
        <p:spPr/>
        <p:txBody>
          <a:bodyPr>
            <a:normAutofit/>
          </a:bodyPr>
          <a:lstStyle/>
          <a:p>
            <a:r>
              <a:rPr lang="en-IN" dirty="0"/>
              <a:t>Expenses incurred but not yet paid in current period – Accrued/ Outstanding expenses</a:t>
            </a:r>
          </a:p>
          <a:p>
            <a:r>
              <a:rPr lang="en-IN" dirty="0"/>
              <a:t>Expenses incurred in the following period but paid for in advance – Prepaid expenses</a:t>
            </a:r>
          </a:p>
          <a:p>
            <a:r>
              <a:rPr lang="en-GB" dirty="0"/>
              <a:t>Income received in Advance – Unaccrued Income</a:t>
            </a:r>
          </a:p>
          <a:p>
            <a:r>
              <a:rPr lang="en-GB" dirty="0"/>
              <a:t>Income Earned but not received – Income Receivable</a:t>
            </a:r>
          </a:p>
        </p:txBody>
      </p:sp>
    </p:spTree>
    <p:extLst>
      <p:ext uri="{BB962C8B-B14F-4D97-AF65-F5344CB8AC3E}">
        <p14:creationId xmlns:p14="http://schemas.microsoft.com/office/powerpoint/2010/main" val="1650323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7. Dual Aspect</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3505200" cy="4525963"/>
          </a:xfrm>
        </p:spPr>
        <p:txBody>
          <a:bodyPr/>
          <a:lstStyle/>
          <a:p>
            <a:pPr>
              <a:buNone/>
            </a:pPr>
            <a:r>
              <a:rPr lang="en-US" dirty="0">
                <a:solidFill>
                  <a:srgbClr val="C00000"/>
                </a:solidFill>
              </a:rPr>
              <a:t>Concept of Dual </a:t>
            </a:r>
            <a:r>
              <a:rPr lang="en-US" dirty="0">
                <a:solidFill>
                  <a:srgbClr val="C00000"/>
                </a:solidFill>
                <a:latin typeface="Times New Roman" pitchFamily="18" charset="0"/>
                <a:cs typeface="Times New Roman" pitchFamily="18" charset="0"/>
              </a:rPr>
              <a:t>Aspect</a:t>
            </a:r>
            <a:r>
              <a:rPr lang="en-US" dirty="0">
                <a:solidFill>
                  <a:srgbClr val="C00000"/>
                </a:solidFill>
              </a:rPr>
              <a:t> means recording both aspects  of a transaction - debit and credit – using the Double Entry System of Book-Keeping</a:t>
            </a:r>
            <a:endParaRPr lang="en-IN" dirty="0">
              <a:solidFill>
                <a:srgbClr val="C00000"/>
              </a:solidFill>
            </a:endParaRPr>
          </a:p>
        </p:txBody>
      </p:sp>
      <p:sp>
        <p:nvSpPr>
          <p:cNvPr id="4" name="TextBox 3"/>
          <p:cNvSpPr txBox="1"/>
          <p:nvPr/>
        </p:nvSpPr>
        <p:spPr>
          <a:xfrm>
            <a:off x="4648200" y="1676400"/>
            <a:ext cx="3352800" cy="4031873"/>
          </a:xfrm>
          <a:prstGeom prst="rect">
            <a:avLst/>
          </a:prstGeom>
          <a:noFill/>
        </p:spPr>
        <p:txBody>
          <a:bodyPr wrap="square" rtlCol="0">
            <a:spAutoFit/>
          </a:bodyPr>
          <a:lstStyle/>
          <a:p>
            <a:pPr>
              <a:buFont typeface="Arial" pitchFamily="34" charset="0"/>
              <a:buChar char="•"/>
            </a:pPr>
            <a:r>
              <a:rPr lang="en-US" sz="3200" dirty="0">
                <a:solidFill>
                  <a:srgbClr val="0070C0"/>
                </a:solidFill>
                <a:latin typeface="Times New Roman" pitchFamily="18" charset="0"/>
                <a:cs typeface="Times New Roman" pitchFamily="18" charset="0"/>
              </a:rPr>
              <a:t>Double Entry Book Keeping System</a:t>
            </a:r>
          </a:p>
          <a:p>
            <a:endParaRPr lang="en-US" sz="3200" dirty="0">
              <a:solidFill>
                <a:srgbClr val="0070C0"/>
              </a:solidFill>
              <a:latin typeface="Times New Roman" pitchFamily="18" charset="0"/>
              <a:cs typeface="Times New Roman" pitchFamily="18" charset="0"/>
            </a:endParaRPr>
          </a:p>
          <a:p>
            <a:pPr>
              <a:buFont typeface="Arial" pitchFamily="34" charset="0"/>
              <a:buChar char="•"/>
            </a:pPr>
            <a:r>
              <a:rPr lang="en-US" sz="3200" dirty="0">
                <a:solidFill>
                  <a:srgbClr val="0070C0"/>
                </a:solidFill>
                <a:latin typeface="Times New Roman" pitchFamily="18" charset="0"/>
                <a:cs typeface="Times New Roman" pitchFamily="18" charset="0"/>
              </a:rPr>
              <a:t>Debit = Credit</a:t>
            </a:r>
          </a:p>
          <a:p>
            <a:endParaRPr lang="en-US" sz="3200" dirty="0">
              <a:solidFill>
                <a:srgbClr val="0070C0"/>
              </a:solidFill>
              <a:latin typeface="Times New Roman" pitchFamily="18" charset="0"/>
              <a:cs typeface="Times New Roman" pitchFamily="18" charset="0"/>
            </a:endParaRPr>
          </a:p>
          <a:p>
            <a:pPr>
              <a:buFont typeface="Arial" pitchFamily="34" charset="0"/>
              <a:buChar char="•"/>
            </a:pPr>
            <a:r>
              <a:rPr lang="en-US" sz="3200" dirty="0">
                <a:solidFill>
                  <a:srgbClr val="0070C0"/>
                </a:solidFill>
                <a:latin typeface="Times New Roman" pitchFamily="18" charset="0"/>
                <a:cs typeface="Times New Roman" pitchFamily="18" charset="0"/>
              </a:rPr>
              <a:t>Assets = Liabilities </a:t>
            </a:r>
            <a:endParaRPr lang="en-IN" sz="3200" dirty="0">
              <a:solidFill>
                <a:srgbClr val="0070C0"/>
              </a:solidFill>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A966E-3F14-4D71-9983-947C58BEC164}"/>
              </a:ext>
            </a:extLst>
          </p:cNvPr>
          <p:cNvSpPr>
            <a:spLocks noGrp="1"/>
          </p:cNvSpPr>
          <p:nvPr>
            <p:ph type="title"/>
          </p:nvPr>
        </p:nvSpPr>
        <p:spPr/>
        <p:txBody>
          <a:bodyPr/>
          <a:lstStyle/>
          <a:p>
            <a:r>
              <a:rPr lang="en-GB" dirty="0"/>
              <a:t>Example</a:t>
            </a:r>
          </a:p>
        </p:txBody>
      </p:sp>
      <p:sp>
        <p:nvSpPr>
          <p:cNvPr id="3" name="Content Placeholder 2">
            <a:extLst>
              <a:ext uri="{FF2B5EF4-FFF2-40B4-BE49-F238E27FC236}">
                <a16:creationId xmlns:a16="http://schemas.microsoft.com/office/drawing/2014/main" id="{6421BEE1-3333-4B43-ABBF-4FEE0ADBBC0D}"/>
              </a:ext>
            </a:extLst>
          </p:cNvPr>
          <p:cNvSpPr>
            <a:spLocks noGrp="1"/>
          </p:cNvSpPr>
          <p:nvPr>
            <p:ph idx="1"/>
          </p:nvPr>
        </p:nvSpPr>
        <p:spPr/>
        <p:txBody>
          <a:bodyPr/>
          <a:lstStyle/>
          <a:p>
            <a:pPr lvl="1">
              <a:lnSpc>
                <a:spcPct val="90000"/>
              </a:lnSpc>
              <a:spcBef>
                <a:spcPts val="700"/>
              </a:spcBef>
              <a:buFont typeface="Arial" panose="020B0604020202020204" pitchFamily="34" charset="0"/>
              <a:buChar char="•"/>
            </a:pPr>
            <a:r>
              <a:rPr lang="en-US" altLang="en-US" sz="3200" dirty="0"/>
              <a:t>Mr. A introduces Rs. 2 lacs to start a business</a:t>
            </a:r>
          </a:p>
          <a:p>
            <a:pPr lvl="1">
              <a:lnSpc>
                <a:spcPct val="90000"/>
              </a:lnSpc>
              <a:spcBef>
                <a:spcPts val="700"/>
              </a:spcBef>
              <a:buFont typeface="Arial" panose="020B0604020202020204" pitchFamily="34" charset="0"/>
              <a:buChar char="•"/>
            </a:pPr>
            <a:r>
              <a:rPr lang="en-US" altLang="en-US" sz="3200" dirty="0"/>
              <a:t>Mr. A takes a loan of Rs. 1 lac from ABC Bank.</a:t>
            </a:r>
          </a:p>
          <a:p>
            <a:pPr lvl="1">
              <a:lnSpc>
                <a:spcPct val="90000"/>
              </a:lnSpc>
              <a:spcBef>
                <a:spcPts val="700"/>
              </a:spcBef>
              <a:buFont typeface="Arial" panose="020B0604020202020204" pitchFamily="34" charset="0"/>
              <a:buChar char="•"/>
            </a:pPr>
            <a:r>
              <a:rPr lang="en-US" altLang="en-US" sz="3200" dirty="0"/>
              <a:t>Purchase of machine for Rs. 75,000</a:t>
            </a:r>
          </a:p>
          <a:p>
            <a:pPr lvl="1">
              <a:lnSpc>
                <a:spcPct val="90000"/>
              </a:lnSpc>
              <a:spcBef>
                <a:spcPts val="700"/>
              </a:spcBef>
              <a:buFont typeface="Arial" panose="020B0604020202020204" pitchFamily="34" charset="0"/>
              <a:buChar char="•"/>
            </a:pPr>
            <a:r>
              <a:rPr lang="en-US" altLang="en-US" sz="3200" dirty="0"/>
              <a:t>Purchase of furniture on credit for Rs. 25,000</a:t>
            </a:r>
          </a:p>
          <a:p>
            <a:endParaRPr lang="en-GB" dirty="0"/>
          </a:p>
        </p:txBody>
      </p:sp>
    </p:spTree>
    <p:extLst>
      <p:ext uri="{BB962C8B-B14F-4D97-AF65-F5344CB8AC3E}">
        <p14:creationId xmlns:p14="http://schemas.microsoft.com/office/powerpoint/2010/main" val="39471132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55820-5208-4CB2-B944-8CB0400BB9DA}"/>
              </a:ext>
            </a:extLst>
          </p:cNvPr>
          <p:cNvSpPr>
            <a:spLocks noGrp="1"/>
          </p:cNvSpPr>
          <p:nvPr>
            <p:ph type="title"/>
          </p:nvPr>
        </p:nvSpPr>
        <p:spPr>
          <a:xfrm>
            <a:off x="457200" y="76200"/>
            <a:ext cx="8229600" cy="2209800"/>
          </a:xfrm>
        </p:spPr>
        <p:txBody>
          <a:bodyPr>
            <a:normAutofit fontScale="90000"/>
          </a:bodyPr>
          <a:lstStyle/>
          <a:p>
            <a:r>
              <a:rPr lang="en-GB" dirty="0"/>
              <a:t>Accounting Equation </a:t>
            </a:r>
            <a:br>
              <a:rPr lang="en-GB" dirty="0"/>
            </a:br>
            <a:r>
              <a:rPr lang="en-GB" dirty="0"/>
              <a:t>Assets = Liabilities</a:t>
            </a:r>
            <a:br>
              <a:rPr lang="en-GB" dirty="0"/>
            </a:br>
            <a:r>
              <a:rPr lang="en-GB" dirty="0"/>
              <a:t>Assets = Owned Funds + Borrowed Funds</a:t>
            </a:r>
          </a:p>
        </p:txBody>
      </p:sp>
      <p:sp>
        <p:nvSpPr>
          <p:cNvPr id="3" name="Content Placeholder 2">
            <a:extLst>
              <a:ext uri="{FF2B5EF4-FFF2-40B4-BE49-F238E27FC236}">
                <a16:creationId xmlns:a16="http://schemas.microsoft.com/office/drawing/2014/main" id="{EAB3BC13-51BC-46DE-B378-0F495EEC42E7}"/>
              </a:ext>
            </a:extLst>
          </p:cNvPr>
          <p:cNvSpPr>
            <a:spLocks noGrp="1"/>
          </p:cNvSpPr>
          <p:nvPr>
            <p:ph sz="half" idx="1"/>
          </p:nvPr>
        </p:nvSpPr>
        <p:spPr>
          <a:xfrm>
            <a:off x="365760" y="2356655"/>
            <a:ext cx="4038600" cy="4525963"/>
          </a:xfrm>
        </p:spPr>
        <p:txBody>
          <a:bodyPr>
            <a:normAutofit lnSpcReduction="10000"/>
          </a:bodyPr>
          <a:lstStyle/>
          <a:p>
            <a:pPr marL="0" indent="0">
              <a:buNone/>
            </a:pPr>
            <a:r>
              <a:rPr lang="en-GB" b="1" dirty="0"/>
              <a:t>ASSETS</a:t>
            </a:r>
          </a:p>
          <a:p>
            <a:r>
              <a:rPr lang="en-GB" dirty="0"/>
              <a:t>Cash Rs 2 lakhs</a:t>
            </a:r>
          </a:p>
          <a:p>
            <a:r>
              <a:rPr lang="en-GB" dirty="0"/>
              <a:t>Cash Rs 3 lakhs</a:t>
            </a:r>
          </a:p>
          <a:p>
            <a:endParaRPr lang="en-GB" dirty="0"/>
          </a:p>
          <a:p>
            <a:r>
              <a:rPr lang="en-GB" dirty="0"/>
              <a:t>Cash 2.25 lakhs + Machine 75,000</a:t>
            </a:r>
          </a:p>
          <a:p>
            <a:r>
              <a:rPr lang="en-GB" dirty="0"/>
              <a:t>Cash 2.25 lakhs + Machine 75,000 + Furniture 25,000</a:t>
            </a:r>
          </a:p>
          <a:p>
            <a:endParaRPr lang="en-GB" dirty="0"/>
          </a:p>
        </p:txBody>
      </p:sp>
      <p:sp>
        <p:nvSpPr>
          <p:cNvPr id="4" name="Content Placeholder 3">
            <a:extLst>
              <a:ext uri="{FF2B5EF4-FFF2-40B4-BE49-F238E27FC236}">
                <a16:creationId xmlns:a16="http://schemas.microsoft.com/office/drawing/2014/main" id="{D90C0A24-073D-43CD-8233-64B04ABBD8DD}"/>
              </a:ext>
            </a:extLst>
          </p:cNvPr>
          <p:cNvSpPr>
            <a:spLocks noGrp="1"/>
          </p:cNvSpPr>
          <p:nvPr>
            <p:ph sz="half" idx="2"/>
          </p:nvPr>
        </p:nvSpPr>
        <p:spPr>
          <a:xfrm>
            <a:off x="4562622" y="2367206"/>
            <a:ext cx="4038600" cy="4525963"/>
          </a:xfrm>
        </p:spPr>
        <p:txBody>
          <a:bodyPr>
            <a:normAutofit lnSpcReduction="10000"/>
          </a:bodyPr>
          <a:lstStyle/>
          <a:p>
            <a:pPr marL="0" indent="0">
              <a:buNone/>
            </a:pPr>
            <a:r>
              <a:rPr lang="en-GB" b="1" dirty="0"/>
              <a:t>LIABILITIES</a:t>
            </a:r>
          </a:p>
          <a:p>
            <a:r>
              <a:rPr lang="en-GB" dirty="0"/>
              <a:t>Capital Rs 2 lakhs</a:t>
            </a:r>
          </a:p>
          <a:p>
            <a:r>
              <a:rPr lang="en-GB" dirty="0"/>
              <a:t>Capital Rs 2 lakhs + Bank Loan 1 lakhs</a:t>
            </a:r>
          </a:p>
          <a:p>
            <a:r>
              <a:rPr lang="en-GB" dirty="0"/>
              <a:t>Capital Rs 2 lakhs + Bank Loan 1 lakhs</a:t>
            </a:r>
          </a:p>
          <a:p>
            <a:r>
              <a:rPr lang="en-GB" dirty="0"/>
              <a:t>Capital Rs 2 lakhs + Bank Loan 1 lakhs + Creditor for Furniture 25,000</a:t>
            </a:r>
          </a:p>
          <a:p>
            <a:endParaRPr lang="en-GB" dirty="0"/>
          </a:p>
        </p:txBody>
      </p:sp>
    </p:spTree>
    <p:extLst>
      <p:ext uri="{BB962C8B-B14F-4D97-AF65-F5344CB8AC3E}">
        <p14:creationId xmlns:p14="http://schemas.microsoft.com/office/powerpoint/2010/main" val="1834595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10C2C-4855-4996-BD89-5710DE7AB5A3}"/>
              </a:ext>
            </a:extLst>
          </p:cNvPr>
          <p:cNvSpPr>
            <a:spLocks noGrp="1"/>
          </p:cNvSpPr>
          <p:nvPr>
            <p:ph type="title"/>
          </p:nvPr>
        </p:nvSpPr>
        <p:spPr/>
        <p:txBody>
          <a:bodyPr/>
          <a:lstStyle/>
          <a:p>
            <a:r>
              <a:rPr lang="en-GB" dirty="0"/>
              <a:t>Financial Statements</a:t>
            </a:r>
          </a:p>
        </p:txBody>
      </p:sp>
      <p:sp>
        <p:nvSpPr>
          <p:cNvPr id="3" name="Content Placeholder 2">
            <a:extLst>
              <a:ext uri="{FF2B5EF4-FFF2-40B4-BE49-F238E27FC236}">
                <a16:creationId xmlns:a16="http://schemas.microsoft.com/office/drawing/2014/main" id="{9AC7FD7A-738B-462D-8248-38405125BD0F}"/>
              </a:ext>
            </a:extLst>
          </p:cNvPr>
          <p:cNvSpPr>
            <a:spLocks noGrp="1"/>
          </p:cNvSpPr>
          <p:nvPr>
            <p:ph idx="1"/>
          </p:nvPr>
        </p:nvSpPr>
        <p:spPr/>
        <p:txBody>
          <a:bodyPr/>
          <a:lstStyle/>
          <a:p>
            <a:pPr>
              <a:buFont typeface="Wingdings" panose="05000000000000000000" pitchFamily="2" charset="2"/>
              <a:buChar char="ü"/>
            </a:pPr>
            <a:r>
              <a:rPr lang="en-GB" dirty="0"/>
              <a:t>Profit &amp; Loss Account</a:t>
            </a:r>
          </a:p>
          <a:p>
            <a:pPr>
              <a:buFont typeface="Wingdings" panose="05000000000000000000" pitchFamily="2" charset="2"/>
              <a:buChar char="ü"/>
            </a:pPr>
            <a:r>
              <a:rPr lang="en-GB" dirty="0"/>
              <a:t>Balance Sheet</a:t>
            </a:r>
          </a:p>
          <a:p>
            <a:pPr>
              <a:buFont typeface="Wingdings" panose="05000000000000000000" pitchFamily="2" charset="2"/>
              <a:buChar char="ü"/>
            </a:pPr>
            <a:r>
              <a:rPr lang="en-GB" dirty="0"/>
              <a:t>Cash Flow Statement</a:t>
            </a:r>
          </a:p>
          <a:p>
            <a:pPr>
              <a:buFont typeface="Wingdings" panose="05000000000000000000" pitchFamily="2" charset="2"/>
              <a:buChar char="ü"/>
            </a:pPr>
            <a:r>
              <a:rPr lang="en-GB" dirty="0"/>
              <a:t>Notes to Accounts</a:t>
            </a:r>
          </a:p>
        </p:txBody>
      </p:sp>
    </p:spTree>
    <p:extLst>
      <p:ext uri="{BB962C8B-B14F-4D97-AF65-F5344CB8AC3E}">
        <p14:creationId xmlns:p14="http://schemas.microsoft.com/office/powerpoint/2010/main" val="1350908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 Matching Concept</a:t>
            </a:r>
            <a:endParaRPr lang="en-IN" dirty="0"/>
          </a:p>
        </p:txBody>
      </p:sp>
      <p:sp>
        <p:nvSpPr>
          <p:cNvPr id="3" name="Content Placeholder 2"/>
          <p:cNvSpPr>
            <a:spLocks noGrp="1"/>
          </p:cNvSpPr>
          <p:nvPr>
            <p:ph idx="1"/>
          </p:nvPr>
        </p:nvSpPr>
        <p:spPr/>
        <p:txBody>
          <a:bodyPr/>
          <a:lstStyle/>
          <a:p>
            <a:pPr>
              <a:buNone/>
            </a:pPr>
            <a:r>
              <a:rPr lang="en-US" dirty="0"/>
              <a:t>Matching principle requires that expenses should be matched with income. This helps to find out the profit.</a:t>
            </a:r>
          </a:p>
          <a:p>
            <a:pPr>
              <a:buNone/>
            </a:pPr>
            <a:r>
              <a:rPr lang="en-US" dirty="0">
                <a:solidFill>
                  <a:srgbClr val="7030A0"/>
                </a:solidFill>
              </a:rPr>
              <a:t>Income – Expenses = Profit</a:t>
            </a:r>
            <a:endParaRPr lang="en-IN" dirty="0">
              <a:solidFill>
                <a:srgbClr val="7030A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0B988-FF57-4388-9290-35877B58F782}"/>
              </a:ext>
            </a:extLst>
          </p:cNvPr>
          <p:cNvSpPr>
            <a:spLocks noGrp="1"/>
          </p:cNvSpPr>
          <p:nvPr>
            <p:ph type="title"/>
          </p:nvPr>
        </p:nvSpPr>
        <p:spPr/>
        <p:txBody>
          <a:bodyPr/>
          <a:lstStyle/>
          <a:p>
            <a:r>
              <a:rPr lang="en-GB" dirty="0"/>
              <a:t>Examples</a:t>
            </a:r>
          </a:p>
        </p:txBody>
      </p:sp>
      <p:sp>
        <p:nvSpPr>
          <p:cNvPr id="3" name="Content Placeholder 2">
            <a:extLst>
              <a:ext uri="{FF2B5EF4-FFF2-40B4-BE49-F238E27FC236}">
                <a16:creationId xmlns:a16="http://schemas.microsoft.com/office/drawing/2014/main" id="{34C2C55D-CF5B-40E2-9B7B-DFA5726B5A28}"/>
              </a:ext>
            </a:extLst>
          </p:cNvPr>
          <p:cNvSpPr>
            <a:spLocks noGrp="1"/>
          </p:cNvSpPr>
          <p:nvPr>
            <p:ph idx="1"/>
          </p:nvPr>
        </p:nvSpPr>
        <p:spPr/>
        <p:txBody>
          <a:bodyPr/>
          <a:lstStyle/>
          <a:p>
            <a:r>
              <a:rPr lang="en-US" altLang="en-US" sz="3200" dirty="0"/>
              <a:t>Revenue earned from use of a fixed asset to be matched </a:t>
            </a:r>
            <a:r>
              <a:rPr lang="en-US" altLang="en-US" dirty="0"/>
              <a:t>by properly allocating the cost of the asset over its useful life – referred to as </a:t>
            </a:r>
            <a:r>
              <a:rPr lang="en-US" altLang="en-US" sz="3200" dirty="0"/>
              <a:t>Depreciation</a:t>
            </a:r>
          </a:p>
          <a:p>
            <a:r>
              <a:rPr lang="en-US" dirty="0"/>
              <a:t>Machine costing Rs 10 lacs having a useful life of 10 years</a:t>
            </a:r>
            <a:endParaRPr lang="en-GB" dirty="0"/>
          </a:p>
        </p:txBody>
      </p:sp>
    </p:spTree>
    <p:extLst>
      <p:ext uri="{BB962C8B-B14F-4D97-AF65-F5344CB8AC3E}">
        <p14:creationId xmlns:p14="http://schemas.microsoft.com/office/powerpoint/2010/main" val="2835347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ACCOUNTING</a:t>
            </a:r>
            <a:r>
              <a:rPr lang="en-US" dirty="0"/>
              <a:t> CONVENTIONS</a:t>
            </a:r>
            <a:endParaRPr lang="en-IN" dirty="0"/>
          </a:p>
        </p:txBody>
      </p:sp>
      <p:sp>
        <p:nvSpPr>
          <p:cNvPr id="3" name="Content Placeholder 2"/>
          <p:cNvSpPr>
            <a:spLocks noGrp="1"/>
          </p:cNvSpPr>
          <p:nvPr>
            <p:ph idx="1"/>
          </p:nvPr>
        </p:nvSpPr>
        <p:spPr>
          <a:xfrm>
            <a:off x="457200" y="2514601"/>
            <a:ext cx="8229600" cy="1981200"/>
          </a:xfrm>
        </p:spPr>
        <p:txBody>
          <a:bodyPr/>
          <a:lstStyle/>
          <a:p>
            <a:pPr>
              <a:buNone/>
            </a:pPr>
            <a:r>
              <a:rPr lang="en-US" dirty="0">
                <a:solidFill>
                  <a:srgbClr val="7030A0"/>
                </a:solidFill>
              </a:rPr>
              <a:t>   Accounting conventions are traditions and  customs which guides accountant while preparing the accounting statements</a:t>
            </a:r>
            <a:endParaRPr lang="en-IN" dirty="0">
              <a:solidFill>
                <a:srgbClr val="7030A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buFont typeface="+mj-lt"/>
              <a:buAutoNum type="arabicPeriod"/>
            </a:pPr>
            <a:r>
              <a:rPr lang="en-US" dirty="0">
                <a:cs typeface="Times New Roman" pitchFamily="18" charset="0"/>
              </a:rPr>
              <a:t>Convention of Full Disclosure</a:t>
            </a:r>
            <a:endParaRPr lang="en-IN" dirty="0">
              <a:cs typeface="Times New Roman" pitchFamily="18" charset="0"/>
            </a:endParaRPr>
          </a:p>
        </p:txBody>
      </p:sp>
      <p:sp>
        <p:nvSpPr>
          <p:cNvPr id="3" name="Content Placeholder 2"/>
          <p:cNvSpPr>
            <a:spLocks noGrp="1"/>
          </p:cNvSpPr>
          <p:nvPr>
            <p:ph idx="1"/>
          </p:nvPr>
        </p:nvSpPr>
        <p:spPr/>
        <p:txBody>
          <a:bodyPr/>
          <a:lstStyle/>
          <a:p>
            <a:pPr>
              <a:buNone/>
            </a:pPr>
            <a:r>
              <a:rPr lang="en-US" dirty="0">
                <a:latin typeface="Times New Roman" pitchFamily="18" charset="0"/>
                <a:cs typeface="Times New Roman" pitchFamily="18" charset="0"/>
              </a:rPr>
              <a:t> The Convention of disclosure is the common rule followed by all accountants of disclosing the financial position and performance for the benefit of users.</a:t>
            </a:r>
          </a:p>
          <a:p>
            <a:pPr>
              <a:buNone/>
            </a:pPr>
            <a:r>
              <a:rPr lang="en-US" dirty="0">
                <a:latin typeface="Times New Roman" pitchFamily="18" charset="0"/>
                <a:cs typeface="Times New Roman" pitchFamily="18" charset="0"/>
              </a:rPr>
              <a:t>Examples:</a:t>
            </a:r>
          </a:p>
          <a:p>
            <a:pPr>
              <a:buFontTx/>
              <a:buChar char="-"/>
            </a:pPr>
            <a:r>
              <a:rPr lang="en-US" dirty="0">
                <a:latin typeface="Times New Roman" pitchFamily="18" charset="0"/>
                <a:cs typeface="Times New Roman" pitchFamily="18" charset="0"/>
              </a:rPr>
              <a:t>Market Value of Investments</a:t>
            </a:r>
          </a:p>
          <a:p>
            <a:pPr>
              <a:buFontTx/>
              <a:buChar char="-"/>
            </a:pPr>
            <a:r>
              <a:rPr lang="en-US" dirty="0">
                <a:latin typeface="Times New Roman" pitchFamily="18" charset="0"/>
                <a:cs typeface="Times New Roman" pitchFamily="18" charset="0"/>
              </a:rPr>
              <a:t>Contingent Liability</a:t>
            </a:r>
            <a:endParaRPr lang="en-IN"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dirty="0">
                <a:cs typeface="Times New Roman" pitchFamily="18" charset="0"/>
              </a:rPr>
              <a:t>2. Convention of Conservatism (Prudence)</a:t>
            </a:r>
            <a:endParaRPr lang="en-IN" sz="4900" dirty="0">
              <a:cs typeface="Times New Roman" pitchFamily="18" charset="0"/>
            </a:endParaRPr>
          </a:p>
        </p:txBody>
      </p:sp>
      <p:sp>
        <p:nvSpPr>
          <p:cNvPr id="3" name="Content Placeholder 2"/>
          <p:cNvSpPr>
            <a:spLocks noGrp="1"/>
          </p:cNvSpPr>
          <p:nvPr>
            <p:ph idx="1"/>
          </p:nvPr>
        </p:nvSpPr>
        <p:spPr>
          <a:xfrm>
            <a:off x="457200" y="1417638"/>
            <a:ext cx="8229600" cy="4708525"/>
          </a:xfrm>
        </p:spPr>
        <p:txBody>
          <a:bodyPr>
            <a:normAutofit/>
          </a:bodyPr>
          <a:lstStyle/>
          <a:p>
            <a:pPr>
              <a:buNone/>
            </a:pPr>
            <a:r>
              <a:rPr lang="en-US" dirty="0">
                <a:solidFill>
                  <a:srgbClr val="7030A0"/>
                </a:solidFill>
                <a:cs typeface="Times New Roman" pitchFamily="18" charset="0"/>
              </a:rPr>
              <a:t>“Anticipate no profits but provide for all possible losses”</a:t>
            </a:r>
          </a:p>
          <a:p>
            <a:pPr>
              <a:buNone/>
            </a:pPr>
            <a:r>
              <a:rPr lang="en-IN" dirty="0">
                <a:ea typeface="+mj-ea"/>
                <a:cs typeface="+mj-cs"/>
              </a:rPr>
              <a:t>Examples:</a:t>
            </a:r>
          </a:p>
          <a:p>
            <a:r>
              <a:rPr lang="en-IN" dirty="0">
                <a:ea typeface="+mj-ea"/>
                <a:cs typeface="+mj-cs"/>
              </a:rPr>
              <a:t>Revenue recognition</a:t>
            </a:r>
          </a:p>
          <a:p>
            <a:r>
              <a:rPr lang="en-IN" dirty="0">
                <a:ea typeface="+mj-ea"/>
                <a:cs typeface="+mj-cs"/>
              </a:rPr>
              <a:t>Subsidy/ Grant from Government</a:t>
            </a:r>
          </a:p>
          <a:p>
            <a:r>
              <a:rPr lang="en-IN" dirty="0">
                <a:ea typeface="+mj-ea"/>
                <a:cs typeface="+mj-cs"/>
              </a:rPr>
              <a:t>Provision for bad or doubtful debts / Bonus/ Retirement benefits etc.</a:t>
            </a:r>
            <a:endParaRPr lang="en-IN" sz="4000" dirty="0">
              <a:latin typeface="+mj-lt"/>
              <a:ea typeface="+mj-ea"/>
              <a:cs typeface="+mj-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3. Convention of Consistency</a:t>
            </a:r>
            <a:endParaRPr lang="en-IN" dirty="0">
              <a:cs typeface="Times New Roman"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dirty="0">
                <a:ea typeface="+mj-ea"/>
                <a:cs typeface="+mj-cs"/>
              </a:rPr>
              <a:t>Consistency is the common rule followed by an accountant of recording and reporting the business transactions in a consistent (similar) manner</a:t>
            </a:r>
          </a:p>
          <a:p>
            <a:pPr>
              <a:buFont typeface="Wingdings" panose="05000000000000000000" pitchFamily="2" charset="2"/>
              <a:buChar char="ü"/>
            </a:pPr>
            <a:r>
              <a:rPr lang="en-US" dirty="0">
                <a:ea typeface="+mj-ea"/>
                <a:cs typeface="+mj-cs"/>
              </a:rPr>
              <a:t>Examples</a:t>
            </a:r>
          </a:p>
          <a:p>
            <a:r>
              <a:rPr lang="en-US" dirty="0">
                <a:ea typeface="+mj-ea"/>
                <a:cs typeface="+mj-cs"/>
              </a:rPr>
              <a:t>Depreciation on Fixed Assets </a:t>
            </a:r>
          </a:p>
          <a:p>
            <a:r>
              <a:rPr lang="en-US" dirty="0">
                <a:ea typeface="+mj-ea"/>
                <a:cs typeface="+mj-cs"/>
              </a:rPr>
              <a:t> Valuation of Inventory</a:t>
            </a:r>
            <a:endParaRPr lang="en-IN" dirty="0">
              <a:ea typeface="+mj-ea"/>
              <a:cs typeface="+mj-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itchFamily="18" charset="0"/>
              </a:rPr>
              <a:t>4. Convention of Material</a:t>
            </a:r>
            <a:r>
              <a:rPr lang="en-US" dirty="0">
                <a:latin typeface="Times New Roman" pitchFamily="18" charset="0"/>
                <a:cs typeface="Times New Roman" pitchFamily="18" charset="0"/>
              </a:rPr>
              <a:t>ity</a:t>
            </a:r>
            <a:endParaRPr lang="en-IN"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495800"/>
          </a:xfrm>
        </p:spPr>
        <p:txBody>
          <a:bodyPr>
            <a:normAutofit/>
          </a:bodyPr>
          <a:lstStyle/>
          <a:p>
            <a:pPr>
              <a:buFont typeface="Wingdings" panose="05000000000000000000" pitchFamily="2" charset="2"/>
              <a:buChar char="ü"/>
            </a:pPr>
            <a:r>
              <a:rPr lang="en-US" dirty="0">
                <a:ea typeface="+mj-ea"/>
                <a:cs typeface="+mj-cs"/>
              </a:rPr>
              <a:t>Recording and reporting the material details of business transactions.</a:t>
            </a:r>
          </a:p>
          <a:p>
            <a:pPr>
              <a:buFont typeface="Wingdings" panose="05000000000000000000" pitchFamily="2" charset="2"/>
              <a:buChar char="ü"/>
            </a:pPr>
            <a:r>
              <a:rPr lang="en-US" dirty="0">
                <a:ea typeface="+mj-ea"/>
                <a:cs typeface="+mj-cs"/>
              </a:rPr>
              <a:t>Effect on Accounts:</a:t>
            </a:r>
          </a:p>
          <a:p>
            <a:pPr>
              <a:buAutoNum type="alphaLcParenBoth"/>
            </a:pPr>
            <a:r>
              <a:rPr lang="en-US" dirty="0">
                <a:ea typeface="+mj-ea"/>
                <a:cs typeface="+mj-cs"/>
              </a:rPr>
              <a:t>Recording only material details</a:t>
            </a:r>
          </a:p>
          <a:p>
            <a:pPr>
              <a:buAutoNum type="alphaLcParenBoth"/>
            </a:pPr>
            <a:r>
              <a:rPr lang="en-US" dirty="0">
                <a:ea typeface="+mj-ea"/>
                <a:cs typeface="+mj-cs"/>
              </a:rPr>
              <a:t>Separate Record in Individual Accounts</a:t>
            </a:r>
          </a:p>
          <a:p>
            <a:pPr>
              <a:buFont typeface="Wingdings" panose="05000000000000000000" pitchFamily="2" charset="2"/>
              <a:buChar char="ü"/>
            </a:pPr>
            <a:r>
              <a:rPr lang="en-US" dirty="0">
                <a:ea typeface="+mj-ea"/>
                <a:cs typeface="+mj-cs"/>
              </a:rPr>
              <a:t>Examples:</a:t>
            </a:r>
          </a:p>
          <a:p>
            <a:r>
              <a:rPr lang="en-US" dirty="0">
                <a:ea typeface="+mj-ea"/>
                <a:cs typeface="+mj-cs"/>
              </a:rPr>
              <a:t>Suppose Salary &amp; Wages of Rs. 35 lacs includes Rs 5 lac pertaining to previous year</a:t>
            </a:r>
          </a:p>
          <a:p>
            <a:pPr>
              <a:buFont typeface="Wingdings" panose="05000000000000000000" pitchFamily="2" charset="2"/>
              <a:buChar char="ü"/>
            </a:pPr>
            <a:endParaRPr lang="en-IN" dirty="0">
              <a:ea typeface="+mj-ea"/>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0CC89-9FB8-4610-A352-540C0583B178}"/>
              </a:ext>
            </a:extLst>
          </p:cNvPr>
          <p:cNvSpPr>
            <a:spLocks noGrp="1"/>
          </p:cNvSpPr>
          <p:nvPr>
            <p:ph type="title"/>
          </p:nvPr>
        </p:nvSpPr>
        <p:spPr/>
        <p:txBody>
          <a:bodyPr/>
          <a:lstStyle/>
          <a:p>
            <a:endParaRPr lang="en-IN"/>
          </a:p>
        </p:txBody>
      </p:sp>
      <p:pic>
        <p:nvPicPr>
          <p:cNvPr id="5" name="Content Placeholder 4">
            <a:extLst>
              <a:ext uri="{FF2B5EF4-FFF2-40B4-BE49-F238E27FC236}">
                <a16:creationId xmlns:a16="http://schemas.microsoft.com/office/drawing/2014/main" id="{4A8C3161-F6F7-41D6-9EE8-E1805A9152AF}"/>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143250" y="2910681"/>
            <a:ext cx="2857500" cy="1905000"/>
          </a:xfrm>
        </p:spPr>
      </p:pic>
    </p:spTree>
    <p:extLst>
      <p:ext uri="{BB962C8B-B14F-4D97-AF65-F5344CB8AC3E}">
        <p14:creationId xmlns:p14="http://schemas.microsoft.com/office/powerpoint/2010/main" val="2125403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4EA4D-DD81-445C-9A94-41520EA0A553}"/>
              </a:ext>
            </a:extLst>
          </p:cNvPr>
          <p:cNvSpPr>
            <a:spLocks noGrp="1"/>
          </p:cNvSpPr>
          <p:nvPr>
            <p:ph type="title"/>
          </p:nvPr>
        </p:nvSpPr>
        <p:spPr/>
        <p:txBody>
          <a:bodyPr>
            <a:normAutofit fontScale="90000"/>
          </a:bodyPr>
          <a:lstStyle/>
          <a:p>
            <a:r>
              <a:rPr lang="en-GB" dirty="0"/>
              <a:t>Users of Financial Information / Financial Statements</a:t>
            </a:r>
          </a:p>
        </p:txBody>
      </p:sp>
      <p:sp>
        <p:nvSpPr>
          <p:cNvPr id="3" name="Content Placeholder 2">
            <a:extLst>
              <a:ext uri="{FF2B5EF4-FFF2-40B4-BE49-F238E27FC236}">
                <a16:creationId xmlns:a16="http://schemas.microsoft.com/office/drawing/2014/main" id="{9546F5C9-24D7-4606-885E-B595B5DBBAB0}"/>
              </a:ext>
            </a:extLst>
          </p:cNvPr>
          <p:cNvSpPr>
            <a:spLocks noGrp="1"/>
          </p:cNvSpPr>
          <p:nvPr>
            <p:ph idx="1"/>
          </p:nvPr>
        </p:nvSpPr>
        <p:spPr>
          <a:xfrm>
            <a:off x="457200" y="1417638"/>
            <a:ext cx="8229600" cy="5165724"/>
          </a:xfrm>
        </p:spPr>
        <p:txBody>
          <a:bodyPr>
            <a:noAutofit/>
          </a:bodyPr>
          <a:lstStyle/>
          <a:p>
            <a:pPr eaLnBrk="1" hangingPunct="1">
              <a:lnSpc>
                <a:spcPct val="90000"/>
              </a:lnSpc>
              <a:buFont typeface="Wingdings" panose="05000000000000000000" pitchFamily="2" charset="2"/>
              <a:buChar char="ü"/>
            </a:pPr>
            <a:r>
              <a:rPr lang="en-US" altLang="zh-TW" sz="2500" dirty="0"/>
              <a:t>Investors</a:t>
            </a:r>
          </a:p>
          <a:p>
            <a:pPr marL="457200" lvl="1" indent="0" eaLnBrk="1" hangingPunct="1">
              <a:lnSpc>
                <a:spcPct val="90000"/>
              </a:lnSpc>
              <a:buNone/>
            </a:pPr>
            <a:r>
              <a:rPr lang="en-US" altLang="zh-TW" sz="2500" dirty="0"/>
              <a:t>Need information about the profitability, dividend yield and price earnings ratio in order to assess the quality and the price of shares of a company</a:t>
            </a:r>
          </a:p>
          <a:p>
            <a:pPr eaLnBrk="1" hangingPunct="1">
              <a:lnSpc>
                <a:spcPct val="90000"/>
              </a:lnSpc>
              <a:buFont typeface="Wingdings" panose="05000000000000000000" pitchFamily="2" charset="2"/>
              <a:buChar char="ü"/>
            </a:pPr>
            <a:r>
              <a:rPr lang="en-US" altLang="zh-TW" sz="2500" dirty="0"/>
              <a:t>Lenders</a:t>
            </a:r>
          </a:p>
          <a:p>
            <a:pPr marL="457200" lvl="1" indent="0" eaLnBrk="1" hangingPunct="1">
              <a:lnSpc>
                <a:spcPct val="90000"/>
              </a:lnSpc>
              <a:buNone/>
            </a:pPr>
            <a:r>
              <a:rPr lang="en-US" altLang="zh-TW" sz="2500" dirty="0"/>
              <a:t>Need information about the profitability and solvency of the business to determine the risk and interest rate of loans</a:t>
            </a:r>
          </a:p>
          <a:p>
            <a:pPr eaLnBrk="1" hangingPunct="1">
              <a:lnSpc>
                <a:spcPct val="90000"/>
              </a:lnSpc>
              <a:buFont typeface="Wingdings" panose="05000000000000000000" pitchFamily="2" charset="2"/>
              <a:buChar char="ü"/>
            </a:pPr>
            <a:r>
              <a:rPr lang="en-US" altLang="zh-TW" sz="2500" dirty="0"/>
              <a:t>Management</a:t>
            </a:r>
          </a:p>
          <a:p>
            <a:pPr marL="457200" lvl="1" indent="0" eaLnBrk="1" hangingPunct="1">
              <a:lnSpc>
                <a:spcPct val="90000"/>
              </a:lnSpc>
              <a:buNone/>
            </a:pPr>
            <a:r>
              <a:rPr lang="en-US" altLang="zh-TW" sz="2500" dirty="0"/>
              <a:t>Need information for planning, policy making and evaluation</a:t>
            </a:r>
          </a:p>
          <a:p>
            <a:pPr eaLnBrk="1" hangingPunct="1">
              <a:lnSpc>
                <a:spcPct val="90000"/>
              </a:lnSpc>
              <a:buFont typeface="Wingdings" panose="05000000000000000000" pitchFamily="2" charset="2"/>
              <a:buChar char="ü"/>
            </a:pPr>
            <a:r>
              <a:rPr lang="en-US" altLang="zh-TW" sz="2500" dirty="0"/>
              <a:t>Suppliers and trade creditors</a:t>
            </a:r>
          </a:p>
          <a:p>
            <a:pPr marL="457200" lvl="1" indent="0" eaLnBrk="1" hangingPunct="1">
              <a:lnSpc>
                <a:spcPct val="90000"/>
              </a:lnSpc>
              <a:buNone/>
            </a:pPr>
            <a:r>
              <a:rPr lang="en-US" altLang="zh-TW" sz="2500" dirty="0"/>
              <a:t>Need information about the liquidity of business</a:t>
            </a:r>
          </a:p>
          <a:p>
            <a:endParaRPr lang="en-GB" sz="2800" dirty="0"/>
          </a:p>
        </p:txBody>
      </p:sp>
    </p:spTree>
    <p:extLst>
      <p:ext uri="{BB962C8B-B14F-4D97-AF65-F5344CB8AC3E}">
        <p14:creationId xmlns:p14="http://schemas.microsoft.com/office/powerpoint/2010/main" val="3463615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4EA4D-DD81-445C-9A94-41520EA0A553}"/>
              </a:ext>
            </a:extLst>
          </p:cNvPr>
          <p:cNvSpPr>
            <a:spLocks noGrp="1"/>
          </p:cNvSpPr>
          <p:nvPr>
            <p:ph type="title"/>
          </p:nvPr>
        </p:nvSpPr>
        <p:spPr/>
        <p:txBody>
          <a:bodyPr>
            <a:normAutofit fontScale="90000"/>
          </a:bodyPr>
          <a:lstStyle/>
          <a:p>
            <a:r>
              <a:rPr lang="en-GB" dirty="0"/>
              <a:t>Users of Financial Information / Financial Statements</a:t>
            </a:r>
          </a:p>
        </p:txBody>
      </p:sp>
      <p:sp>
        <p:nvSpPr>
          <p:cNvPr id="3" name="Content Placeholder 2">
            <a:extLst>
              <a:ext uri="{FF2B5EF4-FFF2-40B4-BE49-F238E27FC236}">
                <a16:creationId xmlns:a16="http://schemas.microsoft.com/office/drawing/2014/main" id="{9546F5C9-24D7-4606-885E-B595B5DBBAB0}"/>
              </a:ext>
            </a:extLst>
          </p:cNvPr>
          <p:cNvSpPr>
            <a:spLocks noGrp="1"/>
          </p:cNvSpPr>
          <p:nvPr>
            <p:ph idx="1"/>
          </p:nvPr>
        </p:nvSpPr>
        <p:spPr>
          <a:xfrm>
            <a:off x="457200" y="1417638"/>
            <a:ext cx="8229600" cy="4830762"/>
          </a:xfrm>
        </p:spPr>
        <p:txBody>
          <a:bodyPr>
            <a:normAutofit/>
          </a:bodyPr>
          <a:lstStyle/>
          <a:p>
            <a:pPr eaLnBrk="1" hangingPunct="1">
              <a:lnSpc>
                <a:spcPct val="90000"/>
              </a:lnSpc>
              <a:buFont typeface="Wingdings" panose="05000000000000000000" pitchFamily="2" charset="2"/>
              <a:buChar char="ü"/>
            </a:pPr>
            <a:r>
              <a:rPr lang="en-US" altLang="zh-TW" sz="2500" dirty="0"/>
              <a:t>Government</a:t>
            </a:r>
          </a:p>
          <a:p>
            <a:pPr marL="457200" lvl="1" indent="0" eaLnBrk="1" hangingPunct="1">
              <a:lnSpc>
                <a:spcPct val="90000"/>
              </a:lnSpc>
              <a:buNone/>
            </a:pPr>
            <a:r>
              <a:rPr lang="en-US" altLang="zh-TW" sz="2500" dirty="0"/>
              <a:t>Need information about various businesses for statistics and formulation of economic plan</a:t>
            </a:r>
          </a:p>
          <a:p>
            <a:pPr eaLnBrk="1" hangingPunct="1">
              <a:lnSpc>
                <a:spcPct val="90000"/>
              </a:lnSpc>
              <a:buFont typeface="Wingdings" panose="05000000000000000000" pitchFamily="2" charset="2"/>
              <a:buChar char="ü"/>
            </a:pPr>
            <a:r>
              <a:rPr lang="en-US" altLang="zh-TW" sz="2500" dirty="0"/>
              <a:t>Customers</a:t>
            </a:r>
          </a:p>
          <a:p>
            <a:pPr marL="457200" lvl="1" indent="0" eaLnBrk="1" hangingPunct="1">
              <a:lnSpc>
                <a:spcPct val="90000"/>
              </a:lnSpc>
              <a:buNone/>
            </a:pPr>
            <a:r>
              <a:rPr lang="en-US" altLang="zh-TW" sz="2500" dirty="0"/>
              <a:t>Interested in long-term stability of the business and continuance of the supply of particular products </a:t>
            </a:r>
          </a:p>
          <a:p>
            <a:pPr eaLnBrk="1" hangingPunct="1">
              <a:lnSpc>
                <a:spcPct val="90000"/>
              </a:lnSpc>
              <a:buFont typeface="Wingdings" panose="05000000000000000000" pitchFamily="2" charset="2"/>
              <a:buChar char="ü"/>
            </a:pPr>
            <a:r>
              <a:rPr lang="en-US" altLang="zh-TW" sz="2500" dirty="0"/>
              <a:t>Employees</a:t>
            </a:r>
          </a:p>
          <a:p>
            <a:pPr marL="457200" lvl="1" indent="0" eaLnBrk="1" hangingPunct="1">
              <a:lnSpc>
                <a:spcPct val="90000"/>
              </a:lnSpc>
              <a:buNone/>
            </a:pPr>
            <a:r>
              <a:rPr lang="en-US" altLang="zh-TW" sz="2500" dirty="0"/>
              <a:t>Interested in the stability of the business to provide employment, fringe benefits and promotion opportunities</a:t>
            </a:r>
          </a:p>
          <a:p>
            <a:pPr eaLnBrk="1" hangingPunct="1">
              <a:lnSpc>
                <a:spcPct val="90000"/>
              </a:lnSpc>
              <a:buFont typeface="Wingdings" panose="05000000000000000000" pitchFamily="2" charset="2"/>
              <a:buChar char="ü"/>
            </a:pPr>
            <a:r>
              <a:rPr lang="en-US" altLang="zh-TW" sz="2500" dirty="0"/>
              <a:t>Public</a:t>
            </a:r>
          </a:p>
          <a:p>
            <a:pPr marL="457200" lvl="1" indent="0" eaLnBrk="1" hangingPunct="1">
              <a:lnSpc>
                <a:spcPct val="90000"/>
              </a:lnSpc>
              <a:buNone/>
            </a:pPr>
            <a:r>
              <a:rPr lang="en-US" altLang="zh-TW" sz="2500" dirty="0"/>
              <a:t>Need information about the trends and recent development</a:t>
            </a:r>
          </a:p>
          <a:p>
            <a:endParaRPr lang="en-GB" dirty="0"/>
          </a:p>
        </p:txBody>
      </p:sp>
    </p:spTree>
    <p:extLst>
      <p:ext uri="{BB962C8B-B14F-4D97-AF65-F5344CB8AC3E}">
        <p14:creationId xmlns:p14="http://schemas.microsoft.com/office/powerpoint/2010/main" val="3414644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Meaning and Definition of Accounting</a:t>
            </a:r>
            <a:endParaRPr lang="en-IN" dirty="0"/>
          </a:p>
        </p:txBody>
      </p:sp>
      <p:sp>
        <p:nvSpPr>
          <p:cNvPr id="3" name="Content Placeholder 2"/>
          <p:cNvSpPr>
            <a:spLocks noGrp="1"/>
          </p:cNvSpPr>
          <p:nvPr>
            <p:ph idx="1"/>
          </p:nvPr>
        </p:nvSpPr>
        <p:spPr/>
        <p:txBody>
          <a:bodyPr/>
          <a:lstStyle/>
          <a:p>
            <a:pPr algn="just" eaLnBrk="1" hangingPunct="1">
              <a:buFont typeface="Wingdings" panose="05000000000000000000" pitchFamily="2" charset="2"/>
              <a:buChar char="ü"/>
            </a:pPr>
            <a:r>
              <a:rPr lang="en-US" altLang="en-US" dirty="0"/>
              <a:t>American Institute of Certified Public Accountants (AICPA) defines accounting as “the art of recording, classifying and summarizing in a significant manner and in terms of money, transactions and events, which are, in part at least, of a financial character and interpreting the results thereof”.</a:t>
            </a:r>
            <a:endParaRPr lang="en-US" altLang="zh-TW" dirty="0"/>
          </a:p>
          <a:p>
            <a:endParaRPr lang="en-IN"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Definition of Accounting – A Managerial Perspective</a:t>
            </a:r>
            <a:endParaRPr lang="en-IN" dirty="0"/>
          </a:p>
        </p:txBody>
      </p:sp>
      <p:sp>
        <p:nvSpPr>
          <p:cNvPr id="3" name="Content Placeholder 2"/>
          <p:cNvSpPr>
            <a:spLocks noGrp="1"/>
          </p:cNvSpPr>
          <p:nvPr>
            <p:ph idx="1"/>
          </p:nvPr>
        </p:nvSpPr>
        <p:spPr/>
        <p:txBody>
          <a:bodyPr/>
          <a:lstStyle/>
          <a:p>
            <a:pPr eaLnBrk="1" hangingPunct="1">
              <a:buFont typeface="Wingdings" panose="05000000000000000000" pitchFamily="2" charset="2"/>
              <a:buChar char="ü"/>
            </a:pPr>
            <a:r>
              <a:rPr lang="en-US" altLang="en-US" dirty="0"/>
              <a:t>American Accounting Association (AAA) defines accounting as “the process of identifying, measuring and communicating economic information to permit informed judgments and decisions by users of the information.”</a:t>
            </a:r>
          </a:p>
        </p:txBody>
      </p:sp>
    </p:spTree>
    <p:extLst>
      <p:ext uri="{BB962C8B-B14F-4D97-AF65-F5344CB8AC3E}">
        <p14:creationId xmlns:p14="http://schemas.microsoft.com/office/powerpoint/2010/main" val="2505433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AC305-ABD9-4B11-8CC7-6B13B6C2A404}"/>
              </a:ext>
            </a:extLst>
          </p:cNvPr>
          <p:cNvSpPr>
            <a:spLocks noGrp="1"/>
          </p:cNvSpPr>
          <p:nvPr>
            <p:ph type="title"/>
          </p:nvPr>
        </p:nvSpPr>
        <p:spPr/>
        <p:txBody>
          <a:bodyPr>
            <a:normAutofit fontScale="90000"/>
          </a:bodyPr>
          <a:lstStyle/>
          <a:p>
            <a:r>
              <a:rPr lang="en-GB" dirty="0"/>
              <a:t>Meaning and Concept of Accounting</a:t>
            </a:r>
          </a:p>
        </p:txBody>
      </p:sp>
      <p:sp>
        <p:nvSpPr>
          <p:cNvPr id="3" name="Content Placeholder 2">
            <a:extLst>
              <a:ext uri="{FF2B5EF4-FFF2-40B4-BE49-F238E27FC236}">
                <a16:creationId xmlns:a16="http://schemas.microsoft.com/office/drawing/2014/main" id="{6687DF10-8FFD-4843-9E2D-CE9B6F48524D}"/>
              </a:ext>
            </a:extLst>
          </p:cNvPr>
          <p:cNvSpPr>
            <a:spLocks noGrp="1"/>
          </p:cNvSpPr>
          <p:nvPr>
            <p:ph idx="1"/>
          </p:nvPr>
        </p:nvSpPr>
        <p:spPr>
          <a:xfrm>
            <a:off x="457200" y="1600199"/>
            <a:ext cx="8229600" cy="4525963"/>
          </a:xfrm>
        </p:spPr>
        <p:style>
          <a:lnRef idx="2">
            <a:schemeClr val="dk1"/>
          </a:lnRef>
          <a:fillRef idx="1">
            <a:schemeClr val="lt1"/>
          </a:fillRef>
          <a:effectRef idx="0">
            <a:schemeClr val="dk1"/>
          </a:effectRef>
          <a:fontRef idx="minor">
            <a:schemeClr val="dk1"/>
          </a:fontRef>
        </p:style>
        <p:txBody>
          <a:bodyPr>
            <a:normAutofit lnSpcReduction="10000"/>
          </a:bodyPr>
          <a:lstStyle/>
          <a:p>
            <a:r>
              <a:rPr lang="en-GB" dirty="0"/>
              <a:t>Recording</a:t>
            </a:r>
          </a:p>
          <a:p>
            <a:r>
              <a:rPr lang="en-GB" dirty="0"/>
              <a:t>Classifying</a:t>
            </a:r>
          </a:p>
          <a:p>
            <a:r>
              <a:rPr lang="en-GB" dirty="0"/>
              <a:t>Summarising</a:t>
            </a:r>
          </a:p>
          <a:p>
            <a:r>
              <a:rPr lang="en-GB" dirty="0"/>
              <a:t>Transactions and Events</a:t>
            </a:r>
          </a:p>
          <a:p>
            <a:r>
              <a:rPr lang="en-GB" dirty="0"/>
              <a:t>Measured in terms of money / financial character</a:t>
            </a:r>
          </a:p>
          <a:p>
            <a:r>
              <a:rPr lang="en-GB" dirty="0"/>
              <a:t>Interpretation of Results</a:t>
            </a:r>
          </a:p>
          <a:p>
            <a:r>
              <a:rPr lang="en-GB" dirty="0"/>
              <a:t>Informed  judgement and decisions</a:t>
            </a:r>
          </a:p>
        </p:txBody>
      </p:sp>
      <p:sp>
        <p:nvSpPr>
          <p:cNvPr id="4" name="Right Brace 3">
            <a:extLst>
              <a:ext uri="{FF2B5EF4-FFF2-40B4-BE49-F238E27FC236}">
                <a16:creationId xmlns:a16="http://schemas.microsoft.com/office/drawing/2014/main" id="{0D99692F-2288-44CD-A9EB-C9315D153156}"/>
              </a:ext>
            </a:extLst>
          </p:cNvPr>
          <p:cNvSpPr/>
          <p:nvPr/>
        </p:nvSpPr>
        <p:spPr>
          <a:xfrm>
            <a:off x="3657600" y="1752600"/>
            <a:ext cx="381000" cy="1295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TextBox 4">
            <a:extLst>
              <a:ext uri="{FF2B5EF4-FFF2-40B4-BE49-F238E27FC236}">
                <a16:creationId xmlns:a16="http://schemas.microsoft.com/office/drawing/2014/main" id="{039E28DC-26A2-428E-83ED-5F22EB361B54}"/>
              </a:ext>
            </a:extLst>
          </p:cNvPr>
          <p:cNvSpPr txBox="1"/>
          <p:nvPr/>
        </p:nvSpPr>
        <p:spPr>
          <a:xfrm>
            <a:off x="4465320" y="2222212"/>
            <a:ext cx="4191000" cy="584775"/>
          </a:xfrm>
          <a:prstGeom prst="rect">
            <a:avLst/>
          </a:prstGeom>
          <a:noFill/>
        </p:spPr>
        <p:txBody>
          <a:bodyPr wrap="square" rtlCol="0">
            <a:spAutoFit/>
          </a:bodyPr>
          <a:lstStyle/>
          <a:p>
            <a:r>
              <a:rPr lang="en-GB" sz="3200" dirty="0"/>
              <a:t>In a Significant Manner</a:t>
            </a:r>
          </a:p>
        </p:txBody>
      </p:sp>
    </p:spTree>
    <p:extLst>
      <p:ext uri="{BB962C8B-B14F-4D97-AF65-F5344CB8AC3E}">
        <p14:creationId xmlns:p14="http://schemas.microsoft.com/office/powerpoint/2010/main" val="1243917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Accounting &amp; Generally Accepted Accounting Principles (GAAP)</a:t>
            </a:r>
            <a:endParaRPr lang="en-IN" dirty="0"/>
          </a:p>
        </p:txBody>
      </p:sp>
      <p:sp>
        <p:nvSpPr>
          <p:cNvPr id="3" name="Content Placeholder 2"/>
          <p:cNvSpPr>
            <a:spLocks noGrp="1"/>
          </p:cNvSpPr>
          <p:nvPr>
            <p:ph idx="1"/>
          </p:nvPr>
        </p:nvSpPr>
        <p:spPr>
          <a:xfrm>
            <a:off x="457200" y="1600200"/>
            <a:ext cx="8229600" cy="4983162"/>
          </a:xfrm>
        </p:spPr>
        <p:txBody>
          <a:bodyPr>
            <a:normAutofit lnSpcReduction="10000"/>
          </a:bodyPr>
          <a:lstStyle/>
          <a:p>
            <a:pPr>
              <a:buFont typeface="Wingdings" panose="05000000000000000000" pitchFamily="2" charset="2"/>
              <a:buChar char="ü"/>
            </a:pPr>
            <a:r>
              <a:rPr lang="en-US" dirty="0">
                <a:latin typeface="Times New Roman" pitchFamily="18" charset="0"/>
                <a:cs typeface="Times New Roman" pitchFamily="18" charset="0"/>
              </a:rPr>
              <a:t> If every accountant used his / her own rules for recording transactions, the financial statements would be of no use in making comparisons.</a:t>
            </a:r>
          </a:p>
          <a:p>
            <a:pPr>
              <a:buFont typeface="Wingdings" panose="05000000000000000000" pitchFamily="2" charset="2"/>
              <a:buChar char="ü"/>
            </a:pPr>
            <a:r>
              <a:rPr lang="en-US" dirty="0">
                <a:latin typeface="Times New Roman" pitchFamily="18" charset="0"/>
                <a:cs typeface="Times New Roman" pitchFamily="18" charset="0"/>
              </a:rPr>
              <a:t> Therefore, accountants have agreed to apply a common set of measurement principles (common language) to record information for financial statements.</a:t>
            </a:r>
          </a:p>
          <a:p>
            <a:pPr>
              <a:buFont typeface="Wingdings" panose="05000000000000000000" pitchFamily="2" charset="2"/>
              <a:buChar char="ü"/>
            </a:pPr>
            <a:r>
              <a:rPr lang="en-US" dirty="0">
                <a:latin typeface="Times New Roman" pitchFamily="18" charset="0"/>
                <a:cs typeface="Times New Roman" pitchFamily="18" charset="0"/>
              </a:rPr>
              <a:t>The rules that govern accounting are called GAAP.</a:t>
            </a:r>
          </a:p>
          <a:p>
            <a:pPr>
              <a:buNone/>
            </a:pPr>
            <a:endParaRPr lang="en-IN"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1239</TotalTime>
  <Words>1686</Words>
  <Application>Microsoft Office PowerPoint</Application>
  <PresentationFormat>On-screen Show (4:3)</PresentationFormat>
  <Paragraphs>197</Paragraphs>
  <Slides>37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Times New Roman</vt:lpstr>
      <vt:lpstr>Wingdings</vt:lpstr>
      <vt:lpstr>Office Theme</vt:lpstr>
      <vt:lpstr>INTRODUCTION TO ACCOUNTING</vt:lpstr>
      <vt:lpstr>Need for Accounting and Reporting</vt:lpstr>
      <vt:lpstr>Financial Statements</vt:lpstr>
      <vt:lpstr>Users of Financial Information / Financial Statements</vt:lpstr>
      <vt:lpstr>Users of Financial Information / Financial Statements</vt:lpstr>
      <vt:lpstr>Meaning and Definition of Accounting</vt:lpstr>
      <vt:lpstr>Definition of Accounting – A Managerial Perspective</vt:lpstr>
      <vt:lpstr>Meaning and Concept of Accounting</vt:lpstr>
      <vt:lpstr>Accounting &amp; Generally Accepted Accounting Principles (GAAP)</vt:lpstr>
      <vt:lpstr>Generally Accepted Accounting Principles (GAAP)</vt:lpstr>
      <vt:lpstr>Exercise</vt:lpstr>
      <vt:lpstr>ACCOUNTING PRINCIPLES</vt:lpstr>
      <vt:lpstr>ACCOUNTING CONCEPTS</vt:lpstr>
      <vt:lpstr>1. Business Entity Concept</vt:lpstr>
      <vt:lpstr>Exercise</vt:lpstr>
      <vt:lpstr>2. Money Measurement Concept</vt:lpstr>
      <vt:lpstr>Effect on Accounts</vt:lpstr>
      <vt:lpstr>Exercise</vt:lpstr>
      <vt:lpstr>3. Cost Concept</vt:lpstr>
      <vt:lpstr>Exercise</vt:lpstr>
      <vt:lpstr>4. Going Concern Concept</vt:lpstr>
      <vt:lpstr>5. Realization concept /  Revenue recognition Concept</vt:lpstr>
      <vt:lpstr>Realization Concept /  Revenue recognition Concept</vt:lpstr>
      <vt:lpstr>Example</vt:lpstr>
      <vt:lpstr>6. Accrual Concept</vt:lpstr>
      <vt:lpstr>Examples</vt:lpstr>
      <vt:lpstr>7. Dual Aspect</vt:lpstr>
      <vt:lpstr>Example</vt:lpstr>
      <vt:lpstr>Accounting Equation  Assets = Liabilities Assets = Owned Funds + Borrowed Funds</vt:lpstr>
      <vt:lpstr>8. Matching Concept</vt:lpstr>
      <vt:lpstr>Examples</vt:lpstr>
      <vt:lpstr>ACCOUNTING CONVENTIONS</vt:lpstr>
      <vt:lpstr>Convention of Full Disclosure</vt:lpstr>
      <vt:lpstr>2. Convention of Conservatism (Prudence)</vt:lpstr>
      <vt:lpstr>3. Convention of Consistency</vt:lpstr>
      <vt:lpstr>4. Convention of Materiality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Generally Accepted Accounting Principles</dc:title>
  <dc:creator>PCD7</dc:creator>
  <cp:lastModifiedBy>Geetanjali Pinto</cp:lastModifiedBy>
  <cp:revision>51</cp:revision>
  <dcterms:created xsi:type="dcterms:W3CDTF">2006-08-16T00:00:00Z</dcterms:created>
  <dcterms:modified xsi:type="dcterms:W3CDTF">2020-07-17T06:09:13Z</dcterms:modified>
</cp:coreProperties>
</file>