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59" r:id="rId6"/>
    <p:sldId id="267" r:id="rId7"/>
    <p:sldId id="264" r:id="rId8"/>
    <p:sldId id="265" r:id="rId9"/>
    <p:sldId id="268" r:id="rId10"/>
    <p:sldId id="269" r:id="rId11"/>
    <p:sldId id="271" r:id="rId12"/>
    <p:sldId id="260" r:id="rId13"/>
    <p:sldId id="261" r:id="rId14"/>
    <p:sldId id="262" r:id="rId15"/>
    <p:sldId id="263"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660"/>
  </p:normalViewPr>
  <p:slideViewPr>
    <p:cSldViewPr snapToGrid="0">
      <p:cViewPr varScale="1">
        <p:scale>
          <a:sx n="68" d="100"/>
          <a:sy n="68" d="100"/>
        </p:scale>
        <p:origin x="83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0A3E93-584A-4EB1-9913-2D32589F8096}"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EE2F1ED6-88F0-4084-A74D-51EC0DBC8C8F}">
      <dgm:prSet phldrT="[Text]"/>
      <dgm:spPr/>
      <dgm:t>
        <a:bodyPr/>
        <a:lstStyle/>
        <a:p>
          <a:r>
            <a:rPr lang="en-US" dirty="0"/>
            <a:t>Profitability Analysis</a:t>
          </a:r>
        </a:p>
      </dgm:t>
    </dgm:pt>
    <dgm:pt modelId="{B2642E29-DCB5-4FC2-BE25-A62500EED8A1}" type="parTrans" cxnId="{488F3A82-2A14-498E-BB6E-CD8DBB318BF9}">
      <dgm:prSet/>
      <dgm:spPr/>
      <dgm:t>
        <a:bodyPr/>
        <a:lstStyle/>
        <a:p>
          <a:endParaRPr lang="en-US"/>
        </a:p>
      </dgm:t>
    </dgm:pt>
    <dgm:pt modelId="{0896ECFB-E830-4F9C-96D9-E45B6A364F06}" type="sibTrans" cxnId="{488F3A82-2A14-498E-BB6E-CD8DBB318BF9}">
      <dgm:prSet/>
      <dgm:spPr/>
      <dgm:t>
        <a:bodyPr/>
        <a:lstStyle/>
        <a:p>
          <a:endParaRPr lang="en-US"/>
        </a:p>
      </dgm:t>
    </dgm:pt>
    <dgm:pt modelId="{A1074A14-7DC7-404D-9BF8-444E6B4FA57F}">
      <dgm:prSet phldrT="[Text]"/>
      <dgm:spPr/>
      <dgm:t>
        <a:bodyPr/>
        <a:lstStyle/>
        <a:p>
          <a:r>
            <a:rPr lang="en-US" dirty="0"/>
            <a:t>Solvency Analysis</a:t>
          </a:r>
        </a:p>
      </dgm:t>
    </dgm:pt>
    <dgm:pt modelId="{351479C1-602B-4898-8D0B-ED8B6AFE769D}" type="parTrans" cxnId="{38BDDF32-D9D3-443C-82C1-CF886468BDD1}">
      <dgm:prSet/>
      <dgm:spPr/>
      <dgm:t>
        <a:bodyPr/>
        <a:lstStyle/>
        <a:p>
          <a:endParaRPr lang="en-US"/>
        </a:p>
      </dgm:t>
    </dgm:pt>
    <dgm:pt modelId="{8A494DB6-A8E1-4F09-9C98-C8DA33FC9CCA}" type="sibTrans" cxnId="{38BDDF32-D9D3-443C-82C1-CF886468BDD1}">
      <dgm:prSet/>
      <dgm:spPr/>
      <dgm:t>
        <a:bodyPr/>
        <a:lstStyle/>
        <a:p>
          <a:endParaRPr lang="en-US"/>
        </a:p>
      </dgm:t>
    </dgm:pt>
    <dgm:pt modelId="{8F55E795-760D-42FD-8DEF-6FF845A59148}">
      <dgm:prSet phldrT="[Text]"/>
      <dgm:spPr/>
      <dgm:t>
        <a:bodyPr/>
        <a:lstStyle/>
        <a:p>
          <a:r>
            <a:rPr lang="en-US" dirty="0"/>
            <a:t>Liquidity Analysis</a:t>
          </a:r>
        </a:p>
      </dgm:t>
    </dgm:pt>
    <dgm:pt modelId="{F2371787-58DE-40C3-9796-BC734CCBCA43}" type="parTrans" cxnId="{37A27463-BE52-40F5-A06C-9B36DDDD7996}">
      <dgm:prSet/>
      <dgm:spPr/>
      <dgm:t>
        <a:bodyPr/>
        <a:lstStyle/>
        <a:p>
          <a:endParaRPr lang="en-US"/>
        </a:p>
      </dgm:t>
    </dgm:pt>
    <dgm:pt modelId="{EDFF1FCF-C5B5-483B-BFE1-CB940E74302C}" type="sibTrans" cxnId="{37A27463-BE52-40F5-A06C-9B36DDDD7996}">
      <dgm:prSet/>
      <dgm:spPr/>
      <dgm:t>
        <a:bodyPr/>
        <a:lstStyle/>
        <a:p>
          <a:endParaRPr lang="en-US"/>
        </a:p>
      </dgm:t>
    </dgm:pt>
    <dgm:pt modelId="{FB046071-81C3-41F0-A572-9B6727508536}">
      <dgm:prSet phldrT="[Text]"/>
      <dgm:spPr/>
      <dgm:t>
        <a:bodyPr/>
        <a:lstStyle/>
        <a:p>
          <a:r>
            <a:rPr lang="en-US" dirty="0"/>
            <a:t>Stability Analysis</a:t>
          </a:r>
        </a:p>
      </dgm:t>
    </dgm:pt>
    <dgm:pt modelId="{3E29C8E2-A040-4672-A450-8A27B6ECB309}" type="parTrans" cxnId="{555E3C71-150D-4A95-AE7B-FE4EF2D275DC}">
      <dgm:prSet/>
      <dgm:spPr/>
      <dgm:t>
        <a:bodyPr/>
        <a:lstStyle/>
        <a:p>
          <a:endParaRPr lang="en-US"/>
        </a:p>
      </dgm:t>
    </dgm:pt>
    <dgm:pt modelId="{A494DBCB-3BDF-4B12-B7E6-5B03B73FFB90}" type="sibTrans" cxnId="{555E3C71-150D-4A95-AE7B-FE4EF2D275DC}">
      <dgm:prSet/>
      <dgm:spPr/>
      <dgm:t>
        <a:bodyPr/>
        <a:lstStyle/>
        <a:p>
          <a:endParaRPr lang="en-US"/>
        </a:p>
      </dgm:t>
    </dgm:pt>
    <dgm:pt modelId="{9805A441-0633-43F6-9041-34F5E2E47475}" type="pres">
      <dgm:prSet presAssocID="{280A3E93-584A-4EB1-9913-2D32589F8096}" presName="matrix" presStyleCnt="0">
        <dgm:presLayoutVars>
          <dgm:chMax val="1"/>
          <dgm:dir/>
          <dgm:resizeHandles val="exact"/>
        </dgm:presLayoutVars>
      </dgm:prSet>
      <dgm:spPr/>
    </dgm:pt>
    <dgm:pt modelId="{E9929CBA-489A-4653-A113-8BFC43C1B4AB}" type="pres">
      <dgm:prSet presAssocID="{280A3E93-584A-4EB1-9913-2D32589F8096}" presName="diamond" presStyleLbl="bgShp" presStyleIdx="0" presStyleCnt="1"/>
      <dgm:spPr/>
    </dgm:pt>
    <dgm:pt modelId="{8202AD75-DA29-4240-A30D-2988A874A8C0}" type="pres">
      <dgm:prSet presAssocID="{280A3E93-584A-4EB1-9913-2D32589F8096}" presName="quad1" presStyleLbl="node1" presStyleIdx="0" presStyleCnt="4" custScaleX="90042">
        <dgm:presLayoutVars>
          <dgm:chMax val="0"/>
          <dgm:chPref val="0"/>
          <dgm:bulletEnabled val="1"/>
        </dgm:presLayoutVars>
      </dgm:prSet>
      <dgm:spPr/>
    </dgm:pt>
    <dgm:pt modelId="{D9963789-CC33-46A0-855F-CCD9702334BD}" type="pres">
      <dgm:prSet presAssocID="{280A3E93-584A-4EB1-9913-2D32589F8096}" presName="quad2" presStyleLbl="node1" presStyleIdx="1" presStyleCnt="4">
        <dgm:presLayoutVars>
          <dgm:chMax val="0"/>
          <dgm:chPref val="0"/>
          <dgm:bulletEnabled val="1"/>
        </dgm:presLayoutVars>
      </dgm:prSet>
      <dgm:spPr/>
    </dgm:pt>
    <dgm:pt modelId="{DDD100FA-DE57-4637-BB17-8D440F16C5CF}" type="pres">
      <dgm:prSet presAssocID="{280A3E93-584A-4EB1-9913-2D32589F8096}" presName="quad3" presStyleLbl="node1" presStyleIdx="2" presStyleCnt="4">
        <dgm:presLayoutVars>
          <dgm:chMax val="0"/>
          <dgm:chPref val="0"/>
          <dgm:bulletEnabled val="1"/>
        </dgm:presLayoutVars>
      </dgm:prSet>
      <dgm:spPr/>
    </dgm:pt>
    <dgm:pt modelId="{7ECA3881-8EE1-4D06-B29F-7167266F3B98}" type="pres">
      <dgm:prSet presAssocID="{280A3E93-584A-4EB1-9913-2D32589F8096}" presName="quad4" presStyleLbl="node1" presStyleIdx="3" presStyleCnt="4">
        <dgm:presLayoutVars>
          <dgm:chMax val="0"/>
          <dgm:chPref val="0"/>
          <dgm:bulletEnabled val="1"/>
        </dgm:presLayoutVars>
      </dgm:prSet>
      <dgm:spPr/>
    </dgm:pt>
  </dgm:ptLst>
  <dgm:cxnLst>
    <dgm:cxn modelId="{1AB71613-F2B1-47F5-9528-E7FE59E31022}" type="presOf" srcId="{A1074A14-7DC7-404D-9BF8-444E6B4FA57F}" destId="{D9963789-CC33-46A0-855F-CCD9702334BD}" srcOrd="0" destOrd="0" presId="urn:microsoft.com/office/officeart/2005/8/layout/matrix3"/>
    <dgm:cxn modelId="{38BDDF32-D9D3-443C-82C1-CF886468BDD1}" srcId="{280A3E93-584A-4EB1-9913-2D32589F8096}" destId="{A1074A14-7DC7-404D-9BF8-444E6B4FA57F}" srcOrd="1" destOrd="0" parTransId="{351479C1-602B-4898-8D0B-ED8B6AFE769D}" sibTransId="{8A494DB6-A8E1-4F09-9C98-C8DA33FC9CCA}"/>
    <dgm:cxn modelId="{FB76575C-43C4-4B02-BDCF-434CA6D0290C}" type="presOf" srcId="{8F55E795-760D-42FD-8DEF-6FF845A59148}" destId="{DDD100FA-DE57-4637-BB17-8D440F16C5CF}" srcOrd="0" destOrd="0" presId="urn:microsoft.com/office/officeart/2005/8/layout/matrix3"/>
    <dgm:cxn modelId="{37A27463-BE52-40F5-A06C-9B36DDDD7996}" srcId="{280A3E93-584A-4EB1-9913-2D32589F8096}" destId="{8F55E795-760D-42FD-8DEF-6FF845A59148}" srcOrd="2" destOrd="0" parTransId="{F2371787-58DE-40C3-9796-BC734CCBCA43}" sibTransId="{EDFF1FCF-C5B5-483B-BFE1-CB940E74302C}"/>
    <dgm:cxn modelId="{555E3C71-150D-4A95-AE7B-FE4EF2D275DC}" srcId="{280A3E93-584A-4EB1-9913-2D32589F8096}" destId="{FB046071-81C3-41F0-A572-9B6727508536}" srcOrd="3" destOrd="0" parTransId="{3E29C8E2-A040-4672-A450-8A27B6ECB309}" sibTransId="{A494DBCB-3BDF-4B12-B7E6-5B03B73FFB90}"/>
    <dgm:cxn modelId="{488F3A82-2A14-498E-BB6E-CD8DBB318BF9}" srcId="{280A3E93-584A-4EB1-9913-2D32589F8096}" destId="{EE2F1ED6-88F0-4084-A74D-51EC0DBC8C8F}" srcOrd="0" destOrd="0" parTransId="{B2642E29-DCB5-4FC2-BE25-A62500EED8A1}" sibTransId="{0896ECFB-E830-4F9C-96D9-E45B6A364F06}"/>
    <dgm:cxn modelId="{83A0F78B-065A-4771-A237-A9923C3E1F04}" type="presOf" srcId="{EE2F1ED6-88F0-4084-A74D-51EC0DBC8C8F}" destId="{8202AD75-DA29-4240-A30D-2988A874A8C0}" srcOrd="0" destOrd="0" presId="urn:microsoft.com/office/officeart/2005/8/layout/matrix3"/>
    <dgm:cxn modelId="{ABD94CE1-8A2D-4FA2-AD4E-23DCF3F88184}" type="presOf" srcId="{280A3E93-584A-4EB1-9913-2D32589F8096}" destId="{9805A441-0633-43F6-9041-34F5E2E47475}" srcOrd="0" destOrd="0" presId="urn:microsoft.com/office/officeart/2005/8/layout/matrix3"/>
    <dgm:cxn modelId="{152CCDFC-A3E1-4155-87A3-086CB7979875}" type="presOf" srcId="{FB046071-81C3-41F0-A572-9B6727508536}" destId="{7ECA3881-8EE1-4D06-B29F-7167266F3B98}" srcOrd="0" destOrd="0" presId="urn:microsoft.com/office/officeart/2005/8/layout/matrix3"/>
    <dgm:cxn modelId="{512EC03C-5962-4BDF-AAB8-3F60C27EF15C}" type="presParOf" srcId="{9805A441-0633-43F6-9041-34F5E2E47475}" destId="{E9929CBA-489A-4653-A113-8BFC43C1B4AB}" srcOrd="0" destOrd="0" presId="urn:microsoft.com/office/officeart/2005/8/layout/matrix3"/>
    <dgm:cxn modelId="{BD4CDECD-70EC-44A9-BE5C-CDA8D79E008C}" type="presParOf" srcId="{9805A441-0633-43F6-9041-34F5E2E47475}" destId="{8202AD75-DA29-4240-A30D-2988A874A8C0}" srcOrd="1" destOrd="0" presId="urn:microsoft.com/office/officeart/2005/8/layout/matrix3"/>
    <dgm:cxn modelId="{ADB9DFA9-B616-47FF-AE38-0C77BF119BA9}" type="presParOf" srcId="{9805A441-0633-43F6-9041-34F5E2E47475}" destId="{D9963789-CC33-46A0-855F-CCD9702334BD}" srcOrd="2" destOrd="0" presId="urn:microsoft.com/office/officeart/2005/8/layout/matrix3"/>
    <dgm:cxn modelId="{4A10DC89-C602-4275-AAAC-9E5823897402}" type="presParOf" srcId="{9805A441-0633-43F6-9041-34F5E2E47475}" destId="{DDD100FA-DE57-4637-BB17-8D440F16C5CF}" srcOrd="3" destOrd="0" presId="urn:microsoft.com/office/officeart/2005/8/layout/matrix3"/>
    <dgm:cxn modelId="{BE8DA52B-E03E-4376-BB07-F4D704544E14}" type="presParOf" srcId="{9805A441-0633-43F6-9041-34F5E2E47475}" destId="{7ECA3881-8EE1-4D06-B29F-7167266F3B98}"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3F9B99-6479-4985-BEE0-3C16309217AD}"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IN"/>
        </a:p>
      </dgm:t>
    </dgm:pt>
    <dgm:pt modelId="{89AF2A2A-0A9E-4618-8909-B63BFDCFC891}">
      <dgm:prSet phldrT="[Text]"/>
      <dgm:spPr/>
      <dgm:t>
        <a:bodyPr/>
        <a:lstStyle/>
        <a:p>
          <a:r>
            <a:rPr lang="en-US" dirty="0"/>
            <a:t>Analysis</a:t>
          </a:r>
          <a:endParaRPr lang="en-IN" dirty="0"/>
        </a:p>
      </dgm:t>
    </dgm:pt>
    <dgm:pt modelId="{72F38DC8-785B-46E0-AAA5-7C00B193E0C3}" type="parTrans" cxnId="{6D735608-176F-4DEF-93AB-1F5A139A6E9A}">
      <dgm:prSet/>
      <dgm:spPr/>
      <dgm:t>
        <a:bodyPr/>
        <a:lstStyle/>
        <a:p>
          <a:endParaRPr lang="en-IN"/>
        </a:p>
      </dgm:t>
    </dgm:pt>
    <dgm:pt modelId="{2FECE11A-2C62-4DF5-89FC-5547B892AF16}" type="sibTrans" cxnId="{6D735608-176F-4DEF-93AB-1F5A139A6E9A}">
      <dgm:prSet/>
      <dgm:spPr/>
      <dgm:t>
        <a:bodyPr/>
        <a:lstStyle/>
        <a:p>
          <a:endParaRPr lang="en-IN"/>
        </a:p>
      </dgm:t>
    </dgm:pt>
    <dgm:pt modelId="{CCD4DC44-CF2F-4F91-9E33-136DD1A63195}">
      <dgm:prSet phldrT="[Text]"/>
      <dgm:spPr/>
      <dgm:t>
        <a:bodyPr/>
        <a:lstStyle/>
        <a:p>
          <a:r>
            <a:rPr lang="en-US" dirty="0"/>
            <a:t>Intra Firm Analysis</a:t>
          </a:r>
          <a:endParaRPr lang="en-IN" dirty="0"/>
        </a:p>
      </dgm:t>
    </dgm:pt>
    <dgm:pt modelId="{730B1DAB-6B66-4750-B544-488E1D97D137}" type="parTrans" cxnId="{81C1586D-0520-486F-A223-338782B48990}">
      <dgm:prSet/>
      <dgm:spPr/>
      <dgm:t>
        <a:bodyPr/>
        <a:lstStyle/>
        <a:p>
          <a:endParaRPr lang="en-IN"/>
        </a:p>
      </dgm:t>
    </dgm:pt>
    <dgm:pt modelId="{1863C5CE-EA9B-464D-B5EF-4865BBF8D8C1}" type="sibTrans" cxnId="{81C1586D-0520-486F-A223-338782B48990}">
      <dgm:prSet/>
      <dgm:spPr/>
      <dgm:t>
        <a:bodyPr/>
        <a:lstStyle/>
        <a:p>
          <a:endParaRPr lang="en-IN"/>
        </a:p>
      </dgm:t>
    </dgm:pt>
    <dgm:pt modelId="{3453B477-6030-4250-82A8-228506C06B5F}">
      <dgm:prSet phldrT="[Text]"/>
      <dgm:spPr/>
      <dgm:t>
        <a:bodyPr/>
        <a:lstStyle/>
        <a:p>
          <a:r>
            <a:rPr lang="en-US" dirty="0"/>
            <a:t>Interfirm Analysis</a:t>
          </a:r>
          <a:endParaRPr lang="en-IN" dirty="0"/>
        </a:p>
      </dgm:t>
    </dgm:pt>
    <dgm:pt modelId="{88C78A8F-24A0-4951-8B81-F57EEA205DEC}" type="parTrans" cxnId="{9FF02B4A-FDC0-48B4-800E-F0F4C1AF3BDD}">
      <dgm:prSet/>
      <dgm:spPr/>
      <dgm:t>
        <a:bodyPr/>
        <a:lstStyle/>
        <a:p>
          <a:endParaRPr lang="en-IN"/>
        </a:p>
      </dgm:t>
    </dgm:pt>
    <dgm:pt modelId="{F32E8EE6-7F17-4D37-9F70-1E2925FBF358}" type="sibTrans" cxnId="{9FF02B4A-FDC0-48B4-800E-F0F4C1AF3BDD}">
      <dgm:prSet/>
      <dgm:spPr/>
      <dgm:t>
        <a:bodyPr/>
        <a:lstStyle/>
        <a:p>
          <a:endParaRPr lang="en-IN"/>
        </a:p>
      </dgm:t>
    </dgm:pt>
    <dgm:pt modelId="{F77D39BA-160A-46AA-BB48-F70891995DB6}">
      <dgm:prSet phldrT="[Text]"/>
      <dgm:spPr/>
      <dgm:t>
        <a:bodyPr/>
        <a:lstStyle/>
        <a:p>
          <a:r>
            <a:rPr lang="en-US" dirty="0"/>
            <a:t>Standard Analysis</a:t>
          </a:r>
          <a:endParaRPr lang="en-IN" dirty="0"/>
        </a:p>
      </dgm:t>
    </dgm:pt>
    <dgm:pt modelId="{C1FABFB1-ACF0-4974-90C1-9ACBF15AED56}" type="parTrans" cxnId="{8972485B-3781-4F6D-8313-4C50AB26B2A8}">
      <dgm:prSet/>
      <dgm:spPr/>
      <dgm:t>
        <a:bodyPr/>
        <a:lstStyle/>
        <a:p>
          <a:endParaRPr lang="en-IN"/>
        </a:p>
      </dgm:t>
    </dgm:pt>
    <dgm:pt modelId="{42AA33A9-98DD-42EF-84C3-4A3CFFE160A3}" type="sibTrans" cxnId="{8972485B-3781-4F6D-8313-4C50AB26B2A8}">
      <dgm:prSet/>
      <dgm:spPr/>
      <dgm:t>
        <a:bodyPr/>
        <a:lstStyle/>
        <a:p>
          <a:endParaRPr lang="en-IN"/>
        </a:p>
      </dgm:t>
    </dgm:pt>
    <dgm:pt modelId="{8EA3FC4A-2DA5-4AED-B9C0-6C0148437883}">
      <dgm:prSet phldrT="[Text]"/>
      <dgm:spPr/>
      <dgm:t>
        <a:bodyPr/>
        <a:lstStyle/>
        <a:p>
          <a:r>
            <a:rPr lang="en-US" dirty="0"/>
            <a:t>Horizontal Analysis</a:t>
          </a:r>
          <a:endParaRPr lang="en-IN" dirty="0"/>
        </a:p>
      </dgm:t>
    </dgm:pt>
    <dgm:pt modelId="{10E62509-E3D9-4740-802A-25B6F9BA2F1C}" type="parTrans" cxnId="{345F4A7C-53E4-41B3-9910-1611567127C4}">
      <dgm:prSet/>
      <dgm:spPr/>
      <dgm:t>
        <a:bodyPr/>
        <a:lstStyle/>
        <a:p>
          <a:endParaRPr lang="en-IN"/>
        </a:p>
      </dgm:t>
    </dgm:pt>
    <dgm:pt modelId="{365C5FFF-801F-4C12-84F4-E291FC681060}" type="sibTrans" cxnId="{345F4A7C-53E4-41B3-9910-1611567127C4}">
      <dgm:prSet/>
      <dgm:spPr/>
      <dgm:t>
        <a:bodyPr/>
        <a:lstStyle/>
        <a:p>
          <a:endParaRPr lang="en-IN"/>
        </a:p>
      </dgm:t>
    </dgm:pt>
    <dgm:pt modelId="{414633F1-365A-488E-8DD5-A63E4C249DF4}">
      <dgm:prSet phldrT="[Text]"/>
      <dgm:spPr/>
      <dgm:t>
        <a:bodyPr/>
        <a:lstStyle/>
        <a:p>
          <a:r>
            <a:rPr lang="en-US" dirty="0"/>
            <a:t>Vertical Analysis</a:t>
          </a:r>
          <a:endParaRPr lang="en-IN" dirty="0"/>
        </a:p>
      </dgm:t>
    </dgm:pt>
    <dgm:pt modelId="{1B673AD6-A79A-4D67-B992-58CFC88A20DB}" type="parTrans" cxnId="{002618B8-200E-4FC7-85D7-26891354C128}">
      <dgm:prSet/>
      <dgm:spPr/>
      <dgm:t>
        <a:bodyPr/>
        <a:lstStyle/>
        <a:p>
          <a:endParaRPr lang="en-IN"/>
        </a:p>
      </dgm:t>
    </dgm:pt>
    <dgm:pt modelId="{3C2C1C0E-68CE-4FB3-89BE-7895BB7F8520}" type="sibTrans" cxnId="{002618B8-200E-4FC7-85D7-26891354C128}">
      <dgm:prSet/>
      <dgm:spPr/>
      <dgm:t>
        <a:bodyPr/>
        <a:lstStyle/>
        <a:p>
          <a:endParaRPr lang="en-IN"/>
        </a:p>
      </dgm:t>
    </dgm:pt>
    <dgm:pt modelId="{9744A14B-042A-470F-9C70-7FBFF9D65EE3}" type="pres">
      <dgm:prSet presAssocID="{C93F9B99-6479-4985-BEE0-3C16309217AD}" presName="Name0" presStyleCnt="0">
        <dgm:presLayoutVars>
          <dgm:chMax val="1"/>
          <dgm:chPref val="1"/>
          <dgm:dir/>
          <dgm:animOne val="branch"/>
          <dgm:animLvl val="lvl"/>
        </dgm:presLayoutVars>
      </dgm:prSet>
      <dgm:spPr/>
    </dgm:pt>
    <dgm:pt modelId="{40402651-F91C-4CF8-888A-11912762AB99}" type="pres">
      <dgm:prSet presAssocID="{89AF2A2A-0A9E-4618-8909-B63BFDCFC891}" presName="Parent" presStyleLbl="node0" presStyleIdx="0" presStyleCnt="1">
        <dgm:presLayoutVars>
          <dgm:chMax val="6"/>
          <dgm:chPref val="6"/>
        </dgm:presLayoutVars>
      </dgm:prSet>
      <dgm:spPr/>
    </dgm:pt>
    <dgm:pt modelId="{F86E3167-4448-4DB6-87D1-FFED26FA4471}" type="pres">
      <dgm:prSet presAssocID="{CCD4DC44-CF2F-4F91-9E33-136DD1A63195}" presName="Accent1" presStyleCnt="0"/>
      <dgm:spPr/>
    </dgm:pt>
    <dgm:pt modelId="{07B4C6F6-D038-41B3-8D4A-365846B69587}" type="pres">
      <dgm:prSet presAssocID="{CCD4DC44-CF2F-4F91-9E33-136DD1A63195}" presName="Accent" presStyleLbl="bgShp" presStyleIdx="0" presStyleCnt="5"/>
      <dgm:spPr/>
    </dgm:pt>
    <dgm:pt modelId="{65A3F205-44CE-4C20-9EB6-8565F0B01BE3}" type="pres">
      <dgm:prSet presAssocID="{CCD4DC44-CF2F-4F91-9E33-136DD1A63195}" presName="Child1" presStyleLbl="node1" presStyleIdx="0" presStyleCnt="5" custLinFactNeighborX="4810" custLinFactNeighborY="0">
        <dgm:presLayoutVars>
          <dgm:chMax val="0"/>
          <dgm:chPref val="0"/>
          <dgm:bulletEnabled val="1"/>
        </dgm:presLayoutVars>
      </dgm:prSet>
      <dgm:spPr/>
    </dgm:pt>
    <dgm:pt modelId="{F01E7953-C8C2-440E-B6BB-E4380891746D}" type="pres">
      <dgm:prSet presAssocID="{3453B477-6030-4250-82A8-228506C06B5F}" presName="Accent2" presStyleCnt="0"/>
      <dgm:spPr/>
    </dgm:pt>
    <dgm:pt modelId="{64D1F412-4DA0-4C3D-923F-C0926F12FF47}" type="pres">
      <dgm:prSet presAssocID="{3453B477-6030-4250-82A8-228506C06B5F}" presName="Accent" presStyleLbl="bgShp" presStyleIdx="1" presStyleCnt="5"/>
      <dgm:spPr/>
    </dgm:pt>
    <dgm:pt modelId="{81589DBD-3DA6-4409-A9D1-B7F3CE6C726F}" type="pres">
      <dgm:prSet presAssocID="{3453B477-6030-4250-82A8-228506C06B5F}" presName="Child2" presStyleLbl="node1" presStyleIdx="1" presStyleCnt="5" custLinFactNeighborX="7144" custLinFactNeighborY="25916">
        <dgm:presLayoutVars>
          <dgm:chMax val="0"/>
          <dgm:chPref val="0"/>
          <dgm:bulletEnabled val="1"/>
        </dgm:presLayoutVars>
      </dgm:prSet>
      <dgm:spPr/>
    </dgm:pt>
    <dgm:pt modelId="{96912C08-0430-463A-BD4A-D1F592DB7970}" type="pres">
      <dgm:prSet presAssocID="{F77D39BA-160A-46AA-BB48-F70891995DB6}" presName="Accent3" presStyleCnt="0"/>
      <dgm:spPr/>
    </dgm:pt>
    <dgm:pt modelId="{D7E02363-A99C-4A88-8669-4878CADF1901}" type="pres">
      <dgm:prSet presAssocID="{F77D39BA-160A-46AA-BB48-F70891995DB6}" presName="Accent" presStyleLbl="bgShp" presStyleIdx="2" presStyleCnt="5"/>
      <dgm:spPr/>
    </dgm:pt>
    <dgm:pt modelId="{CDE77DFC-2CF5-4B9F-A4E3-73DB66830742}" type="pres">
      <dgm:prSet presAssocID="{F77D39BA-160A-46AA-BB48-F70891995DB6}" presName="Child3" presStyleLbl="node1" presStyleIdx="2" presStyleCnt="5" custLinFactNeighborX="-12099" custLinFactNeighborY="50045">
        <dgm:presLayoutVars>
          <dgm:chMax val="0"/>
          <dgm:chPref val="0"/>
          <dgm:bulletEnabled val="1"/>
        </dgm:presLayoutVars>
      </dgm:prSet>
      <dgm:spPr/>
    </dgm:pt>
    <dgm:pt modelId="{E1AB8BD8-0640-4797-8B87-C0CCAFDACBEA}" type="pres">
      <dgm:prSet presAssocID="{8EA3FC4A-2DA5-4AED-B9C0-6C0148437883}" presName="Accent4" presStyleCnt="0"/>
      <dgm:spPr/>
    </dgm:pt>
    <dgm:pt modelId="{A448F300-A779-4E4C-A787-70E4FEB00B8C}" type="pres">
      <dgm:prSet presAssocID="{8EA3FC4A-2DA5-4AED-B9C0-6C0148437883}" presName="Accent" presStyleLbl="bgShp" presStyleIdx="3" presStyleCnt="5"/>
      <dgm:spPr/>
    </dgm:pt>
    <dgm:pt modelId="{09D56A55-40DD-46D0-AF61-598EE614F313}" type="pres">
      <dgm:prSet presAssocID="{8EA3FC4A-2DA5-4AED-B9C0-6C0148437883}" presName="Child4" presStyleLbl="node1" presStyleIdx="3" presStyleCnt="5" custLinFactNeighborX="-70236" custLinFactNeighborY="-12234">
        <dgm:presLayoutVars>
          <dgm:chMax val="0"/>
          <dgm:chPref val="0"/>
          <dgm:bulletEnabled val="1"/>
        </dgm:presLayoutVars>
      </dgm:prSet>
      <dgm:spPr/>
    </dgm:pt>
    <dgm:pt modelId="{34B62AE7-F143-45C4-A91A-32152566BAAB}" type="pres">
      <dgm:prSet presAssocID="{414633F1-365A-488E-8DD5-A63E4C249DF4}" presName="Accent5" presStyleCnt="0"/>
      <dgm:spPr/>
    </dgm:pt>
    <dgm:pt modelId="{8176EF8F-4BDB-4348-92D3-488556016CB5}" type="pres">
      <dgm:prSet presAssocID="{414633F1-365A-488E-8DD5-A63E4C249DF4}" presName="Accent" presStyleLbl="bgShp" presStyleIdx="4" presStyleCnt="5" custLinFactNeighborX="35526" custLinFactNeighborY="24253"/>
      <dgm:spPr/>
    </dgm:pt>
    <dgm:pt modelId="{9241C062-B4E9-4895-94A1-5EB86A238DC0}" type="pres">
      <dgm:prSet presAssocID="{414633F1-365A-488E-8DD5-A63E4C249DF4}" presName="Child5" presStyleLbl="node1" presStyleIdx="4" presStyleCnt="5" custLinFactNeighborX="-11545" custLinFactNeighborY="-84522">
        <dgm:presLayoutVars>
          <dgm:chMax val="0"/>
          <dgm:chPref val="0"/>
          <dgm:bulletEnabled val="1"/>
        </dgm:presLayoutVars>
      </dgm:prSet>
      <dgm:spPr/>
    </dgm:pt>
  </dgm:ptLst>
  <dgm:cxnLst>
    <dgm:cxn modelId="{6D735608-176F-4DEF-93AB-1F5A139A6E9A}" srcId="{C93F9B99-6479-4985-BEE0-3C16309217AD}" destId="{89AF2A2A-0A9E-4618-8909-B63BFDCFC891}" srcOrd="0" destOrd="0" parTransId="{72F38DC8-785B-46E0-AAA5-7C00B193E0C3}" sibTransId="{2FECE11A-2C62-4DF5-89FC-5547B892AF16}"/>
    <dgm:cxn modelId="{69528A15-564C-4117-941D-62B608609A83}" type="presOf" srcId="{F77D39BA-160A-46AA-BB48-F70891995DB6}" destId="{CDE77DFC-2CF5-4B9F-A4E3-73DB66830742}" srcOrd="0" destOrd="0" presId="urn:microsoft.com/office/officeart/2011/layout/HexagonRadial"/>
    <dgm:cxn modelId="{8972485B-3781-4F6D-8313-4C50AB26B2A8}" srcId="{89AF2A2A-0A9E-4618-8909-B63BFDCFC891}" destId="{F77D39BA-160A-46AA-BB48-F70891995DB6}" srcOrd="2" destOrd="0" parTransId="{C1FABFB1-ACF0-4974-90C1-9ACBF15AED56}" sibTransId="{42AA33A9-98DD-42EF-84C3-4A3CFFE160A3}"/>
    <dgm:cxn modelId="{71E61C5D-9555-44AA-8541-5BA5FC685AAC}" type="presOf" srcId="{C93F9B99-6479-4985-BEE0-3C16309217AD}" destId="{9744A14B-042A-470F-9C70-7FBFF9D65EE3}" srcOrd="0" destOrd="0" presId="urn:microsoft.com/office/officeart/2011/layout/HexagonRadial"/>
    <dgm:cxn modelId="{8118A841-45A6-4C0B-975D-E6B110E0F329}" type="presOf" srcId="{CCD4DC44-CF2F-4F91-9E33-136DD1A63195}" destId="{65A3F205-44CE-4C20-9EB6-8565F0B01BE3}" srcOrd="0" destOrd="0" presId="urn:microsoft.com/office/officeart/2011/layout/HexagonRadial"/>
    <dgm:cxn modelId="{9FF02B4A-FDC0-48B4-800E-F0F4C1AF3BDD}" srcId="{89AF2A2A-0A9E-4618-8909-B63BFDCFC891}" destId="{3453B477-6030-4250-82A8-228506C06B5F}" srcOrd="1" destOrd="0" parTransId="{88C78A8F-24A0-4951-8B81-F57EEA205DEC}" sibTransId="{F32E8EE6-7F17-4D37-9F70-1E2925FBF358}"/>
    <dgm:cxn modelId="{81C1586D-0520-486F-A223-338782B48990}" srcId="{89AF2A2A-0A9E-4618-8909-B63BFDCFC891}" destId="{CCD4DC44-CF2F-4F91-9E33-136DD1A63195}" srcOrd="0" destOrd="0" parTransId="{730B1DAB-6B66-4750-B544-488E1D97D137}" sibTransId="{1863C5CE-EA9B-464D-B5EF-4865BBF8D8C1}"/>
    <dgm:cxn modelId="{345F4A7C-53E4-41B3-9910-1611567127C4}" srcId="{89AF2A2A-0A9E-4618-8909-B63BFDCFC891}" destId="{8EA3FC4A-2DA5-4AED-B9C0-6C0148437883}" srcOrd="3" destOrd="0" parTransId="{10E62509-E3D9-4740-802A-25B6F9BA2F1C}" sibTransId="{365C5FFF-801F-4C12-84F4-E291FC681060}"/>
    <dgm:cxn modelId="{2CF507B0-2013-40AE-8AC5-5868CE6AAF16}" type="presOf" srcId="{3453B477-6030-4250-82A8-228506C06B5F}" destId="{81589DBD-3DA6-4409-A9D1-B7F3CE6C726F}" srcOrd="0" destOrd="0" presId="urn:microsoft.com/office/officeart/2011/layout/HexagonRadial"/>
    <dgm:cxn modelId="{002618B8-200E-4FC7-85D7-26891354C128}" srcId="{89AF2A2A-0A9E-4618-8909-B63BFDCFC891}" destId="{414633F1-365A-488E-8DD5-A63E4C249DF4}" srcOrd="4" destOrd="0" parTransId="{1B673AD6-A79A-4D67-B992-58CFC88A20DB}" sibTransId="{3C2C1C0E-68CE-4FB3-89BE-7895BB7F8520}"/>
    <dgm:cxn modelId="{2AB518E1-88A6-4658-AB2F-87ECC8A39FDD}" type="presOf" srcId="{8EA3FC4A-2DA5-4AED-B9C0-6C0148437883}" destId="{09D56A55-40DD-46D0-AF61-598EE614F313}" srcOrd="0" destOrd="0" presId="urn:microsoft.com/office/officeart/2011/layout/HexagonRadial"/>
    <dgm:cxn modelId="{500095E4-249E-44AD-88BB-8A1EA7CC4800}" type="presOf" srcId="{89AF2A2A-0A9E-4618-8909-B63BFDCFC891}" destId="{40402651-F91C-4CF8-888A-11912762AB99}" srcOrd="0" destOrd="0" presId="urn:microsoft.com/office/officeart/2011/layout/HexagonRadial"/>
    <dgm:cxn modelId="{494F67E8-4EE6-43DA-B3DD-4A3FAFCF8704}" type="presOf" srcId="{414633F1-365A-488E-8DD5-A63E4C249DF4}" destId="{9241C062-B4E9-4895-94A1-5EB86A238DC0}" srcOrd="0" destOrd="0" presId="urn:microsoft.com/office/officeart/2011/layout/HexagonRadial"/>
    <dgm:cxn modelId="{C75BA97D-5828-41C1-864C-3647816158D3}" type="presParOf" srcId="{9744A14B-042A-470F-9C70-7FBFF9D65EE3}" destId="{40402651-F91C-4CF8-888A-11912762AB99}" srcOrd="0" destOrd="0" presId="urn:microsoft.com/office/officeart/2011/layout/HexagonRadial"/>
    <dgm:cxn modelId="{6515DA50-BA89-4973-87AE-DA55EC17B003}" type="presParOf" srcId="{9744A14B-042A-470F-9C70-7FBFF9D65EE3}" destId="{F86E3167-4448-4DB6-87D1-FFED26FA4471}" srcOrd="1" destOrd="0" presId="urn:microsoft.com/office/officeart/2011/layout/HexagonRadial"/>
    <dgm:cxn modelId="{5831F8E2-35F7-4026-9A49-15533D2D8F36}" type="presParOf" srcId="{F86E3167-4448-4DB6-87D1-FFED26FA4471}" destId="{07B4C6F6-D038-41B3-8D4A-365846B69587}" srcOrd="0" destOrd="0" presId="urn:microsoft.com/office/officeart/2011/layout/HexagonRadial"/>
    <dgm:cxn modelId="{A676D71A-E468-48DC-B8DE-8152BB7470D9}" type="presParOf" srcId="{9744A14B-042A-470F-9C70-7FBFF9D65EE3}" destId="{65A3F205-44CE-4C20-9EB6-8565F0B01BE3}" srcOrd="2" destOrd="0" presId="urn:microsoft.com/office/officeart/2011/layout/HexagonRadial"/>
    <dgm:cxn modelId="{78E57687-015E-4972-A031-F330EE1B5F89}" type="presParOf" srcId="{9744A14B-042A-470F-9C70-7FBFF9D65EE3}" destId="{F01E7953-C8C2-440E-B6BB-E4380891746D}" srcOrd="3" destOrd="0" presId="urn:microsoft.com/office/officeart/2011/layout/HexagonRadial"/>
    <dgm:cxn modelId="{3E0148B6-092D-4487-9431-CE7C2ADA4B1E}" type="presParOf" srcId="{F01E7953-C8C2-440E-B6BB-E4380891746D}" destId="{64D1F412-4DA0-4C3D-923F-C0926F12FF47}" srcOrd="0" destOrd="0" presId="urn:microsoft.com/office/officeart/2011/layout/HexagonRadial"/>
    <dgm:cxn modelId="{70EC9EEB-BE09-4B1B-BBB3-1D5D50EA609B}" type="presParOf" srcId="{9744A14B-042A-470F-9C70-7FBFF9D65EE3}" destId="{81589DBD-3DA6-4409-A9D1-B7F3CE6C726F}" srcOrd="4" destOrd="0" presId="urn:microsoft.com/office/officeart/2011/layout/HexagonRadial"/>
    <dgm:cxn modelId="{7D3FEFE5-2408-4087-8182-2762A8DA0496}" type="presParOf" srcId="{9744A14B-042A-470F-9C70-7FBFF9D65EE3}" destId="{96912C08-0430-463A-BD4A-D1F592DB7970}" srcOrd="5" destOrd="0" presId="urn:microsoft.com/office/officeart/2011/layout/HexagonRadial"/>
    <dgm:cxn modelId="{0BBCC0BC-9E72-4E0B-A0EC-BA1EF4A8FA74}" type="presParOf" srcId="{96912C08-0430-463A-BD4A-D1F592DB7970}" destId="{D7E02363-A99C-4A88-8669-4878CADF1901}" srcOrd="0" destOrd="0" presId="urn:microsoft.com/office/officeart/2011/layout/HexagonRadial"/>
    <dgm:cxn modelId="{6C5BDB3B-ED35-45B1-9D30-4F983B52686E}" type="presParOf" srcId="{9744A14B-042A-470F-9C70-7FBFF9D65EE3}" destId="{CDE77DFC-2CF5-4B9F-A4E3-73DB66830742}" srcOrd="6" destOrd="0" presId="urn:microsoft.com/office/officeart/2011/layout/HexagonRadial"/>
    <dgm:cxn modelId="{23057E65-19EF-4921-813E-F48192BB8158}" type="presParOf" srcId="{9744A14B-042A-470F-9C70-7FBFF9D65EE3}" destId="{E1AB8BD8-0640-4797-8B87-C0CCAFDACBEA}" srcOrd="7" destOrd="0" presId="urn:microsoft.com/office/officeart/2011/layout/HexagonRadial"/>
    <dgm:cxn modelId="{853DB1A8-C0DD-43CE-B668-09FC039915CB}" type="presParOf" srcId="{E1AB8BD8-0640-4797-8B87-C0CCAFDACBEA}" destId="{A448F300-A779-4E4C-A787-70E4FEB00B8C}" srcOrd="0" destOrd="0" presId="urn:microsoft.com/office/officeart/2011/layout/HexagonRadial"/>
    <dgm:cxn modelId="{5FC5FBB6-56A0-4D3E-BB67-F7C202330159}" type="presParOf" srcId="{9744A14B-042A-470F-9C70-7FBFF9D65EE3}" destId="{09D56A55-40DD-46D0-AF61-598EE614F313}" srcOrd="8" destOrd="0" presId="urn:microsoft.com/office/officeart/2011/layout/HexagonRadial"/>
    <dgm:cxn modelId="{58673FB9-7724-4E0D-A651-F60828DFD471}" type="presParOf" srcId="{9744A14B-042A-470F-9C70-7FBFF9D65EE3}" destId="{34B62AE7-F143-45C4-A91A-32152566BAAB}" srcOrd="9" destOrd="0" presId="urn:microsoft.com/office/officeart/2011/layout/HexagonRadial"/>
    <dgm:cxn modelId="{7A24F8F8-4304-4476-AEEA-93EECF88142D}" type="presParOf" srcId="{34B62AE7-F143-45C4-A91A-32152566BAAB}" destId="{8176EF8F-4BDB-4348-92D3-488556016CB5}" srcOrd="0" destOrd="0" presId="urn:microsoft.com/office/officeart/2011/layout/HexagonRadial"/>
    <dgm:cxn modelId="{C14D90FC-F7DB-462D-B3F5-3644929AF217}" type="presParOf" srcId="{9744A14B-042A-470F-9C70-7FBFF9D65EE3}" destId="{9241C062-B4E9-4895-94A1-5EB86A238DC0}" srcOrd="10"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929CBA-489A-4653-A113-8BFC43C1B4AB}">
      <dsp:nvSpPr>
        <dsp:cNvPr id="0" name=""/>
        <dsp:cNvSpPr/>
      </dsp:nvSpPr>
      <dsp:spPr>
        <a:xfrm>
          <a:off x="3146064" y="0"/>
          <a:ext cx="4223472" cy="422347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02AD75-DA29-4240-A30D-2988A874A8C0}">
      <dsp:nvSpPr>
        <dsp:cNvPr id="0" name=""/>
        <dsp:cNvSpPr/>
      </dsp:nvSpPr>
      <dsp:spPr>
        <a:xfrm>
          <a:off x="3629305" y="401229"/>
          <a:ext cx="1483130" cy="16471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Profitability Analysis</a:t>
          </a:r>
        </a:p>
      </dsp:txBody>
      <dsp:txXfrm>
        <a:off x="3701705" y="473629"/>
        <a:ext cx="1338330" cy="1502354"/>
      </dsp:txXfrm>
    </dsp:sp>
    <dsp:sp modelId="{D9963789-CC33-46A0-855F-CCD9702334BD}">
      <dsp:nvSpPr>
        <dsp:cNvPr id="0" name=""/>
        <dsp:cNvSpPr/>
      </dsp:nvSpPr>
      <dsp:spPr>
        <a:xfrm>
          <a:off x="5321152" y="401229"/>
          <a:ext cx="1647154" cy="16471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Solvency Analysis</a:t>
          </a:r>
        </a:p>
      </dsp:txBody>
      <dsp:txXfrm>
        <a:off x="5401559" y="481636"/>
        <a:ext cx="1486340" cy="1486340"/>
      </dsp:txXfrm>
    </dsp:sp>
    <dsp:sp modelId="{DDD100FA-DE57-4637-BB17-8D440F16C5CF}">
      <dsp:nvSpPr>
        <dsp:cNvPr id="0" name=""/>
        <dsp:cNvSpPr/>
      </dsp:nvSpPr>
      <dsp:spPr>
        <a:xfrm>
          <a:off x="3547293" y="2175088"/>
          <a:ext cx="1647154" cy="16471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Liquidity Analysis</a:t>
          </a:r>
        </a:p>
      </dsp:txBody>
      <dsp:txXfrm>
        <a:off x="3627700" y="2255495"/>
        <a:ext cx="1486340" cy="1486340"/>
      </dsp:txXfrm>
    </dsp:sp>
    <dsp:sp modelId="{7ECA3881-8EE1-4D06-B29F-7167266F3B98}">
      <dsp:nvSpPr>
        <dsp:cNvPr id="0" name=""/>
        <dsp:cNvSpPr/>
      </dsp:nvSpPr>
      <dsp:spPr>
        <a:xfrm>
          <a:off x="5321152" y="2175088"/>
          <a:ext cx="1647154" cy="16471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Stability Analysis</a:t>
          </a:r>
        </a:p>
      </dsp:txBody>
      <dsp:txXfrm>
        <a:off x="5401559" y="2255495"/>
        <a:ext cx="1486340" cy="14863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402651-F91C-4CF8-888A-11912762AB99}">
      <dsp:nvSpPr>
        <dsp:cNvPr id="0" name=""/>
        <dsp:cNvSpPr/>
      </dsp:nvSpPr>
      <dsp:spPr>
        <a:xfrm>
          <a:off x="4365484" y="1403741"/>
          <a:ext cx="1784216" cy="1543419"/>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Analysis</a:t>
          </a:r>
          <a:endParaRPr lang="en-IN" sz="2700" kern="1200" dirty="0"/>
        </a:p>
      </dsp:txBody>
      <dsp:txXfrm>
        <a:off x="4661154" y="1659507"/>
        <a:ext cx="1192876" cy="1031887"/>
      </dsp:txXfrm>
    </dsp:sp>
    <dsp:sp modelId="{64D1F412-4DA0-4C3D-923F-C0926F12FF47}">
      <dsp:nvSpPr>
        <dsp:cNvPr id="0" name=""/>
        <dsp:cNvSpPr/>
      </dsp:nvSpPr>
      <dsp:spPr>
        <a:xfrm>
          <a:off x="5482746" y="665319"/>
          <a:ext cx="673179" cy="58003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A3F205-44CE-4C20-9EB6-8565F0B01BE3}">
      <dsp:nvSpPr>
        <dsp:cNvPr id="0" name=""/>
        <dsp:cNvSpPr/>
      </dsp:nvSpPr>
      <dsp:spPr>
        <a:xfrm>
          <a:off x="4600165" y="0"/>
          <a:ext cx="1462152" cy="126493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Intra Firm Analysis</a:t>
          </a:r>
          <a:endParaRPr lang="en-IN" sz="1700" kern="1200" dirty="0"/>
        </a:p>
      </dsp:txBody>
      <dsp:txXfrm>
        <a:off x="4842475" y="209626"/>
        <a:ext cx="977532" cy="845681"/>
      </dsp:txXfrm>
    </dsp:sp>
    <dsp:sp modelId="{D7E02363-A99C-4A88-8669-4878CADF1901}">
      <dsp:nvSpPr>
        <dsp:cNvPr id="0" name=""/>
        <dsp:cNvSpPr/>
      </dsp:nvSpPr>
      <dsp:spPr>
        <a:xfrm>
          <a:off x="6268399" y="1749673"/>
          <a:ext cx="673179" cy="58003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589DBD-3DA6-4409-A9D1-B7F3CE6C726F}">
      <dsp:nvSpPr>
        <dsp:cNvPr id="0" name=""/>
        <dsp:cNvSpPr/>
      </dsp:nvSpPr>
      <dsp:spPr>
        <a:xfrm>
          <a:off x="5975256" y="1105839"/>
          <a:ext cx="1462152" cy="126493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Interfirm Analysis</a:t>
          </a:r>
          <a:endParaRPr lang="en-IN" sz="1700" kern="1200" dirty="0"/>
        </a:p>
      </dsp:txBody>
      <dsp:txXfrm>
        <a:off x="6217566" y="1315465"/>
        <a:ext cx="977532" cy="845681"/>
      </dsp:txXfrm>
    </dsp:sp>
    <dsp:sp modelId="{A448F300-A779-4E4C-A787-70E4FEB00B8C}">
      <dsp:nvSpPr>
        <dsp:cNvPr id="0" name=""/>
        <dsp:cNvSpPr/>
      </dsp:nvSpPr>
      <dsp:spPr>
        <a:xfrm>
          <a:off x="5722634" y="2973704"/>
          <a:ext cx="673179" cy="58003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E77DFC-2CF5-4B9F-A4E3-73DB66830742}">
      <dsp:nvSpPr>
        <dsp:cNvPr id="0" name=""/>
        <dsp:cNvSpPr/>
      </dsp:nvSpPr>
      <dsp:spPr>
        <a:xfrm>
          <a:off x="5693894" y="2940550"/>
          <a:ext cx="1462152" cy="126493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Standard Analysis</a:t>
          </a:r>
          <a:endParaRPr lang="en-IN" sz="1700" kern="1200" dirty="0"/>
        </a:p>
      </dsp:txBody>
      <dsp:txXfrm>
        <a:off x="5936204" y="3150176"/>
        <a:ext cx="977532" cy="845681"/>
      </dsp:txXfrm>
    </dsp:sp>
    <dsp:sp modelId="{8176EF8F-4BDB-4348-92D3-488556016CB5}">
      <dsp:nvSpPr>
        <dsp:cNvPr id="0" name=""/>
        <dsp:cNvSpPr/>
      </dsp:nvSpPr>
      <dsp:spPr>
        <a:xfrm>
          <a:off x="4607958" y="3241438"/>
          <a:ext cx="673179" cy="58003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D56A55-40DD-46D0-AF61-598EE614F313}">
      <dsp:nvSpPr>
        <dsp:cNvPr id="0" name=""/>
        <dsp:cNvSpPr/>
      </dsp:nvSpPr>
      <dsp:spPr>
        <a:xfrm>
          <a:off x="3502878" y="2931652"/>
          <a:ext cx="1462152" cy="126493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Horizontal Analysis</a:t>
          </a:r>
          <a:endParaRPr lang="en-IN" sz="1700" kern="1200" dirty="0"/>
        </a:p>
      </dsp:txBody>
      <dsp:txXfrm>
        <a:off x="3745188" y="3141278"/>
        <a:ext cx="977532" cy="845681"/>
      </dsp:txXfrm>
    </dsp:sp>
    <dsp:sp modelId="{9241C062-B4E9-4895-94A1-5EB86A238DC0}">
      <dsp:nvSpPr>
        <dsp:cNvPr id="0" name=""/>
        <dsp:cNvSpPr/>
      </dsp:nvSpPr>
      <dsp:spPr>
        <a:xfrm>
          <a:off x="3013841" y="1239237"/>
          <a:ext cx="1462152" cy="126493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kern="1200" dirty="0"/>
            <a:t>Vertical Analysis</a:t>
          </a:r>
          <a:endParaRPr lang="en-IN" sz="1700" kern="1200" dirty="0"/>
        </a:p>
      </dsp:txBody>
      <dsp:txXfrm>
        <a:off x="3256151" y="1448863"/>
        <a:ext cx="977532" cy="845681"/>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333E3B5-7FAE-4D3F-ADF0-138C5E2F7BE4}"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4194713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33E3B5-7FAE-4D3F-ADF0-138C5E2F7BE4}"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3837709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33E3B5-7FAE-4D3F-ADF0-138C5E2F7BE4}"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5710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33E3B5-7FAE-4D3F-ADF0-138C5E2F7BE4}"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1527439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333E3B5-7FAE-4D3F-ADF0-138C5E2F7BE4}" type="datetimeFigureOut">
              <a:rPr lang="en-US" smtClean="0"/>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2777593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333E3B5-7FAE-4D3F-ADF0-138C5E2F7BE4}"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2380987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333E3B5-7FAE-4D3F-ADF0-138C5E2F7BE4}" type="datetimeFigureOut">
              <a:rPr lang="en-US" smtClean="0"/>
              <a:t>6/21/2020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3684203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33E3B5-7FAE-4D3F-ADF0-138C5E2F7BE4}" type="datetimeFigureOut">
              <a:rPr lang="en-US" smtClean="0"/>
              <a:t>6/21/2020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689812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33E3B5-7FAE-4D3F-ADF0-138C5E2F7BE4}" type="datetimeFigureOut">
              <a:rPr lang="en-US" smtClean="0"/>
              <a:t>6/21/2020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1054764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333E3B5-7FAE-4D3F-ADF0-138C5E2F7BE4}"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1916349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333E3B5-7FAE-4D3F-ADF0-138C5E2F7BE4}" type="datetimeFigureOut">
              <a:rPr lang="en-US" smtClean="0"/>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387DC2-577F-4150-AF73-3963039AC4BF}" type="slidenum">
              <a:rPr lang="en-US" smtClean="0"/>
              <a:t>‹#›</a:t>
            </a:fld>
            <a:endParaRPr lang="en-US"/>
          </a:p>
        </p:txBody>
      </p:sp>
    </p:spTree>
    <p:extLst>
      <p:ext uri="{BB962C8B-B14F-4D97-AF65-F5344CB8AC3E}">
        <p14:creationId xmlns:p14="http://schemas.microsoft.com/office/powerpoint/2010/main" val="3857488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33E3B5-7FAE-4D3F-ADF0-138C5E2F7BE4}" type="datetimeFigureOut">
              <a:rPr lang="en-US" smtClean="0"/>
              <a:t>6/21/2020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387DC2-577F-4150-AF73-3963039AC4BF}" type="slidenum">
              <a:rPr lang="en-US" smtClean="0"/>
              <a:t>‹#›</a:t>
            </a:fld>
            <a:endParaRPr lang="en-US"/>
          </a:p>
        </p:txBody>
      </p:sp>
    </p:spTree>
    <p:extLst>
      <p:ext uri="{BB962C8B-B14F-4D97-AF65-F5344CB8AC3E}">
        <p14:creationId xmlns:p14="http://schemas.microsoft.com/office/powerpoint/2010/main" val="2670960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hushantsjourneyoffaith.blogspot.com/2013_08_01_archive.html"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Cambria" panose="02040503050406030204" pitchFamily="18" charset="0"/>
              </a:rPr>
              <a:t>Tools and Techniques of Financial Analysis</a:t>
            </a:r>
          </a:p>
        </p:txBody>
      </p:sp>
      <p:sp>
        <p:nvSpPr>
          <p:cNvPr id="3" name="Subtitle 2"/>
          <p:cNvSpPr>
            <a:spLocks noGrp="1"/>
          </p:cNvSpPr>
          <p:nvPr>
            <p:ph type="subTitle" idx="1"/>
          </p:nvPr>
        </p:nvSpPr>
        <p:spPr>
          <a:xfrm>
            <a:off x="5957455" y="4973781"/>
            <a:ext cx="5140035" cy="595745"/>
          </a:xfrm>
        </p:spPr>
        <p:txBody>
          <a:bodyPr/>
          <a:lstStyle/>
          <a:p>
            <a:r>
              <a:rPr lang="en-US" dirty="0" err="1">
                <a:latin typeface="Cambria" panose="02040503050406030204" pitchFamily="18" charset="0"/>
              </a:rPr>
              <a:t>Dr.Rajashree</a:t>
            </a:r>
            <a:r>
              <a:rPr lang="en-US" dirty="0">
                <a:latin typeface="Cambria" panose="02040503050406030204" pitchFamily="18" charset="0"/>
              </a:rPr>
              <a:t> Yalgi</a:t>
            </a:r>
          </a:p>
        </p:txBody>
      </p:sp>
    </p:spTree>
    <p:extLst>
      <p:ext uri="{BB962C8B-B14F-4D97-AF65-F5344CB8AC3E}">
        <p14:creationId xmlns:p14="http://schemas.microsoft.com/office/powerpoint/2010/main" val="2248963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3DF06-B464-4048-851D-0D69A48B1840}"/>
              </a:ext>
            </a:extLst>
          </p:cNvPr>
          <p:cNvSpPr>
            <a:spLocks noGrp="1"/>
          </p:cNvSpPr>
          <p:nvPr>
            <p:ph type="title"/>
          </p:nvPr>
        </p:nvSpPr>
        <p:spPr/>
        <p:txBody>
          <a:bodyPr/>
          <a:lstStyle/>
          <a:p>
            <a:r>
              <a:rPr lang="en-US" dirty="0"/>
              <a:t>Disadvantages - </a:t>
            </a:r>
            <a:endParaRPr lang="en-IN" dirty="0"/>
          </a:p>
        </p:txBody>
      </p:sp>
      <p:sp>
        <p:nvSpPr>
          <p:cNvPr id="3" name="Content Placeholder 2">
            <a:extLst>
              <a:ext uri="{FF2B5EF4-FFF2-40B4-BE49-F238E27FC236}">
                <a16:creationId xmlns:a16="http://schemas.microsoft.com/office/drawing/2014/main" id="{20021C81-3DD8-47FF-A903-296954D8E101}"/>
              </a:ext>
            </a:extLst>
          </p:cNvPr>
          <p:cNvSpPr>
            <a:spLocks noGrp="1"/>
          </p:cNvSpPr>
          <p:nvPr>
            <p:ph idx="1"/>
          </p:nvPr>
        </p:nvSpPr>
        <p:spPr/>
        <p:txBody>
          <a:bodyPr>
            <a:normAutofit lnSpcReduction="10000"/>
          </a:bodyPr>
          <a:lstStyle/>
          <a:p>
            <a:pPr marL="514350" indent="-514350">
              <a:buAutoNum type="arabicPeriod"/>
            </a:pPr>
            <a:r>
              <a:rPr lang="en-US" dirty="0">
                <a:latin typeface="Cambria" panose="02040503050406030204" pitchFamily="18" charset="0"/>
                <a:ea typeface="Cambria" panose="02040503050406030204" pitchFamily="18" charset="0"/>
              </a:rPr>
              <a:t>Comparisons lose their purpose and significance and tend to mislead if the application of accounting principles over a period of time is not consistent.</a:t>
            </a:r>
          </a:p>
          <a:p>
            <a:pPr marL="514350" indent="-514350">
              <a:buAutoNum type="arabicPeriod"/>
            </a:pPr>
            <a:r>
              <a:rPr lang="en-US" dirty="0">
                <a:latin typeface="Cambria" panose="02040503050406030204" pitchFamily="18" charset="0"/>
                <a:ea typeface="Cambria" panose="02040503050406030204" pitchFamily="18" charset="0"/>
              </a:rPr>
              <a:t>Constant changes in price levels render accounting statements useless for comparison.</a:t>
            </a:r>
          </a:p>
          <a:p>
            <a:pPr marL="514350" indent="-514350">
              <a:buAutoNum type="arabicPeriod"/>
            </a:pPr>
            <a:r>
              <a:rPr lang="en-US" dirty="0">
                <a:latin typeface="Cambria" panose="02040503050406030204" pitchFamily="18" charset="0"/>
                <a:ea typeface="Cambria" panose="02040503050406030204" pitchFamily="18" charset="0"/>
              </a:rPr>
              <a:t>Inter-firm comparison con not be made and will be pointless if made, unless all the firms are of the same age, size and follow the same principles, classifications and grouping of items etc.</a:t>
            </a:r>
          </a:p>
          <a:p>
            <a:pPr marL="514350" indent="-514350">
              <a:buAutoNum type="arabicPeriod"/>
            </a:pPr>
            <a:r>
              <a:rPr lang="en-US" dirty="0">
                <a:latin typeface="Cambria" panose="02040503050406030204" pitchFamily="18" charset="0"/>
                <a:ea typeface="Cambria" panose="02040503050406030204" pitchFamily="18" charset="0"/>
              </a:rPr>
              <a:t>Comparison between two successive accounting period, a normal period following an abnormal period or vice- versa, will also prove to be a pointless analysis.</a:t>
            </a:r>
            <a:endParaRPr lang="en-IN"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964511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DDE60-E036-422D-8CCC-B1890BE453CA}"/>
              </a:ext>
            </a:extLst>
          </p:cNvPr>
          <p:cNvSpPr>
            <a:spLocks noGrp="1"/>
          </p:cNvSpPr>
          <p:nvPr>
            <p:ph type="title"/>
          </p:nvPr>
        </p:nvSpPr>
        <p:spPr/>
        <p:txBody>
          <a:bodyPr/>
          <a:lstStyle/>
          <a:p>
            <a:r>
              <a:rPr lang="en-US" dirty="0"/>
              <a:t>Common Sze Statement</a:t>
            </a:r>
            <a:endParaRPr lang="en-IN" dirty="0"/>
          </a:p>
        </p:txBody>
      </p:sp>
      <p:sp>
        <p:nvSpPr>
          <p:cNvPr id="3" name="Content Placeholder 2">
            <a:extLst>
              <a:ext uri="{FF2B5EF4-FFF2-40B4-BE49-F238E27FC236}">
                <a16:creationId xmlns:a16="http://schemas.microsoft.com/office/drawing/2014/main" id="{DDEA8E44-5AF1-43B8-A003-2EFCE83B3973}"/>
              </a:ext>
            </a:extLst>
          </p:cNvPr>
          <p:cNvSpPr>
            <a:spLocks noGrp="1"/>
          </p:cNvSpPr>
          <p:nvPr>
            <p:ph idx="1"/>
          </p:nvPr>
        </p:nvSpPr>
        <p:spPr/>
        <p:txBody>
          <a:bodyPr/>
          <a:lstStyle/>
          <a:p>
            <a:pPr marL="0" indent="0">
              <a:buNone/>
            </a:pPr>
            <a:r>
              <a:rPr lang="en-US" dirty="0"/>
              <a:t> Common size financial statements are those statements in which items reported in the financial statements are converted into percentages taking some common base. In the Common-size Income Statement, the net sales are assumed to be 100% and other items are expressed as a percentage of sales. Similarly in the Common – size Balance Sheet the total assets or total liabilities are assumed to be 100% and other items of assets and liabilities are expressed as a percentage of this total (i.e.100%) . Common size statements are also called as ‘Component Statements’ or “100 percent statement “ because each statement is reduced to the total of 100 and each individual item is expressed as a percentage of this total.</a:t>
            </a:r>
            <a:endParaRPr lang="en-IN" dirty="0"/>
          </a:p>
        </p:txBody>
      </p:sp>
    </p:spTree>
    <p:extLst>
      <p:ext uri="{BB962C8B-B14F-4D97-AF65-F5344CB8AC3E}">
        <p14:creationId xmlns:p14="http://schemas.microsoft.com/office/powerpoint/2010/main" val="518328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Trends Analysis:</a:t>
            </a:r>
          </a:p>
        </p:txBody>
      </p:sp>
      <p:sp>
        <p:nvSpPr>
          <p:cNvPr id="3" name="Content Placeholder 2"/>
          <p:cNvSpPr>
            <a:spLocks noGrp="1"/>
          </p:cNvSpPr>
          <p:nvPr>
            <p:ph idx="1"/>
          </p:nvPr>
        </p:nvSpPr>
        <p:spPr/>
        <p:txBody>
          <a:bodyPr/>
          <a:lstStyle/>
          <a:p>
            <a:pPr marL="0" indent="0">
              <a:buNone/>
            </a:pPr>
            <a:r>
              <a:rPr lang="en-US" dirty="0"/>
              <a:t>Meaning – Trend Analysis treats year one as the base year and compares the figures of all the years (year 2 and 3) with those of the base year to ascertain the trend in figures. </a:t>
            </a:r>
          </a:p>
          <a:p>
            <a:pPr marL="0" indent="0">
              <a:buNone/>
            </a:pPr>
            <a:r>
              <a:rPr lang="en-US" dirty="0"/>
              <a:t>Trend analysis of sales will reveal whether as compared to  the base year, </a:t>
            </a:r>
            <a:r>
              <a:rPr lang="en-US" dirty="0" err="1"/>
              <a:t>i.e</a:t>
            </a:r>
            <a:r>
              <a:rPr lang="en-US" dirty="0"/>
              <a:t> year 1, the sales show a trend of increase or decrease in subsequent years i.e. year 2, year 3 …. And so on.</a:t>
            </a:r>
          </a:p>
          <a:p>
            <a:pPr marL="0" indent="0">
              <a:buNone/>
            </a:pPr>
            <a:endParaRPr lang="en-US" dirty="0"/>
          </a:p>
        </p:txBody>
      </p:sp>
    </p:spTree>
    <p:extLst>
      <p:ext uri="{BB962C8B-B14F-4D97-AF65-F5344CB8AC3E}">
        <p14:creationId xmlns:p14="http://schemas.microsoft.com/office/powerpoint/2010/main" val="3330224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Trend Analysis</a:t>
            </a:r>
          </a:p>
        </p:txBody>
      </p:sp>
      <p:sp>
        <p:nvSpPr>
          <p:cNvPr id="3" name="Content Placeholder 2"/>
          <p:cNvSpPr>
            <a:spLocks noGrp="1"/>
          </p:cNvSpPr>
          <p:nvPr>
            <p:ph idx="1"/>
          </p:nvPr>
        </p:nvSpPr>
        <p:spPr/>
        <p:txBody>
          <a:bodyPr/>
          <a:lstStyle/>
          <a:p>
            <a:pPr marL="514350" indent="-514350">
              <a:buFont typeface="+mj-lt"/>
              <a:buAutoNum type="arabicPeriod"/>
            </a:pPr>
            <a:r>
              <a:rPr lang="en-US" dirty="0"/>
              <a:t>Trend show the direction (up / down) of the changes.</a:t>
            </a:r>
          </a:p>
          <a:p>
            <a:pPr marL="514350" indent="-514350">
              <a:buFont typeface="+mj-lt"/>
              <a:buAutoNum type="arabicPeriod"/>
            </a:pPr>
            <a:r>
              <a:rPr lang="en-US" dirty="0"/>
              <a:t>Trends are easy to calculate and interpret.</a:t>
            </a:r>
          </a:p>
          <a:p>
            <a:pPr marL="514350" indent="-514350">
              <a:buFont typeface="+mj-lt"/>
              <a:buAutoNum type="arabicPeriod"/>
            </a:pPr>
            <a:r>
              <a:rPr lang="en-US" dirty="0"/>
              <a:t>It is quick method of analysis.</a:t>
            </a:r>
          </a:p>
          <a:p>
            <a:pPr marL="514350" indent="-514350">
              <a:buFont typeface="+mj-lt"/>
              <a:buAutoNum type="arabicPeriod"/>
            </a:pPr>
            <a:r>
              <a:rPr lang="en-US" dirty="0"/>
              <a:t>It is more accurate because it is based on percentages and not absolute figures</a:t>
            </a:r>
          </a:p>
        </p:txBody>
      </p:sp>
    </p:spTree>
    <p:extLst>
      <p:ext uri="{BB962C8B-B14F-4D97-AF65-F5344CB8AC3E}">
        <p14:creationId xmlns:p14="http://schemas.microsoft.com/office/powerpoint/2010/main" val="3124246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a:t>
            </a:r>
          </a:p>
        </p:txBody>
      </p:sp>
      <p:sp>
        <p:nvSpPr>
          <p:cNvPr id="3" name="Content Placeholder 2"/>
          <p:cNvSpPr>
            <a:spLocks noGrp="1"/>
          </p:cNvSpPr>
          <p:nvPr>
            <p:ph idx="1"/>
          </p:nvPr>
        </p:nvSpPr>
        <p:spPr/>
        <p:txBody>
          <a:bodyPr/>
          <a:lstStyle/>
          <a:p>
            <a:pPr marL="514350" indent="-514350">
              <a:buFont typeface="+mj-lt"/>
              <a:buAutoNum type="arabicPeriod"/>
            </a:pPr>
            <a:r>
              <a:rPr lang="en-US" dirty="0">
                <a:latin typeface="Cambria" panose="02040503050406030204" pitchFamily="18" charset="0"/>
              </a:rPr>
              <a:t>Trend Analysis helps in analyzing the growth in the financial activities of the firm at a glance.</a:t>
            </a:r>
          </a:p>
          <a:p>
            <a:pPr marL="514350" indent="-514350">
              <a:buFont typeface="+mj-lt"/>
              <a:buAutoNum type="arabicPeriod"/>
            </a:pPr>
            <a:r>
              <a:rPr lang="en-US" dirty="0">
                <a:latin typeface="Cambria" panose="02040503050406030204" pitchFamily="18" charset="0"/>
              </a:rPr>
              <a:t>Graphical presentation of trend line helps the management to take a quick decision on the concerned issue.</a:t>
            </a:r>
          </a:p>
          <a:p>
            <a:pPr marL="514350" indent="-514350">
              <a:buFont typeface="+mj-lt"/>
              <a:buAutoNum type="arabicPeriod"/>
            </a:pPr>
            <a:r>
              <a:rPr lang="en-US" dirty="0">
                <a:latin typeface="Cambria" panose="02040503050406030204" pitchFamily="18" charset="0"/>
              </a:rPr>
              <a:t>Trend values also help the management in the controlling process as well.</a:t>
            </a:r>
          </a:p>
          <a:p>
            <a:pPr marL="514350" indent="-514350">
              <a:buFont typeface="+mj-lt"/>
              <a:buAutoNum type="arabicPeriod"/>
            </a:pPr>
            <a:r>
              <a:rPr lang="en-US" dirty="0">
                <a:latin typeface="Cambria" panose="02040503050406030204" pitchFamily="18" charset="0"/>
              </a:rPr>
              <a:t>Trends analysis proves to be very useful for taking rational investment decisions.</a:t>
            </a:r>
          </a:p>
        </p:txBody>
      </p:sp>
    </p:spTree>
    <p:extLst>
      <p:ext uri="{BB962C8B-B14F-4D97-AF65-F5344CB8AC3E}">
        <p14:creationId xmlns:p14="http://schemas.microsoft.com/office/powerpoint/2010/main" val="2506341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panose="02040503050406030204" pitchFamily="18" charset="0"/>
              </a:rPr>
              <a:t>Disadvantages - </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latin typeface="Cambria" panose="02040503050406030204" pitchFamily="18" charset="0"/>
              </a:rPr>
              <a:t>Choice of base year and number of years</a:t>
            </a:r>
          </a:p>
          <a:p>
            <a:pPr marL="514350" indent="-514350">
              <a:buFont typeface="+mj-lt"/>
              <a:buAutoNum type="arabicPeriod"/>
            </a:pPr>
            <a:r>
              <a:rPr lang="en-US" dirty="0">
                <a:latin typeface="Cambria" panose="02040503050406030204" pitchFamily="18" charset="0"/>
              </a:rPr>
              <a:t>Different Accounting Policies</a:t>
            </a:r>
          </a:p>
          <a:p>
            <a:pPr marL="514350" indent="-514350">
              <a:buFont typeface="+mj-lt"/>
              <a:buAutoNum type="arabicPeriod"/>
            </a:pPr>
            <a:r>
              <a:rPr lang="en-US" dirty="0">
                <a:latin typeface="Cambria" panose="02040503050406030204" pitchFamily="18" charset="0"/>
              </a:rPr>
              <a:t>There is always the danger of selecting the base year, which may not be representative, normal and typical.</a:t>
            </a:r>
          </a:p>
          <a:p>
            <a:pPr marL="514350" indent="-514350">
              <a:buFont typeface="+mj-lt"/>
              <a:buAutoNum type="arabicPeriod"/>
            </a:pPr>
            <a:r>
              <a:rPr lang="en-US" dirty="0">
                <a:latin typeface="Cambria" panose="02040503050406030204" pitchFamily="18" charset="0"/>
              </a:rPr>
              <a:t>Trend percentages calculated for items having no logical relationship with one another tend to be meaningless and unscientific.</a:t>
            </a:r>
          </a:p>
          <a:p>
            <a:pPr marL="514350" indent="-514350">
              <a:buFont typeface="+mj-lt"/>
              <a:buAutoNum type="arabicPeriod"/>
            </a:pPr>
            <a:r>
              <a:rPr lang="en-US" dirty="0">
                <a:latin typeface="Cambria" panose="02040503050406030204" pitchFamily="18" charset="0"/>
              </a:rPr>
              <a:t>Though the trend percentages provide significant information, undue importance and emphasis should not be laid down on the percentages when there is a small number in the base year.</a:t>
            </a:r>
          </a:p>
          <a:p>
            <a:pPr marL="0" indent="0">
              <a:buNone/>
            </a:pPr>
            <a:endParaRPr lang="en-US" dirty="0">
              <a:latin typeface="Cambria" panose="02040503050406030204" pitchFamily="18" charset="0"/>
            </a:endParaRPr>
          </a:p>
        </p:txBody>
      </p:sp>
    </p:spTree>
    <p:extLst>
      <p:ext uri="{BB962C8B-B14F-4D97-AF65-F5344CB8AC3E}">
        <p14:creationId xmlns:p14="http://schemas.microsoft.com/office/powerpoint/2010/main" val="2221880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30202-C693-4DAF-AD5D-11DD096CF33A}"/>
              </a:ext>
            </a:extLst>
          </p:cNvPr>
          <p:cNvSpPr>
            <a:spLocks noGrp="1"/>
          </p:cNvSpPr>
          <p:nvPr>
            <p:ph type="title"/>
          </p:nvPr>
        </p:nvSpPr>
        <p:spPr/>
        <p:txBody>
          <a:bodyPr/>
          <a:lstStyle/>
          <a:p>
            <a:endParaRPr lang="en-IN"/>
          </a:p>
        </p:txBody>
      </p:sp>
      <p:pic>
        <p:nvPicPr>
          <p:cNvPr id="5" name="Content Placeholder 4" descr="A picture containing text&#10;&#10;Description automatically generated">
            <a:extLst>
              <a:ext uri="{FF2B5EF4-FFF2-40B4-BE49-F238E27FC236}">
                <a16:creationId xmlns:a16="http://schemas.microsoft.com/office/drawing/2014/main" id="{5808DD55-B8AA-410C-AEAC-6BC077E2667A}"/>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72000" y="2477294"/>
            <a:ext cx="3048000" cy="3048000"/>
          </a:xfrm>
        </p:spPr>
      </p:pic>
    </p:spTree>
    <p:extLst>
      <p:ext uri="{BB962C8B-B14F-4D97-AF65-F5344CB8AC3E}">
        <p14:creationId xmlns:p14="http://schemas.microsoft.com/office/powerpoint/2010/main" val="3231724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panose="02040503050406030204" pitchFamily="18" charset="0"/>
              </a:rPr>
              <a:t>Introduction - </a:t>
            </a:r>
          </a:p>
        </p:txBody>
      </p:sp>
      <p:sp>
        <p:nvSpPr>
          <p:cNvPr id="3" name="Content Placeholder 2"/>
          <p:cNvSpPr>
            <a:spLocks noGrp="1"/>
          </p:cNvSpPr>
          <p:nvPr>
            <p:ph idx="1"/>
          </p:nvPr>
        </p:nvSpPr>
        <p:spPr/>
        <p:txBody>
          <a:bodyPr>
            <a:normAutofit/>
          </a:bodyPr>
          <a:lstStyle/>
          <a:p>
            <a:pPr marL="0" indent="0">
              <a:buNone/>
            </a:pPr>
            <a:r>
              <a:rPr lang="en-US" dirty="0"/>
              <a:t>Financial Statements provide information about the company to the users.</a:t>
            </a:r>
          </a:p>
          <a:p>
            <a:pPr marL="0" indent="0">
              <a:buNone/>
            </a:pPr>
            <a:r>
              <a:rPr lang="en-US" dirty="0"/>
              <a:t>Financial Statement analysis is largely a study of relationship among various financial factors in a business as disclosed by a single set of statements and study of the trends of these factors as shown in a series of statements.</a:t>
            </a:r>
          </a:p>
          <a:p>
            <a:r>
              <a:rPr lang="en-US" dirty="0">
                <a:latin typeface="Cambria" panose="02040503050406030204" pitchFamily="18" charset="0"/>
              </a:rPr>
              <a:t>Helps to diagnose profitability and financial soundness , viability, stability and profitability of a firm.</a:t>
            </a:r>
          </a:p>
          <a:p>
            <a:r>
              <a:rPr lang="en-US" dirty="0">
                <a:latin typeface="Cambria" panose="02040503050406030204" pitchFamily="18" charset="0"/>
              </a:rPr>
              <a:t>Helps users reliably forecast future business.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36705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290BC-3E7A-4428-9EFC-4040C393BD9A}"/>
              </a:ext>
            </a:extLst>
          </p:cNvPr>
          <p:cNvSpPr>
            <a:spLocks noGrp="1"/>
          </p:cNvSpPr>
          <p:nvPr>
            <p:ph type="title"/>
          </p:nvPr>
        </p:nvSpPr>
        <p:spPr/>
        <p:txBody>
          <a:bodyPr/>
          <a:lstStyle/>
          <a:p>
            <a:r>
              <a:rPr lang="en-US" dirty="0"/>
              <a:t>Interpretation</a:t>
            </a:r>
            <a:endParaRPr lang="en-IN" dirty="0"/>
          </a:p>
        </p:txBody>
      </p:sp>
      <p:sp>
        <p:nvSpPr>
          <p:cNvPr id="3" name="Content Placeholder 2">
            <a:extLst>
              <a:ext uri="{FF2B5EF4-FFF2-40B4-BE49-F238E27FC236}">
                <a16:creationId xmlns:a16="http://schemas.microsoft.com/office/drawing/2014/main" id="{D37DCF56-23D6-4F9A-93D3-C6ACEA1D466B}"/>
              </a:ext>
            </a:extLst>
          </p:cNvPr>
          <p:cNvSpPr>
            <a:spLocks noGrp="1"/>
          </p:cNvSpPr>
          <p:nvPr>
            <p:ph idx="1"/>
          </p:nvPr>
        </p:nvSpPr>
        <p:spPr/>
        <p:txBody>
          <a:bodyPr>
            <a:normAutofit/>
          </a:bodyPr>
          <a:lstStyle/>
          <a:p>
            <a:pPr marL="0" indent="0">
              <a:buNone/>
            </a:pPr>
            <a:r>
              <a:rPr lang="en-US" sz="3200" dirty="0">
                <a:latin typeface="Cambria" panose="02040503050406030204" pitchFamily="18" charset="0"/>
                <a:ea typeface="Cambria" panose="02040503050406030204" pitchFamily="18" charset="0"/>
              </a:rPr>
              <a:t>Interpreting means, putting the meaning of a statement into simple terms for the benefit of a person. Interpretation thus, is the mental process of understanding the terms of the simpler elements resulting from the analysis of the compounded financial statements and forming opinions or inferences or conclusions about the various aspects of a business enterprise , such as solvency, profitability, efficiency etc.</a:t>
            </a:r>
            <a:endParaRPr lang="en-IN" sz="3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72390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of Financial Analysis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95851509"/>
              </p:ext>
            </p:extLst>
          </p:nvPr>
        </p:nvGraphicFramePr>
        <p:xfrm>
          <a:off x="838200" y="1953491"/>
          <a:ext cx="10515600" cy="4223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674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Need for Financial Analysis</a:t>
            </a:r>
          </a:p>
        </p:txBody>
      </p:sp>
      <p:sp>
        <p:nvSpPr>
          <p:cNvPr id="3" name="Content Placeholder 2"/>
          <p:cNvSpPr>
            <a:spLocks noGrp="1"/>
          </p:cNvSpPr>
          <p:nvPr>
            <p:ph idx="1"/>
          </p:nvPr>
        </p:nvSpPr>
        <p:spPr/>
        <p:txBody>
          <a:bodyPr/>
          <a:lstStyle/>
          <a:p>
            <a:pPr marL="0" indent="0">
              <a:buNone/>
            </a:pPr>
            <a:r>
              <a:rPr lang="en-US" dirty="0"/>
              <a:t>Financial Analysis enables users to –</a:t>
            </a:r>
          </a:p>
          <a:p>
            <a:pPr marL="514350" indent="-514350">
              <a:buFont typeface="+mj-lt"/>
              <a:buAutoNum type="arabicPeriod"/>
            </a:pPr>
            <a:r>
              <a:rPr lang="en-US" dirty="0"/>
              <a:t>Evaluate financial condition of the company</a:t>
            </a:r>
          </a:p>
          <a:p>
            <a:pPr marL="514350" indent="-514350">
              <a:buFont typeface="+mj-lt"/>
              <a:buAutoNum type="arabicPeriod"/>
            </a:pPr>
            <a:r>
              <a:rPr lang="en-US" dirty="0"/>
              <a:t>Prioritize task for the future</a:t>
            </a:r>
          </a:p>
          <a:p>
            <a:pPr marL="514350" indent="-514350">
              <a:buFont typeface="+mj-lt"/>
              <a:buAutoNum type="arabicPeriod"/>
            </a:pPr>
            <a:r>
              <a:rPr lang="en-US" dirty="0"/>
              <a:t>Monitor achieved results</a:t>
            </a:r>
          </a:p>
          <a:p>
            <a:pPr marL="514350" indent="-514350">
              <a:buFont typeface="+mj-lt"/>
              <a:buAutoNum type="arabicPeriod"/>
            </a:pPr>
            <a:r>
              <a:rPr lang="en-US" dirty="0"/>
              <a:t>Detect potential </a:t>
            </a:r>
            <a:r>
              <a:rPr lang="en-US" dirty="0">
                <a:latin typeface="Cambria" panose="02040503050406030204" pitchFamily="18" charset="0"/>
              </a:rPr>
              <a:t>threats</a:t>
            </a:r>
          </a:p>
        </p:txBody>
      </p:sp>
    </p:spTree>
    <p:extLst>
      <p:ext uri="{BB962C8B-B14F-4D97-AF65-F5344CB8AC3E}">
        <p14:creationId xmlns:p14="http://schemas.microsoft.com/office/powerpoint/2010/main" val="2908815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5865F-7A94-496D-B2D1-69E3DE28E7BD}"/>
              </a:ext>
            </a:extLst>
          </p:cNvPr>
          <p:cNvSpPr>
            <a:spLocks noGrp="1"/>
          </p:cNvSpPr>
          <p:nvPr>
            <p:ph type="title"/>
          </p:nvPr>
        </p:nvSpPr>
        <p:spPr/>
        <p:txBody>
          <a:bodyPr/>
          <a:lstStyle/>
          <a:p>
            <a:r>
              <a:rPr lang="en-US" dirty="0"/>
              <a:t>Types of Financial Analysis</a:t>
            </a:r>
            <a:endParaRPr lang="en-IN" dirty="0"/>
          </a:p>
        </p:txBody>
      </p:sp>
      <p:graphicFrame>
        <p:nvGraphicFramePr>
          <p:cNvPr id="16" name="Content Placeholder 15">
            <a:extLst>
              <a:ext uri="{FF2B5EF4-FFF2-40B4-BE49-F238E27FC236}">
                <a16:creationId xmlns:a16="http://schemas.microsoft.com/office/drawing/2014/main" id="{167AC2F4-C4A8-4E36-B4BE-666C91BB3273}"/>
              </a:ext>
            </a:extLst>
          </p:cNvPr>
          <p:cNvGraphicFramePr>
            <a:graphicFrameLocks noGrp="1"/>
          </p:cNvGraphicFramePr>
          <p:nvPr>
            <p:ph idx="1"/>
            <p:extLst>
              <p:ext uri="{D42A27DB-BD31-4B8C-83A1-F6EECF244321}">
                <p14:modId xmlns:p14="http://schemas.microsoft.com/office/powerpoint/2010/main" val="2535991382"/>
              </p:ext>
            </p:extLst>
          </p:nvPr>
        </p:nvGraphicFramePr>
        <p:xfrm>
          <a:off x="289560" y="169068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0111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8EE2A-7BE6-4A68-AE4D-2412A1B81A71}"/>
              </a:ext>
            </a:extLst>
          </p:cNvPr>
          <p:cNvSpPr>
            <a:spLocks noGrp="1"/>
          </p:cNvSpPr>
          <p:nvPr>
            <p:ph type="title"/>
          </p:nvPr>
        </p:nvSpPr>
        <p:spPr/>
        <p:txBody>
          <a:bodyPr/>
          <a:lstStyle/>
          <a:p>
            <a:r>
              <a:rPr lang="en-US" dirty="0"/>
              <a:t>Comparative Financial Statements</a:t>
            </a:r>
            <a:endParaRPr lang="en-IN" dirty="0"/>
          </a:p>
        </p:txBody>
      </p:sp>
      <p:sp>
        <p:nvSpPr>
          <p:cNvPr id="3" name="Content Placeholder 2">
            <a:extLst>
              <a:ext uri="{FF2B5EF4-FFF2-40B4-BE49-F238E27FC236}">
                <a16:creationId xmlns:a16="http://schemas.microsoft.com/office/drawing/2014/main" id="{45D56B83-5CBA-48E5-A04F-495928C3FE04}"/>
              </a:ext>
            </a:extLst>
          </p:cNvPr>
          <p:cNvSpPr>
            <a:spLocks noGrp="1"/>
          </p:cNvSpPr>
          <p:nvPr>
            <p:ph idx="1"/>
          </p:nvPr>
        </p:nvSpPr>
        <p:spPr/>
        <p:txBody>
          <a:bodyPr>
            <a:normAutofit/>
          </a:bodyPr>
          <a:lstStyle/>
          <a:p>
            <a:pPr marL="0" indent="0">
              <a:buNone/>
            </a:pPr>
            <a:r>
              <a:rPr lang="en-US" sz="3200" dirty="0">
                <a:latin typeface="Cambria" panose="02040503050406030204" pitchFamily="18" charset="0"/>
                <a:ea typeface="Cambria" panose="02040503050406030204" pitchFamily="18" charset="0"/>
              </a:rPr>
              <a:t>Comparative Financial Statements are statements of the Financial position of a business so designed as to facilitate comparison of different accounting variables for drawing useful inferences</a:t>
            </a:r>
            <a:endParaRPr lang="en-IN" sz="3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361507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CC6CF-1D9A-4F9E-84D3-D80B190CE238}"/>
              </a:ext>
            </a:extLst>
          </p:cNvPr>
          <p:cNvSpPr>
            <a:spLocks noGrp="1"/>
          </p:cNvSpPr>
          <p:nvPr>
            <p:ph type="title"/>
          </p:nvPr>
        </p:nvSpPr>
        <p:spPr/>
        <p:txBody>
          <a:bodyPr/>
          <a:lstStyle/>
          <a:p>
            <a:r>
              <a:rPr lang="en-US" dirty="0"/>
              <a:t>Advantages</a:t>
            </a:r>
            <a:endParaRPr lang="en-IN" dirty="0"/>
          </a:p>
        </p:txBody>
      </p:sp>
      <p:sp>
        <p:nvSpPr>
          <p:cNvPr id="3" name="Content Placeholder 2">
            <a:extLst>
              <a:ext uri="{FF2B5EF4-FFF2-40B4-BE49-F238E27FC236}">
                <a16:creationId xmlns:a16="http://schemas.microsoft.com/office/drawing/2014/main" id="{92CB9CDE-093B-447A-A86F-4F4CEE0134BB}"/>
              </a:ext>
            </a:extLst>
          </p:cNvPr>
          <p:cNvSpPr>
            <a:spLocks noGrp="1"/>
          </p:cNvSpPr>
          <p:nvPr>
            <p:ph idx="1"/>
          </p:nvPr>
        </p:nvSpPr>
        <p:spPr/>
        <p:txBody>
          <a:bodyPr/>
          <a:lstStyle/>
          <a:p>
            <a:pPr marL="514350" indent="-514350">
              <a:buAutoNum type="arabicPeriod"/>
            </a:pPr>
            <a:r>
              <a:rPr lang="en-US" dirty="0"/>
              <a:t>These statements are very useful to the financial analysts because they indicate the direction of the movement of the financial position and performance over the years.</a:t>
            </a:r>
          </a:p>
          <a:p>
            <a:pPr marL="514350" indent="-514350">
              <a:buAutoNum type="arabicPeriod"/>
            </a:pPr>
            <a:r>
              <a:rPr lang="en-US" dirty="0"/>
              <a:t>These statements can also be used to compare the position of the firm every month or every quarter. They can be prepared to facilitate comparison with the financial position of other firms in the same industry or with the average performance of the entire industry. Such comparison facilitates identification of ‘trouble spots’ in a company’s working, and taking </a:t>
            </a:r>
            <a:r>
              <a:rPr lang="en-US"/>
              <a:t>corrective measures.</a:t>
            </a:r>
            <a:endParaRPr lang="en-IN" dirty="0"/>
          </a:p>
        </p:txBody>
      </p:sp>
    </p:spTree>
    <p:extLst>
      <p:ext uri="{BB962C8B-B14F-4D97-AF65-F5344CB8AC3E}">
        <p14:creationId xmlns:p14="http://schemas.microsoft.com/office/powerpoint/2010/main" val="2158135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6C2A8-50EE-476E-B185-9D393FBFB45F}"/>
              </a:ext>
            </a:extLst>
          </p:cNvPr>
          <p:cNvSpPr>
            <a:spLocks noGrp="1"/>
          </p:cNvSpPr>
          <p:nvPr>
            <p:ph type="title"/>
          </p:nvPr>
        </p:nvSpPr>
        <p:spPr/>
        <p:txBody>
          <a:bodyPr/>
          <a:lstStyle/>
          <a:p>
            <a:r>
              <a:rPr lang="en-US" dirty="0"/>
              <a:t>Advantages - </a:t>
            </a:r>
            <a:endParaRPr lang="en-IN" dirty="0"/>
          </a:p>
        </p:txBody>
      </p:sp>
      <p:sp>
        <p:nvSpPr>
          <p:cNvPr id="3" name="Content Placeholder 2">
            <a:extLst>
              <a:ext uri="{FF2B5EF4-FFF2-40B4-BE49-F238E27FC236}">
                <a16:creationId xmlns:a16="http://schemas.microsoft.com/office/drawing/2014/main" id="{1D82E509-C00E-4666-9596-CCEDD698700C}"/>
              </a:ext>
            </a:extLst>
          </p:cNvPr>
          <p:cNvSpPr>
            <a:spLocks noGrp="1"/>
          </p:cNvSpPr>
          <p:nvPr>
            <p:ph idx="1"/>
          </p:nvPr>
        </p:nvSpPr>
        <p:spPr/>
        <p:txBody>
          <a:bodyPr>
            <a:normAutofit/>
          </a:bodyPr>
          <a:lstStyle/>
          <a:p>
            <a:pPr marL="0" indent="0">
              <a:buNone/>
            </a:pPr>
            <a:r>
              <a:rPr lang="en-US" sz="3200" dirty="0">
                <a:latin typeface="Cambria" panose="02040503050406030204" pitchFamily="18" charset="0"/>
                <a:ea typeface="Cambria" panose="02040503050406030204" pitchFamily="18" charset="0"/>
              </a:rPr>
              <a:t>3. Comparative statements present a review of the past activities and their cumulative effect on the financial position of the concern.</a:t>
            </a:r>
          </a:p>
          <a:p>
            <a:pPr marL="0" indent="0">
              <a:buNone/>
            </a:pPr>
            <a:r>
              <a:rPr lang="en-US" sz="3200" dirty="0">
                <a:latin typeface="Cambria" panose="02040503050406030204" pitchFamily="18" charset="0"/>
                <a:ea typeface="Cambria" panose="02040503050406030204" pitchFamily="18" charset="0"/>
              </a:rPr>
              <a:t>4. Comparative statements enhance the usefulness of reports and bring out more clearly the nature and trends of current changes affecting the enterprise.</a:t>
            </a:r>
            <a:endParaRPr lang="en-IN" sz="3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252438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904</Words>
  <Application>Microsoft Office PowerPoint</Application>
  <PresentationFormat>Widescreen</PresentationFormat>
  <Paragraphs>61</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vt:lpstr>
      <vt:lpstr>Office Theme</vt:lpstr>
      <vt:lpstr>Tools and Techniques of Financial Analysis</vt:lpstr>
      <vt:lpstr>Introduction - </vt:lpstr>
      <vt:lpstr>Interpretation</vt:lpstr>
      <vt:lpstr>Objectives of Financial Analysis</vt:lpstr>
      <vt:lpstr>Need for Financial Analysis</vt:lpstr>
      <vt:lpstr>Types of Financial Analysis</vt:lpstr>
      <vt:lpstr>Comparative Financial Statements</vt:lpstr>
      <vt:lpstr>Advantages</vt:lpstr>
      <vt:lpstr>Advantages - </vt:lpstr>
      <vt:lpstr>Disadvantages - </vt:lpstr>
      <vt:lpstr>Common Sze Statement</vt:lpstr>
      <vt:lpstr>Trends Analysis:</vt:lpstr>
      <vt:lpstr>Uses of Trend Analysis</vt:lpstr>
      <vt:lpstr>Advantages</vt:lpstr>
      <vt:lpstr>Disadvantages -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Tools and Techniques of Financial Analysis</dc:title>
  <dc:creator>Sagar Yalgi</dc:creator>
  <cp:lastModifiedBy>user</cp:lastModifiedBy>
  <cp:revision>14</cp:revision>
  <dcterms:created xsi:type="dcterms:W3CDTF">2018-08-19T14:40:05Z</dcterms:created>
  <dcterms:modified xsi:type="dcterms:W3CDTF">2020-06-21T05:51:55Z</dcterms:modified>
</cp:coreProperties>
</file>