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40" r:id="rId1"/>
  </p:sldMasterIdLst>
  <p:notesMasterIdLst>
    <p:notesMasterId r:id="rId81"/>
  </p:notesMasterIdLst>
  <p:handoutMasterIdLst>
    <p:handoutMasterId r:id="rId82"/>
  </p:handoutMasterIdLst>
  <p:sldIdLst>
    <p:sldId id="256" r:id="rId2"/>
    <p:sldId id="257" r:id="rId3"/>
    <p:sldId id="258" r:id="rId4"/>
    <p:sldId id="338" r:id="rId5"/>
    <p:sldId id="259" r:id="rId6"/>
    <p:sldId id="260" r:id="rId7"/>
    <p:sldId id="261" r:id="rId8"/>
    <p:sldId id="262" r:id="rId9"/>
    <p:sldId id="332" r:id="rId10"/>
    <p:sldId id="331" r:id="rId11"/>
    <p:sldId id="337" r:id="rId12"/>
    <p:sldId id="333" r:id="rId13"/>
    <p:sldId id="334" r:id="rId14"/>
    <p:sldId id="335" r:id="rId15"/>
    <p:sldId id="336" r:id="rId16"/>
    <p:sldId id="317" r:id="rId17"/>
    <p:sldId id="318" r:id="rId18"/>
    <p:sldId id="319" r:id="rId19"/>
    <p:sldId id="323" r:id="rId20"/>
    <p:sldId id="324" r:id="rId21"/>
    <p:sldId id="341" r:id="rId22"/>
    <p:sldId id="325" r:id="rId23"/>
    <p:sldId id="342" r:id="rId24"/>
    <p:sldId id="343" r:id="rId25"/>
    <p:sldId id="344" r:id="rId26"/>
    <p:sldId id="345" r:id="rId27"/>
    <p:sldId id="346" r:id="rId28"/>
    <p:sldId id="269" r:id="rId29"/>
    <p:sldId id="270" r:id="rId30"/>
    <p:sldId id="271" r:id="rId31"/>
    <p:sldId id="272" r:id="rId32"/>
    <p:sldId id="273" r:id="rId33"/>
    <p:sldId id="274" r:id="rId34"/>
    <p:sldId id="339" r:id="rId35"/>
    <p:sldId id="275" r:id="rId36"/>
    <p:sldId id="276" r:id="rId37"/>
    <p:sldId id="277" r:id="rId38"/>
    <p:sldId id="278" r:id="rId39"/>
    <p:sldId id="279" r:id="rId40"/>
    <p:sldId id="340" r:id="rId41"/>
    <p:sldId id="280" r:id="rId42"/>
    <p:sldId id="281" r:id="rId43"/>
    <p:sldId id="282" r:id="rId44"/>
    <p:sldId id="283" r:id="rId45"/>
    <p:sldId id="284" r:id="rId46"/>
    <p:sldId id="285" r:id="rId47"/>
    <p:sldId id="286" r:id="rId48"/>
    <p:sldId id="287" r:id="rId49"/>
    <p:sldId id="288" r:id="rId50"/>
    <p:sldId id="289" r:id="rId51"/>
    <p:sldId id="290" r:id="rId52"/>
    <p:sldId id="291" r:id="rId53"/>
    <p:sldId id="292" r:id="rId54"/>
    <p:sldId id="293" r:id="rId55"/>
    <p:sldId id="295" r:id="rId56"/>
    <p:sldId id="294" r:id="rId57"/>
    <p:sldId id="316" r:id="rId58"/>
    <p:sldId id="297" r:id="rId59"/>
    <p:sldId id="298" r:id="rId60"/>
    <p:sldId id="300" r:id="rId61"/>
    <p:sldId id="299" r:id="rId62"/>
    <p:sldId id="301" r:id="rId63"/>
    <p:sldId id="302" r:id="rId64"/>
    <p:sldId id="327" r:id="rId65"/>
    <p:sldId id="328" r:id="rId66"/>
    <p:sldId id="329" r:id="rId67"/>
    <p:sldId id="330" r:id="rId68"/>
    <p:sldId id="303" r:id="rId69"/>
    <p:sldId id="304" r:id="rId70"/>
    <p:sldId id="305" r:id="rId71"/>
    <p:sldId id="306" r:id="rId72"/>
    <p:sldId id="307" r:id="rId73"/>
    <p:sldId id="308" r:id="rId74"/>
    <p:sldId id="309" r:id="rId75"/>
    <p:sldId id="310" r:id="rId76"/>
    <p:sldId id="311" r:id="rId77"/>
    <p:sldId id="312" r:id="rId78"/>
    <p:sldId id="313" r:id="rId79"/>
    <p:sldId id="314" r:id="rId80"/>
  </p:sldIdLst>
  <p:sldSz cx="9144000" cy="6858000" type="screen4x3"/>
  <p:notesSz cx="6954838" cy="9309100"/>
  <p:defaultTextStyle>
    <a:defPPr>
      <a:defRPr lang="en-US"/>
    </a:defPPr>
    <a:lvl1pPr algn="l" rtl="0" eaLnBrk="0" fontAlgn="base" hangingPunct="0">
      <a:spcBef>
        <a:spcPct val="0"/>
      </a:spcBef>
      <a:spcAft>
        <a:spcPct val="0"/>
      </a:spcAft>
      <a:defRPr sz="2400" kern="1200">
        <a:solidFill>
          <a:schemeClr val="tx1"/>
        </a:solidFill>
        <a:latin typeface="Verdana" pitchFamily="34" charset="0"/>
        <a:ea typeface="+mn-ea"/>
        <a:cs typeface="+mn-cs"/>
      </a:defRPr>
    </a:lvl1pPr>
    <a:lvl2pPr marL="457200" algn="l" rtl="0" eaLnBrk="0" fontAlgn="base" hangingPunct="0">
      <a:spcBef>
        <a:spcPct val="0"/>
      </a:spcBef>
      <a:spcAft>
        <a:spcPct val="0"/>
      </a:spcAft>
      <a:defRPr sz="2400" kern="1200">
        <a:solidFill>
          <a:schemeClr val="tx1"/>
        </a:solidFill>
        <a:latin typeface="Verdana" pitchFamily="34" charset="0"/>
        <a:ea typeface="+mn-ea"/>
        <a:cs typeface="+mn-cs"/>
      </a:defRPr>
    </a:lvl2pPr>
    <a:lvl3pPr marL="914400" algn="l" rtl="0" eaLnBrk="0" fontAlgn="base" hangingPunct="0">
      <a:spcBef>
        <a:spcPct val="0"/>
      </a:spcBef>
      <a:spcAft>
        <a:spcPct val="0"/>
      </a:spcAft>
      <a:defRPr sz="2400" kern="1200">
        <a:solidFill>
          <a:schemeClr val="tx1"/>
        </a:solidFill>
        <a:latin typeface="Verdana"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Verdana"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Verdana" pitchFamily="34" charset="0"/>
        <a:ea typeface="+mn-ea"/>
        <a:cs typeface="+mn-cs"/>
      </a:defRPr>
    </a:lvl5pPr>
    <a:lvl6pPr marL="2286000" algn="l" defTabSz="914400" rtl="0" eaLnBrk="1" latinLnBrk="0" hangingPunct="1">
      <a:defRPr sz="2400" kern="1200">
        <a:solidFill>
          <a:schemeClr val="tx1"/>
        </a:solidFill>
        <a:latin typeface="Verdana" pitchFamily="34" charset="0"/>
        <a:ea typeface="+mn-ea"/>
        <a:cs typeface="+mn-cs"/>
      </a:defRPr>
    </a:lvl6pPr>
    <a:lvl7pPr marL="2743200" algn="l" defTabSz="914400" rtl="0" eaLnBrk="1" latinLnBrk="0" hangingPunct="1">
      <a:defRPr sz="2400" kern="1200">
        <a:solidFill>
          <a:schemeClr val="tx1"/>
        </a:solidFill>
        <a:latin typeface="Verdana" pitchFamily="34" charset="0"/>
        <a:ea typeface="+mn-ea"/>
        <a:cs typeface="+mn-cs"/>
      </a:defRPr>
    </a:lvl7pPr>
    <a:lvl8pPr marL="3200400" algn="l" defTabSz="914400" rtl="0" eaLnBrk="1" latinLnBrk="0" hangingPunct="1">
      <a:defRPr sz="2400" kern="1200">
        <a:solidFill>
          <a:schemeClr val="tx1"/>
        </a:solidFill>
        <a:latin typeface="Verdana" pitchFamily="34" charset="0"/>
        <a:ea typeface="+mn-ea"/>
        <a:cs typeface="+mn-cs"/>
      </a:defRPr>
    </a:lvl8pPr>
    <a:lvl9pPr marL="3657600" algn="l" defTabSz="914400" rtl="0" eaLnBrk="1" latinLnBrk="0" hangingPunct="1">
      <a:defRPr sz="2400"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00"/>
    <a:srgbClr val="0066FF"/>
    <a:srgbClr val="FFCC66"/>
    <a:srgbClr val="FF9999"/>
    <a:srgbClr val="FFCCCC"/>
    <a:srgbClr val="FFCC99"/>
    <a:srgbClr val="FFFFCC"/>
    <a:srgbClr val="00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4085" autoAdjust="0"/>
    <p:restoredTop sz="92718" autoAdjust="0"/>
  </p:normalViewPr>
  <p:slideViewPr>
    <p:cSldViewPr>
      <p:cViewPr varScale="1">
        <p:scale>
          <a:sx n="92" d="100"/>
          <a:sy n="92" d="100"/>
        </p:scale>
        <p:origin x="-74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6504"/>
    </p:cViewPr>
  </p:sorterViewPr>
  <p:notesViewPr>
    <p:cSldViewPr>
      <p:cViewPr>
        <p:scale>
          <a:sx n="100" d="100"/>
          <a:sy n="100" d="100"/>
        </p:scale>
        <p:origin x="-864" y="2400"/>
      </p:cViewPr>
      <p:guideLst>
        <p:guide orient="horz" pos="2932"/>
        <p:guide pos="219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handoutMaster" Target="handoutMasters/handoutMaster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notesMaster" Target="notesMasters/notesMaster1.xml"/><Relationship Id="rId86"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0"/>
            <a:ext cx="3013763" cy="465455"/>
          </a:xfrm>
          <a:prstGeom prst="rect">
            <a:avLst/>
          </a:prstGeom>
          <a:noFill/>
          <a:ln w="9525">
            <a:noFill/>
            <a:miter lim="800000"/>
            <a:headEnd/>
            <a:tailEnd/>
          </a:ln>
          <a:effectLst/>
        </p:spPr>
        <p:txBody>
          <a:bodyPr vert="horz" wrap="square" lIns="92930" tIns="46465" rIns="92930" bIns="46465" numCol="1" anchor="t" anchorCtr="0" compatLnSpc="1">
            <a:prstTxWarp prst="textNoShape">
              <a:avLst/>
            </a:prstTxWarp>
          </a:bodyPr>
          <a:lstStyle>
            <a:lvl1pPr eaLnBrk="1" hangingPunct="1">
              <a:defRPr sz="1200">
                <a:latin typeface="Arial" charset="0"/>
              </a:defRPr>
            </a:lvl1pPr>
          </a:lstStyle>
          <a:p>
            <a:pPr>
              <a:defRPr/>
            </a:pPr>
            <a:r>
              <a:rPr lang="it-IT" sz="1000"/>
              <a:t>FAM 4/e, Tata McGraw Hill </a:t>
            </a:r>
            <a:endParaRPr lang="en-US" sz="1000"/>
          </a:p>
        </p:txBody>
      </p:sp>
      <p:sp>
        <p:nvSpPr>
          <p:cNvPr id="122883" name="Rectangle 3"/>
          <p:cNvSpPr>
            <a:spLocks noGrp="1" noChangeArrowheads="1"/>
          </p:cNvSpPr>
          <p:nvPr>
            <p:ph type="dt" sz="quarter" idx="1"/>
          </p:nvPr>
        </p:nvSpPr>
        <p:spPr bwMode="auto">
          <a:xfrm>
            <a:off x="3939466" y="0"/>
            <a:ext cx="3013763" cy="465455"/>
          </a:xfrm>
          <a:prstGeom prst="rect">
            <a:avLst/>
          </a:prstGeom>
          <a:noFill/>
          <a:ln w="9525">
            <a:noFill/>
            <a:miter lim="800000"/>
            <a:headEnd/>
            <a:tailEnd/>
          </a:ln>
          <a:effectLst/>
        </p:spPr>
        <p:txBody>
          <a:bodyPr vert="horz" wrap="square" lIns="92930" tIns="46465" rIns="92930" bIns="46465" numCol="1" anchor="t" anchorCtr="0" compatLnSpc="1">
            <a:prstTxWarp prst="textNoShape">
              <a:avLst/>
            </a:prstTxWarp>
          </a:bodyPr>
          <a:lstStyle>
            <a:lvl1pPr algn="r" eaLnBrk="1" hangingPunct="1">
              <a:defRPr sz="1200">
                <a:latin typeface="Arial" charset="0"/>
              </a:defRPr>
            </a:lvl1pPr>
          </a:lstStyle>
          <a:p>
            <a:pPr>
              <a:defRPr/>
            </a:pPr>
            <a:r>
              <a:rPr lang="en-US" sz="1000"/>
              <a:t>2016</a:t>
            </a:r>
          </a:p>
        </p:txBody>
      </p:sp>
      <p:sp>
        <p:nvSpPr>
          <p:cNvPr id="122884" name="Rectangle 4"/>
          <p:cNvSpPr>
            <a:spLocks noGrp="1" noChangeArrowheads="1"/>
          </p:cNvSpPr>
          <p:nvPr>
            <p:ph type="ftr" sz="quarter" idx="2"/>
          </p:nvPr>
        </p:nvSpPr>
        <p:spPr bwMode="auto">
          <a:xfrm>
            <a:off x="0" y="8842029"/>
            <a:ext cx="3013763" cy="465455"/>
          </a:xfrm>
          <a:prstGeom prst="rect">
            <a:avLst/>
          </a:prstGeom>
          <a:noFill/>
          <a:ln w="9525">
            <a:noFill/>
            <a:miter lim="800000"/>
            <a:headEnd/>
            <a:tailEnd/>
          </a:ln>
          <a:effectLst/>
        </p:spPr>
        <p:txBody>
          <a:bodyPr vert="horz" wrap="square" lIns="92930" tIns="46465" rIns="92930" bIns="46465" numCol="1" anchor="b" anchorCtr="0" compatLnSpc="1">
            <a:prstTxWarp prst="textNoShape">
              <a:avLst/>
            </a:prstTxWarp>
          </a:bodyPr>
          <a:lstStyle>
            <a:lvl1pPr eaLnBrk="1" hangingPunct="1">
              <a:defRPr sz="1200">
                <a:latin typeface="Arial" charset="0"/>
              </a:defRPr>
            </a:lvl1pPr>
          </a:lstStyle>
          <a:p>
            <a:pPr>
              <a:defRPr/>
            </a:pPr>
            <a:r>
              <a:rPr lang="en-US" sz="1000"/>
              <a:t>Ramachandran &amp; Kakani</a:t>
            </a:r>
          </a:p>
        </p:txBody>
      </p:sp>
      <p:sp>
        <p:nvSpPr>
          <p:cNvPr id="122885" name="Rectangle 5"/>
          <p:cNvSpPr>
            <a:spLocks noGrp="1" noChangeArrowheads="1"/>
          </p:cNvSpPr>
          <p:nvPr>
            <p:ph type="sldNum" sz="quarter" idx="3"/>
          </p:nvPr>
        </p:nvSpPr>
        <p:spPr bwMode="auto">
          <a:xfrm>
            <a:off x="3939466" y="8842029"/>
            <a:ext cx="3013763" cy="465455"/>
          </a:xfrm>
          <a:prstGeom prst="rect">
            <a:avLst/>
          </a:prstGeom>
          <a:noFill/>
          <a:ln w="9525">
            <a:noFill/>
            <a:miter lim="800000"/>
            <a:headEnd/>
            <a:tailEnd/>
          </a:ln>
          <a:effectLst/>
        </p:spPr>
        <p:txBody>
          <a:bodyPr vert="horz" wrap="square" lIns="92930" tIns="46465" rIns="92930" bIns="46465" numCol="1" anchor="b" anchorCtr="0" compatLnSpc="1">
            <a:prstTxWarp prst="textNoShape">
              <a:avLst/>
            </a:prstTxWarp>
          </a:bodyPr>
          <a:lstStyle>
            <a:lvl1pPr algn="r" eaLnBrk="1" hangingPunct="1">
              <a:defRPr sz="1200">
                <a:latin typeface="Arial" charset="0"/>
              </a:defRPr>
            </a:lvl1pPr>
          </a:lstStyle>
          <a:p>
            <a:pPr>
              <a:defRPr/>
            </a:pPr>
            <a:fld id="{038CA087-1C6A-4129-992A-33DE8F99B943}" type="slidenum">
              <a:rPr lang="en-US"/>
              <a:pPr>
                <a:defRPr/>
              </a:pPr>
              <a:t>‹#›</a:t>
            </a:fld>
            <a:endParaRPr lang="en-US"/>
          </a:p>
        </p:txBody>
      </p:sp>
    </p:spTree>
    <p:extLst>
      <p:ext uri="{BB962C8B-B14F-4D97-AF65-F5344CB8AC3E}">
        <p14:creationId xmlns:p14="http://schemas.microsoft.com/office/powerpoint/2010/main" val="980107295"/>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1858" name="Rectangle 2"/>
          <p:cNvSpPr>
            <a:spLocks noGrp="1" noChangeArrowheads="1"/>
          </p:cNvSpPr>
          <p:nvPr>
            <p:ph type="hdr" sz="quarter"/>
          </p:nvPr>
        </p:nvSpPr>
        <p:spPr bwMode="auto">
          <a:xfrm>
            <a:off x="0" y="0"/>
            <a:ext cx="3013763" cy="465455"/>
          </a:xfrm>
          <a:prstGeom prst="rect">
            <a:avLst/>
          </a:prstGeom>
          <a:noFill/>
          <a:ln w="9525">
            <a:noFill/>
            <a:miter lim="800000"/>
            <a:headEnd/>
            <a:tailEnd/>
          </a:ln>
          <a:effectLst/>
        </p:spPr>
        <p:txBody>
          <a:bodyPr vert="horz" wrap="square" lIns="92930" tIns="46465" rIns="92930" bIns="46465" numCol="1" anchor="t" anchorCtr="0" compatLnSpc="1">
            <a:prstTxWarp prst="textNoShape">
              <a:avLst/>
            </a:prstTxWarp>
          </a:bodyPr>
          <a:lstStyle>
            <a:lvl1pPr eaLnBrk="1" hangingPunct="1">
              <a:defRPr sz="1000">
                <a:latin typeface="Arial" charset="0"/>
              </a:defRPr>
            </a:lvl1pPr>
          </a:lstStyle>
          <a:p>
            <a:pPr>
              <a:defRPr/>
            </a:pPr>
            <a:r>
              <a:rPr lang="it-IT" smtClean="0"/>
              <a:t>FAM 4/e, Tata McGraw Hill </a:t>
            </a:r>
            <a:endParaRPr lang="en-US" dirty="0"/>
          </a:p>
        </p:txBody>
      </p:sp>
      <p:sp>
        <p:nvSpPr>
          <p:cNvPr id="121859" name="Rectangle 3"/>
          <p:cNvSpPr>
            <a:spLocks noGrp="1" noChangeArrowheads="1"/>
          </p:cNvSpPr>
          <p:nvPr>
            <p:ph type="dt" idx="1"/>
          </p:nvPr>
        </p:nvSpPr>
        <p:spPr bwMode="auto">
          <a:xfrm>
            <a:off x="3939466" y="0"/>
            <a:ext cx="3013763" cy="465455"/>
          </a:xfrm>
          <a:prstGeom prst="rect">
            <a:avLst/>
          </a:prstGeom>
          <a:noFill/>
          <a:ln w="9525">
            <a:noFill/>
            <a:miter lim="800000"/>
            <a:headEnd/>
            <a:tailEnd/>
          </a:ln>
          <a:effectLst/>
        </p:spPr>
        <p:txBody>
          <a:bodyPr vert="horz" wrap="square" lIns="92930" tIns="46465" rIns="92930" bIns="46465" numCol="1" anchor="t" anchorCtr="0" compatLnSpc="1">
            <a:prstTxWarp prst="textNoShape">
              <a:avLst/>
            </a:prstTxWarp>
          </a:bodyPr>
          <a:lstStyle>
            <a:lvl1pPr algn="r" eaLnBrk="1" hangingPunct="1">
              <a:defRPr sz="1000">
                <a:latin typeface="Arial" charset="0"/>
              </a:defRPr>
            </a:lvl1pPr>
          </a:lstStyle>
          <a:p>
            <a:pPr>
              <a:defRPr/>
            </a:pPr>
            <a:r>
              <a:rPr lang="en-US" smtClean="0"/>
              <a:t>2016</a:t>
            </a:r>
            <a:endParaRPr lang="en-US"/>
          </a:p>
        </p:txBody>
      </p:sp>
      <p:sp>
        <p:nvSpPr>
          <p:cNvPr id="90116" name="Rectangle 4"/>
          <p:cNvSpPr>
            <a:spLocks noGrp="1" noRot="1" noChangeAspect="1" noChangeArrowheads="1" noTextEdit="1"/>
          </p:cNvSpPr>
          <p:nvPr>
            <p:ph type="sldImg" idx="2"/>
          </p:nvPr>
        </p:nvSpPr>
        <p:spPr bwMode="auto">
          <a:xfrm>
            <a:off x="1150938" y="698500"/>
            <a:ext cx="4652962" cy="3490913"/>
          </a:xfrm>
          <a:prstGeom prst="rect">
            <a:avLst/>
          </a:prstGeom>
          <a:noFill/>
          <a:ln w="9525">
            <a:solidFill>
              <a:srgbClr val="000000"/>
            </a:solidFill>
            <a:miter lim="800000"/>
            <a:headEnd/>
            <a:tailEnd/>
          </a:ln>
        </p:spPr>
      </p:sp>
      <p:sp>
        <p:nvSpPr>
          <p:cNvPr id="121861" name="Rectangle 5"/>
          <p:cNvSpPr>
            <a:spLocks noGrp="1" noChangeArrowheads="1"/>
          </p:cNvSpPr>
          <p:nvPr>
            <p:ph type="body" sz="quarter" idx="3"/>
          </p:nvPr>
        </p:nvSpPr>
        <p:spPr bwMode="auto">
          <a:xfrm>
            <a:off x="695484" y="4421823"/>
            <a:ext cx="5563870" cy="4189095"/>
          </a:xfrm>
          <a:prstGeom prst="rect">
            <a:avLst/>
          </a:prstGeom>
          <a:noFill/>
          <a:ln w="9525">
            <a:noFill/>
            <a:miter lim="800000"/>
            <a:headEnd/>
            <a:tailEnd/>
          </a:ln>
          <a:effectLst/>
        </p:spPr>
        <p:txBody>
          <a:bodyPr vert="horz" wrap="square" lIns="92930" tIns="46465" rIns="92930" bIns="46465"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21862" name="Rectangle 6"/>
          <p:cNvSpPr>
            <a:spLocks noGrp="1" noChangeArrowheads="1"/>
          </p:cNvSpPr>
          <p:nvPr>
            <p:ph type="ftr" sz="quarter" idx="4"/>
          </p:nvPr>
        </p:nvSpPr>
        <p:spPr bwMode="auto">
          <a:xfrm>
            <a:off x="0" y="8842029"/>
            <a:ext cx="3013763" cy="465455"/>
          </a:xfrm>
          <a:prstGeom prst="rect">
            <a:avLst/>
          </a:prstGeom>
          <a:noFill/>
          <a:ln w="9525">
            <a:noFill/>
            <a:miter lim="800000"/>
            <a:headEnd/>
            <a:tailEnd/>
          </a:ln>
          <a:effectLst/>
        </p:spPr>
        <p:txBody>
          <a:bodyPr vert="horz" wrap="square" lIns="92930" tIns="46465" rIns="92930" bIns="46465" numCol="1" anchor="b" anchorCtr="0" compatLnSpc="1">
            <a:prstTxWarp prst="textNoShape">
              <a:avLst/>
            </a:prstTxWarp>
          </a:bodyPr>
          <a:lstStyle>
            <a:lvl1pPr eaLnBrk="1" hangingPunct="1">
              <a:defRPr sz="1000">
                <a:latin typeface="Arial" charset="0"/>
              </a:defRPr>
            </a:lvl1pPr>
          </a:lstStyle>
          <a:p>
            <a:pPr>
              <a:defRPr/>
            </a:pPr>
            <a:r>
              <a:rPr lang="en-US" dirty="0" err="1" smtClean="0"/>
              <a:t>Ramachandran</a:t>
            </a:r>
            <a:r>
              <a:rPr lang="en-US" dirty="0" smtClean="0"/>
              <a:t> &amp; </a:t>
            </a:r>
            <a:r>
              <a:rPr lang="en-US" dirty="0" err="1" smtClean="0"/>
              <a:t>Kakani</a:t>
            </a:r>
            <a:endParaRPr lang="en-US" dirty="0"/>
          </a:p>
        </p:txBody>
      </p:sp>
      <p:sp>
        <p:nvSpPr>
          <p:cNvPr id="121863" name="Rectangle 7"/>
          <p:cNvSpPr>
            <a:spLocks noGrp="1" noChangeArrowheads="1"/>
          </p:cNvSpPr>
          <p:nvPr>
            <p:ph type="sldNum" sz="quarter" idx="5"/>
          </p:nvPr>
        </p:nvSpPr>
        <p:spPr bwMode="auto">
          <a:xfrm>
            <a:off x="3939466" y="8842029"/>
            <a:ext cx="3013763" cy="465455"/>
          </a:xfrm>
          <a:prstGeom prst="rect">
            <a:avLst/>
          </a:prstGeom>
          <a:noFill/>
          <a:ln w="9525">
            <a:noFill/>
            <a:miter lim="800000"/>
            <a:headEnd/>
            <a:tailEnd/>
          </a:ln>
          <a:effectLst/>
        </p:spPr>
        <p:txBody>
          <a:bodyPr vert="horz" wrap="square" lIns="92930" tIns="46465" rIns="92930" bIns="46465" numCol="1" anchor="b" anchorCtr="0" compatLnSpc="1">
            <a:prstTxWarp prst="textNoShape">
              <a:avLst/>
            </a:prstTxWarp>
          </a:bodyPr>
          <a:lstStyle>
            <a:lvl1pPr algn="r" eaLnBrk="1" hangingPunct="1">
              <a:defRPr sz="1200">
                <a:latin typeface="Arial" charset="0"/>
              </a:defRPr>
            </a:lvl1pPr>
          </a:lstStyle>
          <a:p>
            <a:pPr>
              <a:defRPr/>
            </a:pPr>
            <a:fld id="{40FE7B4E-ACB7-4CAA-B01C-4D8F30ED63A7}" type="slidenum">
              <a:rPr lang="en-US"/>
              <a:pPr>
                <a:defRPr/>
              </a:pPr>
              <a:t>‹#›</a:t>
            </a:fld>
            <a:endParaRPr lang="en-US"/>
          </a:p>
        </p:txBody>
      </p:sp>
    </p:spTree>
    <p:extLst>
      <p:ext uri="{BB962C8B-B14F-4D97-AF65-F5344CB8AC3E}">
        <p14:creationId xmlns:p14="http://schemas.microsoft.com/office/powerpoint/2010/main" val="4160053109"/>
      </p:ext>
    </p:extLst>
  </p:cSld>
  <p:clrMap bg1="lt1" tx1="dk1" bg2="lt2" tx2="dk2" accent1="accent1" accent2="accent2" accent3="accent3" accent4="accent4" accent5="accent5" accent6="accent6" hlink="hlink" folHlink="folHlink"/>
  <p:hf sldNum="0" hdr="0" ftr="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9" name="Rectangle 3"/>
          <p:cNvSpPr>
            <a:spLocks noGrp="1" noChangeArrowheads="1"/>
          </p:cNvSpPr>
          <p:nvPr>
            <p:ph type="dt" sz="quarter" idx="1"/>
          </p:nvPr>
        </p:nvSpPr>
        <p:spPr>
          <a:noFill/>
        </p:spPr>
        <p:txBody>
          <a:bodyPr/>
          <a:lstStyle/>
          <a:p>
            <a:r>
              <a:rPr lang="en-US" smtClean="0"/>
              <a:t>2016</a:t>
            </a:r>
          </a:p>
        </p:txBody>
      </p:sp>
      <p:sp>
        <p:nvSpPr>
          <p:cNvPr id="91142" name="Rectangle 2"/>
          <p:cNvSpPr>
            <a:spLocks noGrp="1" noRot="1" noChangeAspect="1" noChangeArrowheads="1" noTextEdit="1"/>
          </p:cNvSpPr>
          <p:nvPr>
            <p:ph type="sldImg"/>
          </p:nvPr>
        </p:nvSpPr>
        <p:spPr>
          <a:ln/>
        </p:spPr>
      </p:sp>
      <p:sp>
        <p:nvSpPr>
          <p:cNvPr id="9114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pPr>
              <a:defRPr/>
            </a:pPr>
            <a:r>
              <a:rPr lang="en-US" smtClean="0"/>
              <a:t>2016</a:t>
            </a:r>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pPr>
              <a:defRPr/>
            </a:pPr>
            <a:r>
              <a:rPr lang="en-US" smtClean="0"/>
              <a:t>2016</a:t>
            </a:r>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Instructor might like to discuss the spotlight 7.5 box given in page</a:t>
            </a:r>
            <a:r>
              <a:rPr lang="en-US" baseline="0" dirty="0" smtClean="0"/>
              <a:t> no. 428 wherein, there is a discussion on, which ratio is more important, Current ratio or Quick ratio?</a:t>
            </a:r>
            <a:endParaRPr lang="en-US" dirty="0"/>
          </a:p>
        </p:txBody>
      </p:sp>
      <p:sp>
        <p:nvSpPr>
          <p:cNvPr id="5" name="Date Placeholder 4"/>
          <p:cNvSpPr>
            <a:spLocks noGrp="1"/>
          </p:cNvSpPr>
          <p:nvPr>
            <p:ph type="dt" idx="11"/>
          </p:nvPr>
        </p:nvSpPr>
        <p:spPr/>
        <p:txBody>
          <a:bodyPr/>
          <a:lstStyle/>
          <a:p>
            <a:pPr>
              <a:defRPr/>
            </a:pPr>
            <a:r>
              <a:rPr lang="en-US" smtClean="0"/>
              <a:t>2016</a:t>
            </a:r>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Instructors might like to discuss the Spotlight 7.6 box  in page 432 here</a:t>
            </a:r>
            <a:r>
              <a:rPr lang="en-US" baseline="0" dirty="0" smtClean="0"/>
              <a:t> … </a:t>
            </a:r>
            <a:endParaRPr lang="en-US" dirty="0"/>
          </a:p>
        </p:txBody>
      </p:sp>
      <p:sp>
        <p:nvSpPr>
          <p:cNvPr id="5" name="Date Placeholder 4"/>
          <p:cNvSpPr>
            <a:spLocks noGrp="1"/>
          </p:cNvSpPr>
          <p:nvPr>
            <p:ph type="dt" idx="11"/>
          </p:nvPr>
        </p:nvSpPr>
        <p:spPr/>
        <p:txBody>
          <a:bodyPr/>
          <a:lstStyle/>
          <a:p>
            <a:pPr>
              <a:defRPr/>
            </a:pPr>
            <a:r>
              <a:rPr lang="en-US" smtClean="0"/>
              <a:t>2016</a:t>
            </a:r>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Instructors might focus</a:t>
            </a:r>
            <a:r>
              <a:rPr lang="en-US" baseline="0" dirty="0" smtClean="0"/>
              <a:t> on Spotlight 7.7 box given in pages 437-438 with many valuable insights</a:t>
            </a:r>
            <a:endParaRPr lang="en-US" dirty="0"/>
          </a:p>
        </p:txBody>
      </p:sp>
      <p:sp>
        <p:nvSpPr>
          <p:cNvPr id="5" name="Date Placeholder 4"/>
          <p:cNvSpPr>
            <a:spLocks noGrp="1"/>
          </p:cNvSpPr>
          <p:nvPr>
            <p:ph type="dt" idx="11"/>
          </p:nvPr>
        </p:nvSpPr>
        <p:spPr/>
        <p:txBody>
          <a:bodyPr/>
          <a:lstStyle/>
          <a:p>
            <a:pPr>
              <a:defRPr/>
            </a:pPr>
            <a:r>
              <a:rPr lang="en-US" smtClean="0"/>
              <a:t>2016</a:t>
            </a:r>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Instructors might like to discuss linking</a:t>
            </a:r>
            <a:r>
              <a:rPr lang="en-US" baseline="0" dirty="0" smtClean="0"/>
              <a:t> the income statement and balance sheet during analysis … see the discussion and figure in pages 411-412</a:t>
            </a:r>
            <a:endParaRPr lang="en-US" dirty="0"/>
          </a:p>
        </p:txBody>
      </p:sp>
      <p:sp>
        <p:nvSpPr>
          <p:cNvPr id="5" name="Date Placeholder 4"/>
          <p:cNvSpPr>
            <a:spLocks noGrp="1"/>
          </p:cNvSpPr>
          <p:nvPr>
            <p:ph type="dt" idx="11"/>
          </p:nvPr>
        </p:nvSpPr>
        <p:spPr/>
        <p:txBody>
          <a:bodyPr/>
          <a:lstStyle/>
          <a:p>
            <a:pPr>
              <a:defRPr/>
            </a:pPr>
            <a:r>
              <a:rPr lang="en-US" smtClean="0"/>
              <a:t>2016</a:t>
            </a:r>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Instructors might like to discuss a comprehensive illustration of the above such as the one in section 7.8 or any other illustration of their</a:t>
            </a:r>
            <a:r>
              <a:rPr lang="en-US" baseline="0" dirty="0" smtClean="0"/>
              <a:t> choice.</a:t>
            </a:r>
            <a:endParaRPr lang="en-US" dirty="0"/>
          </a:p>
        </p:txBody>
      </p:sp>
      <p:sp>
        <p:nvSpPr>
          <p:cNvPr id="5" name="Date Placeholder 4"/>
          <p:cNvSpPr>
            <a:spLocks noGrp="1"/>
          </p:cNvSpPr>
          <p:nvPr>
            <p:ph type="dt" idx="11"/>
          </p:nvPr>
        </p:nvSpPr>
        <p:spPr/>
        <p:txBody>
          <a:bodyPr/>
          <a:lstStyle/>
          <a:p>
            <a:pPr>
              <a:defRPr/>
            </a:pPr>
            <a:r>
              <a:rPr lang="en-US" smtClean="0"/>
              <a:t>2016</a:t>
            </a: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3" name="Rectangle 3"/>
          <p:cNvSpPr>
            <a:spLocks noGrp="1" noChangeArrowheads="1"/>
          </p:cNvSpPr>
          <p:nvPr>
            <p:ph type="dt" sz="quarter" idx="1"/>
          </p:nvPr>
        </p:nvSpPr>
        <p:spPr>
          <a:noFill/>
        </p:spPr>
        <p:txBody>
          <a:bodyPr/>
          <a:lstStyle/>
          <a:p>
            <a:r>
              <a:rPr lang="en-US" smtClean="0"/>
              <a:t>2016</a:t>
            </a:r>
          </a:p>
        </p:txBody>
      </p:sp>
      <p:sp>
        <p:nvSpPr>
          <p:cNvPr id="92166" name="Rectangle 2"/>
          <p:cNvSpPr>
            <a:spLocks noGrp="1" noRot="1" noChangeAspect="1" noChangeArrowheads="1" noTextEdit="1"/>
          </p:cNvSpPr>
          <p:nvPr>
            <p:ph type="sldImg"/>
          </p:nvPr>
        </p:nvSpPr>
        <p:spPr>
          <a:ln/>
        </p:spPr>
      </p:sp>
      <p:sp>
        <p:nvSpPr>
          <p:cNvPr id="9216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pPr>
              <a:defRPr/>
            </a:pPr>
            <a:r>
              <a:rPr lang="en-US" smtClean="0"/>
              <a:t>2016</a:t>
            </a: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Usual sources of data such as CMIE PROWESS, ISI Emerging Markets, ReportJunction.com, Bloomberg, Securities.com, and Cline could be hinted upon … but</a:t>
            </a:r>
            <a:r>
              <a:rPr lang="en-US" baseline="0" dirty="0" smtClean="0"/>
              <a:t> stress should be made on also going through the annual reports or sources which give qualitative insights into the company and the industry. </a:t>
            </a:r>
            <a:endParaRPr lang="en-US" dirty="0"/>
          </a:p>
        </p:txBody>
      </p:sp>
      <p:sp>
        <p:nvSpPr>
          <p:cNvPr id="5" name="Date Placeholder 4"/>
          <p:cNvSpPr>
            <a:spLocks noGrp="1"/>
          </p:cNvSpPr>
          <p:nvPr>
            <p:ph type="dt" idx="11"/>
          </p:nvPr>
        </p:nvSpPr>
        <p:spPr/>
        <p:txBody>
          <a:bodyPr/>
          <a:lstStyle/>
          <a:p>
            <a:pPr>
              <a:defRPr/>
            </a:pPr>
            <a:r>
              <a:rPr lang="en-US" smtClean="0"/>
              <a:t>2016</a:t>
            </a:r>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9305">
              <a:defRPr/>
            </a:pPr>
            <a:r>
              <a:rPr lang="en-US" dirty="0" smtClean="0"/>
              <a:t>Stress that absolute figures do not tell</a:t>
            </a:r>
            <a:r>
              <a:rPr lang="en-US" baseline="0" dirty="0" smtClean="0"/>
              <a:t> much … and hence focus shifts towards proportions, percentages, and ratios … to make things comparable and relative. </a:t>
            </a:r>
            <a:endParaRPr lang="en-US" dirty="0" smtClean="0"/>
          </a:p>
          <a:p>
            <a:endParaRPr lang="en-US" dirty="0"/>
          </a:p>
        </p:txBody>
      </p:sp>
      <p:sp>
        <p:nvSpPr>
          <p:cNvPr id="5" name="Date Placeholder 4"/>
          <p:cNvSpPr>
            <a:spLocks noGrp="1"/>
          </p:cNvSpPr>
          <p:nvPr>
            <p:ph type="dt" idx="11"/>
          </p:nvPr>
        </p:nvSpPr>
        <p:spPr/>
        <p:txBody>
          <a:bodyPr/>
          <a:lstStyle/>
          <a:p>
            <a:pPr>
              <a:defRPr/>
            </a:pPr>
            <a:r>
              <a:rPr lang="en-US" smtClean="0"/>
              <a:t>2016</a:t>
            </a:r>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One can explain this chapter through</a:t>
            </a:r>
            <a:r>
              <a:rPr lang="en-US" baseline="0" dirty="0" smtClean="0"/>
              <a:t> either Tools &amp; Tools illustration OR through the illustration given in Section 7.8 … comparing two Indian FMCG Players, namely, Colgate Palmolive (India) &amp; Marico with a four years data.</a:t>
            </a:r>
            <a:endParaRPr lang="en-US" dirty="0"/>
          </a:p>
        </p:txBody>
      </p:sp>
      <p:sp>
        <p:nvSpPr>
          <p:cNvPr id="5" name="Date Placeholder 4"/>
          <p:cNvSpPr>
            <a:spLocks noGrp="1"/>
          </p:cNvSpPr>
          <p:nvPr>
            <p:ph type="dt" idx="11"/>
          </p:nvPr>
        </p:nvSpPr>
        <p:spPr/>
        <p:txBody>
          <a:bodyPr/>
          <a:lstStyle/>
          <a:p>
            <a:pPr>
              <a:defRPr/>
            </a:pPr>
            <a:r>
              <a:rPr lang="en-US" smtClean="0"/>
              <a:t>2016</a:t>
            </a: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instructor</a:t>
            </a:r>
            <a:r>
              <a:rPr lang="en-US" baseline="0" dirty="0" smtClean="0"/>
              <a:t> might discuss spotlight 7.3 in pages 418 comparing the importance of various types of margins … </a:t>
            </a:r>
            <a:endParaRPr lang="en-US" dirty="0"/>
          </a:p>
        </p:txBody>
      </p:sp>
      <p:sp>
        <p:nvSpPr>
          <p:cNvPr id="5" name="Date Placeholder 4"/>
          <p:cNvSpPr>
            <a:spLocks noGrp="1"/>
          </p:cNvSpPr>
          <p:nvPr>
            <p:ph type="dt" idx="11"/>
          </p:nvPr>
        </p:nvSpPr>
        <p:spPr/>
        <p:txBody>
          <a:bodyPr/>
          <a:lstStyle/>
          <a:p>
            <a:pPr>
              <a:defRPr/>
            </a:pPr>
            <a:r>
              <a:rPr lang="en-US" smtClean="0"/>
              <a:t>2016</a:t>
            </a: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Instructor might like to discuss the Spotlight box 7.3 given in page</a:t>
            </a:r>
            <a:r>
              <a:rPr lang="en-US" baseline="0" dirty="0" smtClean="0"/>
              <a:t> no. 418 wherein, there is a discussion on, which is more important NPM, GPM or OPM</a:t>
            </a:r>
            <a:endParaRPr lang="en-US" dirty="0"/>
          </a:p>
        </p:txBody>
      </p:sp>
      <p:sp>
        <p:nvSpPr>
          <p:cNvPr id="5" name="Date Placeholder 4"/>
          <p:cNvSpPr>
            <a:spLocks noGrp="1"/>
          </p:cNvSpPr>
          <p:nvPr>
            <p:ph type="dt" idx="11"/>
          </p:nvPr>
        </p:nvSpPr>
        <p:spPr/>
        <p:txBody>
          <a:bodyPr/>
          <a:lstStyle/>
          <a:p>
            <a:pPr>
              <a:defRPr/>
            </a:pPr>
            <a:r>
              <a:rPr lang="en-US" smtClean="0"/>
              <a:t>2016</a:t>
            </a: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Instructors might like to clarify the importance of the term ‘operating assets’ herein using the Spotlight box 7.4 in page 424</a:t>
            </a:r>
            <a:endParaRPr lang="en-US" dirty="0"/>
          </a:p>
        </p:txBody>
      </p:sp>
      <p:sp>
        <p:nvSpPr>
          <p:cNvPr id="5" name="Date Placeholder 4"/>
          <p:cNvSpPr>
            <a:spLocks noGrp="1"/>
          </p:cNvSpPr>
          <p:nvPr>
            <p:ph type="dt" idx="11"/>
          </p:nvPr>
        </p:nvSpPr>
        <p:spPr/>
        <p:txBody>
          <a:bodyPr/>
          <a:lstStyle/>
          <a:p>
            <a:pPr>
              <a:defRPr/>
            </a:pPr>
            <a:r>
              <a:rPr lang="en-US" smtClean="0"/>
              <a:t>2016</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a:xfrm>
            <a:off x="457200" y="6356350"/>
            <a:ext cx="2133600" cy="365125"/>
          </a:xfrm>
          <a:prstGeom prst="rect">
            <a:avLst/>
          </a:prstGeom>
        </p:spPr>
        <p:txBody>
          <a:bodyPr/>
          <a:lstStyle/>
          <a:p>
            <a:r>
              <a:rPr lang="en-US" smtClean="0"/>
              <a:t>6/10/2016</a:t>
            </a:r>
            <a:endParaRPr lang="en-US"/>
          </a:p>
        </p:txBody>
      </p:sp>
      <p:sp>
        <p:nvSpPr>
          <p:cNvPr id="27" name="Slide Number Placeholder 26"/>
          <p:cNvSpPr>
            <a:spLocks noGrp="1"/>
          </p:cNvSpPr>
          <p:nvPr>
            <p:ph type="sldNum" sz="quarter" idx="12"/>
          </p:nvPr>
        </p:nvSpPr>
        <p:spPr>
          <a:xfrm>
            <a:off x="7924800" y="6356350"/>
            <a:ext cx="762000" cy="365125"/>
          </a:xfrm>
          <a:prstGeom prst="rect">
            <a:avLst/>
          </a:prstGeom>
        </p:spPr>
        <p:txBody>
          <a:bodyPr/>
          <a:lstStyle/>
          <a:p>
            <a:pPr>
              <a:defRPr/>
            </a:pPr>
            <a:fld id="{61D71190-F996-4B06-A563-D1D3FC0371DE}"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r>
              <a:rPr lang="en-US" smtClean="0"/>
              <a:t>6/10/2016</a:t>
            </a:r>
            <a:endParaRPr lang="en-US"/>
          </a:p>
        </p:txBody>
      </p:sp>
      <p:sp>
        <p:nvSpPr>
          <p:cNvPr id="6" name="Slide Number Placeholder 5"/>
          <p:cNvSpPr>
            <a:spLocks noGrp="1"/>
          </p:cNvSpPr>
          <p:nvPr>
            <p:ph type="sldNum" sz="quarter" idx="12"/>
          </p:nvPr>
        </p:nvSpPr>
        <p:spPr>
          <a:xfrm>
            <a:off x="7924800" y="6356350"/>
            <a:ext cx="762000" cy="365125"/>
          </a:xfrm>
          <a:prstGeom prst="rect">
            <a:avLst/>
          </a:prstGeom>
        </p:spPr>
        <p:txBody>
          <a:bodyPr/>
          <a:lstStyle/>
          <a:p>
            <a:pPr>
              <a:defRPr/>
            </a:pPr>
            <a:fld id="{E8633D46-0754-4F51-B379-80062E234D38}"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r>
              <a:rPr lang="en-US" smtClean="0"/>
              <a:t>6/10/2016</a:t>
            </a:r>
            <a:endParaRPr lang="en-US"/>
          </a:p>
        </p:txBody>
      </p:sp>
      <p:sp>
        <p:nvSpPr>
          <p:cNvPr id="6" name="Slide Number Placeholder 5"/>
          <p:cNvSpPr>
            <a:spLocks noGrp="1"/>
          </p:cNvSpPr>
          <p:nvPr>
            <p:ph type="sldNum" sz="quarter" idx="12"/>
          </p:nvPr>
        </p:nvSpPr>
        <p:spPr>
          <a:xfrm>
            <a:off x="7924800" y="6356350"/>
            <a:ext cx="762000" cy="365125"/>
          </a:xfrm>
          <a:prstGeom prst="rect">
            <a:avLst/>
          </a:prstGeom>
        </p:spPr>
        <p:txBody>
          <a:bodyPr/>
          <a:lstStyle/>
          <a:p>
            <a:pPr>
              <a:defRPr/>
            </a:pPr>
            <a:fld id="{C2451B81-349F-442E-88C5-B5230719A066}" type="slidenum">
              <a:rPr lang="en-US" smtClean="0"/>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574675" y="304800"/>
            <a:ext cx="8001000" cy="121602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66738" y="1752600"/>
            <a:ext cx="8001000" cy="4343400"/>
          </a:xfrm>
        </p:spPr>
        <p:txBody>
          <a:bodyPr/>
          <a:lstStyle/>
          <a:p>
            <a:pPr lvl="0"/>
            <a:endParaRPr lang="en-US" noProof="0" smtClean="0"/>
          </a:p>
        </p:txBody>
      </p:sp>
      <p:sp>
        <p:nvSpPr>
          <p:cNvPr id="5" name="Slide Number Placeholder 4"/>
          <p:cNvSpPr>
            <a:spLocks noGrp="1"/>
          </p:cNvSpPr>
          <p:nvPr>
            <p:ph type="sldNum" sz="quarter" idx="11"/>
          </p:nvPr>
        </p:nvSpPr>
        <p:spPr>
          <a:xfrm>
            <a:off x="7924800" y="6356350"/>
            <a:ext cx="762000" cy="365125"/>
          </a:xfrm>
          <a:prstGeom prst="rect">
            <a:avLst/>
          </a:prstGeom>
        </p:spPr>
        <p:txBody>
          <a:bodyPr/>
          <a:lstStyle>
            <a:lvl1pPr>
              <a:defRPr/>
            </a:lvl1pPr>
          </a:lstStyle>
          <a:p>
            <a:pPr>
              <a:defRPr/>
            </a:pPr>
            <a:fld id="{BD722A49-70FA-4036-BF9B-84ED5A752B0E}" type="slidenum">
              <a:rPr lang="en-US"/>
              <a:pPr>
                <a:defRPr/>
              </a:pPr>
              <a:t>‹#›</a:t>
            </a:fld>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74675" y="304800"/>
            <a:ext cx="8001000" cy="12160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66738" y="1752600"/>
            <a:ext cx="39243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3438" y="1752600"/>
            <a:ext cx="39243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1"/>
          </p:nvPr>
        </p:nvSpPr>
        <p:spPr>
          <a:xfrm>
            <a:off x="7924800" y="6356350"/>
            <a:ext cx="762000" cy="365125"/>
          </a:xfrm>
          <a:prstGeom prst="rect">
            <a:avLst/>
          </a:prstGeom>
        </p:spPr>
        <p:txBody>
          <a:bodyPr/>
          <a:lstStyle>
            <a:lvl1pPr>
              <a:defRPr/>
            </a:lvl1pPr>
          </a:lstStyle>
          <a:p>
            <a:pPr>
              <a:defRPr/>
            </a:pPr>
            <a:fld id="{5AB9F0E4-F181-455C-902D-07DDCE513DC7}" type="slidenum">
              <a:rPr lang="en-US"/>
              <a:pPr>
                <a:defRPr/>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r>
              <a:rPr lang="en-US" smtClean="0"/>
              <a:t>6/10/2016</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r>
              <a:rPr lang="en-US" smtClean="0"/>
              <a:t>6/10/2016</a:t>
            </a:r>
            <a:endParaRPr lang="en-US"/>
          </a:p>
        </p:txBody>
      </p:sp>
      <p:sp>
        <p:nvSpPr>
          <p:cNvPr id="5" name="Footer Placeholder 4"/>
          <p:cNvSpPr>
            <a:spLocks noGrp="1"/>
          </p:cNvSpPr>
          <p:nvPr>
            <p:ph type="ftr" sz="quarter" idx="11"/>
          </p:nvPr>
        </p:nvSpPr>
        <p:spPr>
          <a:xfrm>
            <a:off x="2667000" y="6356350"/>
            <a:ext cx="3352800" cy="365125"/>
          </a:xfrm>
          <a:prstGeom prst="rect">
            <a:avLst/>
          </a:prstGeom>
        </p:spPr>
        <p:txBody>
          <a:bodyPr/>
          <a:lstStyle/>
          <a:p>
            <a:pPr>
              <a:defRPr/>
            </a:pPr>
            <a:endParaRPr lang="en-US" dirty="0"/>
          </a:p>
        </p:txBody>
      </p:sp>
      <p:sp>
        <p:nvSpPr>
          <p:cNvPr id="6" name="Slide Number Placeholder 5"/>
          <p:cNvSpPr>
            <a:spLocks noGrp="1"/>
          </p:cNvSpPr>
          <p:nvPr>
            <p:ph type="sldNum" sz="quarter" idx="12"/>
          </p:nvPr>
        </p:nvSpPr>
        <p:spPr>
          <a:xfrm>
            <a:off x="7924800" y="6356350"/>
            <a:ext cx="762000" cy="365125"/>
          </a:xfrm>
          <a:prstGeom prst="rect">
            <a:avLst/>
          </a:prstGeom>
        </p:spPr>
        <p:txBody>
          <a:bodyPr/>
          <a:lstStyle/>
          <a:p>
            <a:pPr>
              <a:defRPr/>
            </a:pPr>
            <a:fld id="{1700FAD1-BDE1-4D0F-B380-AC86C4A9CA01}"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r>
              <a:rPr lang="en-US" smtClean="0"/>
              <a:t>6/10/2016</a:t>
            </a:r>
            <a:endParaRPr lang="en-US"/>
          </a:p>
        </p:txBody>
      </p:sp>
      <p:sp>
        <p:nvSpPr>
          <p:cNvPr id="7" name="Slide Number Placeholder 6"/>
          <p:cNvSpPr>
            <a:spLocks noGrp="1"/>
          </p:cNvSpPr>
          <p:nvPr>
            <p:ph type="sldNum" sz="quarter" idx="12"/>
          </p:nvPr>
        </p:nvSpPr>
        <p:spPr>
          <a:xfrm>
            <a:off x="7924800" y="6356350"/>
            <a:ext cx="762000" cy="365125"/>
          </a:xfrm>
          <a:prstGeom prst="rect">
            <a:avLst/>
          </a:prstGeom>
        </p:spPr>
        <p:txBody>
          <a:bodyPr/>
          <a:lstStyle/>
          <a:p>
            <a:pPr>
              <a:defRPr/>
            </a:pPr>
            <a:fld id="{27D338AF-B446-41E1-923E-ECC54A33BFBF}"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r>
              <a:rPr lang="en-US" smtClean="0"/>
              <a:t>6/10/2016</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r>
              <a:rPr lang="en-US" smtClean="0"/>
              <a:t>6/10/2016</a:t>
            </a:r>
            <a:endParaRPr lang="en-US"/>
          </a:p>
        </p:txBody>
      </p:sp>
      <p:sp>
        <p:nvSpPr>
          <p:cNvPr id="5" name="Slide Number Placeholder 4"/>
          <p:cNvSpPr>
            <a:spLocks noGrp="1"/>
          </p:cNvSpPr>
          <p:nvPr>
            <p:ph type="sldNum" sz="quarter" idx="12"/>
          </p:nvPr>
        </p:nvSpPr>
        <p:spPr>
          <a:xfrm>
            <a:off x="7924800" y="6356350"/>
            <a:ext cx="762000" cy="365125"/>
          </a:xfrm>
          <a:prstGeom prst="rect">
            <a:avLst/>
          </a:prstGeom>
        </p:spPr>
        <p:txBody>
          <a:bodyPr/>
          <a:lstStyle/>
          <a:p>
            <a:pPr>
              <a:defRPr/>
            </a:pPr>
            <a:fld id="{8E0FE8F7-6118-48E9-A784-1DAE16A6B9B0}"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r>
              <a:rPr lang="en-US" smtClean="0"/>
              <a:t>6/10/2016</a:t>
            </a:r>
            <a:endParaRPr lang="en-US"/>
          </a:p>
        </p:txBody>
      </p:sp>
      <p:sp>
        <p:nvSpPr>
          <p:cNvPr id="4" name="Slide Number Placeholder 3"/>
          <p:cNvSpPr>
            <a:spLocks noGrp="1"/>
          </p:cNvSpPr>
          <p:nvPr>
            <p:ph type="sldNum" sz="quarter" idx="12"/>
          </p:nvPr>
        </p:nvSpPr>
        <p:spPr>
          <a:xfrm>
            <a:off x="7924800" y="6356350"/>
            <a:ext cx="762000" cy="365125"/>
          </a:xfrm>
          <a:prstGeom prst="rect">
            <a:avLst/>
          </a:prstGeom>
        </p:spPr>
        <p:txBody>
          <a:bodyPr/>
          <a:lstStyle/>
          <a:p>
            <a:pPr>
              <a:defRPr/>
            </a:pPr>
            <a:fld id="{F64DD450-C157-4BA5-85B2-9179DEA3CD09}"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r>
              <a:rPr lang="en-US" smtClean="0"/>
              <a:t>6/10/2016</a:t>
            </a:r>
            <a:endParaRPr lang="en-US"/>
          </a:p>
        </p:txBody>
      </p:sp>
      <p:sp>
        <p:nvSpPr>
          <p:cNvPr id="7" name="Slide Number Placeholder 6"/>
          <p:cNvSpPr>
            <a:spLocks noGrp="1"/>
          </p:cNvSpPr>
          <p:nvPr>
            <p:ph type="sldNum" sz="quarter" idx="12"/>
          </p:nvPr>
        </p:nvSpPr>
        <p:spPr>
          <a:xfrm>
            <a:off x="7924800" y="6356350"/>
            <a:ext cx="762000" cy="365125"/>
          </a:xfrm>
          <a:prstGeom prst="rect">
            <a:avLst/>
          </a:prstGeom>
        </p:spPr>
        <p:txBody>
          <a:bodyPr/>
          <a:lstStyle/>
          <a:p>
            <a:pPr>
              <a:defRPr/>
            </a:pPr>
            <a:fld id="{B38D3FC5-E69C-441B-9894-9E1A1D9000D0}"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r>
              <a:rPr lang="en-US" smtClean="0"/>
              <a:t>6/10/2016</a:t>
            </a:r>
            <a:endParaRPr lang="en-US"/>
          </a:p>
        </p:txBody>
      </p:sp>
      <p:sp>
        <p:nvSpPr>
          <p:cNvPr id="7" name="Slide Number Placeholder 6"/>
          <p:cNvSpPr>
            <a:spLocks noGrp="1"/>
          </p:cNvSpPr>
          <p:nvPr>
            <p:ph type="sldNum" sz="quarter" idx="12"/>
          </p:nvPr>
        </p:nvSpPr>
        <p:spPr>
          <a:xfrm>
            <a:off x="8077200" y="6356350"/>
            <a:ext cx="609600" cy="365125"/>
          </a:xfrm>
          <a:prstGeom prst="rect">
            <a:avLst/>
          </a:prstGeom>
        </p:spPr>
        <p:txBody>
          <a:bodyPr/>
          <a:lstStyle/>
          <a:p>
            <a:pPr>
              <a:defRPr/>
            </a:pPr>
            <a:fld id="{159E1E51-E8AC-4824-84A0-2515FA1C8624}" type="slidenum">
              <a:rPr lang="en-US" smtClean="0"/>
              <a:pPr>
                <a:defRPr/>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pic>
        <p:nvPicPr>
          <p:cNvPr id="13" name="Picture 8"/>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438" y="6324600"/>
            <a:ext cx="4619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66"/>
          <p:cNvSpPr txBox="1">
            <a:spLocks noChangeArrowheads="1"/>
          </p:cNvSpPr>
          <p:nvPr userDrawn="1"/>
        </p:nvSpPr>
        <p:spPr bwMode="auto">
          <a:xfrm rot="5400000">
            <a:off x="6248400" y="3194020"/>
            <a:ext cx="5791200" cy="457200"/>
          </a:xfrm>
          <a:prstGeom prst="rect">
            <a:avLst/>
          </a:prstGeom>
          <a:noFill/>
          <a:ln w="9525">
            <a:noFill/>
            <a:miter lim="800000"/>
            <a:headEnd/>
            <a:tailEnd/>
          </a:ln>
          <a:effectLst/>
        </p:spPr>
        <p:txBody>
          <a:bodyPr anchor="b"/>
          <a:lstStyle>
            <a:defPPr>
              <a:defRPr lang="en-US"/>
            </a:defPPr>
            <a:lvl1pPr algn="ctr" rtl="0" fontAlgn="base">
              <a:spcBef>
                <a:spcPct val="0"/>
              </a:spcBef>
              <a:spcAft>
                <a:spcPct val="0"/>
              </a:spcAft>
              <a:defRPr sz="1000" kern="1200">
                <a:solidFill>
                  <a:schemeClr val="tx1">
                    <a:lumMod val="20000"/>
                    <a:lumOff val="80000"/>
                  </a:schemeClr>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defRPr/>
            </a:pPr>
            <a:r>
              <a:rPr lang="en-US" dirty="0" smtClean="0">
                <a:solidFill>
                  <a:srgbClr val="FF0000"/>
                </a:solidFill>
              </a:rPr>
              <a:t>Copyright © 2016 by McGraw Hill Education (India) Private Limited</a:t>
            </a:r>
            <a:endParaRPr lang="en-US" dirty="0">
              <a:solidFill>
                <a:srgbClr val="FF0000"/>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pic>
        <p:nvPicPr>
          <p:cNvPr id="14" name="Picture 8"/>
          <p:cNvPicPr>
            <a:picLocks noChangeAspect="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71438" y="6324600"/>
            <a:ext cx="4619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66"/>
          <p:cNvSpPr txBox="1">
            <a:spLocks noChangeArrowheads="1"/>
          </p:cNvSpPr>
          <p:nvPr userDrawn="1"/>
        </p:nvSpPr>
        <p:spPr bwMode="auto">
          <a:xfrm rot="5400000">
            <a:off x="6248400" y="3194020"/>
            <a:ext cx="5791200" cy="457200"/>
          </a:xfrm>
          <a:prstGeom prst="rect">
            <a:avLst/>
          </a:prstGeom>
          <a:noFill/>
          <a:ln w="9525">
            <a:noFill/>
            <a:miter lim="800000"/>
            <a:headEnd/>
            <a:tailEnd/>
          </a:ln>
          <a:effectLst/>
        </p:spPr>
        <p:txBody>
          <a:bodyPr anchor="b"/>
          <a:lstStyle>
            <a:defPPr>
              <a:defRPr lang="en-US"/>
            </a:defPPr>
            <a:lvl1pPr algn="ctr" rtl="0" fontAlgn="base">
              <a:spcBef>
                <a:spcPct val="0"/>
              </a:spcBef>
              <a:spcAft>
                <a:spcPct val="0"/>
              </a:spcAft>
              <a:defRPr sz="1000" kern="1200">
                <a:solidFill>
                  <a:schemeClr val="tx1">
                    <a:lumMod val="20000"/>
                    <a:lumOff val="80000"/>
                  </a:schemeClr>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defRPr/>
            </a:pPr>
            <a:r>
              <a:rPr lang="en-US" dirty="0" smtClean="0">
                <a:solidFill>
                  <a:srgbClr val="FF0000"/>
                </a:solidFill>
              </a:rPr>
              <a:t>Copyright © 2016 by McGraw Hill Education (India) Private Limited</a:t>
            </a:r>
            <a:endParaRPr lang="en-US" dirty="0">
              <a:solidFill>
                <a:srgbClr val="FF0000"/>
              </a:solidFill>
            </a:endParaRPr>
          </a:p>
        </p:txBody>
      </p:sp>
    </p:spTree>
  </p:cSld>
  <p:clrMap bg1="lt1" tx1="dk1" bg2="lt2" tx2="dk2" accent1="accent1" accent2="accent2" accent3="accent3" accent4="accent4" accent5="accent5" accent6="accent6" hlink="hlink" folHlink="folHlink"/>
  <p:sldLayoutIdLst>
    <p:sldLayoutId id="2147484141" r:id="rId1"/>
    <p:sldLayoutId id="2147484142" r:id="rId2"/>
    <p:sldLayoutId id="2147484143" r:id="rId3"/>
    <p:sldLayoutId id="2147484144" r:id="rId4"/>
    <p:sldLayoutId id="2147484145" r:id="rId5"/>
    <p:sldLayoutId id="2147484146" r:id="rId6"/>
    <p:sldLayoutId id="2147484147" r:id="rId7"/>
    <p:sldLayoutId id="2147484148" r:id="rId8"/>
    <p:sldLayoutId id="2147484149" r:id="rId9"/>
    <p:sldLayoutId id="2147484150" r:id="rId10"/>
    <p:sldLayoutId id="2147484151" r:id="rId11"/>
    <p:sldLayoutId id="2147484152" r:id="rId12"/>
    <p:sldLayoutId id="2147484153" r:id="rId13"/>
  </p:sldLayoutIdLst>
  <p:hf sldNum="0"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slide" Target="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slide" Target="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3.xml"/></Relationships>
</file>

<file path=ppt/slides/_rels/slide7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3.xml"/></Relationships>
</file>

<file path=ppt/slides/_rels/slide7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3.xml"/></Relationships>
</file>

<file path=ppt/slides/_rels/slide7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2"/>
          <p:cNvSpPr>
            <a:spLocks noGrp="1" noChangeArrowheads="1"/>
          </p:cNvSpPr>
          <p:nvPr>
            <p:ph type="ctrTitle"/>
          </p:nvPr>
        </p:nvSpPr>
        <p:spPr>
          <a:xfrm>
            <a:off x="4191000" y="1752600"/>
            <a:ext cx="4038600" cy="3352800"/>
          </a:xfrm>
        </p:spPr>
        <p:txBody>
          <a:bodyPr>
            <a:normAutofit fontScale="90000"/>
          </a:bodyPr>
          <a:lstStyle/>
          <a:p>
            <a:pPr eaLnBrk="1" hangingPunct="1">
              <a:lnSpc>
                <a:spcPct val="150000"/>
              </a:lnSpc>
            </a:pPr>
            <a:r>
              <a:rPr lang="en-US" dirty="0" smtClean="0"/>
              <a:t>Chapter 7</a:t>
            </a:r>
            <a:br>
              <a:rPr lang="en-US" dirty="0" smtClean="0"/>
            </a:br>
            <a:r>
              <a:rPr lang="en-US" dirty="0" smtClean="0"/>
              <a:t>Financial Statement Analysis</a:t>
            </a:r>
          </a:p>
        </p:txBody>
      </p:sp>
      <p:sp>
        <p:nvSpPr>
          <p:cNvPr id="7" name="Text Box 4"/>
          <p:cNvSpPr txBox="1">
            <a:spLocks noChangeArrowheads="1"/>
          </p:cNvSpPr>
          <p:nvPr/>
        </p:nvSpPr>
        <p:spPr bwMode="auto">
          <a:xfrm>
            <a:off x="5410200" y="5112603"/>
            <a:ext cx="3276600" cy="830997"/>
          </a:xfrm>
          <a:prstGeom prst="rect">
            <a:avLst/>
          </a:prstGeom>
          <a:noFill/>
          <a:ln w="9525">
            <a:noFill/>
            <a:miter lim="800000"/>
            <a:headEnd/>
            <a:tailEnd/>
          </a:ln>
        </p:spPr>
        <p:txBody>
          <a:bodyPr wrap="square">
            <a:spAutoFit/>
          </a:bodyPr>
          <a:lstStyle/>
          <a:p>
            <a:r>
              <a:rPr lang="en-US" b="1" dirty="0">
                <a:solidFill>
                  <a:schemeClr val="accent6">
                    <a:lumMod val="50000"/>
                  </a:schemeClr>
                </a:solidFill>
                <a:latin typeface="Arial Narrow" pitchFamily="34" charset="0"/>
              </a:rPr>
              <a:t>Prof. N. </a:t>
            </a:r>
            <a:r>
              <a:rPr lang="en-US" b="1" dirty="0" err="1">
                <a:solidFill>
                  <a:schemeClr val="accent6">
                    <a:lumMod val="50000"/>
                  </a:schemeClr>
                </a:solidFill>
                <a:latin typeface="Arial Narrow" pitchFamily="34" charset="0"/>
              </a:rPr>
              <a:t>Ramachandran</a:t>
            </a:r>
            <a:endParaRPr lang="en-US" b="1" dirty="0">
              <a:solidFill>
                <a:schemeClr val="accent6">
                  <a:lumMod val="50000"/>
                </a:schemeClr>
              </a:solidFill>
              <a:latin typeface="Arial Narrow" pitchFamily="34" charset="0"/>
            </a:endParaRPr>
          </a:p>
          <a:p>
            <a:r>
              <a:rPr lang="en-US" b="1" dirty="0" smtClean="0">
                <a:solidFill>
                  <a:schemeClr val="accent6">
                    <a:lumMod val="50000"/>
                  </a:schemeClr>
                </a:solidFill>
                <a:latin typeface="Arial Narrow" pitchFamily="34" charset="0"/>
              </a:rPr>
              <a:t>Prof</a:t>
            </a:r>
            <a:r>
              <a:rPr lang="en-US" b="1" dirty="0">
                <a:solidFill>
                  <a:schemeClr val="accent6">
                    <a:lumMod val="50000"/>
                  </a:schemeClr>
                </a:solidFill>
                <a:latin typeface="Arial Narrow" pitchFamily="34" charset="0"/>
              </a:rPr>
              <a:t>. Ram Kumar </a:t>
            </a:r>
            <a:r>
              <a:rPr lang="en-US" b="1" dirty="0" err="1" smtClean="0">
                <a:solidFill>
                  <a:schemeClr val="accent6">
                    <a:lumMod val="50000"/>
                  </a:schemeClr>
                </a:solidFill>
                <a:latin typeface="Arial Narrow" pitchFamily="34" charset="0"/>
              </a:rPr>
              <a:t>Kakani</a:t>
            </a:r>
            <a:endParaRPr lang="en-US" b="1" dirty="0">
              <a:solidFill>
                <a:schemeClr val="accent6">
                  <a:lumMod val="50000"/>
                </a:schemeClr>
              </a:solidFill>
              <a:latin typeface="Arial Narrow" pitchFamily="34" charset="0"/>
            </a:endParaRPr>
          </a:p>
        </p:txBody>
      </p:sp>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 y="685800"/>
            <a:ext cx="3505200" cy="47814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1752600"/>
            <a:ext cx="8001000" cy="4343400"/>
          </a:xfrm>
        </p:spPr>
        <p:txBody>
          <a:bodyPr/>
          <a:lstStyle/>
          <a:p>
            <a:pPr marL="457200" indent="-457200" eaLnBrk="1" hangingPunct="1">
              <a:defRPr/>
            </a:pPr>
            <a:endParaRPr lang="en-US" sz="2400" dirty="0" smtClean="0">
              <a:solidFill>
                <a:schemeClr val="accent2"/>
              </a:solidFill>
              <a:latin typeface="Arial Narrow" pitchFamily="34" charset="0"/>
            </a:endParaRPr>
          </a:p>
          <a:p>
            <a:pPr marL="457200" indent="-457200" eaLnBrk="1" hangingPunct="1">
              <a:defRPr/>
            </a:pPr>
            <a:endParaRPr lang="en-US" sz="2400" dirty="0" smtClean="0">
              <a:solidFill>
                <a:schemeClr val="accent2"/>
              </a:solidFill>
              <a:latin typeface="Arial Narrow" pitchFamily="34" charset="0"/>
            </a:endParaRPr>
          </a:p>
          <a:p>
            <a:pPr marL="457200" indent="-457200" eaLnBrk="1" hangingPunct="1">
              <a:buFont typeface="Wingdings" pitchFamily="2" charset="2"/>
              <a:buNone/>
              <a:defRPr/>
            </a:pPr>
            <a:endParaRPr lang="en-US" sz="2400" dirty="0" smtClean="0">
              <a:solidFill>
                <a:schemeClr val="accent2"/>
              </a:solidFill>
              <a:latin typeface="Arial Narrow" pitchFamily="34" charset="0"/>
            </a:endParaRPr>
          </a:p>
          <a:p>
            <a:pPr marL="457200" indent="-457200" eaLnBrk="1" hangingPunct="1">
              <a:defRPr/>
            </a:pPr>
            <a:endParaRPr lang="en-US" sz="2400" dirty="0" smtClean="0">
              <a:solidFill>
                <a:schemeClr val="accent2"/>
              </a:solidFill>
              <a:latin typeface="Arial Narrow" pitchFamily="34" charset="0"/>
            </a:endParaRPr>
          </a:p>
          <a:p>
            <a:pPr>
              <a:defRPr/>
            </a:pPr>
            <a:endParaRPr lang="en-US" dirty="0"/>
          </a:p>
        </p:txBody>
      </p:sp>
      <p:sp>
        <p:nvSpPr>
          <p:cNvPr id="20485" name="TextBox 5"/>
          <p:cNvSpPr txBox="1">
            <a:spLocks noChangeArrowheads="1"/>
          </p:cNvSpPr>
          <p:nvPr/>
        </p:nvSpPr>
        <p:spPr bwMode="auto">
          <a:xfrm>
            <a:off x="228600" y="0"/>
            <a:ext cx="8534400" cy="2677656"/>
          </a:xfrm>
          <a:prstGeom prst="rect">
            <a:avLst/>
          </a:prstGeom>
          <a:noFill/>
          <a:ln w="9525">
            <a:noFill/>
            <a:miter lim="800000"/>
            <a:headEnd/>
            <a:tailEnd/>
          </a:ln>
        </p:spPr>
        <p:txBody>
          <a:bodyPr wrap="square">
            <a:spAutoFit/>
          </a:bodyPr>
          <a:lstStyle/>
          <a:p>
            <a:endParaRPr lang="en-US" dirty="0">
              <a:latin typeface="Arial Narrow" pitchFamily="34" charset="0"/>
            </a:endParaRPr>
          </a:p>
          <a:p>
            <a:endParaRPr lang="en-US" dirty="0">
              <a:latin typeface="Arial Narrow" pitchFamily="34" charset="0"/>
            </a:endParaRPr>
          </a:p>
          <a:p>
            <a:endParaRPr lang="en-US" dirty="0">
              <a:latin typeface="Arial Narrow" pitchFamily="34" charset="0"/>
            </a:endParaRPr>
          </a:p>
          <a:p>
            <a:endParaRPr lang="en-US" dirty="0">
              <a:latin typeface="Arial Narrow" pitchFamily="34" charset="0"/>
            </a:endParaRPr>
          </a:p>
          <a:p>
            <a:endParaRPr lang="en-US" dirty="0">
              <a:latin typeface="Arial Narrow" pitchFamily="34" charset="0"/>
            </a:endParaRPr>
          </a:p>
          <a:p>
            <a:endParaRPr lang="en-US" dirty="0">
              <a:latin typeface="Arial Narrow" pitchFamily="34" charset="0"/>
            </a:endParaRPr>
          </a:p>
          <a:p>
            <a:endParaRPr lang="en-US" dirty="0">
              <a:latin typeface="Arial Narrow"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1933293958"/>
              </p:ext>
            </p:extLst>
          </p:nvPr>
        </p:nvGraphicFramePr>
        <p:xfrm>
          <a:off x="381000" y="447040"/>
          <a:ext cx="8229600" cy="4124960"/>
        </p:xfrm>
        <a:graphic>
          <a:graphicData uri="http://schemas.openxmlformats.org/drawingml/2006/table">
            <a:tbl>
              <a:tblPr firstRow="1" bandRow="1">
                <a:tableStyleId>{5C22544A-7EE6-4342-B048-85BDC9FD1C3A}</a:tableStyleId>
              </a:tblPr>
              <a:tblGrid>
                <a:gridCol w="4572000"/>
                <a:gridCol w="3657600"/>
              </a:tblGrid>
              <a:tr h="370840">
                <a:tc gridSpan="2">
                  <a:txBody>
                    <a:bodyPr/>
                    <a:lstStyle/>
                    <a:p>
                      <a:pPr algn="ctr"/>
                      <a:r>
                        <a:rPr lang="en-US" sz="1600" b="1" dirty="0" smtClean="0">
                          <a:solidFill>
                            <a:schemeClr val="tx1"/>
                          </a:solidFill>
                          <a:latin typeface="+mj-lt"/>
                        </a:rPr>
                        <a:t>Tools &amp; Tools</a:t>
                      </a:r>
                      <a:r>
                        <a:rPr lang="en-US" sz="1600" b="1" baseline="0" dirty="0" smtClean="0">
                          <a:solidFill>
                            <a:schemeClr val="tx1"/>
                          </a:solidFill>
                          <a:latin typeface="+mj-lt"/>
                        </a:rPr>
                        <a:t> Limited</a:t>
                      </a:r>
                    </a:p>
                    <a:p>
                      <a:pPr algn="ctr"/>
                      <a:r>
                        <a:rPr lang="en-US" sz="1600" b="1" baseline="0" dirty="0" err="1" smtClean="0">
                          <a:solidFill>
                            <a:schemeClr val="tx1"/>
                          </a:solidFill>
                          <a:latin typeface="+mj-lt"/>
                        </a:rPr>
                        <a:t>Dis</a:t>
                      </a:r>
                      <a:r>
                        <a:rPr lang="en-US" sz="1600" b="1" baseline="0" dirty="0" smtClean="0">
                          <a:solidFill>
                            <a:schemeClr val="tx1"/>
                          </a:solidFill>
                          <a:latin typeface="+mj-lt"/>
                        </a:rPr>
                        <a:t>-aggregation of change in Net Income</a:t>
                      </a:r>
                      <a:endParaRPr lang="en-US" sz="1600" b="1"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hMerge="1">
                  <a:txBody>
                    <a:bodyPr/>
                    <a:lstStyle/>
                    <a:p>
                      <a:endParaRPr lang="en-US" dirty="0"/>
                    </a:p>
                  </a:txBody>
                  <a:tcPr/>
                </a:tc>
              </a:tr>
              <a:tr h="370840">
                <a:tc>
                  <a:txBody>
                    <a:bodyPr/>
                    <a:lstStyle/>
                    <a:p>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 Change in expenses</a:t>
                      </a:r>
                      <a:r>
                        <a:rPr lang="en-US" sz="1600" baseline="0" dirty="0" smtClean="0">
                          <a:latin typeface="+mj-lt"/>
                        </a:rPr>
                        <a:t> and net income in relation to sales</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70840">
                <a:tc>
                  <a:txBody>
                    <a:bodyPr/>
                    <a:lstStyle/>
                    <a:p>
                      <a:r>
                        <a:rPr lang="en-US" sz="1600" dirty="0" smtClean="0">
                          <a:latin typeface="+mj-lt"/>
                        </a:rPr>
                        <a:t>Decrease in cost</a:t>
                      </a:r>
                      <a:r>
                        <a:rPr lang="en-US" sz="1600" baseline="0" dirty="0" smtClean="0">
                          <a:latin typeface="+mj-lt"/>
                        </a:rPr>
                        <a:t> of goods sold</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0.67</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70840">
                <a:tc>
                  <a:txBody>
                    <a:bodyPr/>
                    <a:lstStyle/>
                    <a:p>
                      <a:r>
                        <a:rPr lang="en-US" sz="1600" dirty="0" smtClean="0">
                          <a:latin typeface="+mj-lt"/>
                        </a:rPr>
                        <a:t>Decrease</a:t>
                      </a:r>
                      <a:r>
                        <a:rPr lang="en-US" sz="1600" baseline="0" dirty="0" smtClean="0">
                          <a:latin typeface="+mj-lt"/>
                        </a:rPr>
                        <a:t> in general expenses </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0.71</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70840">
                <a:tc>
                  <a:txBody>
                    <a:bodyPr/>
                    <a:lstStyle/>
                    <a:p>
                      <a:r>
                        <a:rPr lang="en-US" sz="1600" b="1" dirty="0" smtClean="0">
                          <a:latin typeface="+mj-lt"/>
                        </a:rPr>
                        <a:t>Total decrease</a:t>
                      </a:r>
                      <a:r>
                        <a:rPr lang="en-US" sz="1600" b="1" baseline="0" dirty="0" smtClean="0">
                          <a:latin typeface="+mj-lt"/>
                        </a:rPr>
                        <a:t> in the cost increasing net income</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b="1" dirty="0" smtClean="0">
                          <a:latin typeface="+mj-lt"/>
                        </a:rPr>
                        <a:t>1.38</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70840">
                <a:tc>
                  <a:txBody>
                    <a:bodyPr/>
                    <a:lstStyle/>
                    <a:p>
                      <a:r>
                        <a:rPr lang="en-US" sz="1600" dirty="0" smtClean="0">
                          <a:latin typeface="+mj-lt"/>
                        </a:rPr>
                        <a:t>Increase</a:t>
                      </a:r>
                      <a:r>
                        <a:rPr lang="en-US" sz="1600" baseline="0" dirty="0" smtClean="0">
                          <a:latin typeface="+mj-lt"/>
                        </a:rPr>
                        <a:t> in selling expense</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0.47</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70840">
                <a:tc>
                  <a:txBody>
                    <a:bodyPr/>
                    <a:lstStyle/>
                    <a:p>
                      <a:r>
                        <a:rPr lang="en-US" sz="1600" dirty="0" smtClean="0">
                          <a:latin typeface="+mj-lt"/>
                        </a:rPr>
                        <a:t>Increase in interest expense</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0.03</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70840">
                <a:tc>
                  <a:txBody>
                    <a:bodyPr/>
                    <a:lstStyle/>
                    <a:p>
                      <a:r>
                        <a:rPr lang="en-US" sz="1600" dirty="0" smtClean="0">
                          <a:latin typeface="+mj-lt"/>
                        </a:rPr>
                        <a:t>Increase in income tax</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0.46</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70840">
                <a:tc>
                  <a:txBody>
                    <a:bodyPr/>
                    <a:lstStyle/>
                    <a:p>
                      <a:r>
                        <a:rPr lang="en-US" sz="1600" b="1" dirty="0" smtClean="0">
                          <a:latin typeface="+mj-lt"/>
                        </a:rPr>
                        <a:t>Cost increases decreasing net income</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0.96</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70840">
                <a:tc>
                  <a:txBody>
                    <a:bodyPr/>
                    <a:lstStyle/>
                    <a:p>
                      <a:r>
                        <a:rPr lang="en-US" sz="1600" b="1" dirty="0" smtClean="0">
                          <a:latin typeface="+mj-lt"/>
                        </a:rPr>
                        <a:t>Net change</a:t>
                      </a:r>
                      <a:r>
                        <a:rPr lang="en-US" sz="1600" b="1" baseline="0" dirty="0" smtClean="0">
                          <a:latin typeface="+mj-lt"/>
                        </a:rPr>
                        <a:t> in net income</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b="1" dirty="0" smtClean="0">
                          <a:latin typeface="+mj-lt"/>
                        </a:rPr>
                        <a:t>0.42</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bl>
          </a:graphicData>
        </a:graphic>
      </p:graphicFrame>
      <p:sp>
        <p:nvSpPr>
          <p:cNvPr id="8" name="Rectangle 7"/>
          <p:cNvSpPr/>
          <p:nvPr/>
        </p:nvSpPr>
        <p:spPr>
          <a:xfrm>
            <a:off x="228600" y="4617184"/>
            <a:ext cx="8763000" cy="1631216"/>
          </a:xfrm>
          <a:prstGeom prst="rect">
            <a:avLst/>
          </a:prstGeom>
        </p:spPr>
        <p:txBody>
          <a:bodyPr wrap="square">
            <a:spAutoFit/>
          </a:bodyPr>
          <a:lstStyle/>
          <a:p>
            <a:r>
              <a:rPr lang="en-US" sz="2000" b="1" dirty="0" smtClean="0">
                <a:solidFill>
                  <a:srgbClr val="FF0000"/>
                </a:solidFill>
                <a:latin typeface="+mj-lt"/>
              </a:rPr>
              <a:t>Interpretation</a:t>
            </a:r>
            <a:r>
              <a:rPr lang="en-US" sz="2000" dirty="0" smtClean="0">
                <a:latin typeface="+mj-lt"/>
              </a:rPr>
              <a:t>:</a:t>
            </a:r>
          </a:p>
          <a:p>
            <a:pPr marL="342900" indent="-342900" algn="just">
              <a:buClr>
                <a:schemeClr val="accent1"/>
              </a:buClr>
              <a:buSzPct val="125000"/>
              <a:buFont typeface="Arial" panose="020B0604020202020204" pitchFamily="34" charset="0"/>
              <a:buChar char="•"/>
            </a:pPr>
            <a:r>
              <a:rPr lang="en-US" sz="2000" dirty="0" smtClean="0">
                <a:latin typeface="+mj-lt"/>
              </a:rPr>
              <a:t>Net profit earned by the company has increased from 8.6% to 9.0%.</a:t>
            </a:r>
          </a:p>
          <a:p>
            <a:pPr marL="342900" indent="-342900" algn="just">
              <a:buClr>
                <a:schemeClr val="accent1"/>
              </a:buClr>
              <a:buSzPct val="125000"/>
              <a:buFont typeface="Arial" panose="020B0604020202020204" pitchFamily="34" charset="0"/>
              <a:buChar char="•"/>
            </a:pPr>
            <a:r>
              <a:rPr lang="en-US" sz="2000" dirty="0" smtClean="0">
                <a:latin typeface="+mj-lt"/>
              </a:rPr>
              <a:t>Dis-aggregation of change shows an increase in net income of 0.4%.</a:t>
            </a:r>
          </a:p>
          <a:p>
            <a:pPr marL="342900" indent="-342900" algn="just">
              <a:buClr>
                <a:schemeClr val="accent1"/>
              </a:buClr>
              <a:buSzPct val="125000"/>
              <a:buFont typeface="Arial" panose="020B0604020202020204" pitchFamily="34" charset="0"/>
              <a:buChar char="•"/>
            </a:pPr>
            <a:r>
              <a:rPr lang="en-US" sz="2000" dirty="0" smtClean="0">
                <a:latin typeface="+mj-lt"/>
              </a:rPr>
              <a:t>It is the combined result of 1.4% reduction in cost and 1% increase in the indirect cost.</a:t>
            </a:r>
            <a:endParaRPr lang="en-US" sz="2000" dirty="0">
              <a:latin typeface="+mj-lt"/>
            </a:endParaRPr>
          </a:p>
        </p:txBody>
      </p:sp>
      <p:sp>
        <p:nvSpPr>
          <p:cNvPr id="9" name="Rectangle 66"/>
          <p:cNvSpPr txBox="1">
            <a:spLocks noChangeArrowheads="1"/>
          </p:cNvSpPr>
          <p:nvPr/>
        </p:nvSpPr>
        <p:spPr bwMode="auto">
          <a:xfrm rot="5400000">
            <a:off x="6248400" y="3194020"/>
            <a:ext cx="5791200" cy="457200"/>
          </a:xfrm>
          <a:prstGeom prst="rect">
            <a:avLst/>
          </a:prstGeom>
          <a:noFill/>
          <a:ln w="9525">
            <a:noFill/>
            <a:miter lim="800000"/>
            <a:headEnd/>
            <a:tailEnd/>
          </a:ln>
          <a:effectLst/>
        </p:spPr>
        <p:txBody>
          <a:bodyPr anchor="b"/>
          <a:lstStyle>
            <a:defPPr>
              <a:defRPr lang="en-US"/>
            </a:defPPr>
            <a:lvl1pPr algn="ctr" rtl="0" fontAlgn="base">
              <a:spcBef>
                <a:spcPct val="0"/>
              </a:spcBef>
              <a:spcAft>
                <a:spcPct val="0"/>
              </a:spcAft>
              <a:defRPr sz="1000" kern="1200">
                <a:solidFill>
                  <a:schemeClr val="tx1">
                    <a:lumMod val="20000"/>
                    <a:lumOff val="80000"/>
                  </a:schemeClr>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defRPr/>
            </a:pPr>
            <a:r>
              <a:rPr lang="en-US" dirty="0" smtClean="0">
                <a:solidFill>
                  <a:srgbClr val="FF0000"/>
                </a:solidFill>
              </a:rPr>
              <a:t>Copyright © 2016 by McGraw Hill Education (India) Private Limited</a:t>
            </a:r>
            <a:endParaRPr lang="en-US" dirty="0">
              <a:solidFill>
                <a:srgbClr val="FF0000"/>
              </a:solidFill>
            </a:endParaRPr>
          </a:p>
        </p:txBody>
      </p:sp>
      <p:pic>
        <p:nvPicPr>
          <p:cNvPr id="10"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1438" y="6324600"/>
            <a:ext cx="4619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3"/>
          <p:cNvSpPr>
            <a:spLocks noGrp="1"/>
          </p:cNvSpPr>
          <p:nvPr>
            <p:ph type="title"/>
          </p:nvPr>
        </p:nvSpPr>
        <p:spPr>
          <a:xfrm>
            <a:off x="457200" y="152400"/>
            <a:ext cx="8229600" cy="1143000"/>
          </a:xfrm>
        </p:spPr>
        <p:txBody>
          <a:bodyPr>
            <a:normAutofit/>
          </a:bodyPr>
          <a:lstStyle/>
          <a:p>
            <a:pPr algn="ctr"/>
            <a:r>
              <a:rPr lang="en-US" sz="3600" b="1" dirty="0"/>
              <a:t>Contd. . .</a:t>
            </a:r>
          </a:p>
        </p:txBody>
      </p:sp>
      <p:sp>
        <p:nvSpPr>
          <p:cNvPr id="5" name="Content Placeholder 4"/>
          <p:cNvSpPr>
            <a:spLocks noGrp="1"/>
          </p:cNvSpPr>
          <p:nvPr>
            <p:ph idx="1"/>
          </p:nvPr>
        </p:nvSpPr>
        <p:spPr/>
        <p:txBody>
          <a:bodyPr/>
          <a:lstStyle/>
          <a:p>
            <a:pPr marL="457200" indent="-457200" eaLnBrk="1" hangingPunct="1">
              <a:defRPr/>
            </a:pPr>
            <a:r>
              <a:rPr lang="en-US" sz="2400" dirty="0" smtClean="0">
                <a:solidFill>
                  <a:schemeClr val="accent2"/>
                </a:solidFill>
                <a:latin typeface="Arial Narrow" pitchFamily="34" charset="0"/>
              </a:rPr>
              <a:t>Balance Sheet</a:t>
            </a:r>
          </a:p>
          <a:p>
            <a:pPr marL="895350" lvl="1" indent="-457200" eaLnBrk="1" hangingPunct="1">
              <a:defRPr/>
            </a:pPr>
            <a:r>
              <a:rPr lang="en-US" sz="2400" dirty="0" smtClean="0">
                <a:latin typeface="Arial Narrow" pitchFamily="34" charset="0"/>
              </a:rPr>
              <a:t>Constructed by showing each item of asset as a percentage of total assets, similarly each item of liability and owners’ equity is shown as a percentage of total liabilities and owners’ equity.</a:t>
            </a:r>
          </a:p>
          <a:p>
            <a:pPr marL="895350" lvl="1" indent="-457200" eaLnBrk="1" hangingPunct="1">
              <a:defRPr/>
            </a:pPr>
            <a:r>
              <a:rPr lang="en-US" sz="2400" dirty="0" smtClean="0">
                <a:latin typeface="Arial Narrow" pitchFamily="34" charset="0"/>
              </a:rPr>
              <a:t>The common-size financial statements could either be prepared in summary or in details. </a:t>
            </a:r>
          </a:p>
          <a:p>
            <a:pPr>
              <a:defRPr/>
            </a:pPr>
            <a:endParaRPr lang="en-US" sz="24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3408500888"/>
              </p:ext>
            </p:extLst>
          </p:nvPr>
        </p:nvGraphicFramePr>
        <p:xfrm>
          <a:off x="152400" y="1107440"/>
          <a:ext cx="8686800" cy="5064760"/>
        </p:xfrm>
        <a:graphic>
          <a:graphicData uri="http://schemas.openxmlformats.org/drawingml/2006/table">
            <a:tbl>
              <a:tblPr firstRow="1" bandRow="1">
                <a:tableStyleId>{5C22544A-7EE6-4342-B048-85BDC9FD1C3A}</a:tableStyleId>
              </a:tblPr>
              <a:tblGrid>
                <a:gridCol w="3269226"/>
                <a:gridCol w="1307690"/>
                <a:gridCol w="1307690"/>
                <a:gridCol w="1401097"/>
                <a:gridCol w="1401097"/>
              </a:tblGrid>
              <a:tr h="304800">
                <a:tc>
                  <a:txBody>
                    <a:bodyPr/>
                    <a:lstStyle/>
                    <a:p>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gridSpan="2">
                  <a:txBody>
                    <a:bodyPr/>
                    <a:lstStyle/>
                    <a:p>
                      <a:pPr algn="ctr"/>
                      <a:r>
                        <a:rPr lang="en-US" sz="1600" dirty="0" smtClean="0">
                          <a:solidFill>
                            <a:schemeClr val="tx1"/>
                          </a:solidFill>
                          <a:latin typeface="+mj-lt"/>
                        </a:rPr>
                        <a:t>20X7</a:t>
                      </a:r>
                      <a:endParaRPr lang="en-US" sz="16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hMerge="1">
                  <a:txBody>
                    <a:bodyPr/>
                    <a:lstStyle/>
                    <a:p>
                      <a:endParaRPr lang="en-US" dirty="0"/>
                    </a:p>
                  </a:txBody>
                  <a:tcPr/>
                </a:tc>
                <a:tc gridSpan="2">
                  <a:txBody>
                    <a:bodyPr/>
                    <a:lstStyle/>
                    <a:p>
                      <a:pPr algn="ctr"/>
                      <a:r>
                        <a:rPr lang="en-US" sz="1600" dirty="0" smtClean="0">
                          <a:solidFill>
                            <a:schemeClr val="tx1"/>
                          </a:solidFill>
                          <a:latin typeface="+mj-lt"/>
                        </a:rPr>
                        <a:t>20X6</a:t>
                      </a:r>
                      <a:endParaRPr lang="en-US" sz="16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hMerge="1">
                  <a:txBody>
                    <a:bodyPr/>
                    <a:lstStyle/>
                    <a:p>
                      <a:endParaRPr lang="en-US" dirty="0"/>
                    </a:p>
                  </a:txBody>
                  <a:tcPr/>
                </a:tc>
              </a:tr>
              <a:tr h="1676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dirty="0" smtClean="0">
                          <a:latin typeface="+mj-lt"/>
                        </a:rPr>
                        <a:t>ASSETS</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b="1" dirty="0" smtClean="0">
                          <a:latin typeface="+mj-lt"/>
                        </a:rPr>
                        <a:t>INR Million</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b="1" dirty="0" smtClean="0">
                          <a:latin typeface="+mj-lt"/>
                        </a:rPr>
                        <a:t>%</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b="1" dirty="0" smtClean="0">
                          <a:latin typeface="+mj-lt"/>
                        </a:rPr>
                        <a:t>INR Million</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b="1" dirty="0" smtClean="0">
                          <a:latin typeface="+mj-lt"/>
                        </a:rPr>
                        <a:t>%</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52400">
                <a:tc>
                  <a:txBody>
                    <a:bodyPr/>
                    <a:lstStyle/>
                    <a:p>
                      <a:r>
                        <a:rPr lang="en-US" sz="1600" dirty="0" smtClean="0">
                          <a:latin typeface="+mj-lt"/>
                        </a:rPr>
                        <a:t>Cash</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19</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5.76</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11</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4.07</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98120">
                <a:tc>
                  <a:txBody>
                    <a:bodyPr/>
                    <a:lstStyle/>
                    <a:p>
                      <a:r>
                        <a:rPr lang="en-US" sz="1600" dirty="0" smtClean="0">
                          <a:latin typeface="+mj-lt"/>
                        </a:rPr>
                        <a:t>Accounts Receivable </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32</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9.70</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20</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7.41</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13360">
                <a:tc>
                  <a:txBody>
                    <a:bodyPr/>
                    <a:lstStyle/>
                    <a:p>
                      <a:r>
                        <a:rPr lang="en-US" sz="1600" dirty="0" smtClean="0">
                          <a:latin typeface="+mj-lt"/>
                        </a:rPr>
                        <a:t>Loans and Advances </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43</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13.03</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34</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12.59</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52400">
                <a:tc>
                  <a:txBody>
                    <a:bodyPr/>
                    <a:lstStyle/>
                    <a:p>
                      <a:r>
                        <a:rPr lang="en-US" sz="1600" dirty="0" smtClean="0">
                          <a:latin typeface="+mj-lt"/>
                        </a:rPr>
                        <a:t>Inventory </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121</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36.67</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99</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36.67</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67640">
                <a:tc>
                  <a:txBody>
                    <a:bodyPr/>
                    <a:lstStyle/>
                    <a:p>
                      <a:r>
                        <a:rPr lang="en-US" sz="1600" dirty="0" smtClean="0">
                          <a:latin typeface="+mj-lt"/>
                        </a:rPr>
                        <a:t>Other Current Assets</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17</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5.15</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26</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9.69</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82880">
                <a:tc>
                  <a:txBody>
                    <a:bodyPr/>
                    <a:lstStyle/>
                    <a:p>
                      <a:r>
                        <a:rPr lang="en-US" sz="1600" b="1" dirty="0" smtClean="0">
                          <a:latin typeface="+mj-lt"/>
                        </a:rPr>
                        <a:t>Total</a:t>
                      </a:r>
                      <a:r>
                        <a:rPr lang="en-US" sz="1600" b="1" baseline="0" dirty="0" smtClean="0">
                          <a:latin typeface="+mj-lt"/>
                        </a:rPr>
                        <a:t> Current Assets</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b="1" dirty="0" smtClean="0">
                          <a:latin typeface="+mj-lt"/>
                        </a:rPr>
                        <a:t>232</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b="1" dirty="0" smtClean="0">
                          <a:latin typeface="+mj-lt"/>
                        </a:rPr>
                        <a:t>70.31</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b="1" dirty="0" smtClean="0">
                          <a:latin typeface="+mj-lt"/>
                        </a:rPr>
                        <a:t>190</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b="1" dirty="0" smtClean="0">
                          <a:latin typeface="+mj-lt"/>
                        </a:rPr>
                        <a:t>70.37</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21920">
                <a:tc>
                  <a:txBody>
                    <a:bodyPr/>
                    <a:lstStyle/>
                    <a:p>
                      <a:r>
                        <a:rPr lang="en-US" sz="1600" dirty="0" smtClean="0">
                          <a:latin typeface="+mj-lt"/>
                        </a:rPr>
                        <a:t>Fixed Assets</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94</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28.48</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79</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29.26</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37160">
                <a:tc>
                  <a:txBody>
                    <a:bodyPr/>
                    <a:lstStyle/>
                    <a:p>
                      <a:r>
                        <a:rPr lang="en-US" sz="1600" dirty="0" smtClean="0">
                          <a:latin typeface="+mj-lt"/>
                        </a:rPr>
                        <a:t>Other Assets</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4</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1.21</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1</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0.37</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52400">
                <a:tc>
                  <a:txBody>
                    <a:bodyPr/>
                    <a:lstStyle/>
                    <a:p>
                      <a:r>
                        <a:rPr lang="en-US" sz="1600" dirty="0" smtClean="0">
                          <a:latin typeface="+mj-lt"/>
                        </a:rPr>
                        <a:t>Total Assets</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330</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100.00</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270</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100</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0">
                <a:tc>
                  <a:txBody>
                    <a:bodyPr/>
                    <a:lstStyle/>
                    <a:p>
                      <a:r>
                        <a:rPr lang="en-US" sz="1600" b="1" dirty="0" smtClean="0">
                          <a:latin typeface="+mj-lt"/>
                        </a:rPr>
                        <a:t>Total</a:t>
                      </a:r>
                      <a:r>
                        <a:rPr lang="en-US" sz="1600" b="1" baseline="0" dirty="0" smtClean="0">
                          <a:latin typeface="+mj-lt"/>
                        </a:rPr>
                        <a:t> Liabilities &amp; Capital</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0">
                <a:tc>
                  <a:txBody>
                    <a:bodyPr/>
                    <a:lstStyle/>
                    <a:p>
                      <a:r>
                        <a:rPr lang="en-US" sz="1600" b="1" dirty="0" smtClean="0">
                          <a:latin typeface="+mj-lt"/>
                        </a:rPr>
                        <a:t>Current Liabilities</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21920">
                <a:tc>
                  <a:txBody>
                    <a:bodyPr/>
                    <a:lstStyle/>
                    <a:p>
                      <a:r>
                        <a:rPr lang="en-US" sz="1600" dirty="0" smtClean="0">
                          <a:latin typeface="+mj-lt"/>
                        </a:rPr>
                        <a:t>Acceptances</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5</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1.52</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2</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0.74</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70840">
                <a:tc>
                  <a:txBody>
                    <a:bodyPr/>
                    <a:lstStyle/>
                    <a:p>
                      <a:r>
                        <a:rPr lang="en-US" sz="1600" dirty="0" smtClean="0">
                          <a:latin typeface="+mj-lt"/>
                        </a:rPr>
                        <a:t>Accounts Payable</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27</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8.18</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19</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dirty="0" smtClean="0">
                          <a:latin typeface="+mj-lt"/>
                        </a:rPr>
                        <a:t>7.04</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bl>
          </a:graphicData>
        </a:graphic>
      </p:graphicFrame>
      <p:sp>
        <p:nvSpPr>
          <p:cNvPr id="22628" name="TextBox 6"/>
          <p:cNvSpPr txBox="1">
            <a:spLocks noChangeArrowheads="1"/>
          </p:cNvSpPr>
          <p:nvPr/>
        </p:nvSpPr>
        <p:spPr bwMode="auto">
          <a:xfrm>
            <a:off x="533400" y="219670"/>
            <a:ext cx="8153400" cy="923330"/>
          </a:xfrm>
          <a:prstGeom prst="rect">
            <a:avLst/>
          </a:prstGeom>
          <a:noFill/>
          <a:ln w="9525">
            <a:noFill/>
            <a:miter lim="800000"/>
            <a:headEnd/>
            <a:tailEnd/>
          </a:ln>
        </p:spPr>
        <p:txBody>
          <a:bodyPr>
            <a:spAutoFit/>
          </a:bodyPr>
          <a:lstStyle/>
          <a:p>
            <a:pPr algn="ctr" eaLnBrk="1" hangingPunct="1"/>
            <a:r>
              <a:rPr lang="en-US" sz="1800" b="1" dirty="0">
                <a:solidFill>
                  <a:schemeClr val="tx2"/>
                </a:solidFill>
                <a:latin typeface="+mj-lt"/>
                <a:ea typeface="+mj-ea"/>
                <a:cs typeface="+mj-cs"/>
              </a:rPr>
              <a:t>Tools &amp; Tools Ltd </a:t>
            </a:r>
          </a:p>
          <a:p>
            <a:pPr algn="ctr" eaLnBrk="1" hangingPunct="1"/>
            <a:r>
              <a:rPr lang="en-US" sz="1800" b="1" dirty="0">
                <a:solidFill>
                  <a:schemeClr val="tx2"/>
                </a:solidFill>
                <a:latin typeface="+mj-lt"/>
                <a:ea typeface="+mj-ea"/>
                <a:cs typeface="+mj-cs"/>
              </a:rPr>
              <a:t>Common Size Balance Sheet</a:t>
            </a:r>
          </a:p>
          <a:p>
            <a:pPr algn="ctr" eaLnBrk="1" hangingPunct="1"/>
            <a:r>
              <a:rPr lang="en-US" sz="1800" b="1" dirty="0">
                <a:solidFill>
                  <a:schemeClr val="tx2"/>
                </a:solidFill>
                <a:latin typeface="+mj-lt"/>
                <a:ea typeface="+mj-ea"/>
                <a:cs typeface="+mj-cs"/>
              </a:rPr>
              <a:t>As at Dec 31, 20X7</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2645785726"/>
              </p:ext>
            </p:extLst>
          </p:nvPr>
        </p:nvGraphicFramePr>
        <p:xfrm>
          <a:off x="152400" y="1031240"/>
          <a:ext cx="8686800" cy="5064760"/>
        </p:xfrm>
        <a:graphic>
          <a:graphicData uri="http://schemas.openxmlformats.org/drawingml/2006/table">
            <a:tbl>
              <a:tblPr firstRow="1" bandRow="1">
                <a:tableStyleId>{5C22544A-7EE6-4342-B048-85BDC9FD1C3A}</a:tableStyleId>
              </a:tblPr>
              <a:tblGrid>
                <a:gridCol w="3547110"/>
                <a:gridCol w="1303020"/>
                <a:gridCol w="1303020"/>
                <a:gridCol w="1230630"/>
                <a:gridCol w="1303020"/>
              </a:tblGrid>
              <a:tr h="274320">
                <a:tc>
                  <a:txBody>
                    <a:bodyPr/>
                    <a:lstStyle/>
                    <a:p>
                      <a:r>
                        <a:rPr lang="en-US" sz="1600" b="0" dirty="0" smtClean="0">
                          <a:solidFill>
                            <a:schemeClr val="tx1"/>
                          </a:solidFill>
                          <a:latin typeface="+mj-lt"/>
                        </a:rPr>
                        <a:t>Advance Against Sale</a:t>
                      </a:r>
                      <a:endParaRPr lang="en-US" sz="1600" b="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0" dirty="0" smtClean="0">
                          <a:solidFill>
                            <a:schemeClr val="tx1"/>
                          </a:solidFill>
                          <a:latin typeface="+mj-lt"/>
                        </a:rPr>
                        <a:t>26</a:t>
                      </a:r>
                      <a:endParaRPr lang="en-US" sz="1600" b="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0" dirty="0" smtClean="0">
                          <a:solidFill>
                            <a:schemeClr val="tx1"/>
                          </a:solidFill>
                          <a:latin typeface="+mj-lt"/>
                        </a:rPr>
                        <a:t>7.88</a:t>
                      </a:r>
                      <a:endParaRPr lang="en-US" sz="1600" b="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0" dirty="0" smtClean="0">
                          <a:solidFill>
                            <a:schemeClr val="tx1"/>
                          </a:solidFill>
                          <a:latin typeface="+mj-lt"/>
                        </a:rPr>
                        <a:t>21</a:t>
                      </a:r>
                      <a:endParaRPr lang="en-US" sz="1600" b="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0" dirty="0" smtClean="0">
                          <a:solidFill>
                            <a:schemeClr val="tx1"/>
                          </a:solidFill>
                          <a:latin typeface="+mj-lt"/>
                        </a:rPr>
                        <a:t>7.78</a:t>
                      </a:r>
                      <a:endParaRPr lang="en-US" sz="1600" b="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67640">
                <a:tc>
                  <a:txBody>
                    <a:bodyPr/>
                    <a:lstStyle/>
                    <a:p>
                      <a:r>
                        <a:rPr lang="en-US" sz="1600" dirty="0" smtClean="0">
                          <a:latin typeface="+mj-lt"/>
                        </a:rPr>
                        <a:t>Other Liability </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9</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2.73</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8</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2.96</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13360">
                <a:tc>
                  <a:txBody>
                    <a:bodyPr/>
                    <a:lstStyle/>
                    <a:p>
                      <a:r>
                        <a:rPr lang="en-US" sz="1600" dirty="0" smtClean="0">
                          <a:latin typeface="+mj-lt"/>
                        </a:rPr>
                        <a:t>Interest</a:t>
                      </a:r>
                      <a:r>
                        <a:rPr lang="en-US" sz="1600" baseline="0" dirty="0" smtClean="0">
                          <a:latin typeface="+mj-lt"/>
                        </a:rPr>
                        <a:t> accrues but not due</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3</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0.90</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2</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0.74</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82880">
                <a:tc>
                  <a:txBody>
                    <a:bodyPr/>
                    <a:lstStyle/>
                    <a:p>
                      <a:r>
                        <a:rPr lang="en-US" sz="1600" dirty="0" smtClean="0">
                          <a:latin typeface="+mj-lt"/>
                        </a:rPr>
                        <a:t>Total Current Liabilities</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70</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21.21</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52</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19.26</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52400">
                <a:tc>
                  <a:txBody>
                    <a:bodyPr/>
                    <a:lstStyle/>
                    <a:p>
                      <a:r>
                        <a:rPr lang="en-US" sz="1600" b="1" dirty="0" smtClean="0">
                          <a:latin typeface="+mj-lt"/>
                        </a:rPr>
                        <a:t>Provisions:</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endParaRPr lang="en-US" sz="160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98120">
                <a:tc>
                  <a:txBody>
                    <a:bodyPr/>
                    <a:lstStyle/>
                    <a:p>
                      <a:r>
                        <a:rPr lang="en-US" sz="1600" dirty="0" smtClean="0">
                          <a:latin typeface="+mj-lt"/>
                        </a:rPr>
                        <a:t>For Tax</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26</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7.88</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21</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7.77</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43840">
                <a:tc>
                  <a:txBody>
                    <a:bodyPr/>
                    <a:lstStyle/>
                    <a:p>
                      <a:r>
                        <a:rPr lang="en-US" sz="1600" dirty="0" smtClean="0">
                          <a:latin typeface="+mj-lt"/>
                        </a:rPr>
                        <a:t>For Proposed</a:t>
                      </a:r>
                      <a:r>
                        <a:rPr lang="en-US" sz="1600" baseline="0" dirty="0" smtClean="0">
                          <a:latin typeface="+mj-lt"/>
                        </a:rPr>
                        <a:t> Dividends</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2</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0.61</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2</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0.74</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13360">
                <a:tc>
                  <a:txBody>
                    <a:bodyPr/>
                    <a:lstStyle/>
                    <a:p>
                      <a:r>
                        <a:rPr lang="en-US" sz="1600" dirty="0" smtClean="0">
                          <a:latin typeface="+mj-lt"/>
                        </a:rPr>
                        <a:t>For Bonus</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3</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0.90</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2</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0.74</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82880">
                <a:tc>
                  <a:txBody>
                    <a:bodyPr/>
                    <a:lstStyle/>
                    <a:p>
                      <a:r>
                        <a:rPr lang="en-US" sz="1600" dirty="0" smtClean="0">
                          <a:latin typeface="+mj-lt"/>
                        </a:rPr>
                        <a:t>For Other</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4</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1.21</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3</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1.11</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28600">
                <a:tc>
                  <a:txBody>
                    <a:bodyPr/>
                    <a:lstStyle/>
                    <a:p>
                      <a:r>
                        <a:rPr lang="en-US" sz="1600" dirty="0" smtClean="0">
                          <a:latin typeface="+mj-lt"/>
                        </a:rPr>
                        <a:t>Total Provision</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35</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10.61</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28</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10.37</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98120">
                <a:tc>
                  <a:txBody>
                    <a:bodyPr/>
                    <a:lstStyle/>
                    <a:p>
                      <a:r>
                        <a:rPr lang="en-US" sz="1600" dirty="0" smtClean="0">
                          <a:latin typeface="+mj-lt"/>
                        </a:rPr>
                        <a:t>Total Current Liabilities and Provisions</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105</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31.82</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80</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29.63</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67640">
                <a:tc>
                  <a:txBody>
                    <a:bodyPr/>
                    <a:lstStyle/>
                    <a:p>
                      <a:r>
                        <a:rPr lang="en-US" sz="1600" b="1" dirty="0" smtClean="0">
                          <a:latin typeface="+mj-lt"/>
                        </a:rPr>
                        <a:t>Long-</a:t>
                      </a:r>
                      <a:r>
                        <a:rPr lang="en-US" sz="1600" b="1" baseline="0" dirty="0" smtClean="0">
                          <a:latin typeface="+mj-lt"/>
                        </a:rPr>
                        <a:t>Term Liabilities</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endParaRPr lang="en-US" sz="160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endParaRPr lang="en-US" sz="160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37160">
                <a:tc>
                  <a:txBody>
                    <a:bodyPr/>
                    <a:lstStyle/>
                    <a:p>
                      <a:r>
                        <a:rPr lang="en-US" sz="1600" dirty="0" smtClean="0">
                          <a:latin typeface="+mj-lt"/>
                        </a:rPr>
                        <a:t>Bank term</a:t>
                      </a:r>
                      <a:r>
                        <a:rPr lang="en-US" sz="1600" baseline="0" dirty="0" smtClean="0">
                          <a:latin typeface="+mj-lt"/>
                        </a:rPr>
                        <a:t> loans</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40</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12.12</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32</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11.85</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59080">
                <a:tc>
                  <a:txBody>
                    <a:bodyPr/>
                    <a:lstStyle/>
                    <a:p>
                      <a:r>
                        <a:rPr lang="en-US" sz="1600" dirty="0" smtClean="0">
                          <a:latin typeface="+mj-lt"/>
                        </a:rPr>
                        <a:t>10.5% Debentures</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26</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7.88</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26</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9.63</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70840">
                <a:tc>
                  <a:txBody>
                    <a:bodyPr/>
                    <a:lstStyle/>
                    <a:p>
                      <a:r>
                        <a:rPr lang="en-US" sz="1600" dirty="0" smtClean="0">
                          <a:latin typeface="+mj-lt"/>
                        </a:rPr>
                        <a:t>Financial Institutions</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24</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7.27</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22</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8.15</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bl>
          </a:graphicData>
        </a:graphic>
      </p:graphicFrame>
      <p:sp>
        <p:nvSpPr>
          <p:cNvPr id="23660" name="TextBox 6"/>
          <p:cNvSpPr txBox="1">
            <a:spLocks noChangeArrowheads="1"/>
          </p:cNvSpPr>
          <p:nvPr/>
        </p:nvSpPr>
        <p:spPr bwMode="auto">
          <a:xfrm>
            <a:off x="3276600" y="344269"/>
            <a:ext cx="2743200" cy="646331"/>
          </a:xfrm>
          <a:prstGeom prst="rect">
            <a:avLst/>
          </a:prstGeom>
          <a:noFill/>
          <a:ln w="9525">
            <a:noFill/>
            <a:miter lim="800000"/>
            <a:headEnd/>
            <a:tailEnd/>
          </a:ln>
        </p:spPr>
        <p:txBody>
          <a:bodyPr>
            <a:spAutoFit/>
          </a:bodyPr>
          <a:lstStyle/>
          <a:p>
            <a:pPr algn="ctr" eaLnBrk="1" hangingPunct="1"/>
            <a:r>
              <a:rPr lang="en-US" sz="3600" b="1" dirty="0">
                <a:solidFill>
                  <a:schemeClr val="tx2"/>
                </a:solidFill>
                <a:latin typeface="+mj-lt"/>
                <a:ea typeface="+mj-ea"/>
                <a:cs typeface="+mj-cs"/>
              </a:rPr>
              <a:t>Contd</a:t>
            </a:r>
            <a:r>
              <a:rPr lang="en-US" sz="3600" b="1" dirty="0" smtClean="0">
                <a:solidFill>
                  <a:schemeClr val="tx2"/>
                </a:solidFill>
                <a:latin typeface="+mj-lt"/>
                <a:ea typeface="+mj-ea"/>
                <a:cs typeface="+mj-cs"/>
              </a:rPr>
              <a:t>...</a:t>
            </a:r>
            <a:endParaRPr lang="en-US" sz="3600" b="1" dirty="0">
              <a:solidFill>
                <a:schemeClr val="tx2"/>
              </a:solidFill>
              <a:latin typeface="+mj-lt"/>
              <a:ea typeface="+mj-ea"/>
              <a:cs typeface="+mj-cs"/>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583283493"/>
              </p:ext>
            </p:extLst>
          </p:nvPr>
        </p:nvGraphicFramePr>
        <p:xfrm>
          <a:off x="152400" y="909320"/>
          <a:ext cx="8610600" cy="2595880"/>
        </p:xfrm>
        <a:graphic>
          <a:graphicData uri="http://schemas.openxmlformats.org/drawingml/2006/table">
            <a:tbl>
              <a:tblPr firstRow="1" bandRow="1">
                <a:tableStyleId>{5C22544A-7EE6-4342-B048-85BDC9FD1C3A}</a:tableStyleId>
              </a:tblPr>
              <a:tblGrid>
                <a:gridCol w="3515995"/>
                <a:gridCol w="1291590"/>
                <a:gridCol w="1363345"/>
                <a:gridCol w="1291590"/>
                <a:gridCol w="1148080"/>
              </a:tblGrid>
              <a:tr h="370840">
                <a:tc>
                  <a:txBody>
                    <a:bodyPr/>
                    <a:lstStyle/>
                    <a:p>
                      <a:r>
                        <a:rPr lang="en-US" sz="1600" b="0" dirty="0" smtClean="0">
                          <a:solidFill>
                            <a:schemeClr val="tx1"/>
                          </a:solidFill>
                          <a:latin typeface="+mj-lt"/>
                        </a:rPr>
                        <a:t>Total Long-Term Liabilities</a:t>
                      </a:r>
                      <a:endParaRPr lang="en-US" sz="1600" b="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0" dirty="0" smtClean="0">
                          <a:solidFill>
                            <a:schemeClr val="tx1"/>
                          </a:solidFill>
                          <a:latin typeface="+mj-lt"/>
                        </a:rPr>
                        <a:t>90</a:t>
                      </a:r>
                      <a:endParaRPr lang="en-US" sz="1600" b="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0" dirty="0" smtClean="0">
                          <a:solidFill>
                            <a:schemeClr val="tx1"/>
                          </a:solidFill>
                          <a:latin typeface="+mj-lt"/>
                        </a:rPr>
                        <a:t>27.27</a:t>
                      </a:r>
                      <a:endParaRPr lang="en-US" sz="1600" b="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0" dirty="0" smtClean="0">
                          <a:solidFill>
                            <a:schemeClr val="tx1"/>
                          </a:solidFill>
                          <a:latin typeface="+mj-lt"/>
                        </a:rPr>
                        <a:t>80</a:t>
                      </a:r>
                      <a:endParaRPr lang="en-US" sz="1600" b="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0" dirty="0" smtClean="0">
                          <a:solidFill>
                            <a:schemeClr val="tx1"/>
                          </a:solidFill>
                          <a:latin typeface="+mj-lt"/>
                        </a:rPr>
                        <a:t>29.63</a:t>
                      </a:r>
                      <a:endParaRPr lang="en-US" sz="1600" b="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70840">
                <a:tc>
                  <a:txBody>
                    <a:bodyPr/>
                    <a:lstStyle/>
                    <a:p>
                      <a:r>
                        <a:rPr lang="en-US" sz="1600" dirty="0" smtClean="0">
                          <a:latin typeface="+mj-lt"/>
                        </a:rPr>
                        <a:t>Total Liabilities</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195</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59.08</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160</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59.26</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70840">
                <a:tc>
                  <a:txBody>
                    <a:bodyPr/>
                    <a:lstStyle/>
                    <a:p>
                      <a:r>
                        <a:rPr lang="en-US" sz="1600" b="1" dirty="0" smtClean="0">
                          <a:latin typeface="+mj-lt"/>
                        </a:rPr>
                        <a:t>Shareholders’</a:t>
                      </a:r>
                      <a:r>
                        <a:rPr lang="en-US" sz="1600" b="1" baseline="0" dirty="0" smtClean="0">
                          <a:latin typeface="+mj-lt"/>
                        </a:rPr>
                        <a:t> Equity</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endParaRPr lang="en-US" sz="160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endParaRPr lang="en-US" sz="160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endParaRPr lang="en-US" sz="160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70840">
                <a:tc>
                  <a:txBody>
                    <a:bodyPr/>
                    <a:lstStyle/>
                    <a:p>
                      <a:r>
                        <a:rPr lang="en-US" sz="1600" dirty="0" smtClean="0">
                          <a:latin typeface="+mj-lt"/>
                        </a:rPr>
                        <a:t>Paid up capital</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37</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11.21</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37</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13.70</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70840">
                <a:tc>
                  <a:txBody>
                    <a:bodyPr/>
                    <a:lstStyle/>
                    <a:p>
                      <a:r>
                        <a:rPr lang="en-US" sz="1600" dirty="0" smtClean="0">
                          <a:latin typeface="+mj-lt"/>
                        </a:rPr>
                        <a:t>Retained Earning</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98</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29.70</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73</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27.04</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70840">
                <a:tc>
                  <a:txBody>
                    <a:bodyPr/>
                    <a:lstStyle/>
                    <a:p>
                      <a:r>
                        <a:rPr lang="en-US" sz="1600" dirty="0" smtClean="0">
                          <a:latin typeface="+mj-lt"/>
                        </a:rPr>
                        <a:t>Total Shareholder Equity</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135</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40.91</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110</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dirty="0" smtClean="0">
                          <a:latin typeface="+mj-lt"/>
                        </a:rPr>
                        <a:t>40.74</a:t>
                      </a:r>
                      <a:endParaRPr lang="en-US" sz="16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70840">
                <a:tc>
                  <a:txBody>
                    <a:bodyPr/>
                    <a:lstStyle/>
                    <a:p>
                      <a:r>
                        <a:rPr lang="en-US" sz="1600" b="1" dirty="0" smtClean="0">
                          <a:latin typeface="+mj-lt"/>
                        </a:rPr>
                        <a:t>Total</a:t>
                      </a:r>
                      <a:r>
                        <a:rPr lang="en-US" sz="1600" b="1" baseline="0" dirty="0" smtClean="0">
                          <a:latin typeface="+mj-lt"/>
                        </a:rPr>
                        <a:t> Liabilities &amp; Shareholders’ Equity</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330</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100</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270</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100</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bl>
          </a:graphicData>
        </a:graphic>
      </p:graphicFrame>
      <p:sp>
        <p:nvSpPr>
          <p:cNvPr id="24637" name="TextBox 6"/>
          <p:cNvSpPr txBox="1">
            <a:spLocks noChangeArrowheads="1"/>
          </p:cNvSpPr>
          <p:nvPr/>
        </p:nvSpPr>
        <p:spPr bwMode="auto">
          <a:xfrm>
            <a:off x="76200" y="3733800"/>
            <a:ext cx="8915400" cy="2246769"/>
          </a:xfrm>
          <a:prstGeom prst="rect">
            <a:avLst/>
          </a:prstGeom>
          <a:noFill/>
          <a:ln w="9525">
            <a:noFill/>
            <a:miter lim="800000"/>
            <a:headEnd/>
            <a:tailEnd/>
          </a:ln>
        </p:spPr>
        <p:txBody>
          <a:bodyPr wrap="square">
            <a:spAutoFit/>
          </a:bodyPr>
          <a:lstStyle/>
          <a:p>
            <a:r>
              <a:rPr lang="en-US" sz="2000" b="1" dirty="0">
                <a:solidFill>
                  <a:srgbClr val="FF0000"/>
                </a:solidFill>
                <a:latin typeface="+mj-lt"/>
              </a:rPr>
              <a:t>Interpretation</a:t>
            </a:r>
            <a:r>
              <a:rPr lang="en-US" sz="2000" dirty="0">
                <a:latin typeface="+mj-lt"/>
              </a:rPr>
              <a:t>:</a:t>
            </a:r>
          </a:p>
          <a:p>
            <a:pPr>
              <a:buFont typeface="Wingdings" pitchFamily="2" charset="2"/>
              <a:buChar char="Ø"/>
            </a:pPr>
            <a:r>
              <a:rPr lang="en-US" sz="2000" dirty="0">
                <a:latin typeface="+mj-lt"/>
              </a:rPr>
              <a:t>During </a:t>
            </a:r>
            <a:r>
              <a:rPr lang="en-US" sz="2000" dirty="0" smtClean="0">
                <a:latin typeface="+mj-lt"/>
              </a:rPr>
              <a:t>both the years, over two-third of the total assets were current assets viz., 20X6 (</a:t>
            </a:r>
            <a:r>
              <a:rPr lang="en-US" sz="2000" dirty="0" smtClean="0">
                <a:latin typeface="+mj-lt"/>
                <a:hlinkClick r:id="rId2" action="ppaction://hlinksldjump"/>
              </a:rPr>
              <a:t>70.4%</a:t>
            </a:r>
            <a:r>
              <a:rPr lang="en-US" sz="2000" dirty="0" smtClean="0">
                <a:latin typeface="+mj-lt"/>
              </a:rPr>
              <a:t>) and 20X7 (70.3%) – and this was stable.</a:t>
            </a:r>
            <a:endParaRPr lang="en-US" sz="2000" dirty="0">
              <a:latin typeface="+mj-lt"/>
            </a:endParaRPr>
          </a:p>
          <a:p>
            <a:endParaRPr lang="en-US" sz="2000" dirty="0" smtClean="0">
              <a:latin typeface="+mj-lt"/>
            </a:endParaRPr>
          </a:p>
          <a:p>
            <a:pPr>
              <a:buFont typeface="Wingdings" pitchFamily="2" charset="2"/>
              <a:buChar char="Ø"/>
            </a:pPr>
            <a:r>
              <a:rPr lang="en-US" sz="2000" dirty="0" smtClean="0">
                <a:latin typeface="+mj-lt"/>
              </a:rPr>
              <a:t>Similarly </a:t>
            </a:r>
            <a:r>
              <a:rPr lang="en-US" sz="2000" dirty="0">
                <a:latin typeface="+mj-lt"/>
              </a:rPr>
              <a:t>in </a:t>
            </a:r>
            <a:r>
              <a:rPr lang="en-US" sz="2000" dirty="0" smtClean="0">
                <a:latin typeface="+mj-lt"/>
              </a:rPr>
              <a:t>20X6, </a:t>
            </a:r>
            <a:r>
              <a:rPr lang="en-US" sz="2000" dirty="0" smtClean="0">
                <a:latin typeface="+mj-lt"/>
                <a:hlinkClick r:id="rId2" action="ppaction://hlinksldjump"/>
              </a:rPr>
              <a:t>29.3%</a:t>
            </a:r>
            <a:r>
              <a:rPr lang="en-US" sz="2000" dirty="0" smtClean="0">
                <a:latin typeface="+mj-lt"/>
              </a:rPr>
              <a:t> </a:t>
            </a:r>
            <a:r>
              <a:rPr lang="en-US" sz="2000" dirty="0">
                <a:latin typeface="+mj-lt"/>
              </a:rPr>
              <a:t>total assets were fixed assets which </a:t>
            </a:r>
            <a:r>
              <a:rPr lang="en-US" sz="2000" dirty="0" smtClean="0">
                <a:latin typeface="+mj-lt"/>
              </a:rPr>
              <a:t>came down to 28.5% </a:t>
            </a:r>
            <a:r>
              <a:rPr lang="en-US" sz="2000" dirty="0">
                <a:latin typeface="+mj-lt"/>
              </a:rPr>
              <a:t>in </a:t>
            </a:r>
            <a:r>
              <a:rPr lang="en-US" sz="2000" dirty="0" smtClean="0">
                <a:latin typeface="+mj-lt"/>
              </a:rPr>
              <a:t>20X7.</a:t>
            </a:r>
            <a:endParaRPr lang="en-US" sz="2000" dirty="0">
              <a:latin typeface="+mj-lt"/>
            </a:endParaRPr>
          </a:p>
          <a:p>
            <a:endParaRPr lang="en-US" sz="2000" dirty="0">
              <a:latin typeface="+mj-lt"/>
            </a:endParaRPr>
          </a:p>
        </p:txBody>
      </p:sp>
      <p:sp>
        <p:nvSpPr>
          <p:cNvPr id="7" name="TextBox 6"/>
          <p:cNvSpPr txBox="1">
            <a:spLocks noChangeArrowheads="1"/>
          </p:cNvSpPr>
          <p:nvPr/>
        </p:nvSpPr>
        <p:spPr bwMode="auto">
          <a:xfrm>
            <a:off x="3276600" y="344269"/>
            <a:ext cx="2743200" cy="646331"/>
          </a:xfrm>
          <a:prstGeom prst="rect">
            <a:avLst/>
          </a:prstGeom>
          <a:noFill/>
          <a:ln w="9525">
            <a:noFill/>
            <a:miter lim="800000"/>
            <a:headEnd/>
            <a:tailEnd/>
          </a:ln>
        </p:spPr>
        <p:txBody>
          <a:bodyPr>
            <a:spAutoFit/>
          </a:bodyPr>
          <a:lstStyle/>
          <a:p>
            <a:pPr algn="ctr" eaLnBrk="1" hangingPunct="1"/>
            <a:r>
              <a:rPr lang="en-US" sz="3600" b="1" dirty="0">
                <a:solidFill>
                  <a:schemeClr val="tx2"/>
                </a:solidFill>
                <a:latin typeface="+mj-lt"/>
                <a:ea typeface="+mj-ea"/>
                <a:cs typeface="+mj-cs"/>
              </a:rPr>
              <a:t>Contd</a:t>
            </a:r>
            <a:r>
              <a:rPr lang="en-US" sz="3600" b="1" dirty="0" smtClean="0">
                <a:solidFill>
                  <a:schemeClr val="tx2"/>
                </a:solidFill>
                <a:latin typeface="+mj-lt"/>
                <a:ea typeface="+mj-ea"/>
                <a:cs typeface="+mj-cs"/>
              </a:rPr>
              <a:t>..</a:t>
            </a:r>
            <a:endParaRPr lang="en-US" sz="3600" b="1" dirty="0">
              <a:solidFill>
                <a:schemeClr val="tx2"/>
              </a:solidFill>
              <a:latin typeface="+mj-lt"/>
              <a:ea typeface="+mj-ea"/>
              <a:cs typeface="+mj-cs"/>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4" name="TextBox 6"/>
          <p:cNvSpPr txBox="1">
            <a:spLocks noChangeArrowheads="1"/>
          </p:cNvSpPr>
          <p:nvPr/>
        </p:nvSpPr>
        <p:spPr bwMode="auto">
          <a:xfrm>
            <a:off x="457200" y="609600"/>
            <a:ext cx="8382000" cy="3046988"/>
          </a:xfrm>
          <a:prstGeom prst="rect">
            <a:avLst/>
          </a:prstGeom>
          <a:noFill/>
          <a:ln w="9525">
            <a:noFill/>
            <a:miter lim="800000"/>
            <a:headEnd/>
            <a:tailEnd/>
          </a:ln>
        </p:spPr>
        <p:txBody>
          <a:bodyPr wrap="square">
            <a:spAutoFit/>
          </a:bodyPr>
          <a:lstStyle/>
          <a:p>
            <a:pPr>
              <a:buFont typeface="Wingdings" pitchFamily="2" charset="2"/>
              <a:buChar char="Ø"/>
            </a:pPr>
            <a:r>
              <a:rPr lang="en-US" dirty="0">
                <a:latin typeface="+mj-lt"/>
                <a:hlinkClick r:id="rId2" action="ppaction://hlinksldjump"/>
              </a:rPr>
              <a:t>Financial pattern</a:t>
            </a:r>
            <a:r>
              <a:rPr lang="en-US" dirty="0">
                <a:latin typeface="+mj-lt"/>
              </a:rPr>
              <a:t> has remained stable over 2 </a:t>
            </a:r>
            <a:r>
              <a:rPr lang="en-US" dirty="0" smtClean="0">
                <a:latin typeface="+mj-lt"/>
              </a:rPr>
              <a:t>years </a:t>
            </a:r>
            <a:r>
              <a:rPr lang="en-US" dirty="0">
                <a:latin typeface="+mj-lt"/>
              </a:rPr>
              <a:t>at around 59% by out sources and 41% by </a:t>
            </a:r>
            <a:r>
              <a:rPr lang="en-US" dirty="0" smtClean="0">
                <a:latin typeface="+mj-lt"/>
              </a:rPr>
              <a:t>shareholders.</a:t>
            </a:r>
            <a:endParaRPr lang="en-US" dirty="0">
              <a:latin typeface="+mj-lt"/>
            </a:endParaRPr>
          </a:p>
          <a:p>
            <a:pPr>
              <a:buFont typeface="Wingdings" pitchFamily="2" charset="2"/>
              <a:buChar char="Ø"/>
            </a:pPr>
            <a:r>
              <a:rPr lang="en-US" dirty="0">
                <a:latin typeface="+mj-lt"/>
              </a:rPr>
              <a:t>Hence it has maintained a stable financial structure during the period, in term of current assets versus fixed assets and outside finances versus shareholder’s </a:t>
            </a:r>
            <a:r>
              <a:rPr lang="en-US" dirty="0" smtClean="0">
                <a:latin typeface="+mj-lt"/>
              </a:rPr>
              <a:t>equity. </a:t>
            </a:r>
            <a:endParaRPr lang="en-US" dirty="0">
              <a:latin typeface="+mj-lt"/>
            </a:endParaRPr>
          </a:p>
          <a:p>
            <a:pPr>
              <a:buFont typeface="Wingdings" pitchFamily="2" charset="2"/>
              <a:buChar char="Ø"/>
            </a:pPr>
            <a:r>
              <a:rPr lang="en-US" dirty="0">
                <a:latin typeface="+mj-lt"/>
              </a:rPr>
              <a:t>Working capital has increased in </a:t>
            </a:r>
            <a:r>
              <a:rPr lang="en-US" dirty="0" smtClean="0">
                <a:latin typeface="+mj-lt"/>
              </a:rPr>
              <a:t>Indian Rupee </a:t>
            </a:r>
            <a:r>
              <a:rPr lang="en-US" dirty="0">
                <a:latin typeface="+mj-lt"/>
              </a:rPr>
              <a:t>by 17 </a:t>
            </a:r>
            <a:r>
              <a:rPr lang="en-US" dirty="0" smtClean="0">
                <a:latin typeface="+mj-lt"/>
              </a:rPr>
              <a:t>million. </a:t>
            </a:r>
            <a:endParaRPr lang="en-US" dirty="0">
              <a:latin typeface="+mj-lt"/>
            </a:endParaRPr>
          </a:p>
          <a:p>
            <a:pPr>
              <a:buFont typeface="Wingdings" pitchFamily="2" charset="2"/>
              <a:buChar char="Ø"/>
            </a:pPr>
            <a:r>
              <a:rPr lang="en-US" dirty="0">
                <a:latin typeface="+mj-lt"/>
              </a:rPr>
              <a:t>But the proportionate term, working capital has decline by 2.3</a:t>
            </a:r>
            <a:r>
              <a:rPr lang="en-US" dirty="0" smtClean="0">
                <a:latin typeface="+mj-lt"/>
              </a:rPr>
              <a:t>%.</a:t>
            </a:r>
            <a:endParaRPr lang="en-US" dirty="0">
              <a:latin typeface="+mj-lt"/>
            </a:endParaRPr>
          </a:p>
        </p:txBody>
      </p:sp>
      <p:graphicFrame>
        <p:nvGraphicFramePr>
          <p:cNvPr id="8" name="Table 7"/>
          <p:cNvGraphicFramePr>
            <a:graphicFrameLocks noGrp="1"/>
          </p:cNvGraphicFramePr>
          <p:nvPr>
            <p:extLst>
              <p:ext uri="{D42A27DB-BD31-4B8C-83A1-F6EECF244321}">
                <p14:modId xmlns:p14="http://schemas.microsoft.com/office/powerpoint/2010/main" val="275527657"/>
              </p:ext>
            </p:extLst>
          </p:nvPr>
        </p:nvGraphicFramePr>
        <p:xfrm>
          <a:off x="609600" y="3733800"/>
          <a:ext cx="8001001" cy="2209800"/>
        </p:xfrm>
        <a:graphic>
          <a:graphicData uri="http://schemas.openxmlformats.org/drawingml/2006/table">
            <a:tbl>
              <a:tblPr firstRow="1" bandRow="1">
                <a:tableStyleId>{5C22544A-7EE6-4342-B048-85BDC9FD1C3A}</a:tableStyleId>
              </a:tblPr>
              <a:tblGrid>
                <a:gridCol w="3400425"/>
                <a:gridCol w="1500188"/>
                <a:gridCol w="1600200"/>
                <a:gridCol w="1500188"/>
              </a:tblGrid>
              <a:tr h="441960">
                <a:tc gridSpan="4">
                  <a:txBody>
                    <a:bodyPr/>
                    <a:lstStyle/>
                    <a:p>
                      <a:pPr algn="ctr"/>
                      <a:r>
                        <a:rPr lang="en-US" sz="1800" dirty="0" smtClean="0">
                          <a:solidFill>
                            <a:schemeClr val="tx1"/>
                          </a:solidFill>
                          <a:latin typeface="+mj-lt"/>
                        </a:rPr>
                        <a:t>Working Capital Change as Percentage of Total Assets</a:t>
                      </a:r>
                      <a:endParaRPr lang="en-US" sz="1800" dirty="0">
                        <a:solidFill>
                          <a:schemeClr val="tx1"/>
                        </a:solidFill>
                        <a:latin typeface="+mj-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441960">
                <a:tc>
                  <a:txBody>
                    <a:bodyPr/>
                    <a:lstStyle/>
                    <a:p>
                      <a:pPr algn="ctr"/>
                      <a:endParaRPr lang="en-US" sz="1800" dirty="0">
                        <a:latin typeface="+mj-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800" b="1" dirty="0" smtClean="0">
                          <a:latin typeface="+mj-lt"/>
                        </a:rPr>
                        <a:t>20X7</a:t>
                      </a:r>
                      <a:endParaRPr lang="en-US" sz="1800" b="1" dirty="0">
                        <a:latin typeface="+mj-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800" b="1" dirty="0" smtClean="0">
                          <a:latin typeface="+mj-lt"/>
                        </a:rPr>
                        <a:t>20X6</a:t>
                      </a:r>
                      <a:endParaRPr lang="en-US" sz="1800" b="1" dirty="0">
                        <a:latin typeface="+mj-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800" b="1" dirty="0" smtClean="0">
                          <a:latin typeface="+mj-lt"/>
                        </a:rPr>
                        <a:t>Change in WC</a:t>
                      </a:r>
                      <a:endParaRPr lang="en-US" sz="1800" b="1" dirty="0">
                        <a:latin typeface="+mj-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441960">
                <a:tc>
                  <a:txBody>
                    <a:bodyPr/>
                    <a:lstStyle/>
                    <a:p>
                      <a:pPr algn="ctr"/>
                      <a:r>
                        <a:rPr lang="en-US" sz="1800" dirty="0" smtClean="0">
                          <a:latin typeface="+mj-lt"/>
                        </a:rPr>
                        <a:t>Total Current Assets</a:t>
                      </a:r>
                      <a:endParaRPr lang="en-US" sz="1800" dirty="0">
                        <a:latin typeface="+mj-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800" dirty="0" smtClean="0">
                          <a:latin typeface="+mj-lt"/>
                        </a:rPr>
                        <a:t>70.31</a:t>
                      </a:r>
                      <a:endParaRPr lang="en-US" sz="1800" dirty="0">
                        <a:latin typeface="+mj-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800" dirty="0" smtClean="0">
                          <a:latin typeface="+mj-lt"/>
                        </a:rPr>
                        <a:t>70.37</a:t>
                      </a:r>
                      <a:endParaRPr lang="en-US" sz="1800" dirty="0">
                        <a:latin typeface="+mj-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800" dirty="0" smtClean="0">
                          <a:latin typeface="+mj-lt"/>
                        </a:rPr>
                        <a:t>−0.07</a:t>
                      </a:r>
                      <a:endParaRPr lang="en-US" sz="1800" dirty="0">
                        <a:latin typeface="+mj-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441960">
                <a:tc>
                  <a:txBody>
                    <a:bodyPr/>
                    <a:lstStyle/>
                    <a:p>
                      <a:pPr algn="ctr"/>
                      <a:r>
                        <a:rPr lang="en-US" sz="1800" dirty="0" smtClean="0">
                          <a:latin typeface="+mj-lt"/>
                        </a:rPr>
                        <a:t>Total</a:t>
                      </a:r>
                      <a:r>
                        <a:rPr lang="en-US" sz="1800" baseline="0" dirty="0" smtClean="0">
                          <a:latin typeface="+mj-lt"/>
                        </a:rPr>
                        <a:t> Current Liability &amp; Provision</a:t>
                      </a:r>
                      <a:endParaRPr lang="en-US" sz="1800" dirty="0">
                        <a:latin typeface="+mj-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800" dirty="0" smtClean="0">
                          <a:latin typeface="+mj-lt"/>
                        </a:rPr>
                        <a:t>31.82</a:t>
                      </a:r>
                      <a:endParaRPr lang="en-US" sz="1800" dirty="0">
                        <a:latin typeface="+mj-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800" dirty="0" smtClean="0">
                          <a:latin typeface="+mj-lt"/>
                        </a:rPr>
                        <a:t>29.63</a:t>
                      </a:r>
                      <a:endParaRPr lang="en-US" sz="1800" dirty="0">
                        <a:latin typeface="+mj-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kumimoji="0" lang="en-US" sz="1800" kern="1200" dirty="0" smtClean="0">
                          <a:solidFill>
                            <a:schemeClr val="dk1"/>
                          </a:solidFill>
                          <a:latin typeface="+mn-lt"/>
                          <a:ea typeface="+mn-ea"/>
                          <a:cs typeface="+mn-cs"/>
                        </a:rPr>
                        <a:t>−</a:t>
                      </a:r>
                      <a:r>
                        <a:rPr lang="en-US" sz="1800" dirty="0" smtClean="0">
                          <a:latin typeface="+mj-lt"/>
                        </a:rPr>
                        <a:t>2.19</a:t>
                      </a:r>
                      <a:endParaRPr lang="en-US" sz="1800" dirty="0">
                        <a:latin typeface="+mj-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441960">
                <a:tc>
                  <a:txBody>
                    <a:bodyPr/>
                    <a:lstStyle/>
                    <a:p>
                      <a:pPr algn="ctr"/>
                      <a:r>
                        <a:rPr lang="en-US" sz="1800" dirty="0" smtClean="0">
                          <a:latin typeface="+mj-lt"/>
                        </a:rPr>
                        <a:t>Working</a:t>
                      </a:r>
                      <a:r>
                        <a:rPr lang="en-US" sz="1800" baseline="0" dirty="0" smtClean="0">
                          <a:latin typeface="+mj-lt"/>
                        </a:rPr>
                        <a:t> Capital </a:t>
                      </a:r>
                      <a:endParaRPr lang="en-US" sz="1800" dirty="0">
                        <a:latin typeface="+mj-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800" dirty="0" smtClean="0">
                          <a:latin typeface="+mj-lt"/>
                        </a:rPr>
                        <a:t>38.49</a:t>
                      </a:r>
                      <a:endParaRPr lang="en-US" sz="1800" dirty="0">
                        <a:latin typeface="+mj-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800" dirty="0" smtClean="0">
                          <a:latin typeface="+mj-lt"/>
                        </a:rPr>
                        <a:t>40.74</a:t>
                      </a:r>
                      <a:endParaRPr lang="en-US" sz="1800" dirty="0">
                        <a:latin typeface="+mj-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kumimoji="0" lang="en-US" sz="1800" kern="1200" dirty="0" smtClean="0">
                          <a:solidFill>
                            <a:schemeClr val="dk1"/>
                          </a:solidFill>
                          <a:latin typeface="+mn-lt"/>
                          <a:ea typeface="+mn-ea"/>
                          <a:cs typeface="+mn-cs"/>
                        </a:rPr>
                        <a:t>−</a:t>
                      </a:r>
                      <a:r>
                        <a:rPr lang="en-US" sz="1800" dirty="0" smtClean="0">
                          <a:latin typeface="+mj-lt"/>
                        </a:rPr>
                        <a:t>2.25</a:t>
                      </a:r>
                      <a:endParaRPr lang="en-US" sz="1800" dirty="0">
                        <a:latin typeface="+mj-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609600" y="31173"/>
            <a:ext cx="8229600" cy="1143000"/>
          </a:xfrm>
        </p:spPr>
        <p:txBody>
          <a:bodyPr>
            <a:normAutofit/>
          </a:bodyPr>
          <a:lstStyle/>
          <a:p>
            <a:pPr algn="ctr"/>
            <a:r>
              <a:rPr lang="en-US" sz="4000" b="1" dirty="0"/>
              <a:t>Index Based Analysis</a:t>
            </a:r>
          </a:p>
        </p:txBody>
      </p:sp>
      <p:sp>
        <p:nvSpPr>
          <p:cNvPr id="26627" name="Content Placeholder 4"/>
          <p:cNvSpPr>
            <a:spLocks noGrp="1"/>
          </p:cNvSpPr>
          <p:nvPr>
            <p:ph idx="1"/>
          </p:nvPr>
        </p:nvSpPr>
        <p:spPr>
          <a:xfrm>
            <a:off x="457200" y="1524000"/>
            <a:ext cx="8229600" cy="4389120"/>
          </a:xfrm>
        </p:spPr>
        <p:txBody>
          <a:bodyPr/>
          <a:lstStyle/>
          <a:p>
            <a:r>
              <a:rPr lang="en-US" sz="2400" dirty="0" smtClean="0">
                <a:latin typeface="+mj-lt"/>
              </a:rPr>
              <a:t>Accounting information represent by over multiple year as a percentage of amounts of an observant base year.</a:t>
            </a:r>
          </a:p>
          <a:p>
            <a:r>
              <a:rPr lang="en-US" sz="2400" dirty="0" smtClean="0">
                <a:latin typeface="+mj-lt"/>
              </a:rPr>
              <a:t>It helps to compare accounts for two or more years to the corresponding items for a single company.</a:t>
            </a:r>
          </a:p>
          <a:p>
            <a:r>
              <a:rPr lang="en-US" sz="2400" dirty="0" smtClean="0">
                <a:latin typeface="+mj-lt"/>
              </a:rPr>
              <a:t>The base year figures of each item are always indexed to 100.</a:t>
            </a:r>
          </a:p>
          <a:p>
            <a:r>
              <a:rPr lang="en-US" sz="2400" dirty="0" smtClean="0">
                <a:latin typeface="+mj-lt"/>
              </a:rPr>
              <a:t>And the changes from the base year are determined.</a:t>
            </a:r>
          </a:p>
          <a:p>
            <a:r>
              <a:rPr lang="en-US" sz="2400" dirty="0" smtClean="0">
                <a:latin typeface="+mj-lt"/>
              </a:rPr>
              <a:t>A longer time frame of data always help in better understanding index based analysis.</a:t>
            </a:r>
          </a:p>
          <a:p>
            <a:r>
              <a:rPr lang="en-US" sz="2400" dirty="0" smtClean="0">
                <a:latin typeface="+mj-lt"/>
              </a:rPr>
              <a:t>We present the Index based balance sheet numbers of CPIL Colgate Palmolive (India) Ltd.</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990600" y="381000"/>
            <a:ext cx="7966075" cy="914400"/>
          </a:xfrm>
        </p:spPr>
        <p:txBody>
          <a:bodyPr>
            <a:normAutofit fontScale="90000"/>
          </a:bodyPr>
          <a:lstStyle/>
          <a:p>
            <a:pPr>
              <a:defRPr/>
            </a:pPr>
            <a:r>
              <a:rPr lang="en-US" dirty="0" smtClean="0"/>
              <a:t/>
            </a:r>
            <a:br>
              <a:rPr lang="en-US" dirty="0" smtClean="0"/>
            </a:br>
            <a:r>
              <a:rPr lang="en-US" dirty="0" smtClean="0"/>
              <a:t/>
            </a:r>
            <a:br>
              <a:rPr lang="en-US" dirty="0" smtClean="0"/>
            </a:br>
            <a:r>
              <a:rPr lang="en-US" dirty="0" smtClean="0"/>
              <a:t/>
            </a:r>
            <a:br>
              <a:rPr lang="en-US" dirty="0" smtClean="0"/>
            </a:br>
            <a:r>
              <a:rPr lang="en-US" sz="4400" b="1" dirty="0"/>
              <a:t>Index Based Balance Sheet of CPIL</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877619287"/>
              </p:ext>
            </p:extLst>
          </p:nvPr>
        </p:nvGraphicFramePr>
        <p:xfrm>
          <a:off x="380997" y="2057400"/>
          <a:ext cx="8458203" cy="3505200"/>
        </p:xfrm>
        <a:graphic>
          <a:graphicData uri="http://schemas.openxmlformats.org/drawingml/2006/table">
            <a:tbl>
              <a:tblPr firstRow="1" firstCol="1" bandRow="1">
                <a:tableStyleId>{93296810-A885-4BE3-A3E7-6D5BEEA58F35}</a:tableStyleId>
              </a:tblPr>
              <a:tblGrid>
                <a:gridCol w="3657603"/>
                <a:gridCol w="1447800"/>
                <a:gridCol w="1142997"/>
                <a:gridCol w="1057509"/>
                <a:gridCol w="1152294"/>
              </a:tblGrid>
              <a:tr h="45720">
                <a:tc>
                  <a:txBody>
                    <a:bodyPr/>
                    <a:lstStyle/>
                    <a:p>
                      <a:pPr marL="0" marR="0" algn="just">
                        <a:lnSpc>
                          <a:spcPct val="115000"/>
                        </a:lnSpc>
                        <a:spcBef>
                          <a:spcPts val="0"/>
                        </a:spcBef>
                        <a:spcAft>
                          <a:spcPts val="0"/>
                        </a:spcAft>
                      </a:pPr>
                      <a:r>
                        <a:rPr lang="en-US" sz="2000" dirty="0">
                          <a:effectLst/>
                          <a:latin typeface="+mj-lt"/>
                        </a:rPr>
                        <a:t>Balance Sheet Items</a:t>
                      </a:r>
                      <a:endParaRPr lang="en-US" sz="2000" b="1" dirty="0">
                        <a:solidFill>
                          <a:schemeClr val="tx1"/>
                        </a:solidFill>
                        <a:effectLst/>
                        <a:latin typeface="+mj-lt"/>
                        <a:ea typeface="Times New Roman"/>
                        <a:cs typeface="Times New Roman"/>
                      </a:endParaRPr>
                    </a:p>
                  </a:txBody>
                  <a:tcPr marL="68580" marR="68580" marT="0" marB="0" anchor="b"/>
                </a:tc>
                <a:tc gridSpan="4">
                  <a:txBody>
                    <a:bodyPr/>
                    <a:lstStyle/>
                    <a:p>
                      <a:pPr marL="0" marR="0" algn="just">
                        <a:lnSpc>
                          <a:spcPct val="115000"/>
                        </a:lnSpc>
                        <a:spcBef>
                          <a:spcPts val="0"/>
                        </a:spcBef>
                        <a:spcAft>
                          <a:spcPts val="0"/>
                        </a:spcAft>
                      </a:pPr>
                      <a:r>
                        <a:rPr lang="en-US" sz="2000" dirty="0">
                          <a:effectLst/>
                          <a:latin typeface="+mj-lt"/>
                        </a:rPr>
                        <a:t> </a:t>
                      </a:r>
                      <a:endParaRPr lang="en-US" sz="2000" b="1" dirty="0">
                        <a:solidFill>
                          <a:schemeClr val="tx1"/>
                        </a:solidFill>
                        <a:effectLst/>
                        <a:latin typeface="+mj-lt"/>
                        <a:ea typeface="Times New Roman"/>
                        <a:cs typeface="Times New Roman"/>
                      </a:endParaRPr>
                    </a:p>
                  </a:txBody>
                  <a:tcPr marL="68580" marR="68580" marT="0" marB="0" anchor="b"/>
                </a:tc>
                <a:tc hMerge="1">
                  <a:txBody>
                    <a:bodyPr/>
                    <a:lstStyle/>
                    <a:p>
                      <a:endParaRPr lang="en-US"/>
                    </a:p>
                  </a:txBody>
                  <a:tcPr/>
                </a:tc>
                <a:tc hMerge="1">
                  <a:txBody>
                    <a:bodyPr/>
                    <a:lstStyle/>
                    <a:p>
                      <a:endParaRPr lang="en-US"/>
                    </a:p>
                  </a:txBody>
                  <a:tcPr/>
                </a:tc>
                <a:tc hMerge="1">
                  <a:txBody>
                    <a:bodyPr/>
                    <a:lstStyle/>
                    <a:p>
                      <a:endParaRPr lang="en-US"/>
                    </a:p>
                  </a:txBody>
                  <a:tcPr/>
                </a:tc>
              </a:tr>
              <a:tr h="260461">
                <a:tc>
                  <a:txBody>
                    <a:bodyPr/>
                    <a:lstStyle/>
                    <a:p>
                      <a:pPr marL="0" marR="0" algn="just">
                        <a:lnSpc>
                          <a:spcPct val="115000"/>
                        </a:lnSpc>
                        <a:spcBef>
                          <a:spcPts val="0"/>
                        </a:spcBef>
                        <a:spcAft>
                          <a:spcPts val="0"/>
                        </a:spcAft>
                      </a:pPr>
                      <a:r>
                        <a:rPr lang="en-US" sz="2000" dirty="0">
                          <a:effectLst/>
                          <a:latin typeface="+mj-lt"/>
                        </a:rPr>
                        <a:t>Assets Side</a:t>
                      </a:r>
                      <a:endParaRPr lang="en-US" sz="2000" b="1" dirty="0">
                        <a:solidFill>
                          <a:schemeClr val="tx1"/>
                        </a:solidFill>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dirty="0">
                          <a:effectLst/>
                          <a:latin typeface="+mj-lt"/>
                        </a:rPr>
                        <a:t>Year 4</a:t>
                      </a:r>
                      <a:endParaRPr lang="en-US" sz="2000" b="1" dirty="0">
                        <a:solidFill>
                          <a:schemeClr val="tx1"/>
                        </a:solidFill>
                        <a:effectLst/>
                        <a:latin typeface="+mj-lt"/>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2000" dirty="0">
                          <a:effectLst/>
                          <a:latin typeface="+mj-lt"/>
                        </a:rPr>
                        <a:t>Year 3</a:t>
                      </a:r>
                      <a:endParaRPr lang="en-US" sz="2000" b="1" dirty="0">
                        <a:solidFill>
                          <a:schemeClr val="tx1"/>
                        </a:solidFill>
                        <a:effectLst/>
                        <a:latin typeface="+mj-lt"/>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2000" dirty="0">
                          <a:effectLst/>
                          <a:latin typeface="+mj-lt"/>
                        </a:rPr>
                        <a:t>Year 2</a:t>
                      </a:r>
                      <a:endParaRPr lang="en-US" sz="2000" b="1" dirty="0">
                        <a:solidFill>
                          <a:schemeClr val="tx1"/>
                        </a:solidFill>
                        <a:effectLst/>
                        <a:latin typeface="+mj-lt"/>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2000" dirty="0">
                          <a:effectLst/>
                          <a:latin typeface="+mj-lt"/>
                        </a:rPr>
                        <a:t>Year 1</a:t>
                      </a:r>
                      <a:endParaRPr lang="en-US" sz="2000" b="1" dirty="0">
                        <a:solidFill>
                          <a:schemeClr val="tx1"/>
                        </a:solidFill>
                        <a:effectLst/>
                        <a:latin typeface="+mj-lt"/>
                        <a:ea typeface="Times New Roman"/>
                        <a:cs typeface="Times New Roman"/>
                      </a:endParaRPr>
                    </a:p>
                  </a:txBody>
                  <a:tcPr marL="68580" marR="68580" marT="0" marB="0" anchor="ctr"/>
                </a:tc>
              </a:tr>
              <a:tr h="239466">
                <a:tc>
                  <a:txBody>
                    <a:bodyPr/>
                    <a:lstStyle/>
                    <a:p>
                      <a:pPr marL="0" marR="0" algn="just">
                        <a:lnSpc>
                          <a:spcPct val="115000"/>
                        </a:lnSpc>
                        <a:spcBef>
                          <a:spcPts val="0"/>
                        </a:spcBef>
                        <a:spcAft>
                          <a:spcPts val="0"/>
                        </a:spcAft>
                      </a:pPr>
                      <a:r>
                        <a:rPr lang="en-US" sz="2000" dirty="0">
                          <a:effectLst/>
                          <a:latin typeface="+mj-lt"/>
                        </a:rPr>
                        <a:t>Cash &amp; Bank Balances</a:t>
                      </a:r>
                      <a:endParaRPr lang="en-US" sz="20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a:effectLst/>
                          <a:latin typeface="+mj-lt"/>
                        </a:rPr>
                        <a:t>123.4</a:t>
                      </a:r>
                      <a:endParaRPr lang="en-US" sz="20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dirty="0">
                          <a:effectLst/>
                          <a:latin typeface="+mj-lt"/>
                        </a:rPr>
                        <a:t>89.1</a:t>
                      </a:r>
                      <a:endParaRPr lang="en-US" sz="20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a:effectLst/>
                          <a:latin typeface="+mj-lt"/>
                        </a:rPr>
                        <a:t>113.7</a:t>
                      </a:r>
                      <a:endParaRPr lang="en-US" sz="20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a:effectLst/>
                          <a:latin typeface="+mj-lt"/>
                        </a:rPr>
                        <a:t>100.0</a:t>
                      </a:r>
                      <a:endParaRPr lang="en-US" sz="2000">
                        <a:effectLst/>
                        <a:latin typeface="+mj-lt"/>
                        <a:ea typeface="Times New Roman"/>
                        <a:cs typeface="Times New Roman"/>
                      </a:endParaRPr>
                    </a:p>
                  </a:txBody>
                  <a:tcPr marL="68580" marR="68580" marT="0" marB="0" anchor="b"/>
                </a:tc>
              </a:tr>
              <a:tr h="239466">
                <a:tc>
                  <a:txBody>
                    <a:bodyPr/>
                    <a:lstStyle/>
                    <a:p>
                      <a:pPr marL="0" marR="0" algn="just">
                        <a:lnSpc>
                          <a:spcPct val="115000"/>
                        </a:lnSpc>
                        <a:spcBef>
                          <a:spcPts val="0"/>
                        </a:spcBef>
                        <a:spcAft>
                          <a:spcPts val="0"/>
                        </a:spcAft>
                      </a:pPr>
                      <a:r>
                        <a:rPr lang="en-US" sz="2000" dirty="0">
                          <a:effectLst/>
                          <a:latin typeface="+mj-lt"/>
                        </a:rPr>
                        <a:t>Accounts Receivable</a:t>
                      </a:r>
                      <a:endParaRPr lang="en-US" sz="20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a:effectLst/>
                          <a:latin typeface="+mj-lt"/>
                        </a:rPr>
                        <a:t>831.3</a:t>
                      </a:r>
                      <a:endParaRPr lang="en-US" sz="20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a:effectLst/>
                          <a:latin typeface="+mj-lt"/>
                        </a:rPr>
                        <a:t>893.3</a:t>
                      </a:r>
                      <a:endParaRPr lang="en-US" sz="20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dirty="0">
                          <a:effectLst/>
                          <a:latin typeface="+mj-lt"/>
                        </a:rPr>
                        <a:t>770.8</a:t>
                      </a:r>
                      <a:endParaRPr lang="en-US" sz="20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dirty="0">
                          <a:effectLst/>
                          <a:latin typeface="+mj-lt"/>
                        </a:rPr>
                        <a:t>100.0</a:t>
                      </a:r>
                      <a:endParaRPr lang="en-US" sz="2000" dirty="0">
                        <a:effectLst/>
                        <a:latin typeface="+mj-lt"/>
                        <a:ea typeface="Times New Roman"/>
                        <a:cs typeface="Times New Roman"/>
                      </a:endParaRPr>
                    </a:p>
                  </a:txBody>
                  <a:tcPr marL="68580" marR="68580" marT="0" marB="0" anchor="b"/>
                </a:tc>
              </a:tr>
              <a:tr h="239466">
                <a:tc>
                  <a:txBody>
                    <a:bodyPr/>
                    <a:lstStyle/>
                    <a:p>
                      <a:pPr marL="0" marR="0" algn="just">
                        <a:lnSpc>
                          <a:spcPct val="115000"/>
                        </a:lnSpc>
                        <a:spcBef>
                          <a:spcPts val="0"/>
                        </a:spcBef>
                        <a:spcAft>
                          <a:spcPts val="0"/>
                        </a:spcAft>
                      </a:pPr>
                      <a:r>
                        <a:rPr lang="en-US" sz="2000" dirty="0">
                          <a:effectLst/>
                          <a:latin typeface="+mj-lt"/>
                        </a:rPr>
                        <a:t>Loans and Advances</a:t>
                      </a:r>
                      <a:endParaRPr lang="en-US" sz="20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a:effectLst/>
                          <a:latin typeface="+mj-lt"/>
                        </a:rPr>
                        <a:t>79.5</a:t>
                      </a:r>
                      <a:endParaRPr lang="en-US" sz="20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a:effectLst/>
                          <a:latin typeface="+mj-lt"/>
                        </a:rPr>
                        <a:t>88.7</a:t>
                      </a:r>
                      <a:endParaRPr lang="en-US" sz="20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a:effectLst/>
                          <a:latin typeface="+mj-lt"/>
                        </a:rPr>
                        <a:t>66.7</a:t>
                      </a:r>
                      <a:endParaRPr lang="en-US" sz="20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dirty="0">
                          <a:effectLst/>
                          <a:latin typeface="+mj-lt"/>
                        </a:rPr>
                        <a:t>100.0</a:t>
                      </a:r>
                      <a:endParaRPr lang="en-US" sz="2000" dirty="0">
                        <a:effectLst/>
                        <a:latin typeface="+mj-lt"/>
                        <a:ea typeface="Times New Roman"/>
                        <a:cs typeface="Times New Roman"/>
                      </a:endParaRPr>
                    </a:p>
                  </a:txBody>
                  <a:tcPr marL="68580" marR="68580" marT="0" marB="0" anchor="b"/>
                </a:tc>
              </a:tr>
              <a:tr h="239466">
                <a:tc>
                  <a:txBody>
                    <a:bodyPr/>
                    <a:lstStyle/>
                    <a:p>
                      <a:pPr marL="0" marR="0" algn="just">
                        <a:lnSpc>
                          <a:spcPct val="115000"/>
                        </a:lnSpc>
                        <a:spcBef>
                          <a:spcPts val="0"/>
                        </a:spcBef>
                        <a:spcAft>
                          <a:spcPts val="0"/>
                        </a:spcAft>
                      </a:pPr>
                      <a:r>
                        <a:rPr lang="en-US" sz="2000" dirty="0">
                          <a:effectLst/>
                          <a:latin typeface="+mj-lt"/>
                        </a:rPr>
                        <a:t>Inventories</a:t>
                      </a:r>
                      <a:endParaRPr lang="en-US" sz="20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a:effectLst/>
                          <a:latin typeface="+mj-lt"/>
                        </a:rPr>
                        <a:t>167.6</a:t>
                      </a:r>
                      <a:endParaRPr lang="en-US" sz="20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a:effectLst/>
                          <a:latin typeface="+mj-lt"/>
                        </a:rPr>
                        <a:t>196.9</a:t>
                      </a:r>
                      <a:endParaRPr lang="en-US" sz="20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a:effectLst/>
                          <a:latin typeface="+mj-lt"/>
                        </a:rPr>
                        <a:t>139.0</a:t>
                      </a:r>
                      <a:endParaRPr lang="en-US" sz="20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dirty="0">
                          <a:effectLst/>
                          <a:latin typeface="+mj-lt"/>
                        </a:rPr>
                        <a:t>100.0</a:t>
                      </a:r>
                      <a:endParaRPr lang="en-US" sz="2000" dirty="0">
                        <a:effectLst/>
                        <a:latin typeface="+mj-lt"/>
                        <a:ea typeface="Times New Roman"/>
                        <a:cs typeface="Times New Roman"/>
                      </a:endParaRPr>
                    </a:p>
                  </a:txBody>
                  <a:tcPr marL="68580" marR="68580" marT="0" marB="0" anchor="b"/>
                </a:tc>
              </a:tr>
              <a:tr h="239466">
                <a:tc>
                  <a:txBody>
                    <a:bodyPr/>
                    <a:lstStyle/>
                    <a:p>
                      <a:pPr marL="0" marR="0" algn="just">
                        <a:lnSpc>
                          <a:spcPct val="115000"/>
                        </a:lnSpc>
                        <a:spcBef>
                          <a:spcPts val="0"/>
                        </a:spcBef>
                        <a:spcAft>
                          <a:spcPts val="0"/>
                        </a:spcAft>
                      </a:pPr>
                      <a:r>
                        <a:rPr lang="en-US" sz="2000" dirty="0">
                          <a:effectLst/>
                          <a:latin typeface="+mj-lt"/>
                        </a:rPr>
                        <a:t>Current Assets</a:t>
                      </a:r>
                      <a:endParaRPr lang="en-US" sz="20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a:effectLst/>
                          <a:latin typeface="+mj-lt"/>
                        </a:rPr>
                        <a:t>134.2</a:t>
                      </a:r>
                      <a:endParaRPr lang="en-US" sz="20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a:effectLst/>
                          <a:latin typeface="+mj-lt"/>
                        </a:rPr>
                        <a:t>122.5</a:t>
                      </a:r>
                      <a:endParaRPr lang="en-US" sz="20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a:effectLst/>
                          <a:latin typeface="+mj-lt"/>
                        </a:rPr>
                        <a:t>119.5</a:t>
                      </a:r>
                      <a:endParaRPr lang="en-US" sz="20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dirty="0">
                          <a:effectLst/>
                          <a:latin typeface="+mj-lt"/>
                        </a:rPr>
                        <a:t>100.0</a:t>
                      </a:r>
                      <a:endParaRPr lang="en-US" sz="2000" dirty="0">
                        <a:effectLst/>
                        <a:latin typeface="+mj-lt"/>
                        <a:ea typeface="Times New Roman"/>
                        <a:cs typeface="Times New Roman"/>
                      </a:endParaRPr>
                    </a:p>
                  </a:txBody>
                  <a:tcPr marL="68580" marR="68580" marT="0" marB="0" anchor="b"/>
                </a:tc>
              </a:tr>
              <a:tr h="239466">
                <a:tc>
                  <a:txBody>
                    <a:bodyPr/>
                    <a:lstStyle/>
                    <a:p>
                      <a:pPr marL="0" marR="0" algn="just">
                        <a:lnSpc>
                          <a:spcPct val="115000"/>
                        </a:lnSpc>
                        <a:spcBef>
                          <a:spcPts val="0"/>
                        </a:spcBef>
                        <a:spcAft>
                          <a:spcPts val="0"/>
                        </a:spcAft>
                      </a:pPr>
                      <a:r>
                        <a:rPr lang="en-US" sz="2000" dirty="0">
                          <a:effectLst/>
                          <a:latin typeface="+mj-lt"/>
                        </a:rPr>
                        <a:t>Fixed Assets</a:t>
                      </a:r>
                      <a:endParaRPr lang="en-US" sz="20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a:effectLst/>
                          <a:latin typeface="+mj-lt"/>
                        </a:rPr>
                        <a:t>151.1</a:t>
                      </a:r>
                      <a:endParaRPr lang="en-US" sz="20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a:effectLst/>
                          <a:latin typeface="+mj-lt"/>
                        </a:rPr>
                        <a:t>127.9</a:t>
                      </a:r>
                      <a:endParaRPr lang="en-US" sz="20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a:effectLst/>
                          <a:latin typeface="+mj-lt"/>
                        </a:rPr>
                        <a:t>104.0</a:t>
                      </a:r>
                      <a:endParaRPr lang="en-US" sz="20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dirty="0">
                          <a:effectLst/>
                          <a:latin typeface="+mj-lt"/>
                        </a:rPr>
                        <a:t>100.0</a:t>
                      </a:r>
                      <a:endParaRPr lang="en-US" sz="2000" dirty="0">
                        <a:effectLst/>
                        <a:latin typeface="+mj-lt"/>
                        <a:ea typeface="Times New Roman"/>
                        <a:cs typeface="Times New Roman"/>
                      </a:endParaRPr>
                    </a:p>
                  </a:txBody>
                  <a:tcPr marL="68580" marR="68580" marT="0" marB="0" anchor="b"/>
                </a:tc>
              </a:tr>
              <a:tr h="239466">
                <a:tc>
                  <a:txBody>
                    <a:bodyPr/>
                    <a:lstStyle/>
                    <a:p>
                      <a:pPr marL="0" marR="0" algn="just">
                        <a:lnSpc>
                          <a:spcPct val="115000"/>
                        </a:lnSpc>
                        <a:spcBef>
                          <a:spcPts val="0"/>
                        </a:spcBef>
                        <a:spcAft>
                          <a:spcPts val="0"/>
                        </a:spcAft>
                      </a:pPr>
                      <a:r>
                        <a:rPr lang="en-US" sz="2000" dirty="0">
                          <a:effectLst/>
                          <a:latin typeface="+mj-lt"/>
                        </a:rPr>
                        <a:t>Other Assets</a:t>
                      </a:r>
                      <a:endParaRPr lang="en-US" sz="20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a:effectLst/>
                          <a:latin typeface="+mj-lt"/>
                        </a:rPr>
                        <a:t>337.0</a:t>
                      </a:r>
                      <a:endParaRPr lang="en-US" sz="20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a:effectLst/>
                          <a:latin typeface="+mj-lt"/>
                        </a:rPr>
                        <a:t>211.0</a:t>
                      </a:r>
                      <a:endParaRPr lang="en-US" sz="20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a:effectLst/>
                          <a:latin typeface="+mj-lt"/>
                        </a:rPr>
                        <a:t>166.3</a:t>
                      </a:r>
                      <a:endParaRPr lang="en-US" sz="20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dirty="0">
                          <a:effectLst/>
                          <a:latin typeface="+mj-lt"/>
                        </a:rPr>
                        <a:t>100.0</a:t>
                      </a:r>
                      <a:endParaRPr lang="en-US" sz="2000" dirty="0">
                        <a:effectLst/>
                        <a:latin typeface="+mj-lt"/>
                        <a:ea typeface="Times New Roman"/>
                        <a:cs typeface="Times New Roman"/>
                      </a:endParaRPr>
                    </a:p>
                  </a:txBody>
                  <a:tcPr marL="68580" marR="68580" marT="0" marB="0" anchor="b"/>
                </a:tc>
              </a:tr>
              <a:tr h="260461">
                <a:tc>
                  <a:txBody>
                    <a:bodyPr/>
                    <a:lstStyle/>
                    <a:p>
                      <a:pPr marL="0" marR="0" algn="just">
                        <a:lnSpc>
                          <a:spcPct val="115000"/>
                        </a:lnSpc>
                        <a:spcBef>
                          <a:spcPts val="0"/>
                        </a:spcBef>
                        <a:spcAft>
                          <a:spcPts val="0"/>
                        </a:spcAft>
                      </a:pPr>
                      <a:r>
                        <a:rPr lang="en-US" sz="2000" dirty="0">
                          <a:effectLst/>
                          <a:latin typeface="+mj-lt"/>
                        </a:rPr>
                        <a:t>Total Assets</a:t>
                      </a:r>
                      <a:endParaRPr lang="en-US" sz="20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a:effectLst/>
                          <a:latin typeface="+mj-lt"/>
                        </a:rPr>
                        <a:t>148.0</a:t>
                      </a:r>
                      <a:endParaRPr lang="en-US" sz="20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a:effectLst/>
                          <a:latin typeface="+mj-lt"/>
                        </a:rPr>
                        <a:t>128.0</a:t>
                      </a:r>
                      <a:endParaRPr lang="en-US" sz="20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a:effectLst/>
                          <a:latin typeface="+mj-lt"/>
                        </a:rPr>
                        <a:t>117.1</a:t>
                      </a:r>
                      <a:endParaRPr lang="en-US" sz="20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dirty="0">
                          <a:effectLst/>
                          <a:latin typeface="+mj-lt"/>
                        </a:rPr>
                        <a:t>100.0</a:t>
                      </a:r>
                      <a:endParaRPr lang="en-US" sz="2000" dirty="0">
                        <a:effectLst/>
                        <a:latin typeface="+mj-lt"/>
                        <a:ea typeface="Times New Roman"/>
                        <a:cs typeface="Times New Roman"/>
                      </a:endParaRPr>
                    </a:p>
                  </a:txBody>
                  <a:tcPr marL="68580" marR="68580" marT="0" marB="0" anchor="b"/>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504371" y="228600"/>
            <a:ext cx="8001000" cy="762000"/>
          </a:xfrm>
        </p:spPr>
        <p:txBody>
          <a:bodyPr>
            <a:normAutofit/>
          </a:bodyPr>
          <a:lstStyle/>
          <a:p>
            <a:pPr algn="ctr">
              <a:defRPr/>
            </a:pPr>
            <a:r>
              <a:rPr lang="en-US" sz="4500" b="1" dirty="0"/>
              <a:t>Contd</a:t>
            </a:r>
            <a:r>
              <a:rPr lang="en-US" sz="4500" b="1" dirty="0" smtClean="0"/>
              <a:t>...</a:t>
            </a:r>
            <a:endParaRPr lang="en-US" sz="4500" b="1"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32062403"/>
              </p:ext>
            </p:extLst>
          </p:nvPr>
        </p:nvGraphicFramePr>
        <p:xfrm>
          <a:off x="381000" y="990600"/>
          <a:ext cx="8458203" cy="2912841"/>
        </p:xfrm>
        <a:graphic>
          <a:graphicData uri="http://schemas.openxmlformats.org/drawingml/2006/table">
            <a:tbl>
              <a:tblPr firstRow="1" firstCol="1" bandRow="1">
                <a:tableStyleId>{93296810-A885-4BE3-A3E7-6D5BEEA58F35}</a:tableStyleId>
              </a:tblPr>
              <a:tblGrid>
                <a:gridCol w="3733800"/>
                <a:gridCol w="1219200"/>
                <a:gridCol w="1143000"/>
                <a:gridCol w="1209909"/>
                <a:gridCol w="1152294"/>
              </a:tblGrid>
              <a:tr h="272300">
                <a:tc>
                  <a:txBody>
                    <a:bodyPr/>
                    <a:lstStyle/>
                    <a:p>
                      <a:pPr marL="0" marR="0" algn="just">
                        <a:lnSpc>
                          <a:spcPct val="115000"/>
                        </a:lnSpc>
                        <a:spcBef>
                          <a:spcPts val="0"/>
                        </a:spcBef>
                        <a:spcAft>
                          <a:spcPts val="0"/>
                        </a:spcAft>
                      </a:pPr>
                      <a:r>
                        <a:rPr lang="en-US" sz="2000" dirty="0">
                          <a:effectLst/>
                          <a:latin typeface="+mj-lt"/>
                        </a:rPr>
                        <a:t>Liabilities Side</a:t>
                      </a:r>
                      <a:endParaRPr lang="en-US" sz="2000" b="1" dirty="0">
                        <a:solidFill>
                          <a:schemeClr val="tx1"/>
                        </a:solidFill>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dirty="0">
                          <a:effectLst/>
                          <a:latin typeface="+mj-lt"/>
                        </a:rPr>
                        <a:t>Year 4</a:t>
                      </a:r>
                      <a:endParaRPr lang="en-US" sz="2000" b="1" dirty="0">
                        <a:solidFill>
                          <a:schemeClr val="tx1"/>
                        </a:solidFill>
                        <a:effectLst/>
                        <a:latin typeface="+mj-lt"/>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2000" dirty="0">
                          <a:effectLst/>
                          <a:latin typeface="+mj-lt"/>
                        </a:rPr>
                        <a:t>Year 3</a:t>
                      </a:r>
                      <a:endParaRPr lang="en-US" sz="2000" b="1" dirty="0">
                        <a:solidFill>
                          <a:schemeClr val="tx1"/>
                        </a:solidFill>
                        <a:effectLst/>
                        <a:latin typeface="+mj-lt"/>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2000" dirty="0">
                          <a:effectLst/>
                          <a:latin typeface="+mj-lt"/>
                        </a:rPr>
                        <a:t>Year 2</a:t>
                      </a:r>
                      <a:endParaRPr lang="en-US" sz="2000" b="1" dirty="0">
                        <a:solidFill>
                          <a:schemeClr val="tx1"/>
                        </a:solidFill>
                        <a:effectLst/>
                        <a:latin typeface="+mj-lt"/>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2000" dirty="0">
                          <a:effectLst/>
                          <a:latin typeface="+mj-lt"/>
                        </a:rPr>
                        <a:t>Year 1</a:t>
                      </a:r>
                      <a:endParaRPr lang="en-US" sz="2000" b="1" dirty="0">
                        <a:solidFill>
                          <a:schemeClr val="tx1"/>
                        </a:solidFill>
                        <a:effectLst/>
                        <a:latin typeface="+mj-lt"/>
                        <a:ea typeface="Times New Roman"/>
                        <a:cs typeface="Times New Roman"/>
                      </a:endParaRPr>
                    </a:p>
                  </a:txBody>
                  <a:tcPr marL="68580" marR="68580" marT="0" marB="0" anchor="ctr"/>
                </a:tc>
              </a:tr>
              <a:tr h="260461">
                <a:tc>
                  <a:txBody>
                    <a:bodyPr/>
                    <a:lstStyle/>
                    <a:p>
                      <a:pPr marL="0" marR="0" algn="just">
                        <a:lnSpc>
                          <a:spcPct val="115000"/>
                        </a:lnSpc>
                        <a:spcBef>
                          <a:spcPts val="0"/>
                        </a:spcBef>
                        <a:spcAft>
                          <a:spcPts val="0"/>
                        </a:spcAft>
                      </a:pPr>
                      <a:r>
                        <a:rPr lang="en-US" sz="2000" dirty="0">
                          <a:effectLst/>
                          <a:latin typeface="+mj-lt"/>
                        </a:rPr>
                        <a:t>Accounts Payables</a:t>
                      </a:r>
                      <a:endParaRPr lang="en-US" sz="20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dirty="0">
                          <a:effectLst/>
                          <a:latin typeface="+mj-lt"/>
                        </a:rPr>
                        <a:t>124.8</a:t>
                      </a:r>
                      <a:endParaRPr lang="en-US" sz="20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a:effectLst/>
                          <a:latin typeface="+mj-lt"/>
                        </a:rPr>
                        <a:t>98.7</a:t>
                      </a:r>
                      <a:endParaRPr lang="en-US" sz="20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a:effectLst/>
                          <a:latin typeface="+mj-lt"/>
                        </a:rPr>
                        <a:t>101.2</a:t>
                      </a:r>
                      <a:endParaRPr lang="en-US" sz="20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a:effectLst/>
                          <a:latin typeface="+mj-lt"/>
                        </a:rPr>
                        <a:t>100.0</a:t>
                      </a:r>
                      <a:endParaRPr lang="en-US" sz="2000">
                        <a:effectLst/>
                        <a:latin typeface="+mj-lt"/>
                        <a:ea typeface="Times New Roman"/>
                        <a:cs typeface="Times New Roman"/>
                      </a:endParaRPr>
                    </a:p>
                  </a:txBody>
                  <a:tcPr marL="68580" marR="68580" marT="0" marB="0" anchor="b"/>
                </a:tc>
              </a:tr>
              <a:tr h="459201">
                <a:tc>
                  <a:txBody>
                    <a:bodyPr/>
                    <a:lstStyle/>
                    <a:p>
                      <a:pPr marL="0" marR="0" algn="l">
                        <a:lnSpc>
                          <a:spcPct val="115000"/>
                        </a:lnSpc>
                        <a:spcBef>
                          <a:spcPts val="0"/>
                        </a:spcBef>
                        <a:spcAft>
                          <a:spcPts val="0"/>
                        </a:spcAft>
                      </a:pPr>
                      <a:r>
                        <a:rPr lang="en-US" sz="2000" dirty="0">
                          <a:effectLst/>
                          <a:latin typeface="+mj-lt"/>
                        </a:rPr>
                        <a:t>Other Current Liabilities &amp; Provisions</a:t>
                      </a:r>
                      <a:endParaRPr lang="en-US" sz="20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dirty="0">
                          <a:effectLst/>
                          <a:latin typeface="+mj-lt"/>
                        </a:rPr>
                        <a:t>176.8</a:t>
                      </a:r>
                      <a:endParaRPr lang="en-US" sz="20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dirty="0">
                          <a:effectLst/>
                          <a:latin typeface="+mj-lt"/>
                        </a:rPr>
                        <a:t>165.3</a:t>
                      </a:r>
                      <a:endParaRPr lang="en-US" sz="20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dirty="0">
                          <a:effectLst/>
                          <a:latin typeface="+mj-lt"/>
                        </a:rPr>
                        <a:t>136.7</a:t>
                      </a:r>
                      <a:endParaRPr lang="en-US" sz="20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a:effectLst/>
                          <a:latin typeface="+mj-lt"/>
                        </a:rPr>
                        <a:t>100.0</a:t>
                      </a:r>
                      <a:endParaRPr lang="en-US" sz="2000">
                        <a:effectLst/>
                        <a:latin typeface="+mj-lt"/>
                        <a:ea typeface="Times New Roman"/>
                        <a:cs typeface="Times New Roman"/>
                      </a:endParaRPr>
                    </a:p>
                  </a:txBody>
                  <a:tcPr marL="68580" marR="68580" marT="0" marB="0" anchor="b"/>
                </a:tc>
              </a:tr>
              <a:tr h="459201">
                <a:tc>
                  <a:txBody>
                    <a:bodyPr/>
                    <a:lstStyle/>
                    <a:p>
                      <a:pPr marL="0" marR="0" algn="l">
                        <a:lnSpc>
                          <a:spcPct val="115000"/>
                        </a:lnSpc>
                        <a:spcBef>
                          <a:spcPts val="0"/>
                        </a:spcBef>
                        <a:spcAft>
                          <a:spcPts val="0"/>
                        </a:spcAft>
                      </a:pPr>
                      <a:r>
                        <a:rPr lang="en-US" sz="2000" dirty="0">
                          <a:effectLst/>
                          <a:latin typeface="+mj-lt"/>
                        </a:rPr>
                        <a:t>Current Liabilities &amp; Provisions</a:t>
                      </a:r>
                      <a:endParaRPr lang="en-US" sz="20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a:effectLst/>
                          <a:latin typeface="+mj-lt"/>
                        </a:rPr>
                        <a:t>141.5</a:t>
                      </a:r>
                      <a:endParaRPr lang="en-US" sz="20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a:effectLst/>
                          <a:latin typeface="+mj-lt"/>
                        </a:rPr>
                        <a:t>120.2</a:t>
                      </a:r>
                      <a:endParaRPr lang="en-US" sz="20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dirty="0">
                          <a:effectLst/>
                          <a:latin typeface="+mj-lt"/>
                        </a:rPr>
                        <a:t>112.7</a:t>
                      </a:r>
                      <a:endParaRPr lang="en-US" sz="20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a:effectLst/>
                          <a:latin typeface="+mj-lt"/>
                        </a:rPr>
                        <a:t>100.0</a:t>
                      </a:r>
                      <a:endParaRPr lang="en-US" sz="2000">
                        <a:effectLst/>
                        <a:latin typeface="+mj-lt"/>
                        <a:ea typeface="Times New Roman"/>
                        <a:cs typeface="Times New Roman"/>
                      </a:endParaRPr>
                    </a:p>
                  </a:txBody>
                  <a:tcPr marL="68580" marR="68580" marT="0" marB="0" anchor="b"/>
                </a:tc>
              </a:tr>
              <a:tr h="239466">
                <a:tc>
                  <a:txBody>
                    <a:bodyPr/>
                    <a:lstStyle/>
                    <a:p>
                      <a:pPr marL="0" marR="0" algn="just">
                        <a:lnSpc>
                          <a:spcPct val="115000"/>
                        </a:lnSpc>
                        <a:spcBef>
                          <a:spcPts val="0"/>
                        </a:spcBef>
                        <a:spcAft>
                          <a:spcPts val="0"/>
                        </a:spcAft>
                      </a:pPr>
                      <a:r>
                        <a:rPr lang="en-US" sz="2000" dirty="0">
                          <a:effectLst/>
                          <a:latin typeface="+mj-lt"/>
                        </a:rPr>
                        <a:t>Long-term Liabilities</a:t>
                      </a:r>
                      <a:endParaRPr lang="en-US" sz="20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a:effectLst/>
                          <a:latin typeface="+mj-lt"/>
                        </a:rPr>
                        <a:t>779.2</a:t>
                      </a:r>
                      <a:endParaRPr lang="en-US" sz="20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a:effectLst/>
                          <a:latin typeface="+mj-lt"/>
                        </a:rPr>
                        <a:t>671.9</a:t>
                      </a:r>
                      <a:endParaRPr lang="en-US" sz="20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dirty="0">
                          <a:effectLst/>
                          <a:latin typeface="+mj-lt"/>
                        </a:rPr>
                        <a:t>606.0</a:t>
                      </a:r>
                      <a:endParaRPr lang="en-US" sz="20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a:effectLst/>
                          <a:latin typeface="+mj-lt"/>
                        </a:rPr>
                        <a:t>100.0</a:t>
                      </a:r>
                      <a:endParaRPr lang="en-US" sz="2000">
                        <a:effectLst/>
                        <a:latin typeface="+mj-lt"/>
                        <a:ea typeface="Times New Roman"/>
                        <a:cs typeface="Times New Roman"/>
                      </a:endParaRPr>
                    </a:p>
                  </a:txBody>
                  <a:tcPr marL="68580" marR="68580" marT="0" marB="0" anchor="b"/>
                </a:tc>
              </a:tr>
              <a:tr h="239466">
                <a:tc>
                  <a:txBody>
                    <a:bodyPr/>
                    <a:lstStyle/>
                    <a:p>
                      <a:pPr marL="0" marR="0" algn="just">
                        <a:lnSpc>
                          <a:spcPct val="115000"/>
                        </a:lnSpc>
                        <a:spcBef>
                          <a:spcPts val="0"/>
                        </a:spcBef>
                        <a:spcAft>
                          <a:spcPts val="0"/>
                        </a:spcAft>
                      </a:pPr>
                      <a:r>
                        <a:rPr lang="en-US" sz="2000" dirty="0">
                          <a:effectLst/>
                          <a:latin typeface="+mj-lt"/>
                        </a:rPr>
                        <a:t>Net Worth</a:t>
                      </a:r>
                      <a:endParaRPr lang="en-US" sz="20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a:effectLst/>
                          <a:latin typeface="+mj-lt"/>
                        </a:rPr>
                        <a:t>150.1</a:t>
                      </a:r>
                      <a:endParaRPr lang="en-US" sz="20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a:effectLst/>
                          <a:latin typeface="+mj-lt"/>
                        </a:rPr>
                        <a:t>133.5</a:t>
                      </a:r>
                      <a:endParaRPr lang="en-US" sz="20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dirty="0">
                          <a:effectLst/>
                          <a:latin typeface="+mj-lt"/>
                        </a:rPr>
                        <a:t>117.8</a:t>
                      </a:r>
                      <a:endParaRPr lang="en-US" sz="20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a:effectLst/>
                          <a:latin typeface="+mj-lt"/>
                        </a:rPr>
                        <a:t>100.0</a:t>
                      </a:r>
                      <a:endParaRPr lang="en-US" sz="2000">
                        <a:effectLst/>
                        <a:latin typeface="+mj-lt"/>
                        <a:ea typeface="Times New Roman"/>
                        <a:cs typeface="Times New Roman"/>
                      </a:endParaRPr>
                    </a:p>
                  </a:txBody>
                  <a:tcPr marL="68580" marR="68580" marT="0" marB="0" anchor="b"/>
                </a:tc>
              </a:tr>
              <a:tr h="260461">
                <a:tc>
                  <a:txBody>
                    <a:bodyPr/>
                    <a:lstStyle/>
                    <a:p>
                      <a:pPr marL="0" marR="0" algn="just">
                        <a:lnSpc>
                          <a:spcPct val="115000"/>
                        </a:lnSpc>
                        <a:spcBef>
                          <a:spcPts val="0"/>
                        </a:spcBef>
                        <a:spcAft>
                          <a:spcPts val="0"/>
                        </a:spcAft>
                      </a:pPr>
                      <a:r>
                        <a:rPr lang="en-US" sz="2000" dirty="0">
                          <a:effectLst/>
                          <a:latin typeface="+mj-lt"/>
                        </a:rPr>
                        <a:t>Total Liabilities</a:t>
                      </a:r>
                      <a:endParaRPr lang="en-US" sz="20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dirty="0">
                          <a:effectLst/>
                          <a:latin typeface="+mj-lt"/>
                        </a:rPr>
                        <a:t>148.0</a:t>
                      </a:r>
                      <a:endParaRPr lang="en-US" sz="20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dirty="0">
                          <a:effectLst/>
                          <a:latin typeface="+mj-lt"/>
                        </a:rPr>
                        <a:t>128.0</a:t>
                      </a:r>
                      <a:endParaRPr lang="en-US" sz="20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dirty="0">
                          <a:effectLst/>
                          <a:latin typeface="+mj-lt"/>
                        </a:rPr>
                        <a:t>117.1</a:t>
                      </a:r>
                      <a:endParaRPr lang="en-US" sz="20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2000" dirty="0">
                          <a:effectLst/>
                          <a:latin typeface="+mj-lt"/>
                        </a:rPr>
                        <a:t>100.0</a:t>
                      </a:r>
                      <a:endParaRPr lang="en-US" sz="2000" dirty="0">
                        <a:effectLst/>
                        <a:latin typeface="+mj-lt"/>
                        <a:ea typeface="Times New Roman"/>
                        <a:cs typeface="Times New Roman"/>
                      </a:endParaRPr>
                    </a:p>
                  </a:txBody>
                  <a:tcPr marL="68580" marR="68580" marT="0" marB="0" anchor="b"/>
                </a:tc>
              </a:tr>
            </a:tbl>
          </a:graphicData>
        </a:graphic>
      </p:graphicFrame>
      <p:sp>
        <p:nvSpPr>
          <p:cNvPr id="7" name="Rectangle 6"/>
          <p:cNvSpPr/>
          <p:nvPr/>
        </p:nvSpPr>
        <p:spPr>
          <a:xfrm>
            <a:off x="533400" y="4191001"/>
            <a:ext cx="8153400" cy="2382191"/>
          </a:xfrm>
          <a:prstGeom prst="rect">
            <a:avLst/>
          </a:prstGeom>
        </p:spPr>
        <p:txBody>
          <a:bodyPr wrap="square">
            <a:spAutoFit/>
          </a:bodyPr>
          <a:lstStyle/>
          <a:p>
            <a:pPr marL="469900" lvl="0" indent="-469900">
              <a:spcBef>
                <a:spcPct val="20000"/>
              </a:spcBef>
              <a:buClr>
                <a:schemeClr val="tx1"/>
              </a:buClr>
              <a:buFont typeface="Arial" panose="020B0604020202020204" pitchFamily="34" charset="0"/>
              <a:buChar char="•"/>
            </a:pPr>
            <a:r>
              <a:rPr lang="en-US" kern="0" dirty="0" smtClean="0">
                <a:solidFill>
                  <a:srgbClr val="000000"/>
                </a:solidFill>
                <a:latin typeface="+mj-lt"/>
              </a:rPr>
              <a:t>Comparing this with actual number of CPIL, one can make out that it involves calculating each year’s ‘item-wise’ balances as percentages of the first year, also known as the </a:t>
            </a:r>
            <a:r>
              <a:rPr lang="en-US" i="1" kern="0" dirty="0" smtClean="0">
                <a:solidFill>
                  <a:srgbClr val="000000"/>
                </a:solidFill>
                <a:latin typeface="+mj-lt"/>
              </a:rPr>
              <a:t>base year.</a:t>
            </a:r>
          </a:p>
          <a:p>
            <a:pPr marL="469900" indent="-469900">
              <a:spcBef>
                <a:spcPct val="20000"/>
              </a:spcBef>
              <a:buClr>
                <a:schemeClr val="tx1"/>
              </a:buClr>
              <a:buFont typeface="Arial" panose="020B0604020202020204" pitchFamily="34" charset="0"/>
              <a:buChar char="•"/>
            </a:pPr>
            <a:r>
              <a:rPr lang="en-US" dirty="0" smtClean="0">
                <a:latin typeface="+mj-lt"/>
              </a:rPr>
              <a:t>It computes, percentage change from year to year for all items in balance sheet, such as cash and inventory.</a:t>
            </a:r>
            <a:endParaRPr lang="en-US" kern="0" dirty="0" smtClean="0">
              <a:solidFill>
                <a:srgbClr val="000000"/>
              </a:solidFill>
              <a:latin typeface="+mj-lt"/>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457200" y="228600"/>
            <a:ext cx="8229600" cy="1143000"/>
          </a:xfrm>
        </p:spPr>
        <p:txBody>
          <a:bodyPr>
            <a:normAutofit/>
          </a:bodyPr>
          <a:lstStyle/>
          <a:p>
            <a:pPr algn="ctr">
              <a:defRPr/>
            </a:pPr>
            <a:r>
              <a:rPr lang="en-US" sz="4500" b="1" dirty="0"/>
              <a:t>Contd... </a:t>
            </a:r>
          </a:p>
        </p:txBody>
      </p:sp>
      <mc:AlternateContent xmlns:mc="http://schemas.openxmlformats.org/markup-compatibility/2006" xmlns:a14="http://schemas.microsoft.com/office/drawing/2010/main">
        <mc:Choice Requires="a14">
          <p:sp>
            <p:nvSpPr>
              <p:cNvPr id="32771" name="Content Placeholder 2"/>
              <p:cNvSpPr>
                <a:spLocks noGrp="1"/>
              </p:cNvSpPr>
              <p:nvPr>
                <p:ph idx="1"/>
              </p:nvPr>
            </p:nvSpPr>
            <p:spPr>
              <a:xfrm>
                <a:off x="457200" y="1752600"/>
                <a:ext cx="8001000" cy="4343400"/>
              </a:xfrm>
            </p:spPr>
            <p:txBody>
              <a:bodyPr>
                <a:noAutofit/>
              </a:bodyPr>
              <a:lstStyle/>
              <a:p>
                <a:pPr>
                  <a:spcBef>
                    <a:spcPts val="1200"/>
                  </a:spcBef>
                  <a:spcAft>
                    <a:spcPts val="2400"/>
                  </a:spcAft>
                </a:pPr>
                <a:r>
                  <a:rPr lang="en-US" sz="1800" i="1" dirty="0" smtClean="0">
                    <a:latin typeface="+mj-lt"/>
                  </a:rPr>
                  <a:t>Example</a:t>
                </a:r>
                <a:r>
                  <a:rPr lang="en-US" sz="1800" dirty="0" smtClean="0">
                    <a:latin typeface="+mj-lt"/>
                  </a:rPr>
                  <a:t>, the computation of Cash &amp; Bank Balance account for 4 </a:t>
                </a:r>
              </a:p>
              <a:p>
                <a:pPr marL="0" indent="0">
                  <a:spcBef>
                    <a:spcPts val="1200"/>
                  </a:spcBef>
                  <a:spcAft>
                    <a:spcPts val="600"/>
                  </a:spcAft>
                  <a:buNone/>
                </a:pPr>
                <a14:m>
                  <m:oMathPara xmlns:m="http://schemas.openxmlformats.org/officeDocument/2006/math">
                    <m:oMathParaPr>
                      <m:jc m:val="centerGroup"/>
                    </m:oMathParaPr>
                    <m:oMath xmlns:m="http://schemas.openxmlformats.org/officeDocument/2006/math">
                      <m:r>
                        <a:rPr lang="en-US" sz="1800" b="1" i="1">
                          <a:latin typeface="Cambria Math"/>
                        </a:rPr>
                        <m:t>𝑪𝒐𝒎𝒎𝒐𝒏</m:t>
                      </m:r>
                      <m:r>
                        <a:rPr lang="en-US" sz="1800" b="1" i="1">
                          <a:latin typeface="Cambria Math"/>
                        </a:rPr>
                        <m:t> </m:t>
                      </m:r>
                      <m:r>
                        <a:rPr lang="en-US" sz="1800" b="1" i="1">
                          <a:latin typeface="Cambria Math"/>
                        </a:rPr>
                        <m:t>𝑩𝒂𝒔𝒆</m:t>
                      </m:r>
                      <m:r>
                        <a:rPr lang="en-US" sz="1800" b="1" i="1">
                          <a:latin typeface="Cambria Math"/>
                        </a:rPr>
                        <m:t> </m:t>
                      </m:r>
                      <m:r>
                        <a:rPr lang="en-US" sz="1800" b="1" i="1">
                          <a:latin typeface="Cambria Math"/>
                        </a:rPr>
                        <m:t>𝑪𝒂𝒔𝒉</m:t>
                      </m:r>
                      <m:r>
                        <a:rPr lang="en-US" sz="1800" b="1" i="1">
                          <a:latin typeface="Cambria Math"/>
                        </a:rPr>
                        <m:t> </m:t>
                      </m:r>
                      <m:r>
                        <a:rPr lang="en-US" sz="1800" b="1" i="1">
                          <a:latin typeface="Cambria Math"/>
                        </a:rPr>
                        <m:t>𝒊𝒏</m:t>
                      </m:r>
                      <m:r>
                        <a:rPr lang="en-US" sz="1800" b="1" i="1">
                          <a:latin typeface="Cambria Math"/>
                        </a:rPr>
                        <m:t> </m:t>
                      </m:r>
                      <m:r>
                        <a:rPr lang="en-US" sz="1800" b="1" i="1">
                          <a:latin typeface="Cambria Math"/>
                        </a:rPr>
                        <m:t>𝒀𝒆𝒂𝒓</m:t>
                      </m:r>
                      <m:r>
                        <a:rPr lang="en-US" sz="1800" b="1" i="1">
                          <a:latin typeface="Cambria Math"/>
                        </a:rPr>
                        <m:t> </m:t>
                      </m:r>
                      <m:r>
                        <a:rPr lang="en-US" sz="1800" b="1" i="1">
                          <a:latin typeface="Cambria Math"/>
                        </a:rPr>
                        <m:t>𝟒</m:t>
                      </m:r>
                      <m:r>
                        <a:rPr lang="en-US" sz="1800" b="1" i="1">
                          <a:latin typeface="Cambria Math"/>
                        </a:rPr>
                        <m:t>= </m:t>
                      </m:r>
                      <m:f>
                        <m:fPr>
                          <m:ctrlPr>
                            <a:rPr lang="en-US" sz="1800" b="1" i="1">
                              <a:latin typeface="Cambria Math"/>
                            </a:rPr>
                          </m:ctrlPr>
                        </m:fPr>
                        <m:num>
                          <m:r>
                            <a:rPr lang="en-US" sz="1800" b="1" i="1">
                              <a:latin typeface="Cambria Math"/>
                            </a:rPr>
                            <m:t>𝑪𝒂𝒔𝒉</m:t>
                          </m:r>
                          <m:r>
                            <a:rPr lang="en-US" sz="1800" b="1" i="1">
                              <a:latin typeface="Cambria Math"/>
                            </a:rPr>
                            <m:t> </m:t>
                          </m:r>
                          <m:r>
                            <a:rPr lang="en-US" sz="1800" b="1" i="1">
                              <a:latin typeface="Cambria Math"/>
                            </a:rPr>
                            <m:t>𝒊𝒏</m:t>
                          </m:r>
                          <m:r>
                            <a:rPr lang="en-US" sz="1800" b="1" i="1">
                              <a:latin typeface="Cambria Math"/>
                            </a:rPr>
                            <m:t> </m:t>
                          </m:r>
                          <m:r>
                            <a:rPr lang="en-US" sz="1800" b="1" i="1">
                              <a:latin typeface="Cambria Math"/>
                            </a:rPr>
                            <m:t>𝒀𝒆𝒂𝒓</m:t>
                          </m:r>
                          <m:r>
                            <a:rPr lang="en-US" sz="1800" b="1" i="1">
                              <a:latin typeface="Cambria Math"/>
                            </a:rPr>
                            <m:t> </m:t>
                          </m:r>
                          <m:r>
                            <a:rPr lang="en-US" sz="1800" b="1" i="1">
                              <a:latin typeface="Cambria Math"/>
                            </a:rPr>
                            <m:t>𝟒</m:t>
                          </m:r>
                          <m:r>
                            <a:rPr lang="en-US" sz="1800" b="1" i="1">
                              <a:latin typeface="Cambria Math"/>
                            </a:rPr>
                            <m:t>×</m:t>
                          </m:r>
                          <m:r>
                            <a:rPr lang="en-US" sz="1800" b="1" i="1">
                              <a:latin typeface="Cambria Math"/>
                            </a:rPr>
                            <m:t>𝟏𝟎𝟎</m:t>
                          </m:r>
                        </m:num>
                        <m:den>
                          <m:r>
                            <a:rPr lang="en-US" sz="1800" b="1" i="1">
                              <a:latin typeface="Cambria Math"/>
                            </a:rPr>
                            <m:t>𝑪𝒂𝒔𝒉</m:t>
                          </m:r>
                          <m:r>
                            <a:rPr lang="en-US" sz="1800" b="1" i="1">
                              <a:latin typeface="Cambria Math"/>
                            </a:rPr>
                            <m:t> </m:t>
                          </m:r>
                          <m:r>
                            <a:rPr lang="en-US" sz="1800" b="1" i="1">
                              <a:latin typeface="Cambria Math"/>
                            </a:rPr>
                            <m:t>𝒊𝒏</m:t>
                          </m:r>
                          <m:r>
                            <a:rPr lang="en-US" sz="1800" b="1" i="1">
                              <a:latin typeface="Cambria Math"/>
                            </a:rPr>
                            <m:t> </m:t>
                          </m:r>
                          <m:r>
                            <a:rPr lang="en-US" sz="1800" b="1" i="1">
                              <a:latin typeface="Cambria Math"/>
                            </a:rPr>
                            <m:t>𝒀𝒆𝒂𝒓</m:t>
                          </m:r>
                          <m:r>
                            <a:rPr lang="en-US" sz="1800" b="1" i="1">
                              <a:latin typeface="Cambria Math"/>
                            </a:rPr>
                            <m:t> </m:t>
                          </m:r>
                          <m:r>
                            <a:rPr lang="en-US" sz="1800" b="1" i="1">
                              <a:latin typeface="Cambria Math"/>
                            </a:rPr>
                            <m:t>𝟏</m:t>
                          </m:r>
                          <m:r>
                            <a:rPr lang="en-US" sz="1800" b="1" i="1">
                              <a:latin typeface="Cambria Math"/>
                            </a:rPr>
                            <m:t> </m:t>
                          </m:r>
                        </m:den>
                      </m:f>
                      <m:r>
                        <a:rPr lang="en-US" sz="1800" b="1" i="1">
                          <a:latin typeface="Cambria Math"/>
                        </a:rPr>
                        <m:t>= </m:t>
                      </m:r>
                      <m:f>
                        <m:fPr>
                          <m:ctrlPr>
                            <a:rPr lang="en-US" sz="1800" b="1" i="1">
                              <a:latin typeface="Cambria Math"/>
                            </a:rPr>
                          </m:ctrlPr>
                        </m:fPr>
                        <m:num>
                          <m:r>
                            <a:rPr lang="en-US" sz="1800" b="1" i="1">
                              <a:latin typeface="Cambria Math"/>
                            </a:rPr>
                            <m:t>𝟒𝟐𝟖𝟖</m:t>
                          </m:r>
                          <m:r>
                            <a:rPr lang="en-US" sz="1800" b="1" i="1">
                              <a:latin typeface="Cambria Math"/>
                            </a:rPr>
                            <m:t>×</m:t>
                          </m:r>
                          <m:r>
                            <a:rPr lang="en-US" sz="1800" b="1" i="1">
                              <a:latin typeface="Cambria Math"/>
                            </a:rPr>
                            <m:t>𝟏𝟎𝟎</m:t>
                          </m:r>
                        </m:num>
                        <m:den>
                          <m:r>
                            <a:rPr lang="en-US" sz="1800" b="1" i="1">
                              <a:latin typeface="Cambria Math"/>
                            </a:rPr>
                            <m:t>𝟑𝟒𝟕𝟔</m:t>
                          </m:r>
                        </m:den>
                      </m:f>
                      <m:r>
                        <a:rPr lang="en-US" sz="1800" b="1" i="1">
                          <a:latin typeface="Cambria Math"/>
                        </a:rPr>
                        <m:t>= </m:t>
                      </m:r>
                      <m:r>
                        <a:rPr lang="en-US" sz="1800" b="1" i="1">
                          <a:latin typeface="Cambria Math"/>
                        </a:rPr>
                        <m:t>𝟏𝟐𝟑</m:t>
                      </m:r>
                      <m:r>
                        <a:rPr lang="en-US" sz="1800" b="1" i="1">
                          <a:latin typeface="Cambria Math"/>
                        </a:rPr>
                        <m:t>.</m:t>
                      </m:r>
                      <m:r>
                        <a:rPr lang="en-US" sz="1800" b="1" i="1">
                          <a:latin typeface="Cambria Math"/>
                        </a:rPr>
                        <m:t>𝟑</m:t>
                      </m:r>
                    </m:oMath>
                  </m:oMathPara>
                </a14:m>
                <a:endParaRPr lang="en-US" sz="1800" dirty="0" smtClean="0">
                  <a:latin typeface="+mj-lt"/>
                </a:endParaRPr>
              </a:p>
              <a:p>
                <a:pPr>
                  <a:spcBef>
                    <a:spcPts val="1200"/>
                  </a:spcBef>
                  <a:spcAft>
                    <a:spcPts val="600"/>
                  </a:spcAft>
                </a:pPr>
                <a:r>
                  <a:rPr lang="en-US" sz="1800" dirty="0" smtClean="0">
                    <a:latin typeface="+mj-lt"/>
                  </a:rPr>
                  <a:t>The analysis shows that during the four year period CPIL’s assets had increased by about 46%.</a:t>
                </a:r>
              </a:p>
              <a:p>
                <a:pPr>
                  <a:spcBef>
                    <a:spcPts val="1200"/>
                  </a:spcBef>
                  <a:spcAft>
                    <a:spcPts val="600"/>
                  </a:spcAft>
                </a:pPr>
                <a:r>
                  <a:rPr lang="en-US" sz="1800" dirty="0" smtClean="0">
                    <a:latin typeface="+mj-lt"/>
                  </a:rPr>
                  <a:t>Other Assets and loans &amp; Advances item decreased continuously. </a:t>
                </a:r>
              </a:p>
              <a:p>
                <a:pPr>
                  <a:spcBef>
                    <a:spcPts val="1200"/>
                  </a:spcBef>
                  <a:spcAft>
                    <a:spcPts val="600"/>
                  </a:spcAft>
                </a:pPr>
                <a:r>
                  <a:rPr lang="en-US" sz="1800" dirty="0" smtClean="0">
                    <a:latin typeface="+mj-lt"/>
                  </a:rPr>
                  <a:t>A stark contrast to these items is the massive rise in its </a:t>
                </a:r>
                <a:r>
                  <a:rPr lang="en-US" sz="1800" dirty="0" smtClean="0">
                    <a:latin typeface="+mj-lt"/>
                    <a:hlinkClick r:id="rId2" action="ppaction://hlinksldjump"/>
                  </a:rPr>
                  <a:t>Cash and Bank Balances</a:t>
                </a:r>
                <a:r>
                  <a:rPr lang="en-US" sz="1800" dirty="0" smtClean="0">
                    <a:latin typeface="+mj-lt"/>
                  </a:rPr>
                  <a:t> – which has gone up by three times and eight times respectively. </a:t>
                </a:r>
              </a:p>
              <a:p>
                <a:pPr>
                  <a:spcBef>
                    <a:spcPts val="1200"/>
                  </a:spcBef>
                  <a:spcAft>
                    <a:spcPts val="600"/>
                  </a:spcAft>
                </a:pPr>
                <a:endParaRPr lang="en-US" sz="1800" dirty="0" smtClean="0">
                  <a:latin typeface="+mj-lt"/>
                </a:endParaRPr>
              </a:p>
              <a:p>
                <a:pPr>
                  <a:spcBef>
                    <a:spcPts val="1200"/>
                  </a:spcBef>
                  <a:spcAft>
                    <a:spcPts val="600"/>
                  </a:spcAft>
                  <a:buFont typeface="Wingdings" pitchFamily="2" charset="2"/>
                  <a:buNone/>
                </a:pPr>
                <a:r>
                  <a:rPr lang="en-US" sz="1800" dirty="0" smtClean="0">
                    <a:latin typeface="+mj-lt"/>
                  </a:rPr>
                  <a:t>   </a:t>
                </a:r>
              </a:p>
            </p:txBody>
          </p:sp>
        </mc:Choice>
        <mc:Fallback xmlns="">
          <p:sp>
            <p:nvSpPr>
              <p:cNvPr id="32771" name="Content Placeholder 2"/>
              <p:cNvSpPr>
                <a:spLocks noGrp="1" noRot="1" noChangeAspect="1" noMove="1" noResize="1" noEditPoints="1" noAdjustHandles="1" noChangeArrowheads="1" noChangeShapeType="1" noTextEdit="1"/>
              </p:cNvSpPr>
              <p:nvPr>
                <p:ph idx="1"/>
              </p:nvPr>
            </p:nvSpPr>
            <p:spPr>
              <a:xfrm>
                <a:off x="457200" y="1752600"/>
                <a:ext cx="8001000" cy="4343400"/>
              </a:xfrm>
              <a:blipFill rotWithShape="1">
                <a:blip r:embed="rId3"/>
                <a:stretch>
                  <a:fillRect l="-305" t="-702"/>
                </a:stretch>
              </a:blipFill>
            </p:spPr>
            <p:txBody>
              <a:bodyPr/>
              <a:lstStyle/>
              <a:p>
                <a:r>
                  <a:rPr lang="en-US">
                    <a:noFill/>
                  </a:rPr>
                  <a:t> </a:t>
                </a:r>
              </a:p>
            </p:txBody>
          </p:sp>
        </mc:Fallback>
      </mc:AlternateContent>
      <p:sp>
        <p:nvSpPr>
          <p:cNvPr id="32774" name="Rectangle 5"/>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p>
        </p:txBody>
      </p:sp>
      <p:sp>
        <p:nvSpPr>
          <p:cNvPr id="32776" name="Rectangle 6"/>
          <p:cNvSpPr>
            <a:spLocks noChangeArrowheads="1"/>
          </p:cNvSpPr>
          <p:nvPr/>
        </p:nvSpPr>
        <p:spPr bwMode="auto">
          <a:xfrm>
            <a:off x="0" y="800100"/>
            <a:ext cx="9144000" cy="0"/>
          </a:xfrm>
          <a:prstGeom prst="rect">
            <a:avLst/>
          </a:prstGeom>
          <a:noFill/>
          <a:ln w="9525">
            <a:noFill/>
            <a:miter lim="800000"/>
            <a:headEnd/>
            <a:tailEnd/>
          </a:ln>
        </p:spPr>
        <p:txBody>
          <a:bodyPr wrap="none" anchor="ctr">
            <a:spAutoFit/>
          </a:bodyPr>
          <a:lstStyle/>
          <a:p>
            <a:pPr>
              <a:tabLst>
                <a:tab pos="-457200" algn="l"/>
              </a:tabLst>
            </a:pPr>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2"/>
          <p:cNvSpPr>
            <a:spLocks noGrp="1" noChangeArrowheads="1"/>
          </p:cNvSpPr>
          <p:nvPr>
            <p:ph type="title"/>
          </p:nvPr>
        </p:nvSpPr>
        <p:spPr>
          <a:xfrm>
            <a:off x="-838200" y="-76200"/>
            <a:ext cx="11353800" cy="1143000"/>
          </a:xfrm>
        </p:spPr>
        <p:txBody>
          <a:bodyPr>
            <a:noAutofit/>
          </a:bodyPr>
          <a:lstStyle/>
          <a:p>
            <a:pPr algn="ctr"/>
            <a:r>
              <a:rPr lang="en-US" sz="3600" b="1" dirty="0"/>
              <a:t>Financial Statements – </a:t>
            </a:r>
            <a:r>
              <a:rPr lang="en-US" sz="3600" b="1" dirty="0" smtClean="0"/>
              <a:t> Basic </a:t>
            </a:r>
            <a:r>
              <a:rPr lang="en-US" sz="3600" b="1" dirty="0"/>
              <a:t>Relationships</a:t>
            </a:r>
          </a:p>
        </p:txBody>
      </p:sp>
      <p:sp>
        <p:nvSpPr>
          <p:cNvPr id="13317" name="Text Box 3"/>
          <p:cNvSpPr txBox="1">
            <a:spLocks noChangeArrowheads="1"/>
          </p:cNvSpPr>
          <p:nvPr/>
        </p:nvSpPr>
        <p:spPr bwMode="auto">
          <a:xfrm>
            <a:off x="2590800" y="1752600"/>
            <a:ext cx="3886200" cy="461665"/>
          </a:xfrm>
          <a:prstGeom prst="rect">
            <a:avLst/>
          </a:prstGeom>
          <a:gradFill rotWithShape="1">
            <a:gsLst>
              <a:gs pos="0">
                <a:srgbClr val="FF8080"/>
              </a:gs>
              <a:gs pos="50000">
                <a:srgbClr val="FFB3B3"/>
              </a:gs>
              <a:gs pos="100000">
                <a:srgbClr val="FFDADA"/>
              </a:gs>
            </a:gsLst>
            <a:lin ang="2700000" scaled="1"/>
          </a:gradFill>
          <a:ln w="2857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lgn="ctr" eaLnBrk="1" hangingPunct="1"/>
            <a:r>
              <a:rPr lang="en-US" b="1" dirty="0">
                <a:latin typeface="Arial Narrow" pitchFamily="34" charset="0"/>
              </a:rPr>
              <a:t>Financial Statements</a:t>
            </a:r>
          </a:p>
        </p:txBody>
      </p:sp>
      <p:sp>
        <p:nvSpPr>
          <p:cNvPr id="290820" name="Text Box 4"/>
          <p:cNvSpPr txBox="1">
            <a:spLocks noChangeArrowheads="1"/>
          </p:cNvSpPr>
          <p:nvPr/>
        </p:nvSpPr>
        <p:spPr bwMode="auto">
          <a:xfrm>
            <a:off x="3200400" y="4572000"/>
            <a:ext cx="2454275" cy="850900"/>
          </a:xfrm>
          <a:prstGeom prst="rect">
            <a:avLst/>
          </a:prstGeom>
          <a:gradFill rotWithShape="1">
            <a:gsLst>
              <a:gs pos="0">
                <a:srgbClr val="FF8080"/>
              </a:gs>
              <a:gs pos="50000">
                <a:srgbClr val="FFB3B3"/>
              </a:gs>
              <a:gs pos="100000">
                <a:srgbClr val="FFDADA"/>
              </a:gs>
            </a:gsLst>
            <a:lin ang="2700000" scaled="1"/>
          </a:gradFill>
          <a:ln w="2857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lgn="ctr" eaLnBrk="1" hangingPunct="1"/>
            <a:r>
              <a:rPr lang="en-US" b="1">
                <a:latin typeface="Arial Narrow" pitchFamily="34" charset="0"/>
              </a:rPr>
              <a:t>Cash Flow Statement</a:t>
            </a:r>
          </a:p>
        </p:txBody>
      </p:sp>
      <p:sp>
        <p:nvSpPr>
          <p:cNvPr id="290821" name="Text Box 5"/>
          <p:cNvSpPr txBox="1">
            <a:spLocks noChangeArrowheads="1"/>
          </p:cNvSpPr>
          <p:nvPr/>
        </p:nvSpPr>
        <p:spPr bwMode="auto">
          <a:xfrm>
            <a:off x="4419600" y="3340100"/>
            <a:ext cx="4038600" cy="461665"/>
          </a:xfrm>
          <a:prstGeom prst="rect">
            <a:avLst/>
          </a:prstGeom>
          <a:gradFill rotWithShape="1">
            <a:gsLst>
              <a:gs pos="0">
                <a:srgbClr val="FF8080"/>
              </a:gs>
              <a:gs pos="50000">
                <a:srgbClr val="FFB3B3"/>
              </a:gs>
              <a:gs pos="100000">
                <a:srgbClr val="FFDADA"/>
              </a:gs>
            </a:gsLst>
            <a:lin ang="2700000" scaled="1"/>
          </a:gradFill>
          <a:ln w="2857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lgn="ctr" eaLnBrk="1" hangingPunct="1"/>
            <a:r>
              <a:rPr lang="en-US" b="1" dirty="0">
                <a:latin typeface="Arial Narrow" pitchFamily="34" charset="0"/>
              </a:rPr>
              <a:t>Profit &amp; Loss Account</a:t>
            </a:r>
          </a:p>
        </p:txBody>
      </p:sp>
      <p:sp>
        <p:nvSpPr>
          <p:cNvPr id="13320" name="Line 6"/>
          <p:cNvSpPr>
            <a:spLocks noChangeShapeType="1"/>
          </p:cNvSpPr>
          <p:nvPr/>
        </p:nvSpPr>
        <p:spPr bwMode="auto">
          <a:xfrm>
            <a:off x="2209800" y="2667000"/>
            <a:ext cx="4495800" cy="0"/>
          </a:xfrm>
          <a:prstGeom prst="line">
            <a:avLst/>
          </a:prstGeom>
          <a:noFill/>
          <a:ln w="38100">
            <a:solidFill>
              <a:schemeClr val="tx1"/>
            </a:solidFill>
            <a:round/>
            <a:headEnd/>
            <a:tailEnd/>
          </a:ln>
        </p:spPr>
        <p:txBody>
          <a:bodyPr/>
          <a:lstStyle/>
          <a:p>
            <a:endParaRPr lang="en-US"/>
          </a:p>
        </p:txBody>
      </p:sp>
      <p:sp>
        <p:nvSpPr>
          <p:cNvPr id="13321" name="Line 7"/>
          <p:cNvSpPr>
            <a:spLocks noChangeShapeType="1"/>
          </p:cNvSpPr>
          <p:nvPr/>
        </p:nvSpPr>
        <p:spPr bwMode="auto">
          <a:xfrm>
            <a:off x="6705600" y="2667000"/>
            <a:ext cx="0" cy="533400"/>
          </a:xfrm>
          <a:prstGeom prst="line">
            <a:avLst/>
          </a:prstGeom>
          <a:noFill/>
          <a:ln w="38100">
            <a:solidFill>
              <a:schemeClr val="tx1"/>
            </a:solidFill>
            <a:round/>
            <a:headEnd/>
            <a:tailEnd type="triangle" w="med" len="med"/>
          </a:ln>
        </p:spPr>
        <p:txBody>
          <a:bodyPr/>
          <a:lstStyle/>
          <a:p>
            <a:endParaRPr lang="en-US"/>
          </a:p>
        </p:txBody>
      </p:sp>
      <p:sp>
        <p:nvSpPr>
          <p:cNvPr id="290824" name="Text Box 8"/>
          <p:cNvSpPr txBox="1">
            <a:spLocks noChangeArrowheads="1"/>
          </p:cNvSpPr>
          <p:nvPr/>
        </p:nvSpPr>
        <p:spPr bwMode="auto">
          <a:xfrm>
            <a:off x="914400" y="3352800"/>
            <a:ext cx="2667000" cy="461665"/>
          </a:xfrm>
          <a:prstGeom prst="rect">
            <a:avLst/>
          </a:prstGeom>
          <a:gradFill rotWithShape="1">
            <a:gsLst>
              <a:gs pos="0">
                <a:srgbClr val="FF8080"/>
              </a:gs>
              <a:gs pos="50000">
                <a:srgbClr val="FFB3B3"/>
              </a:gs>
              <a:gs pos="100000">
                <a:srgbClr val="FFDADA"/>
              </a:gs>
            </a:gsLst>
            <a:lin ang="2700000" scaled="1"/>
          </a:gradFill>
          <a:ln w="2857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lgn="ctr" eaLnBrk="1" hangingPunct="1"/>
            <a:r>
              <a:rPr lang="en-US" b="1" dirty="0">
                <a:latin typeface="Arial Narrow" pitchFamily="34" charset="0"/>
              </a:rPr>
              <a:t>Balance Sheet</a:t>
            </a:r>
          </a:p>
        </p:txBody>
      </p:sp>
      <p:sp>
        <p:nvSpPr>
          <p:cNvPr id="13323" name="Line 9"/>
          <p:cNvSpPr>
            <a:spLocks noChangeShapeType="1"/>
          </p:cNvSpPr>
          <p:nvPr/>
        </p:nvSpPr>
        <p:spPr bwMode="auto">
          <a:xfrm>
            <a:off x="2209800" y="2667000"/>
            <a:ext cx="0" cy="533400"/>
          </a:xfrm>
          <a:prstGeom prst="line">
            <a:avLst/>
          </a:prstGeom>
          <a:noFill/>
          <a:ln w="38100">
            <a:solidFill>
              <a:schemeClr val="tx1"/>
            </a:solidFill>
            <a:round/>
            <a:headEnd/>
            <a:tailEnd type="triangle" w="med" len="med"/>
          </a:ln>
        </p:spPr>
        <p:txBody>
          <a:bodyPr/>
          <a:lstStyle/>
          <a:p>
            <a:endParaRPr lang="en-US"/>
          </a:p>
        </p:txBody>
      </p:sp>
      <p:sp>
        <p:nvSpPr>
          <p:cNvPr id="13324" name="Line 10"/>
          <p:cNvSpPr>
            <a:spLocks noChangeShapeType="1"/>
          </p:cNvSpPr>
          <p:nvPr/>
        </p:nvSpPr>
        <p:spPr bwMode="auto">
          <a:xfrm flipV="1">
            <a:off x="4495800" y="2209800"/>
            <a:ext cx="0" cy="457200"/>
          </a:xfrm>
          <a:prstGeom prst="line">
            <a:avLst/>
          </a:prstGeom>
          <a:noFill/>
          <a:ln w="38100">
            <a:solidFill>
              <a:schemeClr val="tx1"/>
            </a:solidFill>
            <a:round/>
            <a:headEnd/>
            <a:tailEnd/>
          </a:ln>
        </p:spPr>
        <p:txBody>
          <a:bodyPr/>
          <a:lstStyle/>
          <a:p>
            <a:endParaRPr lang="en-US"/>
          </a:p>
        </p:txBody>
      </p:sp>
      <p:sp>
        <p:nvSpPr>
          <p:cNvPr id="290827" name="Line 11"/>
          <p:cNvSpPr>
            <a:spLocks noChangeShapeType="1"/>
          </p:cNvSpPr>
          <p:nvPr/>
        </p:nvSpPr>
        <p:spPr bwMode="auto">
          <a:xfrm flipH="1">
            <a:off x="5791200" y="5029200"/>
            <a:ext cx="609600" cy="0"/>
          </a:xfrm>
          <a:prstGeom prst="line">
            <a:avLst/>
          </a:prstGeom>
          <a:noFill/>
          <a:ln w="38100">
            <a:solidFill>
              <a:schemeClr val="tx1"/>
            </a:solidFill>
            <a:round/>
            <a:headEnd/>
            <a:tailEnd type="triangle" w="med" len="med"/>
          </a:ln>
        </p:spPr>
        <p:txBody>
          <a:bodyPr/>
          <a:lstStyle/>
          <a:p>
            <a:endParaRPr lang="en-US"/>
          </a:p>
        </p:txBody>
      </p:sp>
      <p:sp>
        <p:nvSpPr>
          <p:cNvPr id="290828" name="Line 12"/>
          <p:cNvSpPr>
            <a:spLocks noChangeShapeType="1"/>
          </p:cNvSpPr>
          <p:nvPr/>
        </p:nvSpPr>
        <p:spPr bwMode="auto">
          <a:xfrm>
            <a:off x="2209800" y="5029200"/>
            <a:ext cx="762000" cy="0"/>
          </a:xfrm>
          <a:prstGeom prst="line">
            <a:avLst/>
          </a:prstGeom>
          <a:noFill/>
          <a:ln w="38100">
            <a:solidFill>
              <a:schemeClr val="tx1"/>
            </a:solidFill>
            <a:round/>
            <a:headEnd/>
            <a:tailEnd type="triangle" w="med" len="med"/>
          </a:ln>
        </p:spPr>
        <p:txBody>
          <a:bodyPr/>
          <a:lstStyle/>
          <a:p>
            <a:endParaRPr lang="en-US"/>
          </a:p>
        </p:txBody>
      </p:sp>
      <p:sp>
        <p:nvSpPr>
          <p:cNvPr id="290829" name="Line 13"/>
          <p:cNvSpPr>
            <a:spLocks noChangeShapeType="1"/>
          </p:cNvSpPr>
          <p:nvPr/>
        </p:nvSpPr>
        <p:spPr bwMode="auto">
          <a:xfrm flipV="1">
            <a:off x="2209800" y="3810000"/>
            <a:ext cx="0" cy="1219200"/>
          </a:xfrm>
          <a:prstGeom prst="line">
            <a:avLst/>
          </a:prstGeom>
          <a:noFill/>
          <a:ln w="38100">
            <a:solidFill>
              <a:schemeClr val="tx1"/>
            </a:solidFill>
            <a:round/>
            <a:headEnd/>
            <a:tailEnd/>
          </a:ln>
        </p:spPr>
        <p:txBody>
          <a:bodyPr/>
          <a:lstStyle/>
          <a:p>
            <a:endParaRPr lang="en-US"/>
          </a:p>
        </p:txBody>
      </p:sp>
      <p:sp>
        <p:nvSpPr>
          <p:cNvPr id="290830" name="Line 14"/>
          <p:cNvSpPr>
            <a:spLocks noChangeShapeType="1"/>
          </p:cNvSpPr>
          <p:nvPr/>
        </p:nvSpPr>
        <p:spPr bwMode="auto">
          <a:xfrm flipV="1">
            <a:off x="6400800" y="3810000"/>
            <a:ext cx="0" cy="1219200"/>
          </a:xfrm>
          <a:prstGeom prst="line">
            <a:avLst/>
          </a:prstGeom>
          <a:noFill/>
          <a:ln w="38100">
            <a:solidFill>
              <a:schemeClr val="tx1"/>
            </a:solidFill>
            <a:round/>
            <a:headEnd/>
            <a:tailEnd/>
          </a:ln>
        </p:spPr>
        <p:txBody>
          <a:bodyPr/>
          <a:lstStyle/>
          <a:p>
            <a:endParaRPr lang="en-US"/>
          </a:p>
        </p:txBody>
      </p:sp>
      <p:sp>
        <p:nvSpPr>
          <p:cNvPr id="290831" name="Text Box 15"/>
          <p:cNvSpPr txBox="1">
            <a:spLocks noChangeArrowheads="1"/>
          </p:cNvSpPr>
          <p:nvPr/>
        </p:nvSpPr>
        <p:spPr bwMode="auto">
          <a:xfrm>
            <a:off x="3352800" y="5638800"/>
            <a:ext cx="2209800" cy="461665"/>
          </a:xfrm>
          <a:prstGeom prst="rect">
            <a:avLst/>
          </a:prstGeom>
          <a:gradFill rotWithShape="1">
            <a:gsLst>
              <a:gs pos="0">
                <a:srgbClr val="FF8080"/>
              </a:gs>
              <a:gs pos="50000">
                <a:srgbClr val="FFB3B3"/>
              </a:gs>
              <a:gs pos="100000">
                <a:srgbClr val="FFDADA"/>
              </a:gs>
            </a:gsLst>
            <a:lin ang="2700000" scaled="1"/>
          </a:gradFill>
          <a:ln w="2857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lgn="ctr">
              <a:spcBef>
                <a:spcPct val="50000"/>
              </a:spcBef>
            </a:pPr>
            <a:r>
              <a:rPr lang="en-US" b="1">
                <a:latin typeface="Arial Narrow" pitchFamily="34" charset="0"/>
              </a:rPr>
              <a:t>Primary</a:t>
            </a:r>
          </a:p>
        </p:txBody>
      </p:sp>
      <p:sp>
        <p:nvSpPr>
          <p:cNvPr id="290832" name="AutoShape 16"/>
          <p:cNvSpPr>
            <a:spLocks noChangeArrowheads="1"/>
          </p:cNvSpPr>
          <p:nvPr/>
        </p:nvSpPr>
        <p:spPr bwMode="auto">
          <a:xfrm rot="-2137376">
            <a:off x="1800225" y="4135438"/>
            <a:ext cx="727075" cy="1414462"/>
          </a:xfrm>
          <a:prstGeom prst="upArrow">
            <a:avLst>
              <a:gd name="adj1" fmla="val 50000"/>
              <a:gd name="adj2" fmla="val 46384"/>
            </a:avLst>
          </a:prstGeom>
          <a:gradFill rotWithShape="1">
            <a:gsLst>
              <a:gs pos="0">
                <a:srgbClr val="A00000"/>
              </a:gs>
              <a:gs pos="50000">
                <a:srgbClr val="E60000"/>
              </a:gs>
              <a:gs pos="100000">
                <a:srgbClr val="FF0000"/>
              </a:gs>
            </a:gsLst>
            <a:lin ang="2700000" scaled="1"/>
          </a:gradFill>
          <a:ln w="2857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endParaRPr lang="en-US"/>
          </a:p>
        </p:txBody>
      </p:sp>
      <p:sp>
        <p:nvSpPr>
          <p:cNvPr id="290833" name="AutoShape 17"/>
          <p:cNvSpPr>
            <a:spLocks noChangeArrowheads="1"/>
          </p:cNvSpPr>
          <p:nvPr/>
        </p:nvSpPr>
        <p:spPr bwMode="auto">
          <a:xfrm rot="2193116">
            <a:off x="6262688" y="4106863"/>
            <a:ext cx="762000" cy="1349375"/>
          </a:xfrm>
          <a:prstGeom prst="upArrow">
            <a:avLst>
              <a:gd name="adj1" fmla="val 50000"/>
              <a:gd name="adj2" fmla="val 46419"/>
            </a:avLst>
          </a:prstGeom>
          <a:gradFill rotWithShape="1">
            <a:gsLst>
              <a:gs pos="0">
                <a:srgbClr val="A00000"/>
              </a:gs>
              <a:gs pos="50000">
                <a:srgbClr val="E60000"/>
              </a:gs>
              <a:gs pos="100000">
                <a:srgbClr val="FF0000"/>
              </a:gs>
            </a:gsLst>
            <a:lin ang="2700000" scaled="1"/>
          </a:gradFill>
          <a:ln w="2857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1000" y="228600"/>
            <a:ext cx="8229600" cy="1143000"/>
          </a:xfrm>
        </p:spPr>
        <p:txBody>
          <a:bodyPr>
            <a:normAutofit fontScale="90000"/>
          </a:bodyPr>
          <a:lstStyle/>
          <a:p>
            <a:pPr algn="ctr">
              <a:defRPr/>
            </a:pPr>
            <a:r>
              <a:rPr lang="en-US" dirty="0" smtClean="0"/>
              <a:t/>
            </a:r>
            <a:br>
              <a:rPr lang="en-US" dirty="0" smtClean="0"/>
            </a:br>
            <a:r>
              <a:rPr lang="en-US" b="1" dirty="0"/>
              <a:t>Possible </a:t>
            </a:r>
            <a:r>
              <a:rPr lang="en-US" b="1" dirty="0" smtClean="0"/>
              <a:t>Reasons </a:t>
            </a:r>
            <a:r>
              <a:rPr lang="en-US" b="1" dirty="0"/>
              <a:t>I</a:t>
            </a:r>
            <a:r>
              <a:rPr lang="en-US" b="1" dirty="0" smtClean="0"/>
              <a:t>nclude</a:t>
            </a:r>
            <a:endParaRPr lang="en-US" b="1" dirty="0"/>
          </a:p>
        </p:txBody>
      </p:sp>
      <p:sp>
        <p:nvSpPr>
          <p:cNvPr id="33795" name="Content Placeholder 2"/>
          <p:cNvSpPr>
            <a:spLocks noGrp="1"/>
          </p:cNvSpPr>
          <p:nvPr>
            <p:ph idx="1"/>
          </p:nvPr>
        </p:nvSpPr>
        <p:spPr>
          <a:xfrm>
            <a:off x="609600" y="1676400"/>
            <a:ext cx="8153400" cy="4572000"/>
          </a:xfrm>
        </p:spPr>
        <p:txBody>
          <a:bodyPr/>
          <a:lstStyle/>
          <a:p>
            <a:r>
              <a:rPr lang="en-US" sz="2400" dirty="0" smtClean="0">
                <a:latin typeface="+mj-lt"/>
              </a:rPr>
              <a:t>In </a:t>
            </a:r>
            <a:r>
              <a:rPr lang="en-US" sz="2400" dirty="0">
                <a:latin typeface="+mj-lt"/>
              </a:rPr>
              <a:t>Year 2, CPIL’s reducing its advances and parking them as long-term investments (as part of other assets) – possibly indicating higher comfort level to increased capital market exposure</a:t>
            </a:r>
            <a:r>
              <a:rPr lang="en-US" sz="2400" dirty="0" smtClean="0">
                <a:latin typeface="+mj-lt"/>
              </a:rPr>
              <a:t>.</a:t>
            </a:r>
          </a:p>
          <a:p>
            <a:endParaRPr lang="en-US" sz="2400" dirty="0" smtClean="0">
              <a:latin typeface="+mj-lt"/>
            </a:endParaRPr>
          </a:p>
          <a:p>
            <a:r>
              <a:rPr lang="en-US" sz="2400" dirty="0" smtClean="0">
                <a:latin typeface="+mj-lt"/>
              </a:rPr>
              <a:t>Change </a:t>
            </a:r>
            <a:r>
              <a:rPr lang="en-US" sz="2400" dirty="0">
                <a:latin typeface="+mj-lt"/>
              </a:rPr>
              <a:t>in its credit policy to its large customers in Year </a:t>
            </a:r>
            <a:r>
              <a:rPr lang="en-US" sz="2400" dirty="0" smtClean="0">
                <a:latin typeface="+mj-lt"/>
              </a:rPr>
              <a:t>2.</a:t>
            </a:r>
          </a:p>
          <a:p>
            <a:endParaRPr lang="en-US" sz="2400" dirty="0" smtClean="0">
              <a:latin typeface="+mj-lt"/>
            </a:endParaRPr>
          </a:p>
          <a:p>
            <a:r>
              <a:rPr lang="en-US" sz="2400" dirty="0" smtClean="0">
                <a:latin typeface="+mj-lt"/>
              </a:rPr>
              <a:t> </a:t>
            </a:r>
            <a:r>
              <a:rPr lang="en-US" sz="2400" dirty="0">
                <a:latin typeface="+mj-lt"/>
              </a:rPr>
              <a:t>Large profits and no big capital investment needs (in fixed assets) during Year </a:t>
            </a:r>
            <a:r>
              <a:rPr lang="en-US" sz="2400" dirty="0" smtClean="0">
                <a:latin typeface="+mj-lt"/>
              </a:rPr>
              <a:t>1 </a:t>
            </a:r>
            <a:r>
              <a:rPr lang="en-US" sz="2400" dirty="0"/>
              <a:t>–</a:t>
            </a:r>
            <a:r>
              <a:rPr lang="en-US" sz="2400" dirty="0" smtClean="0">
                <a:latin typeface="+mj-lt"/>
              </a:rPr>
              <a:t> </a:t>
            </a:r>
            <a:r>
              <a:rPr lang="en-US" sz="2400" dirty="0">
                <a:latin typeface="+mj-lt"/>
              </a:rPr>
              <a:t>Year 4 would also be added reasons</a:t>
            </a:r>
            <a:r>
              <a:rPr lang="en-US" sz="2400" dirty="0" smtClean="0">
                <a:latin typeface="+mj-lt"/>
              </a:rPr>
              <a:t>.</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1143000"/>
          </a:xfrm>
        </p:spPr>
        <p:txBody>
          <a:bodyPr>
            <a:noAutofit/>
          </a:bodyPr>
          <a:lstStyle/>
          <a:p>
            <a:pPr algn="ctr">
              <a:defRPr/>
            </a:pPr>
            <a:r>
              <a:rPr lang="en-US" sz="4400" b="1" dirty="0"/>
              <a:t>Connections between Income Statement and Balance Sheet</a:t>
            </a:r>
          </a:p>
        </p:txBody>
      </p:sp>
      <p:pic>
        <p:nvPicPr>
          <p:cNvPr id="2050" name="Picture 2" descr="C:\Users\Shaniya\Desktop\Captur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600200"/>
            <a:ext cx="8153400" cy="4628736"/>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40670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457200" y="381000"/>
            <a:ext cx="8229600" cy="1143000"/>
          </a:xfrm>
        </p:spPr>
        <p:txBody>
          <a:bodyPr>
            <a:noAutofit/>
          </a:bodyPr>
          <a:lstStyle/>
          <a:p>
            <a:pPr algn="ctr">
              <a:defRPr/>
            </a:pPr>
            <a:r>
              <a:rPr lang="en-US" sz="4400" b="1" dirty="0"/>
              <a:t>Index Based Profit and Loss Statement </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3741733319"/>
              </p:ext>
            </p:extLst>
          </p:nvPr>
        </p:nvGraphicFramePr>
        <p:xfrm>
          <a:off x="533401" y="1600200"/>
          <a:ext cx="7924797" cy="4557854"/>
        </p:xfrm>
        <a:graphic>
          <a:graphicData uri="http://schemas.openxmlformats.org/drawingml/2006/table">
            <a:tbl>
              <a:tblPr firstRow="1" firstCol="1" bandRow="1">
                <a:tableStyleId>{5C22544A-7EE6-4342-B048-85BDC9FD1C3A}</a:tableStyleId>
              </a:tblPr>
              <a:tblGrid>
                <a:gridCol w="3571497"/>
                <a:gridCol w="1088325"/>
                <a:gridCol w="1088325"/>
                <a:gridCol w="1088325"/>
                <a:gridCol w="1088325"/>
              </a:tblGrid>
              <a:tr h="293753">
                <a:tc>
                  <a:txBody>
                    <a:bodyPr/>
                    <a:lstStyle/>
                    <a:p>
                      <a:pPr marL="0" marR="0" algn="just">
                        <a:lnSpc>
                          <a:spcPct val="115000"/>
                        </a:lnSpc>
                        <a:spcBef>
                          <a:spcPts val="0"/>
                        </a:spcBef>
                        <a:spcAft>
                          <a:spcPts val="0"/>
                        </a:spcAft>
                      </a:pPr>
                      <a:r>
                        <a:rPr lang="en-US" sz="1600" dirty="0">
                          <a:effectLst/>
                          <a:latin typeface="+mj-lt"/>
                        </a:rPr>
                        <a:t> </a:t>
                      </a:r>
                      <a:endParaRPr lang="en-US" sz="1600" dirty="0">
                        <a:effectLst/>
                        <a:latin typeface="+mj-lt"/>
                        <a:ea typeface="Times New Roman"/>
                        <a:cs typeface="Times New Roman"/>
                      </a:endParaRPr>
                    </a:p>
                  </a:txBody>
                  <a:tcPr marL="68580" marR="68580" marT="0" marB="0" anchor="b"/>
                </a:tc>
                <a:tc gridSpan="4">
                  <a:txBody>
                    <a:bodyPr/>
                    <a:lstStyle/>
                    <a:p>
                      <a:pPr marL="0" marR="0" algn="ctr">
                        <a:lnSpc>
                          <a:spcPct val="115000"/>
                        </a:lnSpc>
                        <a:spcBef>
                          <a:spcPts val="0"/>
                        </a:spcBef>
                        <a:spcAft>
                          <a:spcPts val="0"/>
                        </a:spcAft>
                      </a:pPr>
                      <a:r>
                        <a:rPr lang="en-US" sz="1600" b="1" dirty="0">
                          <a:solidFill>
                            <a:schemeClr val="bg1"/>
                          </a:solidFill>
                          <a:effectLst/>
                          <a:latin typeface="+mj-lt"/>
                        </a:rPr>
                        <a:t>Colgate Palmolive (India) Limited</a:t>
                      </a:r>
                      <a:endParaRPr lang="en-US" sz="1600" b="1" dirty="0">
                        <a:solidFill>
                          <a:schemeClr val="bg1"/>
                        </a:solidFill>
                        <a:effectLst/>
                        <a:latin typeface="+mj-lt"/>
                        <a:ea typeface="Times New Roman"/>
                        <a:cs typeface="Times New Roman"/>
                      </a:endParaRPr>
                    </a:p>
                  </a:txBody>
                  <a:tcPr marL="68580" marR="68580" marT="0" marB="0" anchor="b"/>
                </a:tc>
                <a:tc hMerge="1">
                  <a:txBody>
                    <a:bodyPr/>
                    <a:lstStyle/>
                    <a:p>
                      <a:endParaRPr lang="en-US"/>
                    </a:p>
                  </a:txBody>
                  <a:tcPr/>
                </a:tc>
                <a:tc hMerge="1">
                  <a:txBody>
                    <a:bodyPr/>
                    <a:lstStyle/>
                    <a:p>
                      <a:endParaRPr lang="en-US"/>
                    </a:p>
                  </a:txBody>
                  <a:tcPr/>
                </a:tc>
                <a:tc hMerge="1">
                  <a:txBody>
                    <a:bodyPr/>
                    <a:lstStyle/>
                    <a:p>
                      <a:endParaRPr lang="en-US"/>
                    </a:p>
                  </a:txBody>
                  <a:tcPr/>
                </a:tc>
              </a:tr>
              <a:tr h="556420">
                <a:tc>
                  <a:txBody>
                    <a:bodyPr/>
                    <a:lstStyle/>
                    <a:p>
                      <a:pPr marL="0" marR="0" algn="l">
                        <a:lnSpc>
                          <a:spcPct val="115000"/>
                        </a:lnSpc>
                        <a:spcBef>
                          <a:spcPts val="0"/>
                        </a:spcBef>
                        <a:spcAft>
                          <a:spcPts val="0"/>
                        </a:spcAft>
                      </a:pPr>
                      <a:r>
                        <a:rPr lang="en-US" sz="1600" dirty="0">
                          <a:effectLst/>
                          <a:latin typeface="+mj-lt"/>
                        </a:rPr>
                        <a:t>Profit &amp; Loss Statement Items</a:t>
                      </a:r>
                      <a:endParaRPr lang="en-US" sz="16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b="1" dirty="0" smtClean="0">
                          <a:effectLst/>
                          <a:latin typeface="+mj-lt"/>
                        </a:rPr>
                        <a:t>Year 4</a:t>
                      </a:r>
                      <a:endParaRPr lang="en-US" sz="1600" b="1" dirty="0">
                        <a:effectLst/>
                        <a:latin typeface="+mj-lt"/>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b="1" dirty="0">
                          <a:effectLst/>
                          <a:latin typeface="+mj-lt"/>
                        </a:rPr>
                        <a:t>Year 3</a:t>
                      </a:r>
                      <a:endParaRPr lang="en-US" sz="1600" b="1" dirty="0">
                        <a:effectLst/>
                        <a:latin typeface="+mj-lt"/>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b="1" dirty="0">
                          <a:effectLst/>
                          <a:latin typeface="+mj-lt"/>
                        </a:rPr>
                        <a:t>Year 2</a:t>
                      </a:r>
                      <a:endParaRPr lang="en-US" sz="1600" b="1" dirty="0">
                        <a:effectLst/>
                        <a:latin typeface="+mj-lt"/>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b="1" dirty="0" smtClean="0">
                          <a:effectLst/>
                          <a:latin typeface="+mj-lt"/>
                        </a:rPr>
                        <a:t>Year 1</a:t>
                      </a:r>
                      <a:endParaRPr lang="en-US" sz="1600" b="1" dirty="0">
                        <a:effectLst/>
                        <a:latin typeface="+mj-lt"/>
                        <a:ea typeface="Times New Roman"/>
                        <a:cs typeface="Times New Roman"/>
                      </a:endParaRPr>
                    </a:p>
                  </a:txBody>
                  <a:tcPr marL="68580" marR="68580" marT="0" marB="0" anchor="ctr"/>
                </a:tc>
              </a:tr>
              <a:tr h="293753">
                <a:tc>
                  <a:txBody>
                    <a:bodyPr/>
                    <a:lstStyle/>
                    <a:p>
                      <a:pPr marL="0" marR="0" algn="just">
                        <a:lnSpc>
                          <a:spcPct val="115000"/>
                        </a:lnSpc>
                        <a:spcBef>
                          <a:spcPts val="0"/>
                        </a:spcBef>
                        <a:spcAft>
                          <a:spcPts val="0"/>
                        </a:spcAft>
                      </a:pPr>
                      <a:r>
                        <a:rPr lang="en-US" sz="1600">
                          <a:effectLst/>
                          <a:latin typeface="+mj-lt"/>
                        </a:rPr>
                        <a:t>Total Sales</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mj-lt"/>
                        </a:rPr>
                        <a:t>161.2</a:t>
                      </a:r>
                      <a:endParaRPr lang="en-US" sz="16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137.2</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113.2</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100.0</a:t>
                      </a:r>
                      <a:endParaRPr lang="en-US" sz="1600">
                        <a:effectLst/>
                        <a:latin typeface="+mj-lt"/>
                        <a:ea typeface="Times New Roman"/>
                        <a:cs typeface="Times New Roman"/>
                      </a:endParaRPr>
                    </a:p>
                  </a:txBody>
                  <a:tcPr marL="68580" marR="68580" marT="0" marB="0" anchor="b"/>
                </a:tc>
              </a:tr>
              <a:tr h="270074">
                <a:tc>
                  <a:txBody>
                    <a:bodyPr/>
                    <a:lstStyle/>
                    <a:p>
                      <a:pPr marL="0" marR="0" algn="just">
                        <a:lnSpc>
                          <a:spcPct val="115000"/>
                        </a:lnSpc>
                        <a:spcBef>
                          <a:spcPts val="0"/>
                        </a:spcBef>
                        <a:spcAft>
                          <a:spcPts val="0"/>
                        </a:spcAft>
                      </a:pPr>
                      <a:r>
                        <a:rPr lang="en-US" sz="1600" i="1" dirty="0" smtClean="0">
                          <a:effectLst/>
                          <a:latin typeface="+mj-lt"/>
                        </a:rPr>
                        <a:t>Add</a:t>
                      </a:r>
                      <a:r>
                        <a:rPr lang="en-US" sz="1600" dirty="0" smtClean="0">
                          <a:effectLst/>
                          <a:latin typeface="+mj-lt"/>
                        </a:rPr>
                        <a:t>: </a:t>
                      </a:r>
                      <a:r>
                        <a:rPr lang="en-US" sz="1600" dirty="0">
                          <a:effectLst/>
                          <a:latin typeface="+mj-lt"/>
                        </a:rPr>
                        <a:t>Other Income</a:t>
                      </a:r>
                      <a:endParaRPr lang="en-US" sz="16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mj-lt"/>
                        </a:rPr>
                        <a:t>50.7</a:t>
                      </a:r>
                      <a:endParaRPr lang="en-US" sz="16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51.5</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108.5</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100.0</a:t>
                      </a:r>
                      <a:endParaRPr lang="en-US" sz="1600">
                        <a:effectLst/>
                        <a:latin typeface="+mj-lt"/>
                        <a:ea typeface="Times New Roman"/>
                        <a:cs typeface="Times New Roman"/>
                      </a:endParaRPr>
                    </a:p>
                  </a:txBody>
                  <a:tcPr marL="68580" marR="68580" marT="0" marB="0" anchor="b"/>
                </a:tc>
              </a:tr>
              <a:tr h="270074">
                <a:tc>
                  <a:txBody>
                    <a:bodyPr/>
                    <a:lstStyle/>
                    <a:p>
                      <a:pPr marL="0" marR="0" algn="just">
                        <a:lnSpc>
                          <a:spcPct val="115000"/>
                        </a:lnSpc>
                        <a:spcBef>
                          <a:spcPts val="0"/>
                        </a:spcBef>
                        <a:spcAft>
                          <a:spcPts val="0"/>
                        </a:spcAft>
                      </a:pPr>
                      <a:r>
                        <a:rPr lang="en-US" sz="1600" i="1" dirty="0">
                          <a:effectLst/>
                          <a:latin typeface="+mj-lt"/>
                        </a:rPr>
                        <a:t>Less</a:t>
                      </a:r>
                      <a:r>
                        <a:rPr lang="en-US" sz="1600" dirty="0">
                          <a:effectLst/>
                          <a:latin typeface="+mj-lt"/>
                        </a:rPr>
                        <a:t>: Cost of Goods Sold</a:t>
                      </a:r>
                      <a:endParaRPr lang="en-US" sz="16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160.9</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mj-lt"/>
                        </a:rPr>
                        <a:t>135.2</a:t>
                      </a:r>
                      <a:endParaRPr lang="en-US" sz="16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112.2</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100.0</a:t>
                      </a:r>
                      <a:endParaRPr lang="en-US" sz="1600">
                        <a:effectLst/>
                        <a:latin typeface="+mj-lt"/>
                        <a:ea typeface="Times New Roman"/>
                        <a:cs typeface="Times New Roman"/>
                      </a:endParaRPr>
                    </a:p>
                  </a:txBody>
                  <a:tcPr marL="68580" marR="68580" marT="0" marB="0" anchor="b"/>
                </a:tc>
              </a:tr>
              <a:tr h="293753">
                <a:tc>
                  <a:txBody>
                    <a:bodyPr/>
                    <a:lstStyle/>
                    <a:p>
                      <a:pPr marL="0" marR="0" algn="just">
                        <a:lnSpc>
                          <a:spcPct val="115000"/>
                        </a:lnSpc>
                        <a:spcBef>
                          <a:spcPts val="0"/>
                        </a:spcBef>
                        <a:spcAft>
                          <a:spcPts val="0"/>
                        </a:spcAft>
                      </a:pPr>
                      <a:r>
                        <a:rPr lang="en-US" sz="1600">
                          <a:effectLst/>
                          <a:latin typeface="+mj-lt"/>
                        </a:rPr>
                        <a:t>Gross Profit</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152.9</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mj-lt"/>
                        </a:rPr>
                        <a:t>131.9</a:t>
                      </a:r>
                      <a:endParaRPr lang="en-US" sz="16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113.3</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100.0</a:t>
                      </a:r>
                      <a:endParaRPr lang="en-US" sz="1600">
                        <a:effectLst/>
                        <a:latin typeface="+mj-lt"/>
                        <a:ea typeface="Times New Roman"/>
                        <a:cs typeface="Times New Roman"/>
                      </a:endParaRPr>
                    </a:p>
                  </a:txBody>
                  <a:tcPr marL="68580" marR="68580" marT="0" marB="0" anchor="b"/>
                </a:tc>
              </a:tr>
              <a:tr h="556420">
                <a:tc>
                  <a:txBody>
                    <a:bodyPr/>
                    <a:lstStyle/>
                    <a:p>
                      <a:pPr marL="0" marR="0" algn="l">
                        <a:lnSpc>
                          <a:spcPct val="115000"/>
                        </a:lnSpc>
                        <a:spcBef>
                          <a:spcPts val="0"/>
                        </a:spcBef>
                        <a:spcAft>
                          <a:spcPts val="0"/>
                        </a:spcAft>
                      </a:pPr>
                      <a:r>
                        <a:rPr lang="en-US" sz="1600" i="1" dirty="0" smtClean="0">
                          <a:effectLst/>
                          <a:latin typeface="+mj-lt"/>
                        </a:rPr>
                        <a:t>Less</a:t>
                      </a:r>
                      <a:r>
                        <a:rPr lang="en-US" sz="1600" dirty="0" smtClean="0">
                          <a:effectLst/>
                          <a:latin typeface="+mj-lt"/>
                        </a:rPr>
                        <a:t>: </a:t>
                      </a:r>
                      <a:r>
                        <a:rPr lang="en-US" sz="1600" dirty="0">
                          <a:effectLst/>
                          <a:latin typeface="+mj-lt"/>
                        </a:rPr>
                        <a:t>Operating/Other Expenses</a:t>
                      </a:r>
                      <a:endParaRPr lang="en-US" sz="16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165.2</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mj-lt"/>
                        </a:rPr>
                        <a:t>140</a:t>
                      </a:r>
                      <a:endParaRPr lang="en-US" sz="16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113.3</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100.0</a:t>
                      </a:r>
                      <a:endParaRPr lang="en-US" sz="1600">
                        <a:effectLst/>
                        <a:latin typeface="+mj-lt"/>
                        <a:ea typeface="Times New Roman"/>
                        <a:cs typeface="Times New Roman"/>
                      </a:endParaRPr>
                    </a:p>
                  </a:txBody>
                  <a:tcPr marL="68580" marR="68580" marT="0" marB="0" anchor="b"/>
                </a:tc>
              </a:tr>
              <a:tr h="293753">
                <a:tc>
                  <a:txBody>
                    <a:bodyPr/>
                    <a:lstStyle/>
                    <a:p>
                      <a:pPr marL="0" marR="0" algn="just">
                        <a:lnSpc>
                          <a:spcPct val="115000"/>
                        </a:lnSpc>
                        <a:spcBef>
                          <a:spcPts val="0"/>
                        </a:spcBef>
                        <a:spcAft>
                          <a:spcPts val="0"/>
                        </a:spcAft>
                      </a:pPr>
                      <a:r>
                        <a:rPr lang="en-US" sz="1600">
                          <a:effectLst/>
                          <a:latin typeface="+mj-lt"/>
                        </a:rPr>
                        <a:t>EBITDA </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135.1</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120.1</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mj-lt"/>
                        </a:rPr>
                        <a:t>106.1</a:t>
                      </a:r>
                      <a:endParaRPr lang="en-US" sz="16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100.0</a:t>
                      </a:r>
                      <a:endParaRPr lang="en-US" sz="1600">
                        <a:effectLst/>
                        <a:latin typeface="+mj-lt"/>
                        <a:ea typeface="Times New Roman"/>
                        <a:cs typeface="Times New Roman"/>
                      </a:endParaRPr>
                    </a:p>
                  </a:txBody>
                  <a:tcPr marL="68580" marR="68580" marT="0" marB="0" anchor="b"/>
                </a:tc>
              </a:tr>
              <a:tr h="270074">
                <a:tc>
                  <a:txBody>
                    <a:bodyPr/>
                    <a:lstStyle/>
                    <a:p>
                      <a:pPr marL="0" marR="0" algn="just">
                        <a:lnSpc>
                          <a:spcPct val="115000"/>
                        </a:lnSpc>
                        <a:spcBef>
                          <a:spcPts val="0"/>
                        </a:spcBef>
                        <a:spcAft>
                          <a:spcPts val="0"/>
                        </a:spcAft>
                      </a:pPr>
                      <a:r>
                        <a:rPr lang="en-US" sz="1600" i="1" dirty="0" smtClean="0">
                          <a:effectLst/>
                          <a:latin typeface="+mj-lt"/>
                        </a:rPr>
                        <a:t>Less</a:t>
                      </a:r>
                      <a:r>
                        <a:rPr lang="en-US" sz="1600" dirty="0" smtClean="0">
                          <a:effectLst/>
                          <a:latin typeface="+mj-lt"/>
                        </a:rPr>
                        <a:t>: </a:t>
                      </a:r>
                      <a:r>
                        <a:rPr lang="en-US" sz="1600" dirty="0">
                          <a:effectLst/>
                          <a:latin typeface="+mj-lt"/>
                        </a:rPr>
                        <a:t>Interest</a:t>
                      </a:r>
                      <a:endParaRPr lang="en-US" sz="16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86.4</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100.6</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mj-lt"/>
                        </a:rPr>
                        <a:t>106.4</a:t>
                      </a:r>
                      <a:endParaRPr lang="en-US" sz="16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100.0</a:t>
                      </a:r>
                      <a:endParaRPr lang="en-US" sz="1600">
                        <a:effectLst/>
                        <a:latin typeface="+mj-lt"/>
                        <a:ea typeface="Times New Roman"/>
                        <a:cs typeface="Times New Roman"/>
                      </a:endParaRPr>
                    </a:p>
                  </a:txBody>
                  <a:tcPr marL="68580" marR="68580" marT="0" marB="0" anchor="b"/>
                </a:tc>
              </a:tr>
              <a:tr h="293753">
                <a:tc>
                  <a:txBody>
                    <a:bodyPr/>
                    <a:lstStyle/>
                    <a:p>
                      <a:pPr marL="0" marR="0" algn="just">
                        <a:lnSpc>
                          <a:spcPct val="115000"/>
                        </a:lnSpc>
                        <a:spcBef>
                          <a:spcPts val="0"/>
                        </a:spcBef>
                        <a:spcAft>
                          <a:spcPts val="0"/>
                        </a:spcAft>
                      </a:pPr>
                      <a:r>
                        <a:rPr lang="en-US" sz="1600" i="1" dirty="0" smtClean="0">
                          <a:effectLst/>
                          <a:latin typeface="+mj-lt"/>
                        </a:rPr>
                        <a:t>Less</a:t>
                      </a:r>
                      <a:r>
                        <a:rPr lang="en-US" sz="1600" dirty="0" smtClean="0">
                          <a:effectLst/>
                          <a:latin typeface="+mj-lt"/>
                        </a:rPr>
                        <a:t>: </a:t>
                      </a:r>
                      <a:r>
                        <a:rPr lang="en-US" sz="1600" dirty="0">
                          <a:effectLst/>
                          <a:latin typeface="+mj-lt"/>
                        </a:rPr>
                        <a:t>Depreciation</a:t>
                      </a:r>
                      <a:endParaRPr lang="en-US" sz="16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116.3</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104.6</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mj-lt"/>
                        </a:rPr>
                        <a:t>91.2</a:t>
                      </a:r>
                      <a:endParaRPr lang="en-US" sz="16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mj-lt"/>
                        </a:rPr>
                        <a:t>100.0</a:t>
                      </a:r>
                      <a:endParaRPr lang="en-US" sz="1600" dirty="0">
                        <a:effectLst/>
                        <a:latin typeface="+mj-lt"/>
                        <a:ea typeface="Times New Roman"/>
                        <a:cs typeface="Times New Roman"/>
                      </a:endParaRPr>
                    </a:p>
                  </a:txBody>
                  <a:tcPr marL="68580" marR="68580" marT="0" marB="0" anchor="b"/>
                </a:tc>
              </a:tr>
              <a:tr h="270074">
                <a:tc>
                  <a:txBody>
                    <a:bodyPr/>
                    <a:lstStyle/>
                    <a:p>
                      <a:pPr marL="0" marR="0" algn="just">
                        <a:lnSpc>
                          <a:spcPct val="115000"/>
                        </a:lnSpc>
                        <a:spcBef>
                          <a:spcPts val="0"/>
                        </a:spcBef>
                        <a:spcAft>
                          <a:spcPts val="0"/>
                        </a:spcAft>
                      </a:pPr>
                      <a:r>
                        <a:rPr lang="en-US" sz="1600">
                          <a:effectLst/>
                          <a:latin typeface="+mj-lt"/>
                        </a:rPr>
                        <a:t>Profit before Tax</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136.8</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121.4</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107.3</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mj-lt"/>
                        </a:rPr>
                        <a:t>100.0</a:t>
                      </a:r>
                      <a:endParaRPr lang="en-US" sz="1600" dirty="0">
                        <a:effectLst/>
                        <a:latin typeface="+mj-lt"/>
                        <a:ea typeface="Times New Roman"/>
                        <a:cs typeface="Times New Roman"/>
                      </a:endParaRPr>
                    </a:p>
                  </a:txBody>
                  <a:tcPr marL="68580" marR="68580" marT="0" marB="0" anchor="b"/>
                </a:tc>
              </a:tr>
              <a:tr h="293753">
                <a:tc>
                  <a:txBody>
                    <a:bodyPr/>
                    <a:lstStyle/>
                    <a:p>
                      <a:pPr marL="0" marR="0" algn="just">
                        <a:lnSpc>
                          <a:spcPct val="115000"/>
                        </a:lnSpc>
                        <a:spcBef>
                          <a:spcPts val="0"/>
                        </a:spcBef>
                        <a:spcAft>
                          <a:spcPts val="0"/>
                        </a:spcAft>
                      </a:pPr>
                      <a:r>
                        <a:rPr lang="en-US" sz="1600" i="1" dirty="0" smtClean="0">
                          <a:effectLst/>
                          <a:latin typeface="+mj-lt"/>
                        </a:rPr>
                        <a:t>Less</a:t>
                      </a:r>
                      <a:r>
                        <a:rPr lang="en-US" sz="1600" dirty="0" smtClean="0">
                          <a:effectLst/>
                          <a:latin typeface="+mj-lt"/>
                        </a:rPr>
                        <a:t>: </a:t>
                      </a:r>
                      <a:r>
                        <a:rPr lang="en-US" sz="1600" dirty="0">
                          <a:effectLst/>
                          <a:latin typeface="+mj-lt"/>
                        </a:rPr>
                        <a:t>Tax</a:t>
                      </a:r>
                      <a:endParaRPr lang="en-US" sz="16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270.2</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230.7</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190.7</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mj-lt"/>
                        </a:rPr>
                        <a:t>100.0</a:t>
                      </a:r>
                      <a:endParaRPr lang="en-US" sz="1600" dirty="0">
                        <a:effectLst/>
                        <a:latin typeface="+mj-lt"/>
                        <a:ea typeface="Times New Roman"/>
                        <a:cs typeface="Times New Roman"/>
                      </a:endParaRPr>
                    </a:p>
                  </a:txBody>
                  <a:tcPr marL="68580" marR="68580" marT="0" marB="0" anchor="b"/>
                </a:tc>
              </a:tr>
              <a:tr h="270074">
                <a:tc>
                  <a:txBody>
                    <a:bodyPr/>
                    <a:lstStyle/>
                    <a:p>
                      <a:pPr marL="0" marR="0" algn="just">
                        <a:lnSpc>
                          <a:spcPct val="115000"/>
                        </a:lnSpc>
                        <a:spcBef>
                          <a:spcPts val="0"/>
                        </a:spcBef>
                        <a:spcAft>
                          <a:spcPts val="0"/>
                        </a:spcAft>
                      </a:pPr>
                      <a:r>
                        <a:rPr lang="en-US" sz="1600">
                          <a:effectLst/>
                          <a:latin typeface="+mj-lt"/>
                        </a:rPr>
                        <a:t>Net Income</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117.4</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105.5</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95.1</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mj-lt"/>
                        </a:rPr>
                        <a:t>100.0</a:t>
                      </a:r>
                      <a:endParaRPr lang="en-US" sz="1600" dirty="0">
                        <a:effectLst/>
                        <a:latin typeface="+mj-lt"/>
                        <a:ea typeface="Times New Roman"/>
                        <a:cs typeface="Times New Roman"/>
                      </a:endParaRPr>
                    </a:p>
                  </a:txBody>
                  <a:tcPr marL="68580" marR="68580" marT="0" marB="0" anchor="b"/>
                </a:tc>
              </a:tr>
              <a:tr h="270074">
                <a:tc>
                  <a:txBody>
                    <a:bodyPr/>
                    <a:lstStyle/>
                    <a:p>
                      <a:pPr marL="0" marR="0" algn="just">
                        <a:lnSpc>
                          <a:spcPct val="115000"/>
                        </a:lnSpc>
                        <a:spcBef>
                          <a:spcPts val="0"/>
                        </a:spcBef>
                        <a:spcAft>
                          <a:spcPts val="0"/>
                        </a:spcAft>
                      </a:pPr>
                      <a:r>
                        <a:rPr lang="en-US" sz="1600">
                          <a:effectLst/>
                          <a:latin typeface="+mj-lt"/>
                        </a:rPr>
                        <a:t>Dividend to Shareholders</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140.0</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125.0</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110.0</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mj-lt"/>
                        </a:rPr>
                        <a:t>100.0</a:t>
                      </a:r>
                      <a:endParaRPr lang="en-US" sz="1600" dirty="0">
                        <a:effectLst/>
                        <a:latin typeface="+mj-lt"/>
                        <a:ea typeface="Times New Roman"/>
                        <a:cs typeface="Times New Roman"/>
                      </a:endParaRPr>
                    </a:p>
                  </a:txBody>
                  <a:tcPr marL="68580" marR="68580" marT="0" marB="0" anchor="b"/>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defRPr/>
            </a:pPr>
            <a:r>
              <a:rPr lang="en-US" sz="4400" b="1" dirty="0"/>
              <a:t>Index Based Profit and Loss Statement </a:t>
            </a:r>
          </a:p>
        </p:txBody>
      </p:sp>
      <p:sp>
        <p:nvSpPr>
          <p:cNvPr id="3" name="Content Placeholder 2"/>
          <p:cNvSpPr>
            <a:spLocks noGrp="1"/>
          </p:cNvSpPr>
          <p:nvPr>
            <p:ph idx="1"/>
          </p:nvPr>
        </p:nvSpPr>
        <p:spPr/>
        <p:txBody>
          <a:bodyPr>
            <a:normAutofit/>
          </a:bodyPr>
          <a:lstStyle/>
          <a:p>
            <a:r>
              <a:rPr lang="en-US" sz="2400" dirty="0">
                <a:latin typeface="+mj-lt"/>
              </a:rPr>
              <a:t>D</a:t>
            </a:r>
            <a:r>
              <a:rPr lang="en-US" sz="2400" dirty="0" smtClean="0">
                <a:latin typeface="+mj-lt"/>
              </a:rPr>
              <a:t>uring </a:t>
            </a:r>
            <a:r>
              <a:rPr lang="en-US" sz="2400" dirty="0">
                <a:latin typeface="+mj-lt"/>
              </a:rPr>
              <a:t>the four year </a:t>
            </a:r>
            <a:r>
              <a:rPr lang="en-US" sz="2400" dirty="0" smtClean="0">
                <a:latin typeface="+mj-lt"/>
              </a:rPr>
              <a:t>period, </a:t>
            </a:r>
            <a:r>
              <a:rPr lang="en-US" sz="2400" dirty="0">
                <a:latin typeface="+mj-lt"/>
              </a:rPr>
              <a:t>CPIL’s net income had gone up by </a:t>
            </a:r>
            <a:r>
              <a:rPr lang="en-US" sz="2400" dirty="0" smtClean="0">
                <a:latin typeface="+mj-lt"/>
              </a:rPr>
              <a:t>17</a:t>
            </a:r>
            <a:r>
              <a:rPr lang="en-US" sz="2400" dirty="0">
                <a:latin typeface="+mj-lt"/>
              </a:rPr>
              <a:t>% compared to an increase in asset base by a meager 46</a:t>
            </a:r>
            <a:r>
              <a:rPr lang="en-US" sz="2400" dirty="0" smtClean="0">
                <a:latin typeface="+mj-lt"/>
              </a:rPr>
              <a:t>%.</a:t>
            </a:r>
          </a:p>
          <a:p>
            <a:r>
              <a:rPr lang="en-US" sz="2400" dirty="0" smtClean="0">
                <a:latin typeface="+mj-lt"/>
              </a:rPr>
              <a:t>During </a:t>
            </a:r>
            <a:r>
              <a:rPr lang="en-US" sz="2400" dirty="0">
                <a:latin typeface="+mj-lt"/>
              </a:rPr>
              <a:t>the period, CPIL’s sales increased by a higher rate (61%) compared to increase in asset base by 46</a:t>
            </a:r>
            <a:r>
              <a:rPr lang="en-US" sz="2400" dirty="0" smtClean="0">
                <a:latin typeface="+mj-lt"/>
              </a:rPr>
              <a:t>%.</a:t>
            </a:r>
          </a:p>
          <a:p>
            <a:r>
              <a:rPr lang="en-US" sz="2400" dirty="0" smtClean="0">
                <a:latin typeface="+mj-lt"/>
              </a:rPr>
              <a:t>Cost </a:t>
            </a:r>
            <a:r>
              <a:rPr lang="en-US" sz="2400" dirty="0">
                <a:latin typeface="+mj-lt"/>
              </a:rPr>
              <a:t>of goods sold and its depreciation expenses, both, increased by  60% and 16% respectively, compared to sales increase of 61</a:t>
            </a:r>
            <a:r>
              <a:rPr lang="en-US" sz="2400" dirty="0" smtClean="0">
                <a:latin typeface="+mj-lt"/>
              </a:rPr>
              <a:t>%.</a:t>
            </a:r>
          </a:p>
          <a:p>
            <a:pPr marL="0" indent="0">
              <a:buNone/>
            </a:pPr>
            <a:endParaRPr lang="en-US" sz="2400" dirty="0">
              <a:latin typeface="+mj-lt"/>
            </a:endParaRPr>
          </a:p>
        </p:txBody>
      </p:sp>
    </p:spTree>
    <p:extLst>
      <p:ext uri="{BB962C8B-B14F-4D97-AF65-F5344CB8AC3E}">
        <p14:creationId xmlns:p14="http://schemas.microsoft.com/office/powerpoint/2010/main" val="914215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defRPr/>
            </a:pPr>
            <a:r>
              <a:rPr lang="en-US" sz="4400" b="1" dirty="0"/>
              <a:t>Index Based Profit and Loss Statement </a:t>
            </a:r>
          </a:p>
        </p:txBody>
      </p:sp>
      <p:sp>
        <p:nvSpPr>
          <p:cNvPr id="3" name="Content Placeholder 2"/>
          <p:cNvSpPr>
            <a:spLocks noGrp="1"/>
          </p:cNvSpPr>
          <p:nvPr>
            <p:ph idx="1"/>
          </p:nvPr>
        </p:nvSpPr>
        <p:spPr/>
        <p:txBody>
          <a:bodyPr/>
          <a:lstStyle/>
          <a:p>
            <a:r>
              <a:rPr lang="en-US" sz="2400" dirty="0">
                <a:latin typeface="+mj-lt"/>
              </a:rPr>
              <a:t>Operating expenses and corporate income tax expenses both has </a:t>
            </a:r>
            <a:r>
              <a:rPr lang="en-US" sz="2400" dirty="0" smtClean="0">
                <a:latin typeface="+mj-lt"/>
              </a:rPr>
              <a:t>increased.</a:t>
            </a:r>
            <a:endParaRPr lang="en-US" sz="2400" dirty="0">
              <a:latin typeface="+mj-lt"/>
            </a:endParaRPr>
          </a:p>
          <a:p>
            <a:r>
              <a:rPr lang="en-US" sz="2400" dirty="0" smtClean="0">
                <a:latin typeface="+mj-lt"/>
              </a:rPr>
              <a:t>Other </a:t>
            </a:r>
            <a:r>
              <a:rPr lang="en-US" sz="2400" dirty="0">
                <a:latin typeface="+mj-lt"/>
              </a:rPr>
              <a:t>income figures nearly </a:t>
            </a:r>
            <a:r>
              <a:rPr lang="en-US" sz="2400" dirty="0" smtClean="0">
                <a:latin typeface="+mj-lt"/>
              </a:rPr>
              <a:t>halved.</a:t>
            </a:r>
            <a:endParaRPr lang="en-US" sz="2400" dirty="0">
              <a:latin typeface="+mj-lt"/>
            </a:endParaRPr>
          </a:p>
        </p:txBody>
      </p:sp>
    </p:spTree>
    <p:extLst>
      <p:ext uri="{BB962C8B-B14F-4D97-AF65-F5344CB8AC3E}">
        <p14:creationId xmlns:p14="http://schemas.microsoft.com/office/powerpoint/2010/main" val="27342737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569325" cy="1216025"/>
          </a:xfrm>
        </p:spPr>
        <p:txBody>
          <a:bodyPr>
            <a:noAutofit/>
          </a:bodyPr>
          <a:lstStyle/>
          <a:p>
            <a:pPr algn="ctr">
              <a:defRPr/>
            </a:pPr>
            <a:r>
              <a:rPr lang="en-US" sz="4400" b="1" dirty="0"/>
              <a:t>Comparing </a:t>
            </a:r>
            <a:r>
              <a:rPr lang="en-US" sz="4400" b="1" dirty="0" smtClean="0"/>
              <a:t>Index Based Numbers </a:t>
            </a:r>
            <a:r>
              <a:rPr lang="en-US" sz="4400" b="1" dirty="0"/>
              <a:t>of CPIL’s with ML’s</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713220985"/>
              </p:ext>
            </p:extLst>
          </p:nvPr>
        </p:nvGraphicFramePr>
        <p:xfrm>
          <a:off x="457200" y="1367066"/>
          <a:ext cx="8305799" cy="4805134"/>
        </p:xfrm>
        <a:graphic>
          <a:graphicData uri="http://schemas.openxmlformats.org/drawingml/2006/table">
            <a:tbl>
              <a:tblPr firstRow="1" firstCol="1" bandRow="1">
                <a:tableStyleId>{93296810-A885-4BE3-A3E7-6D5BEEA58F35}</a:tableStyleId>
              </a:tblPr>
              <a:tblGrid>
                <a:gridCol w="4070339"/>
                <a:gridCol w="1058865"/>
                <a:gridCol w="1058865"/>
                <a:gridCol w="1058865"/>
                <a:gridCol w="1058865"/>
              </a:tblGrid>
              <a:tr h="253647">
                <a:tc>
                  <a:txBody>
                    <a:bodyPr/>
                    <a:lstStyle/>
                    <a:p>
                      <a:pPr marL="0" marR="0" algn="just">
                        <a:lnSpc>
                          <a:spcPct val="115000"/>
                        </a:lnSpc>
                        <a:spcBef>
                          <a:spcPts val="0"/>
                        </a:spcBef>
                        <a:spcAft>
                          <a:spcPts val="0"/>
                        </a:spcAft>
                      </a:pPr>
                      <a:r>
                        <a:rPr lang="en-US" sz="1600" dirty="0">
                          <a:effectLst/>
                          <a:latin typeface="+mj-lt"/>
                        </a:rPr>
                        <a:t>Balance Sheet Items</a:t>
                      </a:r>
                      <a:endParaRPr lang="en-US" sz="1600" dirty="0">
                        <a:effectLst/>
                        <a:latin typeface="+mj-lt"/>
                        <a:ea typeface="Times New Roman"/>
                        <a:cs typeface="Times New Roman"/>
                      </a:endParaRPr>
                    </a:p>
                  </a:txBody>
                  <a:tcPr marL="68580" marR="68580" marT="0" marB="0" anchor="b"/>
                </a:tc>
                <a:tc gridSpan="4">
                  <a:txBody>
                    <a:bodyPr/>
                    <a:lstStyle/>
                    <a:p>
                      <a:pPr marL="0" marR="0" algn="ctr">
                        <a:lnSpc>
                          <a:spcPct val="115000"/>
                        </a:lnSpc>
                        <a:spcBef>
                          <a:spcPts val="0"/>
                        </a:spcBef>
                        <a:spcAft>
                          <a:spcPts val="0"/>
                        </a:spcAft>
                      </a:pPr>
                      <a:r>
                        <a:rPr lang="en-US" sz="1600" dirty="0">
                          <a:effectLst/>
                          <a:latin typeface="+mj-lt"/>
                        </a:rPr>
                        <a:t>Marico Limited</a:t>
                      </a:r>
                      <a:endParaRPr lang="en-US" sz="1600" dirty="0">
                        <a:effectLst/>
                        <a:latin typeface="+mj-lt"/>
                        <a:ea typeface="Times New Roman"/>
                        <a:cs typeface="Times New Roman"/>
                      </a:endParaRPr>
                    </a:p>
                  </a:txBody>
                  <a:tcPr marL="68580" marR="68580" marT="0" marB="0" anchor="b"/>
                </a:tc>
                <a:tc hMerge="1">
                  <a:txBody>
                    <a:bodyPr/>
                    <a:lstStyle/>
                    <a:p>
                      <a:endParaRPr lang="en-US"/>
                    </a:p>
                  </a:txBody>
                  <a:tcPr/>
                </a:tc>
                <a:tc hMerge="1">
                  <a:txBody>
                    <a:bodyPr/>
                    <a:lstStyle/>
                    <a:p>
                      <a:endParaRPr lang="en-US"/>
                    </a:p>
                  </a:txBody>
                  <a:tcPr/>
                </a:tc>
                <a:tc hMerge="1">
                  <a:txBody>
                    <a:bodyPr/>
                    <a:lstStyle/>
                    <a:p>
                      <a:endParaRPr lang="en-US"/>
                    </a:p>
                  </a:txBody>
                  <a:tcPr/>
                </a:tc>
              </a:tr>
              <a:tr h="253647">
                <a:tc>
                  <a:txBody>
                    <a:bodyPr/>
                    <a:lstStyle/>
                    <a:p>
                      <a:pPr marL="0" marR="0" algn="just">
                        <a:lnSpc>
                          <a:spcPct val="115000"/>
                        </a:lnSpc>
                        <a:spcBef>
                          <a:spcPts val="0"/>
                        </a:spcBef>
                        <a:spcAft>
                          <a:spcPts val="0"/>
                        </a:spcAft>
                      </a:pPr>
                      <a:r>
                        <a:rPr lang="en-US" sz="1600" dirty="0">
                          <a:effectLst/>
                          <a:latin typeface="+mj-lt"/>
                        </a:rPr>
                        <a:t>Assets Side</a:t>
                      </a:r>
                      <a:endParaRPr lang="en-US" sz="16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mj-lt"/>
                        </a:rPr>
                        <a:t>Year 4</a:t>
                      </a:r>
                      <a:endParaRPr lang="en-US" sz="1600" b="1" dirty="0">
                        <a:effectLst/>
                        <a:latin typeface="+mj-lt"/>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b="1" dirty="0">
                          <a:effectLst/>
                          <a:latin typeface="+mj-lt"/>
                        </a:rPr>
                        <a:t>Year 3</a:t>
                      </a:r>
                      <a:endParaRPr lang="en-US" sz="1600" b="1" dirty="0">
                        <a:effectLst/>
                        <a:latin typeface="+mj-lt"/>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b="1" dirty="0">
                          <a:effectLst/>
                          <a:latin typeface="+mj-lt"/>
                        </a:rPr>
                        <a:t>Year 2</a:t>
                      </a:r>
                      <a:endParaRPr lang="en-US" sz="1600" b="1" dirty="0">
                        <a:effectLst/>
                        <a:latin typeface="+mj-lt"/>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b="1" dirty="0">
                          <a:effectLst/>
                          <a:latin typeface="+mj-lt"/>
                        </a:rPr>
                        <a:t>Year 1</a:t>
                      </a:r>
                      <a:endParaRPr lang="en-US" sz="1600" b="1" dirty="0">
                        <a:effectLst/>
                        <a:latin typeface="+mj-lt"/>
                        <a:ea typeface="Times New Roman"/>
                        <a:cs typeface="Times New Roman"/>
                      </a:endParaRPr>
                    </a:p>
                  </a:txBody>
                  <a:tcPr marL="68580" marR="68580" marT="0" marB="0" anchor="ctr"/>
                </a:tc>
              </a:tr>
              <a:tr h="253647">
                <a:tc>
                  <a:txBody>
                    <a:bodyPr/>
                    <a:lstStyle/>
                    <a:p>
                      <a:pPr marL="0" marR="0" algn="just">
                        <a:lnSpc>
                          <a:spcPct val="115000"/>
                        </a:lnSpc>
                        <a:spcBef>
                          <a:spcPts val="0"/>
                        </a:spcBef>
                        <a:spcAft>
                          <a:spcPts val="0"/>
                        </a:spcAft>
                      </a:pPr>
                      <a:r>
                        <a:rPr lang="en-US" sz="1600" dirty="0">
                          <a:effectLst/>
                          <a:latin typeface="+mj-lt"/>
                        </a:rPr>
                        <a:t>Cash &amp; Bank Balances</a:t>
                      </a:r>
                      <a:endParaRPr lang="en-US" sz="16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239.3</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118.5</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191.2</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100.0</a:t>
                      </a:r>
                      <a:endParaRPr lang="en-US" sz="1600">
                        <a:effectLst/>
                        <a:latin typeface="+mj-lt"/>
                        <a:ea typeface="Times New Roman"/>
                        <a:cs typeface="Times New Roman"/>
                      </a:endParaRPr>
                    </a:p>
                  </a:txBody>
                  <a:tcPr marL="68580" marR="68580" marT="0" marB="0" anchor="b"/>
                </a:tc>
              </a:tr>
              <a:tr h="253647">
                <a:tc>
                  <a:txBody>
                    <a:bodyPr/>
                    <a:lstStyle/>
                    <a:p>
                      <a:pPr marL="0" marR="0" algn="just">
                        <a:lnSpc>
                          <a:spcPct val="115000"/>
                        </a:lnSpc>
                        <a:spcBef>
                          <a:spcPts val="0"/>
                        </a:spcBef>
                        <a:spcAft>
                          <a:spcPts val="0"/>
                        </a:spcAft>
                      </a:pPr>
                      <a:r>
                        <a:rPr lang="en-US" sz="1600" dirty="0">
                          <a:effectLst/>
                          <a:latin typeface="+mj-lt"/>
                        </a:rPr>
                        <a:t>Accounts Receivable</a:t>
                      </a:r>
                      <a:endParaRPr lang="en-US" sz="16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mj-lt"/>
                        </a:rPr>
                        <a:t>130.4</a:t>
                      </a:r>
                      <a:endParaRPr lang="en-US" sz="16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138.2</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124.7</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100.0</a:t>
                      </a:r>
                      <a:endParaRPr lang="en-US" sz="1600">
                        <a:effectLst/>
                        <a:latin typeface="+mj-lt"/>
                        <a:ea typeface="Times New Roman"/>
                        <a:cs typeface="Times New Roman"/>
                      </a:endParaRPr>
                    </a:p>
                  </a:txBody>
                  <a:tcPr marL="68580" marR="68580" marT="0" marB="0" anchor="b"/>
                </a:tc>
              </a:tr>
              <a:tr h="253647">
                <a:tc>
                  <a:txBody>
                    <a:bodyPr/>
                    <a:lstStyle/>
                    <a:p>
                      <a:pPr marL="0" marR="0" algn="just">
                        <a:lnSpc>
                          <a:spcPct val="115000"/>
                        </a:lnSpc>
                        <a:spcBef>
                          <a:spcPts val="0"/>
                        </a:spcBef>
                        <a:spcAft>
                          <a:spcPts val="0"/>
                        </a:spcAft>
                      </a:pPr>
                      <a:r>
                        <a:rPr lang="en-US" sz="1600" dirty="0">
                          <a:effectLst/>
                          <a:latin typeface="+mj-lt"/>
                        </a:rPr>
                        <a:t>Loans and Advances</a:t>
                      </a:r>
                      <a:endParaRPr lang="en-US" sz="16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138.6</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mj-lt"/>
                        </a:rPr>
                        <a:t>189.2</a:t>
                      </a:r>
                      <a:endParaRPr lang="en-US" sz="16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114.8</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100.0</a:t>
                      </a:r>
                      <a:endParaRPr lang="en-US" sz="1600">
                        <a:effectLst/>
                        <a:latin typeface="+mj-lt"/>
                        <a:ea typeface="Times New Roman"/>
                        <a:cs typeface="Times New Roman"/>
                      </a:endParaRPr>
                    </a:p>
                  </a:txBody>
                  <a:tcPr marL="68580" marR="68580" marT="0" marB="0" anchor="b"/>
                </a:tc>
              </a:tr>
              <a:tr h="253647">
                <a:tc>
                  <a:txBody>
                    <a:bodyPr/>
                    <a:lstStyle/>
                    <a:p>
                      <a:pPr marL="0" marR="0" algn="just">
                        <a:lnSpc>
                          <a:spcPct val="115000"/>
                        </a:lnSpc>
                        <a:spcBef>
                          <a:spcPts val="0"/>
                        </a:spcBef>
                        <a:spcAft>
                          <a:spcPts val="0"/>
                        </a:spcAft>
                      </a:pPr>
                      <a:r>
                        <a:rPr lang="en-US" sz="1600">
                          <a:effectLst/>
                          <a:latin typeface="+mj-lt"/>
                        </a:rPr>
                        <a:t>Inventories</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193.9</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mj-lt"/>
                        </a:rPr>
                        <a:t>161.9</a:t>
                      </a:r>
                      <a:endParaRPr lang="en-US" sz="16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135.1</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100.0</a:t>
                      </a:r>
                      <a:endParaRPr lang="en-US" sz="1600">
                        <a:effectLst/>
                        <a:latin typeface="+mj-lt"/>
                        <a:ea typeface="Times New Roman"/>
                        <a:cs typeface="Times New Roman"/>
                      </a:endParaRPr>
                    </a:p>
                  </a:txBody>
                  <a:tcPr marL="68580" marR="68580" marT="0" marB="0" anchor="b"/>
                </a:tc>
              </a:tr>
              <a:tr h="253647">
                <a:tc>
                  <a:txBody>
                    <a:bodyPr/>
                    <a:lstStyle/>
                    <a:p>
                      <a:pPr marL="0" marR="0" algn="just">
                        <a:lnSpc>
                          <a:spcPct val="115000"/>
                        </a:lnSpc>
                        <a:spcBef>
                          <a:spcPts val="0"/>
                        </a:spcBef>
                        <a:spcAft>
                          <a:spcPts val="0"/>
                        </a:spcAft>
                      </a:pPr>
                      <a:r>
                        <a:rPr lang="en-US" sz="1600">
                          <a:effectLst/>
                          <a:latin typeface="+mj-lt"/>
                        </a:rPr>
                        <a:t>Current Assets</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177.2</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158.3</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mj-lt"/>
                        </a:rPr>
                        <a:t>136.0</a:t>
                      </a:r>
                      <a:endParaRPr lang="en-US" sz="16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100.0</a:t>
                      </a:r>
                      <a:endParaRPr lang="en-US" sz="1600">
                        <a:effectLst/>
                        <a:latin typeface="+mj-lt"/>
                        <a:ea typeface="Times New Roman"/>
                        <a:cs typeface="Times New Roman"/>
                      </a:endParaRPr>
                    </a:p>
                  </a:txBody>
                  <a:tcPr marL="68580" marR="68580" marT="0" marB="0" anchor="b"/>
                </a:tc>
              </a:tr>
              <a:tr h="253647">
                <a:tc>
                  <a:txBody>
                    <a:bodyPr/>
                    <a:lstStyle/>
                    <a:p>
                      <a:pPr marL="0" marR="0" algn="just">
                        <a:lnSpc>
                          <a:spcPct val="115000"/>
                        </a:lnSpc>
                        <a:spcBef>
                          <a:spcPts val="0"/>
                        </a:spcBef>
                        <a:spcAft>
                          <a:spcPts val="0"/>
                        </a:spcAft>
                      </a:pPr>
                      <a:r>
                        <a:rPr lang="en-US" sz="1600">
                          <a:effectLst/>
                          <a:latin typeface="+mj-lt"/>
                        </a:rPr>
                        <a:t>Fixed Assets</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355.9</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125.6</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mj-lt"/>
                        </a:rPr>
                        <a:t>122.5</a:t>
                      </a:r>
                      <a:endParaRPr lang="en-US" sz="16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100.0</a:t>
                      </a:r>
                      <a:endParaRPr lang="en-US" sz="1600">
                        <a:effectLst/>
                        <a:latin typeface="+mj-lt"/>
                        <a:ea typeface="Times New Roman"/>
                        <a:cs typeface="Times New Roman"/>
                      </a:endParaRPr>
                    </a:p>
                  </a:txBody>
                  <a:tcPr marL="68580" marR="68580" marT="0" marB="0" anchor="b"/>
                </a:tc>
              </a:tr>
              <a:tr h="253647">
                <a:tc>
                  <a:txBody>
                    <a:bodyPr/>
                    <a:lstStyle/>
                    <a:p>
                      <a:pPr marL="0" marR="0" algn="just">
                        <a:lnSpc>
                          <a:spcPct val="115000"/>
                        </a:lnSpc>
                        <a:spcBef>
                          <a:spcPts val="0"/>
                        </a:spcBef>
                        <a:spcAft>
                          <a:spcPts val="0"/>
                        </a:spcAft>
                      </a:pPr>
                      <a:r>
                        <a:rPr lang="en-US" sz="1600">
                          <a:effectLst/>
                          <a:latin typeface="+mj-lt"/>
                        </a:rPr>
                        <a:t>Other Assets</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303.3</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303.0</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mj-lt"/>
                        </a:rPr>
                        <a:t>225.3</a:t>
                      </a:r>
                      <a:endParaRPr lang="en-US" sz="16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100.0</a:t>
                      </a:r>
                      <a:endParaRPr lang="en-US" sz="1600">
                        <a:effectLst/>
                        <a:latin typeface="+mj-lt"/>
                        <a:ea typeface="Times New Roman"/>
                        <a:cs typeface="Times New Roman"/>
                      </a:endParaRPr>
                    </a:p>
                  </a:txBody>
                  <a:tcPr marL="68580" marR="68580" marT="0" marB="0" anchor="b"/>
                </a:tc>
              </a:tr>
              <a:tr h="253647">
                <a:tc>
                  <a:txBody>
                    <a:bodyPr/>
                    <a:lstStyle/>
                    <a:p>
                      <a:pPr marL="0" marR="0" algn="just">
                        <a:lnSpc>
                          <a:spcPct val="115000"/>
                        </a:lnSpc>
                        <a:spcBef>
                          <a:spcPts val="0"/>
                        </a:spcBef>
                        <a:spcAft>
                          <a:spcPts val="0"/>
                        </a:spcAft>
                      </a:pPr>
                      <a:r>
                        <a:rPr lang="en-US" sz="1600" u="sng">
                          <a:effectLst/>
                          <a:latin typeface="+mj-lt"/>
                        </a:rPr>
                        <a:t>Total Assets</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242.9</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171.5</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mj-lt"/>
                        </a:rPr>
                        <a:t>145.9</a:t>
                      </a:r>
                      <a:endParaRPr lang="en-US" sz="16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100.0</a:t>
                      </a:r>
                      <a:endParaRPr lang="en-US" sz="1600">
                        <a:effectLst/>
                        <a:latin typeface="+mj-lt"/>
                        <a:ea typeface="Times New Roman"/>
                        <a:cs typeface="Times New Roman"/>
                      </a:endParaRPr>
                    </a:p>
                  </a:txBody>
                  <a:tcPr marL="68580" marR="68580" marT="0" marB="0" anchor="b"/>
                </a:tc>
              </a:tr>
              <a:tr h="253647">
                <a:tc>
                  <a:txBody>
                    <a:bodyPr/>
                    <a:lstStyle/>
                    <a:p>
                      <a:pPr marL="0" marR="0" algn="just">
                        <a:lnSpc>
                          <a:spcPct val="115000"/>
                        </a:lnSpc>
                        <a:spcBef>
                          <a:spcPts val="0"/>
                        </a:spcBef>
                        <a:spcAft>
                          <a:spcPts val="0"/>
                        </a:spcAft>
                      </a:pPr>
                      <a:r>
                        <a:rPr lang="en-US" sz="1600">
                          <a:effectLst/>
                          <a:latin typeface="+mj-lt"/>
                        </a:rPr>
                        <a:t>Liabilities Side</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b="1" dirty="0">
                          <a:effectLst/>
                          <a:latin typeface="+mj-lt"/>
                        </a:rPr>
                        <a:t>Year 4</a:t>
                      </a:r>
                      <a:endParaRPr lang="en-US" sz="1600" b="1" dirty="0">
                        <a:effectLst/>
                        <a:latin typeface="+mj-lt"/>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b="1" dirty="0">
                          <a:effectLst/>
                          <a:latin typeface="+mj-lt"/>
                        </a:rPr>
                        <a:t>Year 3</a:t>
                      </a:r>
                      <a:endParaRPr lang="en-US" sz="1600" b="1" dirty="0">
                        <a:effectLst/>
                        <a:latin typeface="+mj-lt"/>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b="1" dirty="0">
                          <a:effectLst/>
                          <a:latin typeface="+mj-lt"/>
                        </a:rPr>
                        <a:t>Year 2</a:t>
                      </a:r>
                      <a:endParaRPr lang="en-US" sz="1600" b="1" dirty="0">
                        <a:effectLst/>
                        <a:latin typeface="+mj-lt"/>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b="1" dirty="0">
                          <a:effectLst/>
                          <a:latin typeface="+mj-lt"/>
                        </a:rPr>
                        <a:t>Year 1</a:t>
                      </a:r>
                      <a:endParaRPr lang="en-US" sz="1600" b="1" dirty="0">
                        <a:effectLst/>
                        <a:latin typeface="+mj-lt"/>
                        <a:ea typeface="Times New Roman"/>
                        <a:cs typeface="Times New Roman"/>
                      </a:endParaRPr>
                    </a:p>
                  </a:txBody>
                  <a:tcPr marL="68580" marR="68580" marT="0" marB="0" anchor="ctr"/>
                </a:tc>
              </a:tr>
              <a:tr h="253647">
                <a:tc>
                  <a:txBody>
                    <a:bodyPr/>
                    <a:lstStyle/>
                    <a:p>
                      <a:pPr marL="0" marR="0" algn="just">
                        <a:lnSpc>
                          <a:spcPct val="115000"/>
                        </a:lnSpc>
                        <a:spcBef>
                          <a:spcPts val="0"/>
                        </a:spcBef>
                        <a:spcAft>
                          <a:spcPts val="0"/>
                        </a:spcAft>
                      </a:pPr>
                      <a:r>
                        <a:rPr lang="en-US" sz="1600">
                          <a:effectLst/>
                          <a:latin typeface="+mj-lt"/>
                        </a:rPr>
                        <a:t>Accounts Payables</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154.6</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115.8</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99.0</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mj-lt"/>
                        </a:rPr>
                        <a:t>100.0</a:t>
                      </a:r>
                      <a:endParaRPr lang="en-US" sz="1600" dirty="0">
                        <a:effectLst/>
                        <a:latin typeface="+mj-lt"/>
                        <a:ea typeface="Times New Roman"/>
                        <a:cs typeface="Times New Roman"/>
                      </a:endParaRPr>
                    </a:p>
                  </a:txBody>
                  <a:tcPr marL="68580" marR="68580" marT="0" marB="0" anchor="b"/>
                </a:tc>
              </a:tr>
              <a:tr h="294094">
                <a:tc>
                  <a:txBody>
                    <a:bodyPr/>
                    <a:lstStyle/>
                    <a:p>
                      <a:pPr marL="0" marR="0" algn="l">
                        <a:lnSpc>
                          <a:spcPct val="115000"/>
                        </a:lnSpc>
                        <a:spcBef>
                          <a:spcPts val="0"/>
                        </a:spcBef>
                        <a:spcAft>
                          <a:spcPts val="0"/>
                        </a:spcAft>
                      </a:pPr>
                      <a:r>
                        <a:rPr lang="en-US" sz="1600" dirty="0">
                          <a:effectLst/>
                          <a:latin typeface="+mj-lt"/>
                        </a:rPr>
                        <a:t>Other Current Liabilities &amp; Provisions</a:t>
                      </a:r>
                      <a:endParaRPr lang="en-US" sz="16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732.6</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631.9</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mj-lt"/>
                        </a:rPr>
                        <a:t>202.9</a:t>
                      </a:r>
                      <a:endParaRPr lang="en-US" sz="16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mj-lt"/>
                        </a:rPr>
                        <a:t>100.0</a:t>
                      </a:r>
                      <a:endParaRPr lang="en-US" sz="1600" dirty="0">
                        <a:effectLst/>
                        <a:latin typeface="+mj-lt"/>
                        <a:ea typeface="Times New Roman"/>
                        <a:cs typeface="Times New Roman"/>
                      </a:endParaRPr>
                    </a:p>
                  </a:txBody>
                  <a:tcPr marL="68580" marR="68580" marT="0" marB="0" anchor="b"/>
                </a:tc>
              </a:tr>
              <a:tr h="304800">
                <a:tc>
                  <a:txBody>
                    <a:bodyPr/>
                    <a:lstStyle/>
                    <a:p>
                      <a:pPr marL="0" marR="0" algn="just">
                        <a:lnSpc>
                          <a:spcPct val="115000"/>
                        </a:lnSpc>
                        <a:spcBef>
                          <a:spcPts val="0"/>
                        </a:spcBef>
                        <a:spcAft>
                          <a:spcPts val="0"/>
                        </a:spcAft>
                      </a:pPr>
                      <a:r>
                        <a:rPr lang="en-US" sz="1600">
                          <a:effectLst/>
                          <a:latin typeface="+mj-lt"/>
                        </a:rPr>
                        <a:t>Current Liabilities &amp; Provisions</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300.0</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245.6</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125.1</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mj-lt"/>
                        </a:rPr>
                        <a:t>100.0</a:t>
                      </a:r>
                      <a:endParaRPr lang="en-US" sz="1600" dirty="0">
                        <a:effectLst/>
                        <a:latin typeface="+mj-lt"/>
                        <a:ea typeface="Times New Roman"/>
                        <a:cs typeface="Times New Roman"/>
                      </a:endParaRPr>
                    </a:p>
                  </a:txBody>
                  <a:tcPr marL="68580" marR="68580" marT="0" marB="0" anchor="b"/>
                </a:tc>
              </a:tr>
              <a:tr h="253647">
                <a:tc>
                  <a:txBody>
                    <a:bodyPr/>
                    <a:lstStyle/>
                    <a:p>
                      <a:pPr marL="0" marR="0" algn="just">
                        <a:lnSpc>
                          <a:spcPct val="115000"/>
                        </a:lnSpc>
                        <a:spcBef>
                          <a:spcPts val="0"/>
                        </a:spcBef>
                        <a:spcAft>
                          <a:spcPts val="0"/>
                        </a:spcAft>
                      </a:pPr>
                      <a:r>
                        <a:rPr lang="en-US" sz="1600">
                          <a:effectLst/>
                          <a:latin typeface="+mj-lt"/>
                        </a:rPr>
                        <a:t>Long-term Liabilities</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108.8</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102.7</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173.1</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mj-lt"/>
                        </a:rPr>
                        <a:t>100.0</a:t>
                      </a:r>
                      <a:endParaRPr lang="en-US" sz="1600" dirty="0">
                        <a:effectLst/>
                        <a:latin typeface="+mj-lt"/>
                        <a:ea typeface="Times New Roman"/>
                        <a:cs typeface="Times New Roman"/>
                      </a:endParaRPr>
                    </a:p>
                  </a:txBody>
                  <a:tcPr marL="68580" marR="68580" marT="0" marB="0" anchor="b"/>
                </a:tc>
              </a:tr>
              <a:tr h="253647">
                <a:tc>
                  <a:txBody>
                    <a:bodyPr/>
                    <a:lstStyle/>
                    <a:p>
                      <a:pPr marL="0" marR="0" algn="just">
                        <a:lnSpc>
                          <a:spcPct val="115000"/>
                        </a:lnSpc>
                        <a:spcBef>
                          <a:spcPts val="0"/>
                        </a:spcBef>
                        <a:spcAft>
                          <a:spcPts val="0"/>
                        </a:spcAft>
                      </a:pPr>
                      <a:r>
                        <a:rPr lang="en-US" sz="1600">
                          <a:effectLst/>
                          <a:latin typeface="+mj-lt"/>
                        </a:rPr>
                        <a:t>Net Worth</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297.3</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171.5</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140.6</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mj-lt"/>
                        </a:rPr>
                        <a:t>100.0</a:t>
                      </a:r>
                      <a:endParaRPr lang="en-US" sz="1600" dirty="0">
                        <a:effectLst/>
                        <a:latin typeface="+mj-lt"/>
                        <a:ea typeface="Times New Roman"/>
                        <a:cs typeface="Times New Roman"/>
                      </a:endParaRPr>
                    </a:p>
                  </a:txBody>
                  <a:tcPr marL="68580" marR="68580" marT="0" marB="0" anchor="b"/>
                </a:tc>
              </a:tr>
              <a:tr h="253647">
                <a:tc>
                  <a:txBody>
                    <a:bodyPr/>
                    <a:lstStyle/>
                    <a:p>
                      <a:pPr marL="0" marR="0" algn="just">
                        <a:lnSpc>
                          <a:spcPct val="115000"/>
                        </a:lnSpc>
                        <a:spcBef>
                          <a:spcPts val="0"/>
                        </a:spcBef>
                        <a:spcAft>
                          <a:spcPts val="0"/>
                        </a:spcAft>
                      </a:pPr>
                      <a:r>
                        <a:rPr lang="en-US" sz="1600" dirty="0">
                          <a:effectLst/>
                          <a:latin typeface="+mj-lt"/>
                        </a:rPr>
                        <a:t>Total Liabilities</a:t>
                      </a:r>
                      <a:endParaRPr lang="en-US" sz="16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242.9</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171.5</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latin typeface="+mj-lt"/>
                        </a:rPr>
                        <a:t>145.9</a:t>
                      </a:r>
                      <a:endParaRPr lang="en-US" sz="16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mj-lt"/>
                        </a:rPr>
                        <a:t>100.0</a:t>
                      </a:r>
                      <a:endParaRPr lang="en-US" sz="1600" dirty="0">
                        <a:effectLst/>
                        <a:latin typeface="+mj-lt"/>
                        <a:ea typeface="Times New Roman"/>
                        <a:cs typeface="Times New Roman"/>
                      </a:endParaRPr>
                    </a:p>
                  </a:txBody>
                  <a:tcPr marL="68580" marR="68580" marT="0" marB="0" anchor="b"/>
                </a:tc>
              </a:tr>
            </a:tbl>
          </a:graphicData>
        </a:graphic>
      </p:graphicFrame>
    </p:spTree>
    <p:extLst>
      <p:ext uri="{BB962C8B-B14F-4D97-AF65-F5344CB8AC3E}">
        <p14:creationId xmlns:p14="http://schemas.microsoft.com/office/powerpoint/2010/main" val="15217686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Autofit/>
          </a:bodyPr>
          <a:lstStyle/>
          <a:p>
            <a:pPr algn="ctr">
              <a:defRPr/>
            </a:pPr>
            <a:r>
              <a:rPr lang="en-US" sz="4400" b="1" dirty="0"/>
              <a:t>Comparing </a:t>
            </a:r>
            <a:r>
              <a:rPr lang="en-US" sz="4400" b="1" dirty="0" smtClean="0"/>
              <a:t>Index Based Numbers </a:t>
            </a:r>
            <a:r>
              <a:rPr lang="en-US" sz="4400" b="1" dirty="0"/>
              <a:t>of CPIL’s with ML’s</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053286618"/>
              </p:ext>
            </p:extLst>
          </p:nvPr>
        </p:nvGraphicFramePr>
        <p:xfrm>
          <a:off x="304801" y="1524001"/>
          <a:ext cx="8458199" cy="4571997"/>
        </p:xfrm>
        <a:graphic>
          <a:graphicData uri="http://schemas.openxmlformats.org/drawingml/2006/table">
            <a:tbl>
              <a:tblPr firstRow="1" firstCol="1" bandRow="1">
                <a:tableStyleId>{93296810-A885-4BE3-A3E7-6D5BEEA58F35}</a:tableStyleId>
              </a:tblPr>
              <a:tblGrid>
                <a:gridCol w="3846923"/>
                <a:gridCol w="1152819"/>
                <a:gridCol w="1152819"/>
                <a:gridCol w="1152819"/>
                <a:gridCol w="1152819"/>
              </a:tblGrid>
              <a:tr h="327409">
                <a:tc>
                  <a:txBody>
                    <a:bodyPr/>
                    <a:lstStyle/>
                    <a:p>
                      <a:pPr marL="0" marR="0" algn="just">
                        <a:lnSpc>
                          <a:spcPct val="115000"/>
                        </a:lnSpc>
                        <a:spcBef>
                          <a:spcPts val="0"/>
                        </a:spcBef>
                        <a:spcAft>
                          <a:spcPts val="0"/>
                        </a:spcAft>
                      </a:pPr>
                      <a:r>
                        <a:rPr lang="en-US" sz="1400" dirty="0">
                          <a:effectLst/>
                          <a:latin typeface="+mj-lt"/>
                        </a:rPr>
                        <a:t> </a:t>
                      </a:r>
                      <a:endParaRPr lang="en-US" sz="1400" dirty="0">
                        <a:effectLst/>
                        <a:latin typeface="+mj-lt"/>
                        <a:ea typeface="Times New Roman"/>
                        <a:cs typeface="Times New Roman"/>
                      </a:endParaRPr>
                    </a:p>
                  </a:txBody>
                  <a:tcPr marL="68580" marR="68580" marT="0" marB="0" anchor="b"/>
                </a:tc>
                <a:tc gridSpan="4">
                  <a:txBody>
                    <a:bodyPr/>
                    <a:lstStyle/>
                    <a:p>
                      <a:pPr marL="0" marR="0" algn="ctr">
                        <a:lnSpc>
                          <a:spcPct val="115000"/>
                        </a:lnSpc>
                        <a:spcBef>
                          <a:spcPts val="0"/>
                        </a:spcBef>
                        <a:spcAft>
                          <a:spcPts val="0"/>
                        </a:spcAft>
                      </a:pPr>
                      <a:r>
                        <a:rPr lang="en-US" sz="1400">
                          <a:effectLst/>
                          <a:latin typeface="+mj-lt"/>
                        </a:rPr>
                        <a:t>Marico Limited</a:t>
                      </a:r>
                      <a:endParaRPr lang="en-US" sz="1400">
                        <a:effectLst/>
                        <a:latin typeface="+mj-lt"/>
                        <a:ea typeface="Times New Roman"/>
                        <a:cs typeface="Times New Roman"/>
                      </a:endParaRPr>
                    </a:p>
                  </a:txBody>
                  <a:tcPr marL="68580" marR="68580" marT="0" marB="0" anchor="b"/>
                </a:tc>
                <a:tc hMerge="1">
                  <a:txBody>
                    <a:bodyPr/>
                    <a:lstStyle/>
                    <a:p>
                      <a:endParaRPr lang="en-US"/>
                    </a:p>
                  </a:txBody>
                  <a:tcPr/>
                </a:tc>
                <a:tc hMerge="1">
                  <a:txBody>
                    <a:bodyPr/>
                    <a:lstStyle/>
                    <a:p>
                      <a:endParaRPr lang="en-US"/>
                    </a:p>
                  </a:txBody>
                  <a:tcPr/>
                </a:tc>
                <a:tc hMerge="1">
                  <a:txBody>
                    <a:bodyPr/>
                    <a:lstStyle/>
                    <a:p>
                      <a:endParaRPr lang="en-US"/>
                    </a:p>
                  </a:txBody>
                  <a:tcPr/>
                </a:tc>
              </a:tr>
              <a:tr h="327409">
                <a:tc>
                  <a:txBody>
                    <a:bodyPr/>
                    <a:lstStyle/>
                    <a:p>
                      <a:pPr marL="0" marR="0" algn="just">
                        <a:lnSpc>
                          <a:spcPct val="115000"/>
                        </a:lnSpc>
                        <a:spcBef>
                          <a:spcPts val="0"/>
                        </a:spcBef>
                        <a:spcAft>
                          <a:spcPts val="0"/>
                        </a:spcAft>
                      </a:pPr>
                      <a:r>
                        <a:rPr lang="en-US" sz="1400" dirty="0">
                          <a:effectLst/>
                          <a:latin typeface="+mj-lt"/>
                        </a:rPr>
                        <a:t>Profit &amp; Loss Statement Items</a:t>
                      </a:r>
                      <a:endParaRPr lang="en-US" sz="14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b="1" dirty="0">
                          <a:effectLst/>
                          <a:latin typeface="+mj-lt"/>
                        </a:rPr>
                        <a:t>Year 4</a:t>
                      </a:r>
                      <a:endParaRPr lang="en-US" sz="1400" b="1" dirty="0">
                        <a:effectLst/>
                        <a:latin typeface="+mj-lt"/>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b="1" dirty="0">
                          <a:effectLst/>
                          <a:latin typeface="+mj-lt"/>
                        </a:rPr>
                        <a:t>Year 3</a:t>
                      </a:r>
                      <a:endParaRPr lang="en-US" sz="1400" b="1" dirty="0">
                        <a:effectLst/>
                        <a:latin typeface="+mj-lt"/>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b="1" dirty="0">
                          <a:effectLst/>
                          <a:latin typeface="+mj-lt"/>
                        </a:rPr>
                        <a:t>Year 2</a:t>
                      </a:r>
                      <a:endParaRPr lang="en-US" sz="1400" b="1" dirty="0">
                        <a:effectLst/>
                        <a:latin typeface="+mj-lt"/>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b="1" dirty="0">
                          <a:effectLst/>
                          <a:latin typeface="+mj-lt"/>
                        </a:rPr>
                        <a:t>Year 1</a:t>
                      </a:r>
                      <a:endParaRPr lang="en-US" sz="1400" b="1" dirty="0">
                        <a:effectLst/>
                        <a:latin typeface="+mj-lt"/>
                        <a:ea typeface="Times New Roman"/>
                        <a:cs typeface="Times New Roman"/>
                      </a:endParaRPr>
                    </a:p>
                  </a:txBody>
                  <a:tcPr marL="68580" marR="68580" marT="0" marB="0" anchor="ctr"/>
                </a:tc>
              </a:tr>
              <a:tr h="327409">
                <a:tc>
                  <a:txBody>
                    <a:bodyPr/>
                    <a:lstStyle/>
                    <a:p>
                      <a:pPr marL="0" marR="0" algn="just">
                        <a:lnSpc>
                          <a:spcPct val="115000"/>
                        </a:lnSpc>
                        <a:spcBef>
                          <a:spcPts val="0"/>
                        </a:spcBef>
                        <a:spcAft>
                          <a:spcPts val="0"/>
                        </a:spcAft>
                      </a:pPr>
                      <a:r>
                        <a:rPr lang="en-US" sz="1400" dirty="0">
                          <a:effectLst/>
                          <a:latin typeface="+mj-lt"/>
                        </a:rPr>
                        <a:t>Total Sales</a:t>
                      </a:r>
                      <a:endParaRPr lang="en-US" sz="14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latin typeface="+mj-lt"/>
                        </a:rPr>
                        <a:t>172.7</a:t>
                      </a:r>
                      <a:endParaRPr lang="en-US" sz="14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latin typeface="+mj-lt"/>
                        </a:rPr>
                        <a:t>149.6</a:t>
                      </a:r>
                      <a:endParaRPr lang="en-US" sz="14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latin typeface="+mj-lt"/>
                        </a:rPr>
                        <a:t>117.6</a:t>
                      </a:r>
                      <a:endParaRPr lang="en-US" sz="14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latin typeface="+mj-lt"/>
                        </a:rPr>
                        <a:t>100.0</a:t>
                      </a:r>
                      <a:endParaRPr lang="en-US" sz="1400">
                        <a:effectLst/>
                        <a:latin typeface="+mj-lt"/>
                        <a:ea typeface="Times New Roman"/>
                        <a:cs typeface="Times New Roman"/>
                      </a:endParaRPr>
                    </a:p>
                  </a:txBody>
                  <a:tcPr marL="68580" marR="68580" marT="0" marB="0" anchor="b"/>
                </a:tc>
              </a:tr>
              <a:tr h="325293">
                <a:tc>
                  <a:txBody>
                    <a:bodyPr/>
                    <a:lstStyle/>
                    <a:p>
                      <a:pPr marL="0" marR="0" algn="just">
                        <a:lnSpc>
                          <a:spcPct val="115000"/>
                        </a:lnSpc>
                        <a:spcBef>
                          <a:spcPts val="0"/>
                        </a:spcBef>
                        <a:spcAft>
                          <a:spcPts val="0"/>
                        </a:spcAft>
                      </a:pPr>
                      <a:r>
                        <a:rPr lang="en-US" sz="1400" i="1" dirty="0" smtClean="0">
                          <a:effectLst/>
                          <a:latin typeface="+mj-lt"/>
                        </a:rPr>
                        <a:t>Add</a:t>
                      </a:r>
                      <a:r>
                        <a:rPr lang="en-US" sz="1400" dirty="0" smtClean="0">
                          <a:effectLst/>
                          <a:latin typeface="+mj-lt"/>
                        </a:rPr>
                        <a:t>: </a:t>
                      </a:r>
                      <a:r>
                        <a:rPr lang="en-US" sz="1400" dirty="0">
                          <a:effectLst/>
                          <a:latin typeface="+mj-lt"/>
                        </a:rPr>
                        <a:t>Other Income</a:t>
                      </a:r>
                      <a:endParaRPr lang="en-US" sz="14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dirty="0">
                          <a:effectLst/>
                          <a:latin typeface="+mj-lt"/>
                        </a:rPr>
                        <a:t>205.5</a:t>
                      </a:r>
                      <a:endParaRPr lang="en-US" sz="14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latin typeface="+mj-lt"/>
                        </a:rPr>
                        <a:t>178.4</a:t>
                      </a:r>
                      <a:endParaRPr lang="en-US" sz="14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latin typeface="+mj-lt"/>
                        </a:rPr>
                        <a:t>152.8</a:t>
                      </a:r>
                      <a:endParaRPr lang="en-US" sz="14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latin typeface="+mj-lt"/>
                        </a:rPr>
                        <a:t>100.0</a:t>
                      </a:r>
                      <a:endParaRPr lang="en-US" sz="1400">
                        <a:effectLst/>
                        <a:latin typeface="+mj-lt"/>
                        <a:ea typeface="Times New Roman"/>
                        <a:cs typeface="Times New Roman"/>
                      </a:endParaRPr>
                    </a:p>
                  </a:txBody>
                  <a:tcPr marL="68580" marR="68580" marT="0" marB="0" anchor="b"/>
                </a:tc>
              </a:tr>
              <a:tr h="325293">
                <a:tc>
                  <a:txBody>
                    <a:bodyPr/>
                    <a:lstStyle/>
                    <a:p>
                      <a:pPr marL="0" marR="0" algn="just">
                        <a:lnSpc>
                          <a:spcPct val="115000"/>
                        </a:lnSpc>
                        <a:spcBef>
                          <a:spcPts val="0"/>
                        </a:spcBef>
                        <a:spcAft>
                          <a:spcPts val="0"/>
                        </a:spcAft>
                      </a:pPr>
                      <a:r>
                        <a:rPr lang="en-US" sz="1400" i="1" dirty="0">
                          <a:effectLst/>
                          <a:latin typeface="+mj-lt"/>
                        </a:rPr>
                        <a:t>Less</a:t>
                      </a:r>
                      <a:r>
                        <a:rPr lang="en-US" sz="1400" dirty="0">
                          <a:effectLst/>
                          <a:latin typeface="+mj-lt"/>
                        </a:rPr>
                        <a:t>: Cost of Goods Sold</a:t>
                      </a:r>
                      <a:endParaRPr lang="en-US" sz="14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latin typeface="+mj-lt"/>
                        </a:rPr>
                        <a:t>160.9</a:t>
                      </a:r>
                      <a:endParaRPr lang="en-US" sz="14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dirty="0">
                          <a:effectLst/>
                          <a:latin typeface="+mj-lt"/>
                        </a:rPr>
                        <a:t>135.2</a:t>
                      </a:r>
                      <a:endParaRPr lang="en-US" sz="14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latin typeface="+mj-lt"/>
                        </a:rPr>
                        <a:t>112.2</a:t>
                      </a:r>
                      <a:endParaRPr lang="en-US" sz="14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latin typeface="+mj-lt"/>
                        </a:rPr>
                        <a:t>100.0</a:t>
                      </a:r>
                      <a:endParaRPr lang="en-US" sz="1400">
                        <a:effectLst/>
                        <a:latin typeface="+mj-lt"/>
                        <a:ea typeface="Times New Roman"/>
                        <a:cs typeface="Times New Roman"/>
                      </a:endParaRPr>
                    </a:p>
                  </a:txBody>
                  <a:tcPr marL="68580" marR="68580" marT="0" marB="0" anchor="b"/>
                </a:tc>
              </a:tr>
              <a:tr h="327409">
                <a:tc>
                  <a:txBody>
                    <a:bodyPr/>
                    <a:lstStyle/>
                    <a:p>
                      <a:pPr marL="0" marR="0" algn="just">
                        <a:lnSpc>
                          <a:spcPct val="115000"/>
                        </a:lnSpc>
                        <a:spcBef>
                          <a:spcPts val="0"/>
                        </a:spcBef>
                        <a:spcAft>
                          <a:spcPts val="0"/>
                        </a:spcAft>
                      </a:pPr>
                      <a:r>
                        <a:rPr lang="en-US" sz="1400" dirty="0">
                          <a:effectLst/>
                          <a:latin typeface="+mj-lt"/>
                        </a:rPr>
                        <a:t>Gross Profit</a:t>
                      </a:r>
                      <a:endParaRPr lang="en-US" sz="14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latin typeface="+mj-lt"/>
                        </a:rPr>
                        <a:t>152.9</a:t>
                      </a:r>
                      <a:endParaRPr lang="en-US" sz="14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dirty="0">
                          <a:effectLst/>
                          <a:latin typeface="+mj-lt"/>
                        </a:rPr>
                        <a:t>131.9</a:t>
                      </a:r>
                      <a:endParaRPr lang="en-US" sz="14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latin typeface="+mj-lt"/>
                        </a:rPr>
                        <a:t>113.3</a:t>
                      </a:r>
                      <a:endParaRPr lang="en-US" sz="14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latin typeface="+mj-lt"/>
                        </a:rPr>
                        <a:t>100.0</a:t>
                      </a:r>
                      <a:endParaRPr lang="en-US" sz="1400">
                        <a:effectLst/>
                        <a:latin typeface="+mj-lt"/>
                        <a:ea typeface="Times New Roman"/>
                        <a:cs typeface="Times New Roman"/>
                      </a:endParaRPr>
                    </a:p>
                  </a:txBody>
                  <a:tcPr marL="68580" marR="68580" marT="0" marB="0" anchor="b"/>
                </a:tc>
              </a:tr>
              <a:tr h="328376">
                <a:tc>
                  <a:txBody>
                    <a:bodyPr/>
                    <a:lstStyle/>
                    <a:p>
                      <a:pPr marL="0" marR="0" algn="just">
                        <a:lnSpc>
                          <a:spcPct val="115000"/>
                        </a:lnSpc>
                        <a:spcBef>
                          <a:spcPts val="0"/>
                        </a:spcBef>
                        <a:spcAft>
                          <a:spcPts val="0"/>
                        </a:spcAft>
                      </a:pPr>
                      <a:r>
                        <a:rPr lang="en-US" sz="1400" i="1" dirty="0" smtClean="0">
                          <a:effectLst/>
                          <a:latin typeface="+mj-lt"/>
                        </a:rPr>
                        <a:t>Less</a:t>
                      </a:r>
                      <a:r>
                        <a:rPr lang="en-US" sz="1400" dirty="0" smtClean="0">
                          <a:effectLst/>
                          <a:latin typeface="+mj-lt"/>
                        </a:rPr>
                        <a:t>: </a:t>
                      </a:r>
                      <a:r>
                        <a:rPr lang="en-US" sz="1400" dirty="0">
                          <a:effectLst/>
                          <a:latin typeface="+mj-lt"/>
                        </a:rPr>
                        <a:t>Operating/Other Expenses</a:t>
                      </a:r>
                      <a:endParaRPr lang="en-US" sz="14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latin typeface="+mj-lt"/>
                        </a:rPr>
                        <a:t>165.2</a:t>
                      </a:r>
                      <a:endParaRPr lang="en-US" sz="14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latin typeface="+mj-lt"/>
                        </a:rPr>
                        <a:t>140</a:t>
                      </a:r>
                      <a:endParaRPr lang="en-US" sz="14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dirty="0">
                          <a:effectLst/>
                          <a:latin typeface="+mj-lt"/>
                        </a:rPr>
                        <a:t>113.3</a:t>
                      </a:r>
                      <a:endParaRPr lang="en-US" sz="14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dirty="0">
                          <a:effectLst/>
                          <a:latin typeface="+mj-lt"/>
                        </a:rPr>
                        <a:t>100.0</a:t>
                      </a:r>
                      <a:endParaRPr lang="en-US" sz="1400" dirty="0">
                        <a:effectLst/>
                        <a:latin typeface="+mj-lt"/>
                        <a:ea typeface="Times New Roman"/>
                        <a:cs typeface="Times New Roman"/>
                      </a:endParaRPr>
                    </a:p>
                  </a:txBody>
                  <a:tcPr marL="68580" marR="68580" marT="0" marB="0" anchor="b"/>
                </a:tc>
              </a:tr>
              <a:tr h="327409">
                <a:tc>
                  <a:txBody>
                    <a:bodyPr/>
                    <a:lstStyle/>
                    <a:p>
                      <a:pPr marL="0" marR="0" algn="just">
                        <a:lnSpc>
                          <a:spcPct val="115000"/>
                        </a:lnSpc>
                        <a:spcBef>
                          <a:spcPts val="0"/>
                        </a:spcBef>
                        <a:spcAft>
                          <a:spcPts val="0"/>
                        </a:spcAft>
                      </a:pPr>
                      <a:r>
                        <a:rPr lang="en-US" sz="1400">
                          <a:effectLst/>
                          <a:latin typeface="+mj-lt"/>
                        </a:rPr>
                        <a:t>EBITDA </a:t>
                      </a:r>
                      <a:endParaRPr lang="en-US" sz="14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latin typeface="+mj-lt"/>
                        </a:rPr>
                        <a:t>135.1</a:t>
                      </a:r>
                      <a:endParaRPr lang="en-US" sz="14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latin typeface="+mj-lt"/>
                        </a:rPr>
                        <a:t>120.1</a:t>
                      </a:r>
                      <a:endParaRPr lang="en-US" sz="14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dirty="0">
                          <a:effectLst/>
                          <a:latin typeface="+mj-lt"/>
                        </a:rPr>
                        <a:t>106.1</a:t>
                      </a:r>
                      <a:endParaRPr lang="en-US" sz="14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latin typeface="+mj-lt"/>
                        </a:rPr>
                        <a:t>100.0</a:t>
                      </a:r>
                      <a:endParaRPr lang="en-US" sz="1400">
                        <a:effectLst/>
                        <a:latin typeface="+mj-lt"/>
                        <a:ea typeface="Times New Roman"/>
                        <a:cs typeface="Times New Roman"/>
                      </a:endParaRPr>
                    </a:p>
                  </a:txBody>
                  <a:tcPr marL="68580" marR="68580" marT="0" marB="0" anchor="b"/>
                </a:tc>
              </a:tr>
              <a:tr h="325293">
                <a:tc>
                  <a:txBody>
                    <a:bodyPr/>
                    <a:lstStyle/>
                    <a:p>
                      <a:pPr marL="0" marR="0" algn="just">
                        <a:lnSpc>
                          <a:spcPct val="115000"/>
                        </a:lnSpc>
                        <a:spcBef>
                          <a:spcPts val="0"/>
                        </a:spcBef>
                        <a:spcAft>
                          <a:spcPts val="0"/>
                        </a:spcAft>
                      </a:pPr>
                      <a:r>
                        <a:rPr lang="en-US" sz="1400" i="1" dirty="0" smtClean="0">
                          <a:effectLst/>
                          <a:latin typeface="+mj-lt"/>
                        </a:rPr>
                        <a:t>Less</a:t>
                      </a:r>
                      <a:r>
                        <a:rPr lang="en-US" sz="1400" dirty="0" smtClean="0">
                          <a:effectLst/>
                          <a:latin typeface="+mj-lt"/>
                        </a:rPr>
                        <a:t>: </a:t>
                      </a:r>
                      <a:r>
                        <a:rPr lang="en-US" sz="1400" dirty="0">
                          <a:effectLst/>
                          <a:latin typeface="+mj-lt"/>
                        </a:rPr>
                        <a:t>Interest</a:t>
                      </a:r>
                      <a:endParaRPr lang="en-US" sz="14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latin typeface="+mj-lt"/>
                        </a:rPr>
                        <a:t>225.8</a:t>
                      </a:r>
                      <a:endParaRPr lang="en-US" sz="14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latin typeface="+mj-lt"/>
                        </a:rPr>
                        <a:t>165.0</a:t>
                      </a:r>
                      <a:endParaRPr lang="en-US" sz="14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dirty="0">
                          <a:effectLst/>
                          <a:latin typeface="+mj-lt"/>
                        </a:rPr>
                        <a:t>153.1</a:t>
                      </a:r>
                      <a:endParaRPr lang="en-US" sz="14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latin typeface="+mj-lt"/>
                        </a:rPr>
                        <a:t>100.0</a:t>
                      </a:r>
                      <a:endParaRPr lang="en-US" sz="1400">
                        <a:effectLst/>
                        <a:latin typeface="+mj-lt"/>
                        <a:ea typeface="Times New Roman"/>
                        <a:cs typeface="Times New Roman"/>
                      </a:endParaRPr>
                    </a:p>
                  </a:txBody>
                  <a:tcPr marL="68580" marR="68580" marT="0" marB="0" anchor="b"/>
                </a:tc>
              </a:tr>
              <a:tr h="327409">
                <a:tc>
                  <a:txBody>
                    <a:bodyPr/>
                    <a:lstStyle/>
                    <a:p>
                      <a:pPr marL="0" marR="0" algn="just">
                        <a:lnSpc>
                          <a:spcPct val="115000"/>
                        </a:lnSpc>
                        <a:spcBef>
                          <a:spcPts val="0"/>
                        </a:spcBef>
                        <a:spcAft>
                          <a:spcPts val="0"/>
                        </a:spcAft>
                      </a:pPr>
                      <a:r>
                        <a:rPr lang="en-US" sz="1400" i="1" dirty="0" smtClean="0">
                          <a:effectLst/>
                          <a:latin typeface="+mj-lt"/>
                        </a:rPr>
                        <a:t>Less</a:t>
                      </a:r>
                      <a:r>
                        <a:rPr lang="en-US" sz="1400" dirty="0" smtClean="0">
                          <a:effectLst/>
                          <a:latin typeface="+mj-lt"/>
                        </a:rPr>
                        <a:t>: </a:t>
                      </a:r>
                      <a:r>
                        <a:rPr lang="en-US" sz="1400" dirty="0">
                          <a:effectLst/>
                          <a:latin typeface="+mj-lt"/>
                        </a:rPr>
                        <a:t>Depreciation</a:t>
                      </a:r>
                      <a:endParaRPr lang="en-US" sz="14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latin typeface="+mj-lt"/>
                        </a:rPr>
                        <a:t>144.2</a:t>
                      </a:r>
                      <a:endParaRPr lang="en-US" sz="14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latin typeface="+mj-lt"/>
                        </a:rPr>
                        <a:t>120.7</a:t>
                      </a:r>
                      <a:endParaRPr lang="en-US" sz="14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dirty="0">
                          <a:effectLst/>
                          <a:latin typeface="+mj-lt"/>
                        </a:rPr>
                        <a:t>117.9</a:t>
                      </a:r>
                      <a:endParaRPr lang="en-US" sz="14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latin typeface="+mj-lt"/>
                        </a:rPr>
                        <a:t>100.0</a:t>
                      </a:r>
                      <a:endParaRPr lang="en-US" sz="1400">
                        <a:effectLst/>
                        <a:latin typeface="+mj-lt"/>
                        <a:ea typeface="Times New Roman"/>
                        <a:cs typeface="Times New Roman"/>
                      </a:endParaRPr>
                    </a:p>
                  </a:txBody>
                  <a:tcPr marL="68580" marR="68580" marT="0" marB="0" anchor="b"/>
                </a:tc>
              </a:tr>
              <a:tr h="325293">
                <a:tc>
                  <a:txBody>
                    <a:bodyPr/>
                    <a:lstStyle/>
                    <a:p>
                      <a:pPr marL="0" marR="0" algn="just">
                        <a:lnSpc>
                          <a:spcPct val="115000"/>
                        </a:lnSpc>
                        <a:spcBef>
                          <a:spcPts val="0"/>
                        </a:spcBef>
                        <a:spcAft>
                          <a:spcPts val="0"/>
                        </a:spcAft>
                      </a:pPr>
                      <a:r>
                        <a:rPr lang="en-US" sz="1400">
                          <a:effectLst/>
                          <a:latin typeface="+mj-lt"/>
                        </a:rPr>
                        <a:t>Profit before Tax</a:t>
                      </a:r>
                      <a:endParaRPr lang="en-US" sz="14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latin typeface="+mj-lt"/>
                        </a:rPr>
                        <a:t>182.0</a:t>
                      </a:r>
                      <a:endParaRPr lang="en-US" sz="14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latin typeface="+mj-lt"/>
                        </a:rPr>
                        <a:t>132.7</a:t>
                      </a:r>
                      <a:endParaRPr lang="en-US" sz="14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dirty="0">
                          <a:effectLst/>
                          <a:latin typeface="+mj-lt"/>
                        </a:rPr>
                        <a:t>126.4</a:t>
                      </a:r>
                      <a:endParaRPr lang="en-US" sz="14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latin typeface="+mj-lt"/>
                        </a:rPr>
                        <a:t>100.0</a:t>
                      </a:r>
                      <a:endParaRPr lang="en-US" sz="1400">
                        <a:effectLst/>
                        <a:latin typeface="+mj-lt"/>
                        <a:ea typeface="Times New Roman"/>
                        <a:cs typeface="Times New Roman"/>
                      </a:endParaRPr>
                    </a:p>
                  </a:txBody>
                  <a:tcPr marL="68580" marR="68580" marT="0" marB="0" anchor="b"/>
                </a:tc>
              </a:tr>
              <a:tr h="327409">
                <a:tc>
                  <a:txBody>
                    <a:bodyPr/>
                    <a:lstStyle/>
                    <a:p>
                      <a:pPr marL="0" marR="0" algn="just">
                        <a:lnSpc>
                          <a:spcPct val="115000"/>
                        </a:lnSpc>
                        <a:spcBef>
                          <a:spcPts val="0"/>
                        </a:spcBef>
                        <a:spcAft>
                          <a:spcPts val="0"/>
                        </a:spcAft>
                      </a:pPr>
                      <a:r>
                        <a:rPr lang="en-US" sz="1400" i="1" dirty="0" smtClean="0">
                          <a:effectLst/>
                          <a:latin typeface="+mj-lt"/>
                        </a:rPr>
                        <a:t>Less</a:t>
                      </a:r>
                      <a:r>
                        <a:rPr lang="en-US" sz="1400" dirty="0" smtClean="0">
                          <a:effectLst/>
                          <a:latin typeface="+mj-lt"/>
                        </a:rPr>
                        <a:t>: </a:t>
                      </a:r>
                      <a:r>
                        <a:rPr lang="en-US" sz="1400" dirty="0">
                          <a:effectLst/>
                          <a:latin typeface="+mj-lt"/>
                        </a:rPr>
                        <a:t>Tax</a:t>
                      </a:r>
                      <a:endParaRPr lang="en-US" sz="14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latin typeface="+mj-lt"/>
                        </a:rPr>
                        <a:t>220.8</a:t>
                      </a:r>
                      <a:endParaRPr lang="en-US" sz="14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latin typeface="+mj-lt"/>
                        </a:rPr>
                        <a:t>118.3</a:t>
                      </a:r>
                      <a:endParaRPr lang="en-US" sz="14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dirty="0">
                          <a:effectLst/>
                          <a:latin typeface="+mj-lt"/>
                        </a:rPr>
                        <a:t>135.9</a:t>
                      </a:r>
                      <a:endParaRPr lang="en-US" sz="14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latin typeface="+mj-lt"/>
                        </a:rPr>
                        <a:t>100.0</a:t>
                      </a:r>
                      <a:endParaRPr lang="en-US" sz="1400">
                        <a:effectLst/>
                        <a:latin typeface="+mj-lt"/>
                        <a:ea typeface="Times New Roman"/>
                        <a:cs typeface="Times New Roman"/>
                      </a:endParaRPr>
                    </a:p>
                  </a:txBody>
                  <a:tcPr marL="68580" marR="68580" marT="0" marB="0" anchor="b"/>
                </a:tc>
              </a:tr>
              <a:tr h="325293">
                <a:tc>
                  <a:txBody>
                    <a:bodyPr/>
                    <a:lstStyle/>
                    <a:p>
                      <a:pPr marL="0" marR="0" algn="just">
                        <a:lnSpc>
                          <a:spcPct val="115000"/>
                        </a:lnSpc>
                        <a:spcBef>
                          <a:spcPts val="0"/>
                        </a:spcBef>
                        <a:spcAft>
                          <a:spcPts val="0"/>
                        </a:spcAft>
                      </a:pPr>
                      <a:r>
                        <a:rPr lang="en-US" sz="1400">
                          <a:effectLst/>
                          <a:latin typeface="+mj-lt"/>
                        </a:rPr>
                        <a:t>Profit After Tax</a:t>
                      </a:r>
                      <a:endParaRPr lang="en-US" sz="14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latin typeface="+mj-lt"/>
                        </a:rPr>
                        <a:t>170.9</a:t>
                      </a:r>
                      <a:endParaRPr lang="en-US" sz="14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latin typeface="+mj-lt"/>
                        </a:rPr>
                        <a:t>136.9</a:t>
                      </a:r>
                      <a:endParaRPr lang="en-US" sz="14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dirty="0">
                          <a:effectLst/>
                          <a:latin typeface="+mj-lt"/>
                        </a:rPr>
                        <a:t>123.6</a:t>
                      </a:r>
                      <a:endParaRPr lang="en-US" sz="14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latin typeface="+mj-lt"/>
                        </a:rPr>
                        <a:t>100.0</a:t>
                      </a:r>
                      <a:endParaRPr lang="en-US" sz="1400">
                        <a:effectLst/>
                        <a:latin typeface="+mj-lt"/>
                        <a:ea typeface="Times New Roman"/>
                        <a:cs typeface="Times New Roman"/>
                      </a:endParaRPr>
                    </a:p>
                  </a:txBody>
                  <a:tcPr marL="68580" marR="68580" marT="0" marB="0" anchor="b"/>
                </a:tc>
              </a:tr>
              <a:tr h="325293">
                <a:tc>
                  <a:txBody>
                    <a:bodyPr/>
                    <a:lstStyle/>
                    <a:p>
                      <a:pPr marL="0" marR="0" algn="just">
                        <a:lnSpc>
                          <a:spcPct val="115000"/>
                        </a:lnSpc>
                        <a:spcBef>
                          <a:spcPts val="0"/>
                        </a:spcBef>
                        <a:spcAft>
                          <a:spcPts val="0"/>
                        </a:spcAft>
                      </a:pPr>
                      <a:r>
                        <a:rPr lang="en-US" sz="1400">
                          <a:effectLst/>
                          <a:latin typeface="+mj-lt"/>
                        </a:rPr>
                        <a:t>Dividend to Shareholders</a:t>
                      </a:r>
                      <a:endParaRPr lang="en-US" sz="14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latin typeface="+mj-lt"/>
                        </a:rPr>
                        <a:t>80.2</a:t>
                      </a:r>
                      <a:endParaRPr lang="en-US" sz="14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latin typeface="+mj-lt"/>
                        </a:rPr>
                        <a:t>107.0</a:t>
                      </a:r>
                      <a:endParaRPr lang="en-US" sz="140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dirty="0">
                          <a:effectLst/>
                          <a:latin typeface="+mj-lt"/>
                        </a:rPr>
                        <a:t>100.8</a:t>
                      </a:r>
                      <a:endParaRPr lang="en-US" sz="1400" dirty="0">
                        <a:effectLst/>
                        <a:latin typeface="+mj-lt"/>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400" dirty="0">
                          <a:effectLst/>
                          <a:latin typeface="+mj-lt"/>
                        </a:rPr>
                        <a:t>100.0</a:t>
                      </a:r>
                      <a:endParaRPr lang="en-US" sz="1400" dirty="0">
                        <a:effectLst/>
                        <a:latin typeface="+mj-lt"/>
                        <a:ea typeface="Times New Roman"/>
                        <a:cs typeface="Times New Roman"/>
                      </a:endParaRPr>
                    </a:p>
                  </a:txBody>
                  <a:tcPr marL="68580" marR="68580" marT="0" marB="0" anchor="b"/>
                </a:tc>
              </a:tr>
            </a:tbl>
          </a:graphicData>
        </a:graphic>
      </p:graphicFrame>
    </p:spTree>
    <p:extLst>
      <p:ext uri="{BB962C8B-B14F-4D97-AF65-F5344CB8AC3E}">
        <p14:creationId xmlns:p14="http://schemas.microsoft.com/office/powerpoint/2010/main" val="6515328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1143000"/>
          </a:xfrm>
        </p:spPr>
        <p:txBody>
          <a:bodyPr>
            <a:normAutofit/>
          </a:bodyPr>
          <a:lstStyle/>
          <a:p>
            <a:pPr algn="ctr">
              <a:defRPr/>
            </a:pPr>
            <a:r>
              <a:rPr lang="en-US" sz="4400" b="1" dirty="0"/>
              <a:t>Comparing </a:t>
            </a:r>
            <a:r>
              <a:rPr lang="en-US" sz="4400" b="1" dirty="0" smtClean="0"/>
              <a:t>Index Based Numbers</a:t>
            </a:r>
            <a:endParaRPr lang="en-US" sz="4400" b="1" dirty="0"/>
          </a:p>
        </p:txBody>
      </p:sp>
      <p:sp>
        <p:nvSpPr>
          <p:cNvPr id="3" name="Content Placeholder 2"/>
          <p:cNvSpPr>
            <a:spLocks noGrp="1"/>
          </p:cNvSpPr>
          <p:nvPr>
            <p:ph idx="1"/>
          </p:nvPr>
        </p:nvSpPr>
        <p:spPr/>
        <p:txBody>
          <a:bodyPr/>
          <a:lstStyle/>
          <a:p>
            <a:r>
              <a:rPr lang="en-US" sz="2400" dirty="0" smtClean="0">
                <a:latin typeface="+mj-lt"/>
              </a:rPr>
              <a:t>Try </a:t>
            </a:r>
            <a:r>
              <a:rPr lang="en-US" sz="2400" dirty="0">
                <a:latin typeface="+mj-lt"/>
              </a:rPr>
              <a:t>to choose a normal year with regard to business cycles and conditions as the base </a:t>
            </a:r>
            <a:r>
              <a:rPr lang="en-US" sz="2400" dirty="0" smtClean="0">
                <a:latin typeface="+mj-lt"/>
              </a:rPr>
              <a:t>year.</a:t>
            </a:r>
          </a:p>
          <a:p>
            <a:r>
              <a:rPr lang="en-US" sz="2400" dirty="0" smtClean="0">
                <a:latin typeface="+mj-lt"/>
              </a:rPr>
              <a:t>Focus </a:t>
            </a:r>
            <a:r>
              <a:rPr lang="en-US" sz="2400" dirty="0">
                <a:latin typeface="+mj-lt"/>
              </a:rPr>
              <a:t>the analysis on only the significant items rather than each and every item of the financial </a:t>
            </a:r>
            <a:r>
              <a:rPr lang="en-US" sz="2400" dirty="0" smtClean="0">
                <a:latin typeface="+mj-lt"/>
              </a:rPr>
              <a:t>statement.</a:t>
            </a:r>
          </a:p>
          <a:p>
            <a:r>
              <a:rPr lang="en-US" sz="2400" dirty="0" smtClean="0">
                <a:latin typeface="+mj-lt"/>
              </a:rPr>
              <a:t>While </a:t>
            </a:r>
            <a:r>
              <a:rPr lang="en-US" sz="2400" dirty="0">
                <a:latin typeface="+mj-lt"/>
              </a:rPr>
              <a:t>making comparative analysis, one should keep note of any change in accounting procedures, policies, and </a:t>
            </a:r>
            <a:r>
              <a:rPr lang="en-US" sz="2400" dirty="0" smtClean="0">
                <a:latin typeface="+mj-lt"/>
              </a:rPr>
              <a:t>assumptions </a:t>
            </a:r>
            <a:r>
              <a:rPr lang="en-US" sz="2400" dirty="0">
                <a:latin typeface="+mj-lt"/>
              </a:rPr>
              <a:t>or a restatement of items by the firm from one category to </a:t>
            </a:r>
            <a:r>
              <a:rPr lang="en-US" sz="2400" dirty="0" smtClean="0">
                <a:latin typeface="+mj-lt"/>
              </a:rPr>
              <a:t>another.</a:t>
            </a:r>
          </a:p>
          <a:p>
            <a:endParaRPr lang="en-US" sz="2400" dirty="0">
              <a:latin typeface="+mj-lt"/>
            </a:endParaRPr>
          </a:p>
        </p:txBody>
      </p:sp>
    </p:spTree>
    <p:extLst>
      <p:ext uri="{BB962C8B-B14F-4D97-AF65-F5344CB8AC3E}">
        <p14:creationId xmlns:p14="http://schemas.microsoft.com/office/powerpoint/2010/main" val="40299990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Rectangle 2"/>
          <p:cNvSpPr>
            <a:spLocks noGrp="1" noChangeArrowheads="1"/>
          </p:cNvSpPr>
          <p:nvPr>
            <p:ph type="title"/>
          </p:nvPr>
        </p:nvSpPr>
        <p:spPr>
          <a:xfrm>
            <a:off x="533400" y="228600"/>
            <a:ext cx="8229600" cy="1143000"/>
          </a:xfrm>
        </p:spPr>
        <p:txBody>
          <a:bodyPr>
            <a:normAutofit/>
          </a:bodyPr>
          <a:lstStyle/>
          <a:p>
            <a:pPr algn="ctr">
              <a:defRPr/>
            </a:pPr>
            <a:r>
              <a:rPr lang="en-US" sz="4400" b="1" dirty="0"/>
              <a:t>Using Financial </a:t>
            </a:r>
            <a:r>
              <a:rPr lang="en-US" sz="4400" b="1" dirty="0" smtClean="0"/>
              <a:t>Ratios</a:t>
            </a:r>
            <a:endParaRPr lang="en-US" sz="4400" b="1" dirty="0"/>
          </a:p>
        </p:txBody>
      </p:sp>
      <p:sp>
        <p:nvSpPr>
          <p:cNvPr id="303107" name="Rectangle 3"/>
          <p:cNvSpPr>
            <a:spLocks noGrp="1" noChangeArrowheads="1"/>
          </p:cNvSpPr>
          <p:nvPr>
            <p:ph idx="1"/>
          </p:nvPr>
        </p:nvSpPr>
        <p:spPr>
          <a:xfrm>
            <a:off x="642938" y="1676400"/>
            <a:ext cx="7891462" cy="4572000"/>
          </a:xfrm>
        </p:spPr>
        <p:txBody>
          <a:bodyPr>
            <a:normAutofit fontScale="92500"/>
          </a:bodyPr>
          <a:lstStyle/>
          <a:p>
            <a:pPr marL="457200" indent="-457200" eaLnBrk="1" hangingPunct="1"/>
            <a:r>
              <a:rPr lang="en-US" sz="2400" dirty="0" smtClean="0">
                <a:latin typeface="+mj-lt"/>
              </a:rPr>
              <a:t>Many pieces of information do not have significant meaning in isolation – they become more meaningful when related to an appropriate base.</a:t>
            </a:r>
          </a:p>
          <a:p>
            <a:pPr marL="457200" indent="-457200" eaLnBrk="1" hangingPunct="1"/>
            <a:r>
              <a:rPr lang="en-US" sz="2400" dirty="0" smtClean="0">
                <a:latin typeface="+mj-lt"/>
              </a:rPr>
              <a:t>Ratios reduce large figures to an easily understood relationship.</a:t>
            </a:r>
          </a:p>
          <a:p>
            <a:pPr marL="457200" indent="-457200" eaLnBrk="1" hangingPunct="1"/>
            <a:r>
              <a:rPr lang="en-US" sz="2400" dirty="0" smtClean="0">
                <a:latin typeface="+mj-lt"/>
              </a:rPr>
              <a:t>Ratios do not make conclusions – It is for the analyst to draw conclusion by evaluating and relating the ratios.</a:t>
            </a:r>
          </a:p>
          <a:p>
            <a:pPr marL="457200" indent="-457200" eaLnBrk="1" hangingPunct="1"/>
            <a:r>
              <a:rPr lang="en-US" sz="2400" dirty="0" smtClean="0">
                <a:latin typeface="+mj-lt"/>
              </a:rPr>
              <a:t>There are no “good” ratios and “bad” ratios – It is only possible to make relative inferences.</a:t>
            </a:r>
          </a:p>
          <a:p>
            <a:pPr marL="457200" indent="-457200" eaLnBrk="1" hangingPunct="1"/>
            <a:r>
              <a:rPr lang="en-US" sz="2400" dirty="0" smtClean="0">
                <a:latin typeface="+mj-lt"/>
              </a:rPr>
              <a:t>Company performance is usually analyzed on two parameters:</a:t>
            </a:r>
          </a:p>
          <a:p>
            <a:pPr marL="957263" lvl="1" indent="-385763" eaLnBrk="1" hangingPunct="1"/>
            <a:r>
              <a:rPr lang="en-US" sz="2400" dirty="0" smtClean="0">
                <a:latin typeface="+mj-lt"/>
              </a:rPr>
              <a:t>Profitability</a:t>
            </a:r>
          </a:p>
          <a:p>
            <a:pPr marL="957263" lvl="1" indent="-385763" eaLnBrk="1" hangingPunct="1"/>
            <a:r>
              <a:rPr lang="en-US" sz="2400" dirty="0" smtClean="0">
                <a:latin typeface="+mj-lt"/>
              </a:rPr>
              <a:t>Liquidity</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533400" y="304800"/>
            <a:ext cx="8001000" cy="609600"/>
          </a:xfrm>
        </p:spPr>
        <p:txBody>
          <a:bodyPr>
            <a:noAutofit/>
          </a:bodyPr>
          <a:lstStyle/>
          <a:p>
            <a:pPr algn="ctr">
              <a:defRPr/>
            </a:pPr>
            <a:r>
              <a:rPr lang="en-US" sz="4400" b="1" dirty="0"/>
              <a:t>Profitability Ratios</a:t>
            </a:r>
          </a:p>
        </p:txBody>
      </p:sp>
      <p:graphicFrame>
        <p:nvGraphicFramePr>
          <p:cNvPr id="304131" name="Group 3"/>
          <p:cNvGraphicFramePr>
            <a:graphicFrameLocks noGrp="1"/>
          </p:cNvGraphicFramePr>
          <p:nvPr>
            <p:ph type="tbl" idx="1"/>
            <p:extLst>
              <p:ext uri="{D42A27DB-BD31-4B8C-83A1-F6EECF244321}">
                <p14:modId xmlns:p14="http://schemas.microsoft.com/office/powerpoint/2010/main" val="1033532681"/>
              </p:ext>
            </p:extLst>
          </p:nvPr>
        </p:nvGraphicFramePr>
        <p:xfrm>
          <a:off x="685800" y="933450"/>
          <a:ext cx="8077200" cy="5486400"/>
        </p:xfrm>
        <a:graphic>
          <a:graphicData uri="http://schemas.openxmlformats.org/drawingml/2006/table">
            <a:tbl>
              <a:tblPr/>
              <a:tblGrid>
                <a:gridCol w="217863"/>
                <a:gridCol w="3624959"/>
                <a:gridCol w="4234378"/>
              </a:tblGrid>
              <a:tr h="225425">
                <a:tc rowSpan="5">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rowSpan="5">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endParaRPr kumimoji="0" lang="en-US" sz="1800" b="1" i="0" u="none" strike="noStrike" cap="none" normalizeH="0" baseline="0" dirty="0" smtClean="0">
                        <a:ln>
                          <a:noFill/>
                        </a:ln>
                        <a:solidFill>
                          <a:srgbClr val="000000"/>
                        </a:solidFill>
                        <a:effectLst/>
                        <a:latin typeface="+mj-lt"/>
                        <a:cs typeface="Times New Roman" pitchFamily="18" charset="0"/>
                      </a:endParaRPr>
                    </a:p>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800" b="1" i="0" u="none" strike="noStrike" cap="none" normalizeH="0" baseline="0" dirty="0" smtClean="0">
                          <a:ln>
                            <a:noFill/>
                          </a:ln>
                          <a:solidFill>
                            <a:srgbClr val="000000"/>
                          </a:solidFill>
                          <a:effectLst/>
                          <a:latin typeface="+mj-lt"/>
                          <a:cs typeface="Times New Roman" pitchFamily="18" charset="0"/>
                        </a:rPr>
                        <a:t>Margin</a:t>
                      </a:r>
                    </a:p>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800" b="1" i="0" u="none" strike="noStrike" cap="none" normalizeH="0" baseline="0" dirty="0" smtClean="0">
                          <a:ln>
                            <a:noFill/>
                          </a:ln>
                          <a:solidFill>
                            <a:srgbClr val="000000"/>
                          </a:solidFill>
                          <a:effectLst/>
                          <a:latin typeface="+mj-lt"/>
                          <a:cs typeface="Times New Roman" pitchFamily="18" charset="0"/>
                        </a:rPr>
                        <a:t>on sales</a:t>
                      </a:r>
                      <a:endParaRPr kumimoji="0" lang="en-US" sz="1800" b="1" i="0" u="none" strike="noStrike" cap="none" normalizeH="0" baseline="0" dirty="0" smtClean="0">
                        <a:ln>
                          <a:noFill/>
                        </a:ln>
                        <a:solidFill>
                          <a:schemeClr val="tx1"/>
                        </a:solidFill>
                        <a:effectLst/>
                        <a:latin typeface="+mj-lt"/>
                      </a:endParaRPr>
                    </a:p>
                  </a:txBody>
                  <a:tcPr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1800" b="0" i="0" u="none" strike="noStrike" cap="none" normalizeH="0" baseline="0" smtClean="0">
                          <a:ln>
                            <a:noFill/>
                          </a:ln>
                          <a:solidFill>
                            <a:srgbClr val="000000"/>
                          </a:solidFill>
                          <a:effectLst/>
                          <a:latin typeface="+mj-lt"/>
                          <a:cs typeface="Times New Roman" pitchFamily="18" charset="0"/>
                        </a:rPr>
                        <a:t>Gross Profit Margin		 </a:t>
                      </a:r>
                      <a:endParaRPr kumimoji="0" lang="en-US" sz="1800" b="0" i="0" u="none" strike="noStrike" cap="none" normalizeH="0" baseline="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34938">
                <a:tc vMerge="1">
                  <a:txBody>
                    <a:bodyPr/>
                    <a:lstStyle/>
                    <a:p>
                      <a:endParaRPr lang="en-US"/>
                    </a:p>
                  </a:txBody>
                  <a:tcPr/>
                </a:tc>
                <a:tc vMerge="1">
                  <a:txBody>
                    <a:bodyPr/>
                    <a:lstStyle/>
                    <a:p>
                      <a:endParaRPr lang="en-US"/>
                    </a:p>
                  </a:txBody>
                  <a:tcPr/>
                </a:tc>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1800" b="0" i="0" u="none" strike="noStrike" cap="none" normalizeH="0" baseline="0" smtClean="0">
                          <a:ln>
                            <a:noFill/>
                          </a:ln>
                          <a:solidFill>
                            <a:srgbClr val="000000"/>
                          </a:solidFill>
                          <a:effectLst/>
                          <a:latin typeface="+mj-lt"/>
                          <a:cs typeface="Times New Roman" pitchFamily="18" charset="0"/>
                        </a:rPr>
                        <a:t>Operating Profit Margin</a:t>
                      </a:r>
                      <a:endParaRPr kumimoji="0" lang="en-US" sz="1800" b="0" i="0" u="none" strike="noStrike" cap="none" normalizeH="0" baseline="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36525">
                <a:tc vMerge="1">
                  <a:txBody>
                    <a:bodyPr/>
                    <a:lstStyle/>
                    <a:p>
                      <a:endParaRPr lang="en-US"/>
                    </a:p>
                  </a:txBody>
                  <a:tcPr/>
                </a:tc>
                <a:tc vMerge="1">
                  <a:txBody>
                    <a:bodyPr/>
                    <a:lstStyle/>
                    <a:p>
                      <a:endParaRPr lang="en-US"/>
                    </a:p>
                  </a:txBody>
                  <a:tcPr/>
                </a:tc>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1800" b="0" i="0" u="none" strike="noStrike" cap="none" normalizeH="0" baseline="0" dirty="0" smtClean="0">
                          <a:ln>
                            <a:noFill/>
                          </a:ln>
                          <a:solidFill>
                            <a:srgbClr val="000000"/>
                          </a:solidFill>
                          <a:effectLst/>
                          <a:latin typeface="+mj-lt"/>
                          <a:cs typeface="Times New Roman" pitchFamily="18" charset="0"/>
                        </a:rPr>
                        <a:t>Earnings Before Interest &amp; Tax</a:t>
                      </a:r>
                      <a:endParaRPr kumimoji="0" lang="en-US" sz="18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34938">
                <a:tc vMerge="1">
                  <a:txBody>
                    <a:bodyPr/>
                    <a:lstStyle/>
                    <a:p>
                      <a:endParaRPr lang="en-US"/>
                    </a:p>
                  </a:txBody>
                  <a:tcPr/>
                </a:tc>
                <a:tc vMerge="1">
                  <a:txBody>
                    <a:bodyPr/>
                    <a:lstStyle/>
                    <a:p>
                      <a:endParaRPr lang="en-US"/>
                    </a:p>
                  </a:txBody>
                  <a:tcPr/>
                </a:tc>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1800" b="0" i="0" u="none" strike="noStrike" cap="none" normalizeH="0" baseline="0" dirty="0" smtClean="0">
                          <a:ln>
                            <a:noFill/>
                          </a:ln>
                          <a:solidFill>
                            <a:srgbClr val="000000"/>
                          </a:solidFill>
                          <a:effectLst/>
                          <a:latin typeface="+mj-lt"/>
                          <a:cs typeface="Times New Roman" pitchFamily="18" charset="0"/>
                        </a:rPr>
                        <a:t>Profit before tax</a:t>
                      </a:r>
                      <a:endParaRPr kumimoji="0" lang="en-US" sz="18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36525">
                <a:tc vMerge="1">
                  <a:txBody>
                    <a:bodyPr/>
                    <a:lstStyle/>
                    <a:p>
                      <a:endParaRPr lang="en-US"/>
                    </a:p>
                  </a:txBody>
                  <a:tcPr/>
                </a:tc>
                <a:tc vMerge="1">
                  <a:txBody>
                    <a:bodyPr/>
                    <a:lstStyle/>
                    <a:p>
                      <a:endParaRPr lang="en-US"/>
                    </a:p>
                  </a:txBody>
                  <a:tcPr/>
                </a:tc>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1800" b="0" i="0" u="none" strike="noStrike" cap="none" normalizeH="0" baseline="0" dirty="0" smtClean="0">
                          <a:ln>
                            <a:noFill/>
                          </a:ln>
                          <a:solidFill>
                            <a:srgbClr val="000000"/>
                          </a:solidFill>
                          <a:effectLst/>
                          <a:latin typeface="+mj-lt"/>
                          <a:cs typeface="Times New Roman" pitchFamily="18" charset="0"/>
                        </a:rPr>
                        <a:t>Net Profit Margin (i.e., Profit after tax)</a:t>
                      </a:r>
                      <a:endParaRPr kumimoji="0" lang="en-US" sz="18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34938">
                <a:tc rowSpan="3">
                  <a:txBody>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endParaRPr kumimoji="0" lang="en-US" sz="24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rowSpan="3">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800" b="1" i="0" u="none" strike="noStrike" cap="none" normalizeH="0" baseline="0" dirty="0" smtClean="0">
                          <a:ln>
                            <a:noFill/>
                          </a:ln>
                          <a:solidFill>
                            <a:srgbClr val="000000"/>
                          </a:solidFill>
                          <a:effectLst/>
                          <a:latin typeface="+mj-lt"/>
                          <a:cs typeface="Times New Roman" pitchFamily="18" charset="0"/>
                        </a:rPr>
                        <a:t>Return on</a:t>
                      </a:r>
                    </a:p>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800" b="1" i="0" u="none" strike="noStrike" cap="none" normalizeH="0" baseline="0" dirty="0" smtClean="0">
                          <a:ln>
                            <a:noFill/>
                          </a:ln>
                          <a:solidFill>
                            <a:srgbClr val="000000"/>
                          </a:solidFill>
                          <a:effectLst/>
                          <a:latin typeface="+mj-lt"/>
                          <a:cs typeface="Times New Roman" pitchFamily="18" charset="0"/>
                        </a:rPr>
                        <a:t>Investment</a:t>
                      </a:r>
                      <a:endParaRPr kumimoji="0" lang="en-US" sz="1800" b="1" i="0" u="none" strike="noStrike" cap="none" normalizeH="0" baseline="0" dirty="0" smtClean="0">
                        <a:ln>
                          <a:noFill/>
                        </a:ln>
                        <a:solidFill>
                          <a:schemeClr val="tx1"/>
                        </a:solidFill>
                        <a:effectLst/>
                        <a:latin typeface="+mj-lt"/>
                      </a:endParaRPr>
                    </a:p>
                  </a:txBody>
                  <a:tcPr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1800" b="0" i="0" u="none" strike="noStrike" cap="none" normalizeH="0" baseline="0" dirty="0" smtClean="0">
                          <a:ln>
                            <a:noFill/>
                          </a:ln>
                          <a:solidFill>
                            <a:srgbClr val="000000"/>
                          </a:solidFill>
                          <a:effectLst/>
                          <a:latin typeface="+mj-lt"/>
                          <a:cs typeface="Times New Roman" pitchFamily="18" charset="0"/>
                        </a:rPr>
                        <a:t>Operating Profit to Operating Assets</a:t>
                      </a:r>
                      <a:endParaRPr kumimoji="0" lang="en-US" sz="18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36525">
                <a:tc vMerge="1">
                  <a:txBody>
                    <a:bodyPr/>
                    <a:lstStyle/>
                    <a:p>
                      <a:endParaRPr lang="en-US"/>
                    </a:p>
                  </a:txBody>
                  <a:tcPr/>
                </a:tc>
                <a:tc vMerge="1">
                  <a:txBody>
                    <a:bodyPr/>
                    <a:lstStyle/>
                    <a:p>
                      <a:endParaRPr lang="en-US"/>
                    </a:p>
                  </a:txBody>
                  <a:tcPr/>
                </a:tc>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1800" b="0" i="0" u="none" strike="noStrike" cap="none" normalizeH="0" baseline="0" dirty="0" smtClean="0">
                          <a:ln>
                            <a:noFill/>
                          </a:ln>
                          <a:solidFill>
                            <a:srgbClr val="000000"/>
                          </a:solidFill>
                          <a:effectLst/>
                          <a:latin typeface="+mj-lt"/>
                          <a:cs typeface="Times New Roman" pitchFamily="18" charset="0"/>
                        </a:rPr>
                        <a:t>Net Income to Total Assets</a:t>
                      </a:r>
                      <a:endParaRPr kumimoji="0" lang="en-US" sz="18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34938">
                <a:tc vMerge="1">
                  <a:txBody>
                    <a:bodyPr/>
                    <a:lstStyle/>
                    <a:p>
                      <a:endParaRPr lang="en-US"/>
                    </a:p>
                  </a:txBody>
                  <a:tcPr/>
                </a:tc>
                <a:tc vMerge="1">
                  <a:txBody>
                    <a:bodyPr/>
                    <a:lstStyle/>
                    <a:p>
                      <a:endParaRPr lang="en-US"/>
                    </a:p>
                  </a:txBody>
                  <a:tcPr/>
                </a:tc>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1800" b="0" i="0" u="none" strike="noStrike" cap="none" normalizeH="0" baseline="0" dirty="0" smtClean="0">
                          <a:ln>
                            <a:noFill/>
                          </a:ln>
                          <a:solidFill>
                            <a:srgbClr val="000000"/>
                          </a:solidFill>
                          <a:effectLst/>
                          <a:latin typeface="+mj-lt"/>
                          <a:cs typeface="Times New Roman" pitchFamily="18" charset="0"/>
                        </a:rPr>
                        <a:t>Return on Equity</a:t>
                      </a:r>
                      <a:endParaRPr kumimoji="0" lang="en-US" sz="18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25425">
                <a:tc rowSpan="4">
                  <a:txBody>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endParaRPr kumimoji="0" lang="en-US" sz="24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rowSpan="4">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endParaRPr kumimoji="0" lang="en-US" sz="1800" b="1" i="0" u="none" strike="noStrike" cap="none" normalizeH="0" baseline="0" smtClean="0">
                        <a:ln>
                          <a:noFill/>
                        </a:ln>
                        <a:solidFill>
                          <a:srgbClr val="000000"/>
                        </a:solidFill>
                        <a:effectLst/>
                        <a:latin typeface="+mj-lt"/>
                        <a:cs typeface="Times New Roman" pitchFamily="18" charset="0"/>
                      </a:endParaRPr>
                    </a:p>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800" b="1" i="0" u="none" strike="noStrike" cap="none" normalizeH="0" baseline="0" smtClean="0">
                          <a:ln>
                            <a:noFill/>
                          </a:ln>
                          <a:solidFill>
                            <a:srgbClr val="000000"/>
                          </a:solidFill>
                          <a:effectLst/>
                          <a:latin typeface="+mj-lt"/>
                          <a:cs typeface="Times New Roman" pitchFamily="18" charset="0"/>
                        </a:rPr>
                        <a:t>Efficiency</a:t>
                      </a:r>
                      <a:endParaRPr kumimoji="0" lang="en-US" sz="1800" b="1" i="0" u="none" strike="noStrike" cap="none" normalizeH="0" baseline="0" smtClean="0">
                        <a:ln>
                          <a:noFill/>
                        </a:ln>
                        <a:solidFill>
                          <a:schemeClr val="tx1"/>
                        </a:solidFill>
                        <a:effectLst/>
                        <a:latin typeface="+mj-lt"/>
                      </a:endParaRPr>
                    </a:p>
                  </a:txBody>
                  <a:tcPr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1800" b="0" i="0" u="none" strike="noStrike" cap="none" normalizeH="0" baseline="0" dirty="0" smtClean="0">
                          <a:ln>
                            <a:noFill/>
                          </a:ln>
                          <a:solidFill>
                            <a:srgbClr val="000000"/>
                          </a:solidFill>
                          <a:effectLst/>
                          <a:latin typeface="+mj-lt"/>
                          <a:cs typeface="Times New Roman" pitchFamily="18" charset="0"/>
                        </a:rPr>
                        <a:t>Total Asset Turnover		</a:t>
                      </a:r>
                      <a:endParaRPr kumimoji="0" lang="en-US" sz="18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36525">
                <a:tc vMerge="1">
                  <a:txBody>
                    <a:bodyPr/>
                    <a:lstStyle/>
                    <a:p>
                      <a:endParaRPr lang="en-US"/>
                    </a:p>
                  </a:txBody>
                  <a:tcPr/>
                </a:tc>
                <a:tc vMerge="1">
                  <a:txBody>
                    <a:bodyPr/>
                    <a:lstStyle/>
                    <a:p>
                      <a:endParaRPr lang="en-US"/>
                    </a:p>
                  </a:txBody>
                  <a:tcPr/>
                </a:tc>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1800" b="0" i="0" u="none" strike="noStrike" cap="none" normalizeH="0" baseline="0" dirty="0" smtClean="0">
                          <a:ln>
                            <a:noFill/>
                          </a:ln>
                          <a:solidFill>
                            <a:srgbClr val="000000"/>
                          </a:solidFill>
                          <a:effectLst/>
                          <a:latin typeface="+mj-lt"/>
                          <a:cs typeface="Times New Roman" pitchFamily="18" charset="0"/>
                        </a:rPr>
                        <a:t>Operating Asset Turnover</a:t>
                      </a:r>
                      <a:endParaRPr kumimoji="0" lang="en-US" sz="18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36525">
                <a:tc vMerge="1">
                  <a:txBody>
                    <a:bodyPr/>
                    <a:lstStyle/>
                    <a:p>
                      <a:endParaRPr lang="en-US"/>
                    </a:p>
                  </a:txBody>
                  <a:tcPr/>
                </a:tc>
                <a:tc vMerge="1">
                  <a:txBody>
                    <a:bodyPr/>
                    <a:lstStyle/>
                    <a:p>
                      <a:endParaRPr lang="en-US"/>
                    </a:p>
                  </a:txBody>
                  <a:tcPr/>
                </a:tc>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1800" b="0" i="0" u="none" strike="noStrike" cap="none" normalizeH="0" baseline="0" dirty="0" smtClean="0">
                          <a:ln>
                            <a:noFill/>
                          </a:ln>
                          <a:solidFill>
                            <a:srgbClr val="000000"/>
                          </a:solidFill>
                          <a:effectLst/>
                          <a:latin typeface="+mj-lt"/>
                          <a:cs typeface="Times New Roman" pitchFamily="18" charset="0"/>
                        </a:rPr>
                        <a:t>Working Capital Turnover</a:t>
                      </a:r>
                      <a:endParaRPr kumimoji="0" lang="en-US" sz="18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34938">
                <a:tc vMerge="1">
                  <a:txBody>
                    <a:bodyPr/>
                    <a:lstStyle/>
                    <a:p>
                      <a:endParaRPr lang="en-US"/>
                    </a:p>
                  </a:txBody>
                  <a:tcPr/>
                </a:tc>
                <a:tc vMerge="1">
                  <a:txBody>
                    <a:bodyPr/>
                    <a:lstStyle/>
                    <a:p>
                      <a:endParaRPr lang="en-US"/>
                    </a:p>
                  </a:txBody>
                  <a:tcPr/>
                </a:tc>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1800" b="0" i="0" u="none" strike="noStrike" cap="none" normalizeH="0" baseline="0" dirty="0" smtClean="0">
                          <a:ln>
                            <a:noFill/>
                          </a:ln>
                          <a:solidFill>
                            <a:srgbClr val="000000"/>
                          </a:solidFill>
                          <a:effectLst/>
                          <a:latin typeface="+mj-lt"/>
                          <a:cs typeface="Times New Roman" pitchFamily="18" charset="0"/>
                        </a:rPr>
                        <a:t>Shareholder Equity Turnover</a:t>
                      </a:r>
                      <a:endParaRPr kumimoji="0" lang="en-US" sz="18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36525">
                <a:tc rowSpan="3">
                  <a:txBody>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endParaRPr kumimoji="0" lang="en-US" sz="24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rowSpan="3">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800" b="1" i="0" u="none" strike="noStrike" cap="none" normalizeH="0" baseline="0" smtClean="0">
                          <a:ln>
                            <a:noFill/>
                          </a:ln>
                          <a:solidFill>
                            <a:srgbClr val="000000"/>
                          </a:solidFill>
                          <a:effectLst/>
                          <a:latin typeface="+mj-lt"/>
                          <a:cs typeface="Times New Roman" pitchFamily="18" charset="0"/>
                        </a:rPr>
                        <a:t>Return</a:t>
                      </a:r>
                    </a:p>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800" b="1" i="0" u="none" strike="noStrike" cap="none" normalizeH="0" baseline="0" smtClean="0">
                          <a:ln>
                            <a:noFill/>
                          </a:ln>
                          <a:solidFill>
                            <a:srgbClr val="000000"/>
                          </a:solidFill>
                          <a:effectLst/>
                          <a:latin typeface="+mj-lt"/>
                          <a:cs typeface="Times New Roman" pitchFamily="18" charset="0"/>
                        </a:rPr>
                        <a:t>per share</a:t>
                      </a:r>
                      <a:endParaRPr kumimoji="0" lang="en-US" sz="1800" b="1" i="0" u="none" strike="noStrike" cap="none" normalizeH="0" baseline="0" smtClean="0">
                        <a:ln>
                          <a:noFill/>
                        </a:ln>
                        <a:solidFill>
                          <a:schemeClr val="tx1"/>
                        </a:solidFill>
                        <a:effectLst/>
                        <a:latin typeface="+mj-lt"/>
                      </a:endParaRPr>
                    </a:p>
                  </a:txBody>
                  <a:tcPr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1800" b="0" i="0" u="none" strike="noStrike" cap="none" normalizeH="0" baseline="0" dirty="0" smtClean="0">
                          <a:ln>
                            <a:noFill/>
                          </a:ln>
                          <a:solidFill>
                            <a:srgbClr val="000000"/>
                          </a:solidFill>
                          <a:effectLst/>
                          <a:latin typeface="+mj-lt"/>
                          <a:cs typeface="Times New Roman" pitchFamily="18" charset="0"/>
                        </a:rPr>
                        <a:t>Earnings per share</a:t>
                      </a:r>
                      <a:endParaRPr kumimoji="0" lang="en-US" sz="18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34938">
                <a:tc vMerge="1">
                  <a:txBody>
                    <a:bodyPr/>
                    <a:lstStyle/>
                    <a:p>
                      <a:endParaRPr lang="en-US"/>
                    </a:p>
                  </a:txBody>
                  <a:tcPr/>
                </a:tc>
                <a:tc vMerge="1">
                  <a:txBody>
                    <a:bodyPr/>
                    <a:lstStyle/>
                    <a:p>
                      <a:endParaRPr lang="en-US"/>
                    </a:p>
                  </a:txBody>
                  <a:tcPr/>
                </a:tc>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1800" b="0" i="0" u="none" strike="noStrike" cap="none" normalizeH="0" baseline="0" dirty="0" smtClean="0">
                          <a:ln>
                            <a:noFill/>
                          </a:ln>
                          <a:solidFill>
                            <a:srgbClr val="000000"/>
                          </a:solidFill>
                          <a:effectLst/>
                          <a:latin typeface="+mj-lt"/>
                          <a:cs typeface="Times New Roman" pitchFamily="18" charset="0"/>
                        </a:rPr>
                        <a:t>Earnings to price</a:t>
                      </a:r>
                      <a:endParaRPr kumimoji="0" lang="en-US" sz="18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80975">
                <a:tc vMerge="1">
                  <a:txBody>
                    <a:bodyPr/>
                    <a:lstStyle/>
                    <a:p>
                      <a:endParaRPr lang="en-US"/>
                    </a:p>
                  </a:txBody>
                  <a:tcPr/>
                </a:tc>
                <a:tc vMerge="1">
                  <a:txBody>
                    <a:bodyPr/>
                    <a:lstStyle/>
                    <a:p>
                      <a:endParaRPr lang="en-US"/>
                    </a:p>
                  </a:txBody>
                  <a:tcPr/>
                </a:tc>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1800" b="0" i="0" u="none" strike="noStrike" cap="none" normalizeH="0" baseline="0" dirty="0" smtClean="0">
                          <a:ln>
                            <a:noFill/>
                          </a:ln>
                          <a:solidFill>
                            <a:srgbClr val="000000"/>
                          </a:solidFill>
                          <a:effectLst/>
                          <a:latin typeface="+mj-lt"/>
                          <a:cs typeface="Times New Roman" pitchFamily="18" charset="0"/>
                        </a:rPr>
                        <a:t>Dividends per share</a:t>
                      </a:r>
                      <a:endParaRPr kumimoji="0" lang="en-US" sz="18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bl>
          </a:graphicData>
        </a:graphic>
      </p:graphicFrame>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2"/>
          <p:cNvSpPr>
            <a:spLocks noGrp="1" noChangeArrowheads="1"/>
          </p:cNvSpPr>
          <p:nvPr>
            <p:ph type="title"/>
          </p:nvPr>
        </p:nvSpPr>
        <p:spPr>
          <a:xfrm>
            <a:off x="533400" y="76200"/>
            <a:ext cx="8229600" cy="1143000"/>
          </a:xfrm>
        </p:spPr>
        <p:txBody>
          <a:bodyPr>
            <a:normAutofit/>
          </a:bodyPr>
          <a:lstStyle/>
          <a:p>
            <a:pPr algn="ctr"/>
            <a:r>
              <a:rPr lang="en-US" sz="3600" b="1" dirty="0"/>
              <a:t>Financial Statements</a:t>
            </a:r>
          </a:p>
        </p:txBody>
      </p:sp>
      <p:sp>
        <p:nvSpPr>
          <p:cNvPr id="291843" name="Rectangle 3"/>
          <p:cNvSpPr>
            <a:spLocks noGrp="1" noChangeArrowheads="1"/>
          </p:cNvSpPr>
          <p:nvPr>
            <p:ph idx="1"/>
          </p:nvPr>
        </p:nvSpPr>
        <p:spPr>
          <a:xfrm>
            <a:off x="685800" y="1676400"/>
            <a:ext cx="7848600" cy="4648200"/>
          </a:xfrm>
        </p:spPr>
        <p:txBody>
          <a:bodyPr>
            <a:normAutofit fontScale="92500"/>
          </a:bodyPr>
          <a:lstStyle/>
          <a:p>
            <a:pPr marL="457200" indent="-457200" eaLnBrk="1" hangingPunct="1">
              <a:buNone/>
            </a:pPr>
            <a:r>
              <a:rPr lang="en-US" sz="2400" b="1" dirty="0" smtClean="0">
                <a:solidFill>
                  <a:srgbClr val="C00000"/>
                </a:solidFill>
                <a:latin typeface="+mj-lt"/>
              </a:rPr>
              <a:t>Balance Sheet</a:t>
            </a:r>
          </a:p>
          <a:p>
            <a:pPr marL="457200" indent="-457200" eaLnBrk="1" hangingPunct="1"/>
            <a:r>
              <a:rPr lang="en-US" sz="2400" dirty="0" smtClean="0">
                <a:latin typeface="+mj-lt"/>
              </a:rPr>
              <a:t>The entity in order to achieve its objectives has arrived at a decision to apportion the resources and deployed it in fixed assets and in current assets.</a:t>
            </a:r>
          </a:p>
          <a:p>
            <a:pPr marL="457200" indent="-457200" eaLnBrk="1" hangingPunct="1"/>
            <a:r>
              <a:rPr lang="en-US" sz="2400" dirty="0" smtClean="0">
                <a:latin typeface="+mj-lt"/>
              </a:rPr>
              <a:t>The proportions of funds that are borrowed on short term, on long term as well as what is the contribution of owners towards the total financial requirement of the entity.</a:t>
            </a:r>
          </a:p>
          <a:p>
            <a:pPr marL="457200" indent="-457200" eaLnBrk="1" hangingPunct="1">
              <a:buNone/>
            </a:pPr>
            <a:r>
              <a:rPr lang="en-US" sz="2400" b="1" dirty="0" smtClean="0">
                <a:solidFill>
                  <a:srgbClr val="C00000"/>
                </a:solidFill>
                <a:latin typeface="+mj-lt"/>
              </a:rPr>
              <a:t>Profit &amp; Loss Account</a:t>
            </a:r>
          </a:p>
          <a:p>
            <a:pPr marL="457200" indent="-457200" eaLnBrk="1" hangingPunct="1"/>
            <a:r>
              <a:rPr lang="en-US" sz="2400" dirty="0" smtClean="0">
                <a:latin typeface="+mj-lt"/>
              </a:rPr>
              <a:t>Gives the cost structure of the business and the relationship of costs to the revenues.</a:t>
            </a:r>
          </a:p>
          <a:p>
            <a:pPr marL="457200" indent="-457200" eaLnBrk="1" hangingPunct="1"/>
            <a:r>
              <a:rPr lang="en-US" sz="2400" dirty="0" smtClean="0">
                <a:latin typeface="+mj-lt"/>
              </a:rPr>
              <a:t>It gives the information relating to margin available on the sales.</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2"/>
          <p:cNvSpPr>
            <a:spLocks noGrp="1" noChangeArrowheads="1"/>
          </p:cNvSpPr>
          <p:nvPr>
            <p:ph type="title"/>
          </p:nvPr>
        </p:nvSpPr>
        <p:spPr>
          <a:xfrm>
            <a:off x="574675" y="304800"/>
            <a:ext cx="8001000" cy="609600"/>
          </a:xfrm>
        </p:spPr>
        <p:txBody>
          <a:bodyPr>
            <a:noAutofit/>
          </a:bodyPr>
          <a:lstStyle/>
          <a:p>
            <a:pPr algn="ctr">
              <a:defRPr/>
            </a:pPr>
            <a:r>
              <a:rPr lang="en-US" sz="4400" b="1" dirty="0"/>
              <a:t>Solvency Ratios</a:t>
            </a:r>
          </a:p>
        </p:txBody>
      </p:sp>
      <p:graphicFrame>
        <p:nvGraphicFramePr>
          <p:cNvPr id="305155" name="Group 3"/>
          <p:cNvGraphicFramePr>
            <a:graphicFrameLocks noGrp="1"/>
          </p:cNvGraphicFramePr>
          <p:nvPr>
            <p:ph type="tbl" idx="1"/>
            <p:extLst>
              <p:ext uri="{D42A27DB-BD31-4B8C-83A1-F6EECF244321}">
                <p14:modId xmlns:p14="http://schemas.microsoft.com/office/powerpoint/2010/main" val="3369675701"/>
              </p:ext>
            </p:extLst>
          </p:nvPr>
        </p:nvGraphicFramePr>
        <p:xfrm>
          <a:off x="609600" y="990600"/>
          <a:ext cx="8077200" cy="5516880"/>
        </p:xfrm>
        <a:graphic>
          <a:graphicData uri="http://schemas.openxmlformats.org/drawingml/2006/table">
            <a:tbl>
              <a:tblPr/>
              <a:tblGrid>
                <a:gridCol w="3878436"/>
                <a:gridCol w="4198764"/>
              </a:tblGrid>
              <a:tr h="144463">
                <a:tc rowSpan="7">
                  <a:txBody>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endParaRPr kumimoji="0" lang="en-US" sz="2000" b="0" i="0" u="none" strike="noStrike" cap="none" normalizeH="0" baseline="0" dirty="0" smtClean="0">
                        <a:ln>
                          <a:noFill/>
                        </a:ln>
                        <a:solidFill>
                          <a:srgbClr val="000000"/>
                        </a:solidFill>
                        <a:effectLst/>
                        <a:latin typeface="+mj-lt"/>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tab pos="-457200" algn="l"/>
                        </a:tabLst>
                      </a:pPr>
                      <a:endParaRPr kumimoji="0" lang="en-US" sz="2000" b="0" i="0" u="none" strike="noStrike" cap="none" normalizeH="0" baseline="0" dirty="0" smtClean="0">
                        <a:ln>
                          <a:noFill/>
                        </a:ln>
                        <a:solidFill>
                          <a:srgbClr val="000000"/>
                        </a:solidFill>
                        <a:effectLst/>
                        <a:latin typeface="+mj-lt"/>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1" i="0" u="none" strike="noStrike" cap="none" normalizeH="0" baseline="0" dirty="0" smtClean="0">
                          <a:ln>
                            <a:noFill/>
                          </a:ln>
                          <a:solidFill>
                            <a:srgbClr val="000000"/>
                          </a:solidFill>
                          <a:effectLst/>
                          <a:latin typeface="+mj-lt"/>
                          <a:cs typeface="Times New Roman" pitchFamily="18" charset="0"/>
                        </a:rPr>
                        <a:t>Short-term</a:t>
                      </a:r>
                      <a:endParaRPr kumimoji="0" lang="en-US" sz="2000" b="1" i="0" u="none" strike="noStrike" cap="none" normalizeH="0" baseline="0" dirty="0" smtClean="0">
                        <a:ln>
                          <a:noFill/>
                        </a:ln>
                        <a:solidFill>
                          <a:schemeClr val="tx1"/>
                        </a:solidFill>
                        <a:effectLst/>
                        <a:latin typeface="+mj-lt"/>
                      </a:endParaRP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1800" b="0" i="0" u="none" strike="noStrike" cap="none" normalizeH="0" baseline="0" dirty="0" smtClean="0">
                          <a:ln>
                            <a:noFill/>
                          </a:ln>
                          <a:solidFill>
                            <a:srgbClr val="000000"/>
                          </a:solidFill>
                          <a:effectLst/>
                          <a:latin typeface="Arial Narrow" pitchFamily="34" charset="0"/>
                          <a:cs typeface="Times New Roman" pitchFamily="18" charset="0"/>
                        </a:rPr>
                        <a:t>Net Working Capital		</a:t>
                      </a:r>
                      <a:endParaRPr kumimoji="0" lang="en-US" sz="18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0">
                <a:tc vMerge="1">
                  <a:txBody>
                    <a:bodyPr/>
                    <a:lstStyle/>
                    <a:p>
                      <a:endParaRPr lang="en-U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mj-lt"/>
                          <a:cs typeface="Times New Roman" pitchFamily="18" charset="0"/>
                        </a:rPr>
                        <a:t>Current Ratio</a:t>
                      </a:r>
                      <a:endParaRPr kumimoji="0" lang="en-US" sz="20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36525">
                <a:tc vMerge="1">
                  <a:txBody>
                    <a:bodyPr/>
                    <a:lstStyle/>
                    <a:p>
                      <a:endParaRPr lang="en-U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mj-lt"/>
                          <a:cs typeface="Times New Roman" pitchFamily="18" charset="0"/>
                        </a:rPr>
                        <a:t>Quick Ratio</a:t>
                      </a:r>
                      <a:endParaRPr kumimoji="0" lang="en-US" sz="20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34938">
                <a:tc vMerge="1">
                  <a:txBody>
                    <a:bodyPr/>
                    <a:lstStyle/>
                    <a:p>
                      <a:endParaRPr lang="en-U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mj-lt"/>
                          <a:cs typeface="Times New Roman" pitchFamily="18" charset="0"/>
                        </a:rPr>
                        <a:t>Accounts Receivable Turnover</a:t>
                      </a:r>
                      <a:endParaRPr kumimoji="0" lang="en-US" sz="20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36525">
                <a:tc vMerge="1">
                  <a:txBody>
                    <a:bodyPr/>
                    <a:lstStyle/>
                    <a:p>
                      <a:endParaRPr lang="en-U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mj-lt"/>
                          <a:cs typeface="Times New Roman" pitchFamily="18" charset="0"/>
                        </a:rPr>
                        <a:t>Collection Period</a:t>
                      </a:r>
                      <a:endParaRPr kumimoji="0" lang="en-US" sz="20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36525">
                <a:tc vMerge="1">
                  <a:txBody>
                    <a:bodyPr/>
                    <a:lstStyle/>
                    <a:p>
                      <a:endParaRPr lang="en-U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mj-lt"/>
                          <a:cs typeface="Times New Roman" pitchFamily="18" charset="0"/>
                        </a:rPr>
                        <a:t>Inventory Turnover</a:t>
                      </a:r>
                      <a:endParaRPr kumimoji="0" lang="en-US" sz="20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34938">
                <a:tc vMerge="1">
                  <a:txBody>
                    <a:bodyPr/>
                    <a:lstStyle/>
                    <a:p>
                      <a:endParaRPr lang="en-U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mj-lt"/>
                          <a:cs typeface="Times New Roman" pitchFamily="18" charset="0"/>
                        </a:rPr>
                        <a:t>Conversion Period</a:t>
                      </a:r>
                      <a:endParaRPr kumimoji="0" lang="en-US" sz="20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36525">
                <a:tc rowSpan="7">
                  <a:txBody>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endParaRPr kumimoji="0" lang="en-US" sz="2000" b="0" i="0" u="none" strike="noStrike" cap="none" normalizeH="0" baseline="0" dirty="0" smtClean="0">
                        <a:ln>
                          <a:noFill/>
                        </a:ln>
                        <a:solidFill>
                          <a:srgbClr val="000000"/>
                        </a:solidFill>
                        <a:effectLst/>
                        <a:latin typeface="+mj-lt"/>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tab pos="-457200" algn="l"/>
                        </a:tabLst>
                      </a:pPr>
                      <a:endParaRPr kumimoji="0" lang="en-US" sz="2000" b="0" i="0" u="none" strike="noStrike" cap="none" normalizeH="0" baseline="0" dirty="0" smtClean="0">
                        <a:ln>
                          <a:noFill/>
                        </a:ln>
                        <a:solidFill>
                          <a:srgbClr val="000000"/>
                        </a:solidFill>
                        <a:effectLst/>
                        <a:latin typeface="+mj-lt"/>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1" i="0" u="none" strike="noStrike" cap="none" normalizeH="0" baseline="0" dirty="0" smtClean="0">
                          <a:ln>
                            <a:noFill/>
                          </a:ln>
                          <a:solidFill>
                            <a:srgbClr val="000000"/>
                          </a:solidFill>
                          <a:effectLst/>
                          <a:latin typeface="+mj-lt"/>
                          <a:cs typeface="Times New Roman" pitchFamily="18" charset="0"/>
                        </a:rPr>
                        <a:t>Long-term</a:t>
                      </a:r>
                      <a:endParaRPr kumimoji="0" lang="en-US" sz="2000" b="1" i="0" u="none" strike="noStrike" cap="none" normalizeH="0" baseline="0" dirty="0" smtClean="0">
                        <a:ln>
                          <a:noFill/>
                        </a:ln>
                        <a:solidFill>
                          <a:schemeClr val="tx1"/>
                        </a:solidFill>
                        <a:effectLst/>
                        <a:latin typeface="+mj-lt"/>
                      </a:endParaRP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mj-lt"/>
                          <a:cs typeface="Times New Roman" pitchFamily="18" charset="0"/>
                        </a:rPr>
                        <a:t>Total Debt to Total Capital	</a:t>
                      </a:r>
                      <a:endParaRPr kumimoji="0" lang="en-US" sz="20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34938">
                <a:tc vMerge="1">
                  <a:txBody>
                    <a:bodyPr/>
                    <a:lstStyle/>
                    <a:p>
                      <a:endParaRPr lang="en-U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mj-lt"/>
                          <a:cs typeface="Times New Roman" pitchFamily="18" charset="0"/>
                        </a:rPr>
                        <a:t>Long-term Debt to Total Capital</a:t>
                      </a:r>
                      <a:endParaRPr kumimoji="0" lang="en-US" sz="20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36525">
                <a:tc vMerge="1">
                  <a:txBody>
                    <a:bodyPr/>
                    <a:lstStyle/>
                    <a:p>
                      <a:endParaRPr lang="en-U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mj-lt"/>
                          <a:cs typeface="Times New Roman" pitchFamily="18" charset="0"/>
                        </a:rPr>
                        <a:t>Long-term Debt to Fixed Assets</a:t>
                      </a:r>
                      <a:endParaRPr kumimoji="0" lang="en-US" sz="20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34938">
                <a:tc vMerge="1">
                  <a:txBody>
                    <a:bodyPr/>
                    <a:lstStyle/>
                    <a:p>
                      <a:endParaRPr lang="en-U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mj-lt"/>
                          <a:cs typeface="Times New Roman" pitchFamily="18" charset="0"/>
                        </a:rPr>
                        <a:t>Interest Cover</a:t>
                      </a:r>
                      <a:endParaRPr kumimoji="0" lang="en-US" sz="20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36525">
                <a:tc vMerge="1">
                  <a:txBody>
                    <a:bodyPr/>
                    <a:lstStyle/>
                    <a:p>
                      <a:endParaRPr lang="en-U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mj-lt"/>
                          <a:cs typeface="Times New Roman" pitchFamily="18" charset="0"/>
                        </a:rPr>
                        <a:t>Times Fixed Charges Covered</a:t>
                      </a:r>
                      <a:endParaRPr kumimoji="0" lang="en-US" sz="20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34938">
                <a:tc vMerge="1">
                  <a:txBody>
                    <a:bodyPr/>
                    <a:lstStyle/>
                    <a:p>
                      <a:endParaRPr lang="en-U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mj-lt"/>
                          <a:cs typeface="Times New Roman" pitchFamily="18" charset="0"/>
                        </a:rPr>
                        <a:t>Gearing</a:t>
                      </a:r>
                      <a:endParaRPr kumimoji="0" lang="en-US" sz="20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36525">
                <a:tc vMerge="1">
                  <a:txBody>
                    <a:bodyPr/>
                    <a:lstStyle/>
                    <a:p>
                      <a:endParaRPr lang="en-U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mj-lt"/>
                          <a:cs typeface="Times New Roman" pitchFamily="18" charset="0"/>
                        </a:rPr>
                        <a:t>Equity Multiplier</a:t>
                      </a:r>
                      <a:endParaRPr kumimoji="0" lang="en-US" sz="20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bl>
          </a:graphicData>
        </a:graphic>
      </p:graphicFrame>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Rectangle 2"/>
          <p:cNvSpPr>
            <a:spLocks noGrp="1" noChangeArrowheads="1"/>
          </p:cNvSpPr>
          <p:nvPr>
            <p:ph type="title"/>
          </p:nvPr>
        </p:nvSpPr>
        <p:spPr>
          <a:xfrm>
            <a:off x="533400" y="152400"/>
            <a:ext cx="8229600" cy="1143000"/>
          </a:xfrm>
        </p:spPr>
        <p:txBody>
          <a:bodyPr>
            <a:normAutofit/>
          </a:bodyPr>
          <a:lstStyle/>
          <a:p>
            <a:pPr algn="ctr">
              <a:defRPr/>
            </a:pPr>
            <a:r>
              <a:rPr lang="en-US" sz="4400" b="1" dirty="0"/>
              <a:t>Profitability</a:t>
            </a:r>
          </a:p>
        </p:txBody>
      </p:sp>
      <p:sp>
        <p:nvSpPr>
          <p:cNvPr id="306179" name="Rectangle 3"/>
          <p:cNvSpPr>
            <a:spLocks noGrp="1" noChangeArrowheads="1"/>
          </p:cNvSpPr>
          <p:nvPr>
            <p:ph idx="1"/>
          </p:nvPr>
        </p:nvSpPr>
        <p:spPr>
          <a:xfrm>
            <a:off x="685800" y="1676400"/>
            <a:ext cx="7772400" cy="4572000"/>
          </a:xfrm>
        </p:spPr>
        <p:txBody>
          <a:bodyPr/>
          <a:lstStyle/>
          <a:p>
            <a:pPr marL="457200" indent="-457200" eaLnBrk="1" hangingPunct="1"/>
            <a:r>
              <a:rPr lang="en-US" sz="2400" dirty="0" smtClean="0">
                <a:latin typeface="+mj-lt"/>
              </a:rPr>
              <a:t>The long-term survival depends on ability to earn sufficient surpluses and to grow. </a:t>
            </a:r>
          </a:p>
          <a:p>
            <a:pPr marL="457200" indent="-457200" eaLnBrk="1" hangingPunct="1"/>
            <a:r>
              <a:rPr lang="en-US" sz="2400" dirty="0" smtClean="0">
                <a:latin typeface="+mj-lt"/>
              </a:rPr>
              <a:t>Only if the operations are profitable, the company will survive in the long run.</a:t>
            </a:r>
          </a:p>
          <a:p>
            <a:pPr marL="457200" indent="-457200" eaLnBrk="1" hangingPunct="1"/>
            <a:r>
              <a:rPr lang="en-US" sz="2400" dirty="0" smtClean="0">
                <a:solidFill>
                  <a:schemeClr val="accent2"/>
                </a:solidFill>
                <a:latin typeface="+mj-lt"/>
              </a:rPr>
              <a:t>Margin on Sales</a:t>
            </a:r>
          </a:p>
          <a:p>
            <a:pPr marL="895350" lvl="1" indent="-457200" eaLnBrk="1" hangingPunct="1"/>
            <a:r>
              <a:rPr lang="en-US" sz="2400" dirty="0" smtClean="0">
                <a:latin typeface="+mj-lt"/>
              </a:rPr>
              <a:t>Profits are generated by sales.</a:t>
            </a:r>
          </a:p>
          <a:p>
            <a:pPr marL="895350" lvl="1" indent="-457200" eaLnBrk="1" hangingPunct="1"/>
            <a:r>
              <a:rPr lang="en-US" sz="2400" dirty="0" smtClean="0">
                <a:latin typeface="+mj-lt"/>
              </a:rPr>
              <a:t>First step in analyzing profitability is understanding of costs in relation to revenue and thus profits in relation to revenue.</a:t>
            </a:r>
          </a:p>
          <a:p>
            <a:pPr marL="895350" lvl="1" indent="-457200" eaLnBrk="1" hangingPunct="1"/>
            <a:r>
              <a:rPr lang="en-US" sz="2400" dirty="0" smtClean="0">
                <a:latin typeface="+mj-lt"/>
              </a:rPr>
              <a:t>Each component of profit and loss account is expressed as percentages of sales. </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Rectangle 2"/>
          <p:cNvSpPr>
            <a:spLocks noGrp="1" noChangeArrowheads="1"/>
          </p:cNvSpPr>
          <p:nvPr>
            <p:ph type="title"/>
          </p:nvPr>
        </p:nvSpPr>
        <p:spPr>
          <a:xfrm>
            <a:off x="533400" y="152401"/>
            <a:ext cx="8001000" cy="1066800"/>
          </a:xfrm>
        </p:spPr>
        <p:txBody>
          <a:bodyPr>
            <a:noAutofit/>
          </a:bodyPr>
          <a:lstStyle/>
          <a:p>
            <a:pPr algn="ctr">
              <a:defRPr/>
            </a:pPr>
            <a:r>
              <a:rPr lang="en-US" sz="4400" b="1" dirty="0"/>
              <a:t>Illustration – Tools &amp; Tools Ltd.</a:t>
            </a:r>
            <a:br>
              <a:rPr lang="en-US" sz="4400" b="1" dirty="0"/>
            </a:br>
            <a:r>
              <a:rPr lang="en-US" sz="4400" b="1" dirty="0"/>
              <a:t>(Table on Profit Margins)</a:t>
            </a:r>
          </a:p>
        </p:txBody>
      </p:sp>
      <p:graphicFrame>
        <p:nvGraphicFramePr>
          <p:cNvPr id="307203" name="Group 3"/>
          <p:cNvGraphicFramePr>
            <a:graphicFrameLocks noGrp="1"/>
          </p:cNvGraphicFramePr>
          <p:nvPr>
            <p:ph type="tbl" idx="1"/>
            <p:extLst>
              <p:ext uri="{D42A27DB-BD31-4B8C-83A1-F6EECF244321}">
                <p14:modId xmlns:p14="http://schemas.microsoft.com/office/powerpoint/2010/main" val="524454718"/>
              </p:ext>
            </p:extLst>
          </p:nvPr>
        </p:nvGraphicFramePr>
        <p:xfrm>
          <a:off x="381000" y="1295400"/>
          <a:ext cx="8381999" cy="4928616"/>
        </p:xfrm>
        <a:graphic>
          <a:graphicData uri="http://schemas.openxmlformats.org/drawingml/2006/table">
            <a:tbl>
              <a:tblPr/>
              <a:tblGrid>
                <a:gridCol w="3459860"/>
                <a:gridCol w="1348040"/>
                <a:gridCol w="1145670"/>
                <a:gridCol w="1253383"/>
                <a:gridCol w="1175046"/>
              </a:tblGrid>
              <a:tr h="352044">
                <a:tc>
                  <a:txBody>
                    <a:bodyPr/>
                    <a:lstStyle/>
                    <a:p>
                      <a:pPr marL="0" marR="0" lvl="0" indent="0" algn="ctr" defTabSz="914400" rtl="0" eaLnBrk="1" fontAlgn="base" latinLnBrk="0" hangingPunct="1">
                        <a:lnSpc>
                          <a:spcPct val="95000"/>
                        </a:lnSpc>
                        <a:spcBef>
                          <a:spcPct val="0"/>
                        </a:spcBef>
                        <a:spcAft>
                          <a:spcPct val="0"/>
                        </a:spcAft>
                        <a:buClr>
                          <a:schemeClr val="accent2"/>
                        </a:buClr>
                        <a:buSzTx/>
                        <a:buFont typeface="Wingdings" pitchFamily="2" charset="2"/>
                        <a:buNone/>
                        <a:tabLst/>
                      </a:pPr>
                      <a:endParaRPr kumimoji="0" lang="en-US" sz="1800" b="0" i="0" u="none" strike="noStrike" cap="none" normalizeH="0" baseline="0" dirty="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gridSpan="2">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1" i="0" u="none" strike="noStrike" cap="none" normalizeH="0" baseline="0" dirty="0" smtClean="0">
                          <a:ln>
                            <a:noFill/>
                          </a:ln>
                          <a:solidFill>
                            <a:schemeClr val="tx1"/>
                          </a:solidFill>
                          <a:effectLst/>
                          <a:latin typeface="Arial Narrow" pitchFamily="34" charset="0"/>
                        </a:rPr>
                        <a:t>FY 20X7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hMerge="1">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endParaRPr kumimoji="0" lang="en-US" sz="18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1" i="0" u="none" strike="noStrike" cap="none" normalizeH="0" baseline="0" dirty="0" smtClean="0">
                          <a:ln>
                            <a:noFill/>
                          </a:ln>
                          <a:solidFill>
                            <a:schemeClr val="tx1"/>
                          </a:solidFill>
                          <a:effectLst/>
                          <a:latin typeface="Arial Narrow" pitchFamily="34" charset="0"/>
                        </a:rPr>
                        <a:t>FY 20X6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hMerge="1">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endParaRPr kumimoji="0" lang="en-US" sz="1800" b="0" i="0" u="none" strike="noStrike" cap="none" normalizeH="0" baseline="0" dirty="0" smtClean="0">
                        <a:ln>
                          <a:noFill/>
                        </a:ln>
                        <a:solidFill>
                          <a:srgbClr val="000000"/>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2044">
                <a:tc>
                  <a:txBody>
                    <a:bodyPr/>
                    <a:lstStyle/>
                    <a:p>
                      <a:pPr marL="0" marR="0" lvl="0" indent="0" algn="ctr" defTabSz="914400" rtl="0" eaLnBrk="1" fontAlgn="base" latinLnBrk="0" hangingPunct="1">
                        <a:lnSpc>
                          <a:spcPct val="95000"/>
                        </a:lnSpc>
                        <a:spcBef>
                          <a:spcPct val="0"/>
                        </a:spcBef>
                        <a:spcAft>
                          <a:spcPct val="0"/>
                        </a:spcAft>
                        <a:buClr>
                          <a:schemeClr val="accent2"/>
                        </a:buClr>
                        <a:buSzTx/>
                        <a:buFont typeface="Wingdings" pitchFamily="2" charset="2"/>
                        <a:buNone/>
                        <a:tabLst/>
                      </a:pPr>
                      <a:endParaRPr kumimoji="0" lang="en-US" sz="1800" b="0" i="0" u="none" strike="noStrike" cap="none" normalizeH="0" baseline="0" dirty="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0" i="0" u="none" strike="noStrike" cap="none" normalizeH="0" baseline="0" dirty="0" smtClean="0">
                          <a:ln>
                            <a:noFill/>
                          </a:ln>
                          <a:solidFill>
                            <a:srgbClr val="000000"/>
                          </a:solidFill>
                          <a:effectLst/>
                          <a:latin typeface="Arial Narrow" pitchFamily="34" charset="0"/>
                          <a:cs typeface="Times New Roman" pitchFamily="18" charset="0"/>
                        </a:rPr>
                        <a:t>INR Million</a:t>
                      </a:r>
                      <a:endParaRPr kumimoji="0" lang="en-US" sz="1800" b="0" i="0" u="none" strike="noStrike" cap="none" normalizeH="0" baseline="0" dirty="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0" i="0" u="none" strike="noStrike" cap="none" normalizeH="0" baseline="0" dirty="0" smtClean="0">
                          <a:ln>
                            <a:noFill/>
                          </a:ln>
                          <a:solidFill>
                            <a:srgbClr val="000000"/>
                          </a:solidFill>
                          <a:effectLst/>
                          <a:latin typeface="Arial Narrow" pitchFamily="34" charset="0"/>
                          <a:cs typeface="Times New Roman" pitchFamily="18" charset="0"/>
                        </a:rPr>
                        <a:t>% </a:t>
                      </a:r>
                      <a:endParaRPr kumimoji="0" lang="en-US" sz="1800" b="0" i="0" u="none" strike="noStrike" cap="none" normalizeH="0" baseline="0" dirty="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0" i="0" u="none" strike="noStrike" cap="none" normalizeH="0" baseline="0" dirty="0" smtClean="0">
                          <a:ln>
                            <a:noFill/>
                          </a:ln>
                          <a:solidFill>
                            <a:srgbClr val="000000"/>
                          </a:solidFill>
                          <a:effectLst/>
                          <a:latin typeface="Arial Narrow" pitchFamily="34" charset="0"/>
                          <a:cs typeface="Times New Roman" pitchFamily="18" charset="0"/>
                        </a:rPr>
                        <a:t>INR Million</a:t>
                      </a:r>
                      <a:endParaRPr kumimoji="0" lang="en-US" sz="1800" b="0" i="0" u="none" strike="noStrike" cap="none" normalizeH="0" baseline="0" dirty="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0" i="0" u="none" strike="noStrike" cap="none" normalizeH="0" baseline="0" dirty="0" smtClean="0">
                          <a:ln>
                            <a:noFill/>
                          </a:ln>
                          <a:solidFill>
                            <a:srgbClr val="000000"/>
                          </a:solidFill>
                          <a:effectLst/>
                          <a:latin typeface="Arial Narrow" pitchFamily="34" charset="0"/>
                          <a:cs typeface="Times New Roman" pitchFamily="18"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52044">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0" i="0" u="none" strike="noStrike" cap="none" normalizeH="0" baseline="0" dirty="0" smtClean="0">
                          <a:ln>
                            <a:noFill/>
                          </a:ln>
                          <a:solidFill>
                            <a:srgbClr val="000000"/>
                          </a:solidFill>
                          <a:effectLst/>
                          <a:latin typeface="Arial Narrow" pitchFamily="34" charset="0"/>
                          <a:cs typeface="Times New Roman" pitchFamily="18" charset="0"/>
                        </a:rPr>
                        <a:t>Sales</a:t>
                      </a:r>
                      <a:endParaRPr kumimoji="0" lang="en-US" sz="1800" b="0" i="0" u="none" strike="noStrike" cap="none" normalizeH="0" baseline="0" dirty="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0" i="0" u="none" strike="noStrike" cap="none" normalizeH="0" baseline="0" dirty="0" smtClean="0">
                          <a:ln>
                            <a:noFill/>
                          </a:ln>
                          <a:solidFill>
                            <a:srgbClr val="000000"/>
                          </a:solidFill>
                          <a:effectLst/>
                          <a:latin typeface="Arial Narrow" pitchFamily="34" charset="0"/>
                          <a:cs typeface="Times New Roman" pitchFamily="18" charset="0"/>
                        </a:rPr>
                        <a:t>300</a:t>
                      </a:r>
                      <a:endParaRPr kumimoji="0" lang="en-US" sz="1800" b="0" i="0" u="none" strike="noStrike" cap="none" normalizeH="0" baseline="0" dirty="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0" i="0" u="none" strike="noStrike" cap="none" normalizeH="0" baseline="0" dirty="0" smtClean="0">
                          <a:ln>
                            <a:noFill/>
                          </a:ln>
                          <a:solidFill>
                            <a:srgbClr val="000000"/>
                          </a:solidFill>
                          <a:effectLst/>
                          <a:latin typeface="Arial Narrow" pitchFamily="34" charset="0"/>
                          <a:cs typeface="Times New Roman" pitchFamily="18" charset="0"/>
                        </a:rPr>
                        <a:t>100</a:t>
                      </a:r>
                      <a:endParaRPr kumimoji="0" lang="en-US" sz="1800" b="0" i="0" u="none" strike="noStrike" cap="none" normalizeH="0" baseline="0" dirty="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0" i="0" u="none" strike="noStrike" cap="none" normalizeH="0" baseline="0" smtClean="0">
                          <a:ln>
                            <a:noFill/>
                          </a:ln>
                          <a:solidFill>
                            <a:srgbClr val="000000"/>
                          </a:solidFill>
                          <a:effectLst/>
                          <a:latin typeface="Arial Narrow" pitchFamily="34" charset="0"/>
                          <a:cs typeface="Times New Roman" pitchFamily="18" charset="0"/>
                        </a:rPr>
                        <a:t>280</a:t>
                      </a:r>
                      <a:endParaRPr kumimoji="0" lang="en-US" sz="18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0" i="0" u="none" strike="noStrike" cap="none" normalizeH="0" baseline="0" smtClean="0">
                          <a:ln>
                            <a:noFill/>
                          </a:ln>
                          <a:solidFill>
                            <a:srgbClr val="000000"/>
                          </a:solidFill>
                          <a:effectLst/>
                          <a:latin typeface="Arial Narrow" pitchFamily="34" charset="0"/>
                          <a:cs typeface="Times New Roman" pitchFamily="18" charset="0"/>
                        </a:rPr>
                        <a:t>100</a:t>
                      </a:r>
                      <a:endParaRPr kumimoji="0" lang="en-US" sz="18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52044">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0" i="0" u="none" strike="noStrike" cap="none" normalizeH="0" baseline="0" smtClean="0">
                          <a:ln>
                            <a:noFill/>
                          </a:ln>
                          <a:solidFill>
                            <a:srgbClr val="000000"/>
                          </a:solidFill>
                          <a:effectLst/>
                          <a:latin typeface="Arial Narrow" pitchFamily="34" charset="0"/>
                          <a:cs typeface="Times New Roman" pitchFamily="18" charset="0"/>
                        </a:rPr>
                        <a:t>Cost of goods sold	</a:t>
                      </a:r>
                      <a:endParaRPr kumimoji="0" lang="en-US" sz="18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0" i="0" u="none" strike="noStrike" cap="none" normalizeH="0" baseline="0" smtClean="0">
                          <a:ln>
                            <a:noFill/>
                          </a:ln>
                          <a:solidFill>
                            <a:srgbClr val="000000"/>
                          </a:solidFill>
                          <a:effectLst/>
                          <a:latin typeface="Arial Narrow" pitchFamily="34" charset="0"/>
                          <a:cs typeface="Times New Roman" pitchFamily="18" charset="0"/>
                        </a:rPr>
                        <a:t>148</a:t>
                      </a:r>
                      <a:endParaRPr kumimoji="0" lang="en-US" sz="18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0" i="0" u="none" strike="noStrike" cap="none" normalizeH="0" baseline="0" dirty="0" smtClean="0">
                          <a:ln>
                            <a:noFill/>
                          </a:ln>
                          <a:solidFill>
                            <a:srgbClr val="000000"/>
                          </a:solidFill>
                          <a:effectLst/>
                          <a:latin typeface="Arial Narrow" pitchFamily="34" charset="0"/>
                          <a:cs typeface="Times New Roman" pitchFamily="18" charset="0"/>
                        </a:rPr>
                        <a:t>49.33</a:t>
                      </a:r>
                      <a:endParaRPr kumimoji="0" lang="en-US" sz="1800" b="0" i="0" u="none" strike="noStrike" cap="none" normalizeH="0" baseline="0" dirty="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0" i="0" u="none" strike="noStrike" cap="none" normalizeH="0" baseline="0" smtClean="0">
                          <a:ln>
                            <a:noFill/>
                          </a:ln>
                          <a:solidFill>
                            <a:srgbClr val="000000"/>
                          </a:solidFill>
                          <a:effectLst/>
                          <a:latin typeface="Arial Narrow" pitchFamily="34" charset="0"/>
                          <a:cs typeface="Times New Roman" pitchFamily="18" charset="0"/>
                        </a:rPr>
                        <a:t>140</a:t>
                      </a:r>
                      <a:endParaRPr kumimoji="0" lang="en-US" sz="18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0" i="0" u="none" strike="noStrike" cap="none" normalizeH="0" baseline="0" smtClean="0">
                          <a:ln>
                            <a:noFill/>
                          </a:ln>
                          <a:solidFill>
                            <a:srgbClr val="000000"/>
                          </a:solidFill>
                          <a:effectLst/>
                          <a:latin typeface="Arial Narrow" pitchFamily="34" charset="0"/>
                          <a:cs typeface="Times New Roman" pitchFamily="18" charset="0"/>
                        </a:rPr>
                        <a:t>50.00</a:t>
                      </a:r>
                      <a:endParaRPr kumimoji="0" lang="en-US" sz="18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52044">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1" i="0" u="none" strike="noStrike" cap="none" normalizeH="0" baseline="0" dirty="0" smtClean="0">
                          <a:ln>
                            <a:noFill/>
                          </a:ln>
                          <a:solidFill>
                            <a:srgbClr val="000000"/>
                          </a:solidFill>
                          <a:effectLst/>
                          <a:latin typeface="Arial Narrow" pitchFamily="34" charset="0"/>
                          <a:cs typeface="Times New Roman" pitchFamily="18" charset="0"/>
                        </a:rPr>
                        <a:t>Gross Profit  (</a:t>
                      </a:r>
                      <a:r>
                        <a:rPr kumimoji="0" lang="en-US" sz="1800" b="1" i="0" u="none" strike="noStrike" cap="none" normalizeH="0" baseline="0" dirty="0" err="1" smtClean="0">
                          <a:ln>
                            <a:noFill/>
                          </a:ln>
                          <a:solidFill>
                            <a:srgbClr val="000000"/>
                          </a:solidFill>
                          <a:effectLst/>
                          <a:latin typeface="Arial Narrow" pitchFamily="34" charset="0"/>
                          <a:cs typeface="Times New Roman" pitchFamily="18" charset="0"/>
                        </a:rPr>
                        <a:t>i</a:t>
                      </a:r>
                      <a:r>
                        <a:rPr kumimoji="0" lang="en-US" sz="1800" b="1" i="0" u="none" strike="noStrike" cap="none" normalizeH="0" baseline="0" dirty="0" smtClean="0">
                          <a:ln>
                            <a:noFill/>
                          </a:ln>
                          <a:solidFill>
                            <a:srgbClr val="000000"/>
                          </a:solidFill>
                          <a:effectLst/>
                          <a:latin typeface="Arial Narrow" pitchFamily="34" charset="0"/>
                          <a:cs typeface="Times New Roman" pitchFamily="18" charset="0"/>
                        </a:rPr>
                        <a:t>)</a:t>
                      </a:r>
                      <a:endParaRPr kumimoji="0" lang="en-US" sz="1800" b="0" i="0" u="none" strike="noStrike" cap="none" normalizeH="0" baseline="0" dirty="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1" i="0" u="none" strike="noStrike" cap="none" normalizeH="0" baseline="0" dirty="0" smtClean="0">
                          <a:ln>
                            <a:noFill/>
                          </a:ln>
                          <a:solidFill>
                            <a:srgbClr val="000000"/>
                          </a:solidFill>
                          <a:effectLst/>
                          <a:latin typeface="Arial Narrow" pitchFamily="34" charset="0"/>
                          <a:cs typeface="Times New Roman" pitchFamily="18" charset="0"/>
                        </a:rPr>
                        <a:t>152</a:t>
                      </a:r>
                      <a:endParaRPr kumimoji="0" lang="en-US" sz="1800" b="0" i="0" u="none" strike="noStrike" cap="none" normalizeH="0" baseline="0" dirty="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1" i="0" u="none" strike="noStrike" cap="none" normalizeH="0" baseline="0" dirty="0" smtClean="0">
                          <a:ln>
                            <a:noFill/>
                          </a:ln>
                          <a:solidFill>
                            <a:srgbClr val="000000"/>
                          </a:solidFill>
                          <a:effectLst/>
                          <a:latin typeface="Arial Narrow" pitchFamily="34" charset="0"/>
                          <a:cs typeface="Times New Roman" pitchFamily="18" charset="0"/>
                        </a:rPr>
                        <a:t>50.67</a:t>
                      </a:r>
                      <a:endParaRPr kumimoji="0" lang="en-US" sz="1800" b="0" i="0" u="none" strike="noStrike" cap="none" normalizeH="0" baseline="0" dirty="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1" i="0" u="none" strike="noStrike" cap="none" normalizeH="0" baseline="0" dirty="0" smtClean="0">
                          <a:ln>
                            <a:noFill/>
                          </a:ln>
                          <a:solidFill>
                            <a:srgbClr val="000000"/>
                          </a:solidFill>
                          <a:effectLst/>
                          <a:latin typeface="Arial Narrow" pitchFamily="34" charset="0"/>
                          <a:cs typeface="Times New Roman" pitchFamily="18" charset="0"/>
                        </a:rPr>
                        <a:t>140</a:t>
                      </a:r>
                      <a:endParaRPr kumimoji="0" lang="en-US" sz="1800" b="0" i="0" u="none" strike="noStrike" cap="none" normalizeH="0" baseline="0" dirty="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1" i="0" u="none" strike="noStrike" cap="none" normalizeH="0" baseline="0" smtClean="0">
                          <a:ln>
                            <a:noFill/>
                          </a:ln>
                          <a:solidFill>
                            <a:srgbClr val="000000"/>
                          </a:solidFill>
                          <a:effectLst/>
                          <a:latin typeface="Arial Narrow" pitchFamily="34" charset="0"/>
                          <a:cs typeface="Times New Roman" pitchFamily="18" charset="0"/>
                        </a:rPr>
                        <a:t>50.00</a:t>
                      </a:r>
                      <a:endParaRPr kumimoji="0" lang="en-US" sz="18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52044">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0" i="0" u="none" strike="noStrike" cap="none" normalizeH="0" baseline="0" smtClean="0">
                          <a:ln>
                            <a:noFill/>
                          </a:ln>
                          <a:solidFill>
                            <a:srgbClr val="000000"/>
                          </a:solidFill>
                          <a:effectLst/>
                          <a:latin typeface="Arial Narrow" pitchFamily="34" charset="0"/>
                          <a:cs typeface="Times New Roman" pitchFamily="18" charset="0"/>
                        </a:rPr>
                        <a:t>Total operating expenses</a:t>
                      </a:r>
                      <a:endParaRPr kumimoji="0" lang="en-US" sz="18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0" i="0" u="none" strike="noStrike" cap="none" normalizeH="0" baseline="0" smtClean="0">
                          <a:ln>
                            <a:noFill/>
                          </a:ln>
                          <a:solidFill>
                            <a:srgbClr val="000000"/>
                          </a:solidFill>
                          <a:effectLst/>
                          <a:latin typeface="Arial Narrow" pitchFamily="34" charset="0"/>
                          <a:cs typeface="Times New Roman" pitchFamily="18" charset="0"/>
                        </a:rPr>
                        <a:t>85</a:t>
                      </a:r>
                      <a:endParaRPr kumimoji="0" lang="en-US" sz="18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0" i="0" u="none" strike="noStrike" cap="none" normalizeH="0" baseline="0" smtClean="0">
                          <a:ln>
                            <a:noFill/>
                          </a:ln>
                          <a:solidFill>
                            <a:srgbClr val="000000"/>
                          </a:solidFill>
                          <a:effectLst/>
                          <a:latin typeface="Arial Narrow" pitchFamily="34" charset="0"/>
                          <a:cs typeface="Times New Roman" pitchFamily="18" charset="0"/>
                        </a:rPr>
                        <a:t>28.33</a:t>
                      </a:r>
                      <a:endParaRPr kumimoji="0" lang="en-US" sz="18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0" i="0" u="none" strike="noStrike" cap="none" normalizeH="0" baseline="0" dirty="0" smtClean="0">
                          <a:ln>
                            <a:noFill/>
                          </a:ln>
                          <a:solidFill>
                            <a:srgbClr val="000000"/>
                          </a:solidFill>
                          <a:effectLst/>
                          <a:latin typeface="Arial Narrow" pitchFamily="34" charset="0"/>
                          <a:cs typeface="Times New Roman" pitchFamily="18" charset="0"/>
                        </a:rPr>
                        <a:t>80</a:t>
                      </a:r>
                      <a:endParaRPr kumimoji="0" lang="en-US" sz="1800" b="0" i="0" u="none" strike="noStrike" cap="none" normalizeH="0" baseline="0" dirty="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0" i="0" u="none" strike="noStrike" cap="none" normalizeH="0" baseline="0" smtClean="0">
                          <a:ln>
                            <a:noFill/>
                          </a:ln>
                          <a:solidFill>
                            <a:srgbClr val="000000"/>
                          </a:solidFill>
                          <a:effectLst/>
                          <a:latin typeface="Arial Narrow" pitchFamily="34" charset="0"/>
                          <a:cs typeface="Times New Roman" pitchFamily="18" charset="0"/>
                        </a:rPr>
                        <a:t>28.57</a:t>
                      </a:r>
                      <a:endParaRPr kumimoji="0" lang="en-US" sz="18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52044">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1" i="0" u="none" strike="noStrike" cap="none" normalizeH="0" baseline="0" smtClean="0">
                          <a:ln>
                            <a:noFill/>
                          </a:ln>
                          <a:solidFill>
                            <a:srgbClr val="000000"/>
                          </a:solidFill>
                          <a:effectLst/>
                          <a:latin typeface="Arial Narrow" pitchFamily="34" charset="0"/>
                          <a:cs typeface="Times New Roman" pitchFamily="18" charset="0"/>
                        </a:rPr>
                        <a:t>Operating Profit (ii)</a:t>
                      </a:r>
                      <a:endParaRPr kumimoji="0" lang="en-US" sz="18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1" i="0" u="none" strike="noStrike" cap="none" normalizeH="0" baseline="0" smtClean="0">
                          <a:ln>
                            <a:noFill/>
                          </a:ln>
                          <a:solidFill>
                            <a:srgbClr val="000000"/>
                          </a:solidFill>
                          <a:effectLst/>
                          <a:latin typeface="Arial Narrow" pitchFamily="34" charset="0"/>
                          <a:cs typeface="Times New Roman" pitchFamily="18" charset="0"/>
                        </a:rPr>
                        <a:t>67</a:t>
                      </a:r>
                      <a:endParaRPr kumimoji="0" lang="en-US" sz="18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1" i="0" u="none" strike="noStrike" cap="none" normalizeH="0" baseline="0" smtClean="0">
                          <a:ln>
                            <a:noFill/>
                          </a:ln>
                          <a:solidFill>
                            <a:srgbClr val="000000"/>
                          </a:solidFill>
                          <a:effectLst/>
                          <a:latin typeface="Arial Narrow" pitchFamily="34" charset="0"/>
                          <a:cs typeface="Times New Roman" pitchFamily="18" charset="0"/>
                        </a:rPr>
                        <a:t>22.33</a:t>
                      </a:r>
                      <a:endParaRPr kumimoji="0" lang="en-US" sz="18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1" i="0" u="none" strike="noStrike" cap="none" normalizeH="0" baseline="0" dirty="0" smtClean="0">
                          <a:ln>
                            <a:noFill/>
                          </a:ln>
                          <a:solidFill>
                            <a:srgbClr val="000000"/>
                          </a:solidFill>
                          <a:effectLst/>
                          <a:latin typeface="Arial Narrow" pitchFamily="34" charset="0"/>
                          <a:cs typeface="Times New Roman" pitchFamily="18" charset="0"/>
                        </a:rPr>
                        <a:t>60</a:t>
                      </a:r>
                      <a:endParaRPr kumimoji="0" lang="en-US" sz="1800" b="0" i="0" u="none" strike="noStrike" cap="none" normalizeH="0" baseline="0" dirty="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1" i="0" u="none" strike="noStrike" cap="none" normalizeH="0" baseline="0" smtClean="0">
                          <a:ln>
                            <a:noFill/>
                          </a:ln>
                          <a:solidFill>
                            <a:srgbClr val="000000"/>
                          </a:solidFill>
                          <a:effectLst/>
                          <a:latin typeface="Arial Narrow" pitchFamily="34" charset="0"/>
                          <a:cs typeface="Times New Roman" pitchFamily="18" charset="0"/>
                        </a:rPr>
                        <a:t>21.43</a:t>
                      </a:r>
                      <a:endParaRPr kumimoji="0" lang="en-US" sz="18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52044">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0" i="0" u="none" strike="noStrike" cap="none" normalizeH="0" baseline="0" smtClean="0">
                          <a:ln>
                            <a:noFill/>
                          </a:ln>
                          <a:solidFill>
                            <a:srgbClr val="000000"/>
                          </a:solidFill>
                          <a:effectLst/>
                          <a:latin typeface="Arial Narrow" pitchFamily="34" charset="0"/>
                          <a:cs typeface="Times New Roman" pitchFamily="18" charset="0"/>
                        </a:rPr>
                        <a:t>Interest expense</a:t>
                      </a:r>
                      <a:endParaRPr kumimoji="0" lang="en-US" sz="18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0" i="0" u="none" strike="noStrike" cap="none" normalizeH="0" baseline="0" smtClean="0">
                          <a:ln>
                            <a:noFill/>
                          </a:ln>
                          <a:solidFill>
                            <a:srgbClr val="000000"/>
                          </a:solidFill>
                          <a:effectLst/>
                          <a:latin typeface="Arial Narrow" pitchFamily="34" charset="0"/>
                          <a:cs typeface="Times New Roman" pitchFamily="18" charset="0"/>
                        </a:rPr>
                        <a:t>14</a:t>
                      </a:r>
                      <a:endParaRPr kumimoji="0" lang="en-US" sz="18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0" i="0" u="none" strike="noStrike" cap="none" normalizeH="0" baseline="0" smtClean="0">
                          <a:ln>
                            <a:noFill/>
                          </a:ln>
                          <a:solidFill>
                            <a:srgbClr val="000000"/>
                          </a:solidFill>
                          <a:effectLst/>
                          <a:latin typeface="Arial Narrow" pitchFamily="34" charset="0"/>
                          <a:cs typeface="Times New Roman" pitchFamily="18" charset="0"/>
                        </a:rPr>
                        <a:t>4.67</a:t>
                      </a:r>
                      <a:endParaRPr kumimoji="0" lang="en-US" sz="18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0" i="0" u="none" strike="noStrike" cap="none" normalizeH="0" baseline="0" dirty="0" smtClean="0">
                          <a:ln>
                            <a:noFill/>
                          </a:ln>
                          <a:solidFill>
                            <a:srgbClr val="000000"/>
                          </a:solidFill>
                          <a:effectLst/>
                          <a:latin typeface="Arial Narrow" pitchFamily="34" charset="0"/>
                          <a:cs typeface="Times New Roman" pitchFamily="18" charset="0"/>
                        </a:rPr>
                        <a:t>13</a:t>
                      </a:r>
                      <a:endParaRPr kumimoji="0" lang="en-US" sz="1800" b="0" i="0" u="none" strike="noStrike" cap="none" normalizeH="0" baseline="0" dirty="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0" i="0" u="none" strike="noStrike" cap="none" normalizeH="0" baseline="0" smtClean="0">
                          <a:ln>
                            <a:noFill/>
                          </a:ln>
                          <a:solidFill>
                            <a:srgbClr val="000000"/>
                          </a:solidFill>
                          <a:effectLst/>
                          <a:latin typeface="Arial Narrow" pitchFamily="34" charset="0"/>
                          <a:cs typeface="Times New Roman" pitchFamily="18" charset="0"/>
                        </a:rPr>
                        <a:t>4.64</a:t>
                      </a:r>
                      <a:endParaRPr kumimoji="0" lang="en-US" sz="18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52044">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1" i="0" u="none" strike="noStrike" cap="none" normalizeH="0" baseline="0" smtClean="0">
                          <a:ln>
                            <a:noFill/>
                          </a:ln>
                          <a:solidFill>
                            <a:srgbClr val="000000"/>
                          </a:solidFill>
                          <a:effectLst/>
                          <a:latin typeface="Arial Narrow" pitchFamily="34" charset="0"/>
                          <a:cs typeface="Times New Roman" pitchFamily="18" charset="0"/>
                        </a:rPr>
                        <a:t>Profit Before Tax (iii)	 </a:t>
                      </a:r>
                      <a:endParaRPr kumimoji="0" lang="en-US" sz="18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1" i="0" u="none" strike="noStrike" cap="none" normalizeH="0" baseline="0" smtClean="0">
                          <a:ln>
                            <a:noFill/>
                          </a:ln>
                          <a:solidFill>
                            <a:srgbClr val="000000"/>
                          </a:solidFill>
                          <a:effectLst/>
                          <a:latin typeface="Arial Narrow" pitchFamily="34" charset="0"/>
                          <a:cs typeface="Times New Roman" pitchFamily="18" charset="0"/>
                        </a:rPr>
                        <a:t>53</a:t>
                      </a:r>
                      <a:endParaRPr kumimoji="0" lang="en-US" sz="18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1" i="0" u="none" strike="noStrike" cap="none" normalizeH="0" baseline="0" smtClean="0">
                          <a:ln>
                            <a:noFill/>
                          </a:ln>
                          <a:solidFill>
                            <a:srgbClr val="000000"/>
                          </a:solidFill>
                          <a:effectLst/>
                          <a:latin typeface="Arial Narrow" pitchFamily="34" charset="0"/>
                          <a:cs typeface="Times New Roman" pitchFamily="18" charset="0"/>
                        </a:rPr>
                        <a:t>17.67</a:t>
                      </a:r>
                      <a:endParaRPr kumimoji="0" lang="en-US" sz="18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1" i="0" u="none" strike="noStrike" cap="none" normalizeH="0" baseline="0" dirty="0" smtClean="0">
                          <a:ln>
                            <a:noFill/>
                          </a:ln>
                          <a:solidFill>
                            <a:srgbClr val="000000"/>
                          </a:solidFill>
                          <a:effectLst/>
                          <a:latin typeface="Arial Narrow" pitchFamily="34" charset="0"/>
                          <a:cs typeface="Times New Roman" pitchFamily="18" charset="0"/>
                        </a:rPr>
                        <a:t>47</a:t>
                      </a:r>
                      <a:endParaRPr kumimoji="0" lang="en-US" sz="1800" b="0" i="0" u="none" strike="noStrike" cap="none" normalizeH="0" baseline="0" dirty="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1" i="0" u="none" strike="noStrike" cap="none" normalizeH="0" baseline="0" dirty="0" smtClean="0">
                          <a:ln>
                            <a:noFill/>
                          </a:ln>
                          <a:solidFill>
                            <a:srgbClr val="000000"/>
                          </a:solidFill>
                          <a:effectLst/>
                          <a:latin typeface="Arial Narrow" pitchFamily="34" charset="0"/>
                          <a:cs typeface="Times New Roman" pitchFamily="18" charset="0"/>
                        </a:rPr>
                        <a:t>16.79</a:t>
                      </a:r>
                      <a:endParaRPr kumimoji="0" lang="en-US" sz="1800" b="0" i="0" u="none" strike="noStrike" cap="none" normalizeH="0" baseline="0" dirty="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52044">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0" i="0" u="none" strike="noStrike" cap="none" normalizeH="0" baseline="0" smtClean="0">
                          <a:ln>
                            <a:noFill/>
                          </a:ln>
                          <a:solidFill>
                            <a:srgbClr val="000000"/>
                          </a:solidFill>
                          <a:effectLst/>
                          <a:latin typeface="Arial Narrow" pitchFamily="34" charset="0"/>
                          <a:cs typeface="Times New Roman" pitchFamily="18" charset="0"/>
                        </a:rPr>
                        <a:t>Income tax	</a:t>
                      </a:r>
                      <a:endParaRPr kumimoji="0" lang="en-US" sz="18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0" i="0" u="none" strike="noStrike" cap="none" normalizeH="0" baseline="0" smtClean="0">
                          <a:ln>
                            <a:noFill/>
                          </a:ln>
                          <a:solidFill>
                            <a:srgbClr val="000000"/>
                          </a:solidFill>
                          <a:effectLst/>
                          <a:latin typeface="Arial Narrow" pitchFamily="34" charset="0"/>
                          <a:cs typeface="Times New Roman" pitchFamily="18" charset="0"/>
                        </a:rPr>
                        <a:t>26</a:t>
                      </a:r>
                      <a:endParaRPr kumimoji="0" lang="en-US" sz="18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0" i="0" u="none" strike="noStrike" cap="none" normalizeH="0" baseline="0" smtClean="0">
                          <a:ln>
                            <a:noFill/>
                          </a:ln>
                          <a:solidFill>
                            <a:srgbClr val="000000"/>
                          </a:solidFill>
                          <a:effectLst/>
                          <a:latin typeface="Arial Narrow" pitchFamily="34" charset="0"/>
                          <a:cs typeface="Times New Roman" pitchFamily="18" charset="0"/>
                        </a:rPr>
                        <a:t>8.67</a:t>
                      </a:r>
                      <a:endParaRPr kumimoji="0" lang="en-US" sz="18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0" i="0" u="none" strike="noStrike" cap="none" normalizeH="0" baseline="0" smtClean="0">
                          <a:ln>
                            <a:noFill/>
                          </a:ln>
                          <a:solidFill>
                            <a:srgbClr val="000000"/>
                          </a:solidFill>
                          <a:effectLst/>
                          <a:latin typeface="Arial Narrow" pitchFamily="34" charset="0"/>
                          <a:cs typeface="Times New Roman" pitchFamily="18" charset="0"/>
                        </a:rPr>
                        <a:t>23</a:t>
                      </a:r>
                      <a:endParaRPr kumimoji="0" lang="en-US" sz="18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0" i="0" u="none" strike="noStrike" cap="none" normalizeH="0" baseline="0" dirty="0" smtClean="0">
                          <a:ln>
                            <a:noFill/>
                          </a:ln>
                          <a:solidFill>
                            <a:srgbClr val="000000"/>
                          </a:solidFill>
                          <a:effectLst/>
                          <a:latin typeface="Arial Narrow" pitchFamily="34" charset="0"/>
                          <a:cs typeface="Times New Roman" pitchFamily="18" charset="0"/>
                        </a:rPr>
                        <a:t>8.21</a:t>
                      </a:r>
                      <a:endParaRPr kumimoji="0" lang="en-US" sz="1800" b="0" i="0" u="none" strike="noStrike" cap="none" normalizeH="0" baseline="0" dirty="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52044">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1" i="0" u="none" strike="noStrike" cap="none" normalizeH="0" baseline="0" dirty="0" smtClean="0">
                          <a:ln>
                            <a:noFill/>
                          </a:ln>
                          <a:solidFill>
                            <a:srgbClr val="000000"/>
                          </a:solidFill>
                          <a:effectLst/>
                          <a:latin typeface="Arial Narrow" pitchFamily="34" charset="0"/>
                          <a:cs typeface="Times New Roman" pitchFamily="18" charset="0"/>
                        </a:rPr>
                        <a:t>Profit After Tax (iv)</a:t>
                      </a:r>
                      <a:endParaRPr kumimoji="0" lang="en-US" sz="1800" b="0" i="0" u="none" strike="noStrike" cap="none" normalizeH="0" baseline="0" dirty="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1" i="0" u="none" strike="noStrike" cap="none" normalizeH="0" baseline="0" smtClean="0">
                          <a:ln>
                            <a:noFill/>
                          </a:ln>
                          <a:solidFill>
                            <a:srgbClr val="000000"/>
                          </a:solidFill>
                          <a:effectLst/>
                          <a:latin typeface="Arial Narrow" pitchFamily="34" charset="0"/>
                          <a:cs typeface="Times New Roman" pitchFamily="18" charset="0"/>
                        </a:rPr>
                        <a:t>27</a:t>
                      </a:r>
                      <a:endParaRPr kumimoji="0" lang="en-US" sz="18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1" i="0" u="none" strike="noStrike" cap="none" normalizeH="0" baseline="0" smtClean="0">
                          <a:ln>
                            <a:noFill/>
                          </a:ln>
                          <a:solidFill>
                            <a:srgbClr val="000000"/>
                          </a:solidFill>
                          <a:effectLst/>
                          <a:latin typeface="Arial Narrow" pitchFamily="34" charset="0"/>
                          <a:cs typeface="Times New Roman" pitchFamily="18" charset="0"/>
                        </a:rPr>
                        <a:t>9.00</a:t>
                      </a:r>
                      <a:endParaRPr kumimoji="0" lang="en-US" sz="18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1" i="0" u="none" strike="noStrike" cap="none" normalizeH="0" baseline="0" smtClean="0">
                          <a:ln>
                            <a:noFill/>
                          </a:ln>
                          <a:solidFill>
                            <a:srgbClr val="000000"/>
                          </a:solidFill>
                          <a:effectLst/>
                          <a:latin typeface="Arial Narrow" pitchFamily="34" charset="0"/>
                          <a:cs typeface="Times New Roman" pitchFamily="18" charset="0"/>
                        </a:rPr>
                        <a:t>24</a:t>
                      </a:r>
                      <a:endParaRPr kumimoji="0" lang="en-US" sz="18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1" i="0" u="none" strike="noStrike" cap="none" normalizeH="0" baseline="0" dirty="0" smtClean="0">
                          <a:ln>
                            <a:noFill/>
                          </a:ln>
                          <a:solidFill>
                            <a:srgbClr val="000000"/>
                          </a:solidFill>
                          <a:effectLst/>
                          <a:latin typeface="Arial Narrow" pitchFamily="34" charset="0"/>
                          <a:cs typeface="Times New Roman" pitchFamily="18" charset="0"/>
                        </a:rPr>
                        <a:t>8.57</a:t>
                      </a:r>
                      <a:endParaRPr kumimoji="0" lang="en-US" sz="1800" b="0" i="0" u="none" strike="noStrike" cap="none" normalizeH="0" baseline="0" dirty="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52044">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0" i="0" u="none" strike="noStrike" cap="none" normalizeH="0" baseline="0" smtClean="0">
                          <a:ln>
                            <a:noFill/>
                          </a:ln>
                          <a:solidFill>
                            <a:srgbClr val="000000"/>
                          </a:solidFill>
                          <a:effectLst/>
                          <a:latin typeface="Arial Narrow" pitchFamily="34" charset="0"/>
                          <a:cs typeface="Times New Roman" pitchFamily="18" charset="0"/>
                        </a:rPr>
                        <a:t>Dividends	</a:t>
                      </a:r>
                      <a:endParaRPr kumimoji="0" lang="en-US" sz="18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0" i="0" u="none" strike="noStrike" cap="none" normalizeH="0" baseline="0" smtClean="0">
                          <a:ln>
                            <a:noFill/>
                          </a:ln>
                          <a:solidFill>
                            <a:srgbClr val="000000"/>
                          </a:solidFill>
                          <a:effectLst/>
                          <a:latin typeface="Arial Narrow" pitchFamily="34" charset="0"/>
                          <a:cs typeface="Times New Roman" pitchFamily="18" charset="0"/>
                        </a:rPr>
                        <a:t>2</a:t>
                      </a:r>
                      <a:endParaRPr kumimoji="0" lang="en-US" sz="18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0" i="0" u="none" strike="noStrike" cap="none" normalizeH="0" baseline="0" smtClean="0">
                          <a:ln>
                            <a:noFill/>
                          </a:ln>
                          <a:solidFill>
                            <a:srgbClr val="000000"/>
                          </a:solidFill>
                          <a:effectLst/>
                          <a:latin typeface="Arial Narrow" pitchFamily="34" charset="0"/>
                          <a:cs typeface="Times New Roman" pitchFamily="18" charset="0"/>
                        </a:rPr>
                        <a:t>0.67</a:t>
                      </a:r>
                      <a:endParaRPr kumimoji="0" lang="en-US" sz="18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0" i="0" u="none" strike="noStrike" cap="none" normalizeH="0" baseline="0" smtClean="0">
                          <a:ln>
                            <a:noFill/>
                          </a:ln>
                          <a:solidFill>
                            <a:srgbClr val="000000"/>
                          </a:solidFill>
                          <a:effectLst/>
                          <a:latin typeface="Arial Narrow" pitchFamily="34" charset="0"/>
                          <a:cs typeface="Times New Roman" pitchFamily="18" charset="0"/>
                        </a:rPr>
                        <a:t>2</a:t>
                      </a:r>
                      <a:endParaRPr kumimoji="0" lang="en-US" sz="18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0" i="0" u="none" strike="noStrike" cap="none" normalizeH="0" baseline="0" dirty="0" smtClean="0">
                          <a:ln>
                            <a:noFill/>
                          </a:ln>
                          <a:solidFill>
                            <a:srgbClr val="000000"/>
                          </a:solidFill>
                          <a:effectLst/>
                          <a:latin typeface="Arial Narrow" pitchFamily="34" charset="0"/>
                          <a:cs typeface="Times New Roman" pitchFamily="18" charset="0"/>
                        </a:rPr>
                        <a:t>0.71</a:t>
                      </a:r>
                      <a:endParaRPr kumimoji="0" lang="en-US" sz="1800" b="0" i="0" u="none" strike="noStrike" cap="none" normalizeH="0" baseline="0" dirty="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52044">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1" i="0" u="none" strike="noStrike" cap="none" normalizeH="0" baseline="0" smtClean="0">
                          <a:ln>
                            <a:noFill/>
                          </a:ln>
                          <a:solidFill>
                            <a:srgbClr val="000000"/>
                          </a:solidFill>
                          <a:effectLst/>
                          <a:latin typeface="Arial Narrow" pitchFamily="34" charset="0"/>
                          <a:cs typeface="Times New Roman" pitchFamily="18" charset="0"/>
                        </a:rPr>
                        <a:t>Profit Retained (v)</a:t>
                      </a:r>
                      <a:endParaRPr kumimoji="0" lang="en-US" sz="18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1" i="0" u="none" strike="noStrike" cap="none" normalizeH="0" baseline="0" smtClean="0">
                          <a:ln>
                            <a:noFill/>
                          </a:ln>
                          <a:solidFill>
                            <a:srgbClr val="000000"/>
                          </a:solidFill>
                          <a:effectLst/>
                          <a:latin typeface="Arial Narrow" pitchFamily="34" charset="0"/>
                          <a:cs typeface="Times New Roman" pitchFamily="18" charset="0"/>
                        </a:rPr>
                        <a:t>25</a:t>
                      </a:r>
                      <a:endParaRPr kumimoji="0" lang="en-US" sz="18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1" i="0" u="none" strike="noStrike" cap="none" normalizeH="0" baseline="0" smtClean="0">
                          <a:ln>
                            <a:noFill/>
                          </a:ln>
                          <a:solidFill>
                            <a:srgbClr val="000000"/>
                          </a:solidFill>
                          <a:effectLst/>
                          <a:latin typeface="Arial Narrow" pitchFamily="34" charset="0"/>
                          <a:cs typeface="Times New Roman" pitchFamily="18" charset="0"/>
                        </a:rPr>
                        <a:t>8.33</a:t>
                      </a:r>
                      <a:endParaRPr kumimoji="0" lang="en-US" sz="18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1" i="0" u="none" strike="noStrike" cap="none" normalizeH="0" baseline="0" smtClean="0">
                          <a:ln>
                            <a:noFill/>
                          </a:ln>
                          <a:solidFill>
                            <a:srgbClr val="000000"/>
                          </a:solidFill>
                          <a:effectLst/>
                          <a:latin typeface="Arial Narrow" pitchFamily="34" charset="0"/>
                          <a:cs typeface="Times New Roman" pitchFamily="18" charset="0"/>
                        </a:rPr>
                        <a:t>22</a:t>
                      </a:r>
                      <a:endParaRPr kumimoji="0" lang="en-US" sz="18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1" i="0" u="none" strike="noStrike" cap="none" normalizeH="0" baseline="0" dirty="0" smtClean="0">
                          <a:ln>
                            <a:noFill/>
                          </a:ln>
                          <a:solidFill>
                            <a:srgbClr val="000000"/>
                          </a:solidFill>
                          <a:effectLst/>
                          <a:latin typeface="Arial Narrow" pitchFamily="34" charset="0"/>
                          <a:cs typeface="Times New Roman" pitchFamily="18" charset="0"/>
                        </a:rPr>
                        <a:t>7.86</a:t>
                      </a:r>
                      <a:endParaRPr kumimoji="0" lang="en-US" sz="1800" b="0" i="0" u="none" strike="noStrike" cap="none" normalizeH="0" baseline="0" dirty="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52044">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0" i="0" u="none" strike="noStrike" cap="none" normalizeH="0" baseline="0" dirty="0" smtClean="0">
                          <a:ln>
                            <a:noFill/>
                          </a:ln>
                          <a:solidFill>
                            <a:srgbClr val="000000"/>
                          </a:solidFill>
                          <a:effectLst/>
                          <a:latin typeface="Arial Narrow" pitchFamily="34" charset="0"/>
                          <a:cs typeface="Times New Roman" pitchFamily="18" charset="0"/>
                        </a:rPr>
                        <a:t>Depreciation expense</a:t>
                      </a:r>
                      <a:endParaRPr kumimoji="0" lang="en-US" sz="1800" b="0" i="0" u="none" strike="noStrike" cap="none" normalizeH="0" baseline="0" dirty="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1" i="0" u="none" strike="noStrike" cap="none" normalizeH="0" baseline="0" smtClean="0">
                          <a:ln>
                            <a:noFill/>
                          </a:ln>
                          <a:solidFill>
                            <a:srgbClr val="000000"/>
                          </a:solidFill>
                          <a:effectLst/>
                          <a:latin typeface="Arial Narrow" pitchFamily="34" charset="0"/>
                          <a:cs typeface="Times New Roman" pitchFamily="18" charset="0"/>
                        </a:rPr>
                        <a:t>13</a:t>
                      </a:r>
                      <a:endParaRPr kumimoji="0" lang="en-US" sz="18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ctr" defTabSz="914400" rtl="0" eaLnBrk="1" fontAlgn="base" latinLnBrk="0" hangingPunct="1">
                        <a:lnSpc>
                          <a:spcPct val="95000"/>
                        </a:lnSpc>
                        <a:spcBef>
                          <a:spcPct val="0"/>
                        </a:spcBef>
                        <a:spcAft>
                          <a:spcPct val="0"/>
                        </a:spcAft>
                        <a:buClr>
                          <a:schemeClr val="accent2"/>
                        </a:buClr>
                        <a:buSzTx/>
                        <a:buFont typeface="Wingdings" pitchFamily="2" charset="2"/>
                        <a:buNone/>
                        <a:tabLst/>
                      </a:pPr>
                      <a:endParaRPr kumimoji="0" lang="en-US" sz="1800" b="0" i="0" u="none" strike="noStrike" cap="none" normalizeH="0" baseline="0" dirty="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1800" b="1" i="0" u="none" strike="noStrike" cap="none" normalizeH="0" baseline="0" dirty="0" smtClean="0">
                          <a:ln>
                            <a:noFill/>
                          </a:ln>
                          <a:solidFill>
                            <a:srgbClr val="000000"/>
                          </a:solidFill>
                          <a:effectLst/>
                          <a:latin typeface="Arial Narrow" pitchFamily="34" charset="0"/>
                          <a:cs typeface="Times New Roman" pitchFamily="18" charset="0"/>
                        </a:rPr>
                        <a:t>11</a:t>
                      </a:r>
                      <a:endParaRPr kumimoji="0" lang="en-US" sz="1800" b="0" i="0" u="none" strike="noStrike" cap="none" normalizeH="0" baseline="0" dirty="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ctr" defTabSz="914400" rtl="0" eaLnBrk="1" fontAlgn="base" latinLnBrk="0" hangingPunct="1">
                        <a:lnSpc>
                          <a:spcPct val="95000"/>
                        </a:lnSpc>
                        <a:spcBef>
                          <a:spcPct val="0"/>
                        </a:spcBef>
                        <a:spcAft>
                          <a:spcPct val="0"/>
                        </a:spcAft>
                        <a:buClr>
                          <a:schemeClr val="accent2"/>
                        </a:buClr>
                        <a:buSzTx/>
                        <a:buFont typeface="Wingdings" pitchFamily="2" charset="2"/>
                        <a:buNone/>
                        <a:tabLst/>
                      </a:pPr>
                      <a:endParaRPr kumimoji="0" lang="en-US" sz="1800" b="0" i="0" u="none" strike="noStrike" cap="none" normalizeH="0" baseline="0" dirty="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bl>
          </a:graphicData>
        </a:graphic>
      </p:graphicFrame>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8" name="Rectangle 2"/>
          <p:cNvSpPr>
            <a:spLocks noGrp="1" noChangeArrowheads="1"/>
          </p:cNvSpPr>
          <p:nvPr>
            <p:ph type="title"/>
          </p:nvPr>
        </p:nvSpPr>
        <p:spPr>
          <a:xfrm>
            <a:off x="457200" y="228600"/>
            <a:ext cx="8596745" cy="1143000"/>
          </a:xfrm>
        </p:spPr>
        <p:txBody>
          <a:bodyPr>
            <a:noAutofit/>
          </a:bodyPr>
          <a:lstStyle/>
          <a:p>
            <a:pPr algn="ctr">
              <a:defRPr/>
            </a:pPr>
            <a:r>
              <a:rPr lang="en-US" sz="4400" b="1" dirty="0"/>
              <a:t>Gross Margins </a:t>
            </a:r>
            <a:r>
              <a:rPr lang="en-US" sz="4400" b="1" dirty="0" smtClean="0"/>
              <a:t>and</a:t>
            </a:r>
            <a:br>
              <a:rPr lang="en-US" sz="4400" b="1" dirty="0" smtClean="0"/>
            </a:br>
            <a:r>
              <a:rPr lang="en-US" sz="4400" b="1" dirty="0" smtClean="0"/>
              <a:t>Operating </a:t>
            </a:r>
            <a:r>
              <a:rPr lang="en-US" sz="4400" b="1" dirty="0"/>
              <a:t>Margins</a:t>
            </a:r>
          </a:p>
        </p:txBody>
      </p:sp>
      <p:sp>
        <p:nvSpPr>
          <p:cNvPr id="308227" name="Rectangle 3"/>
          <p:cNvSpPr>
            <a:spLocks noGrp="1" noChangeArrowheads="1"/>
          </p:cNvSpPr>
          <p:nvPr>
            <p:ph idx="1"/>
          </p:nvPr>
        </p:nvSpPr>
        <p:spPr>
          <a:xfrm>
            <a:off x="533400" y="1600200"/>
            <a:ext cx="8382000" cy="4495800"/>
          </a:xfrm>
        </p:spPr>
        <p:txBody>
          <a:bodyPr/>
          <a:lstStyle/>
          <a:p>
            <a:pPr marL="457200" indent="-457200" eaLnBrk="1" hangingPunct="1"/>
            <a:r>
              <a:rPr lang="en-US" sz="2400" dirty="0" smtClean="0">
                <a:solidFill>
                  <a:srgbClr val="C00000"/>
                </a:solidFill>
                <a:latin typeface="+mj-lt"/>
              </a:rPr>
              <a:t>Gross Margins</a:t>
            </a:r>
          </a:p>
          <a:p>
            <a:pPr marL="895350" lvl="1" indent="-457200" eaLnBrk="1" hangingPunct="1"/>
            <a:r>
              <a:rPr lang="en-US" sz="2400" dirty="0" smtClean="0">
                <a:latin typeface="+mj-lt"/>
              </a:rPr>
              <a:t>The surplus available out of sales revenues after subtracting cost of goods sold.</a:t>
            </a:r>
          </a:p>
          <a:p>
            <a:pPr marL="895350" lvl="1" indent="-457200" eaLnBrk="1" hangingPunct="1"/>
            <a:r>
              <a:rPr lang="en-US" sz="2400" dirty="0" smtClean="0">
                <a:latin typeface="+mj-lt"/>
              </a:rPr>
              <a:t>It is obtained over the input costs and as such would reflect the efficiency of use of direct inputs given the price:</a:t>
            </a:r>
          </a:p>
        </p:txBody>
      </p:sp>
      <p:sp>
        <p:nvSpPr>
          <p:cNvPr id="52226" name="Rectangle 2"/>
          <p:cNvSpPr>
            <a:spLocks noChangeArrowheads="1"/>
          </p:cNvSpPr>
          <p:nvPr/>
        </p:nvSpPr>
        <p:spPr bwMode="auto">
          <a:xfrm>
            <a:off x="2362200" y="3657600"/>
            <a:ext cx="38100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US" sz="1800" b="0" i="0" u="none" strike="noStrike" cap="none" normalizeH="0" baseline="0" dirty="0" smtClean="0">
                <a:ln>
                  <a:noFill/>
                </a:ln>
                <a:solidFill>
                  <a:schemeClr val="tx1"/>
                </a:solidFill>
                <a:effectLst/>
                <a:latin typeface="Arial" pitchFamily="34" charset="0"/>
                <a:ea typeface="Times New Roman" pitchFamily="18" charset="0"/>
              </a:rPr>
              <a:t>Gross Profit = Sales – COGS</a:t>
            </a:r>
            <a:endParaRPr kumimoji="0" lang="en-US" sz="1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sz="1800" b="0" i="0" u="none" strike="noStrike" cap="none" normalizeH="0" baseline="0" dirty="0" smtClean="0">
              <a:ln>
                <a:noFill/>
              </a:ln>
              <a:solidFill>
                <a:schemeClr val="tx1"/>
              </a:solidFill>
              <a:effectLst/>
              <a:latin typeface="Arial" pitchFamily="34" charset="0"/>
            </a:endParaRPr>
          </a:p>
        </p:txBody>
      </p:sp>
      <p:pic>
        <p:nvPicPr>
          <p:cNvPr id="52225" name="Picture 1"/>
          <p:cNvPicPr>
            <a:picLocks noChangeAspect="1" noChangeArrowheads="1"/>
          </p:cNvPicPr>
          <p:nvPr/>
        </p:nvPicPr>
        <p:blipFill>
          <a:blip r:embed="rId2" cstate="print">
            <a:clrChange>
              <a:clrFrom>
                <a:srgbClr val="FFFFFF"/>
              </a:clrFrom>
              <a:clrTo>
                <a:srgbClr val="FFFFFF">
                  <a:alpha val="0"/>
                </a:srgbClr>
              </a:clrTo>
            </a:clrChange>
            <a:lum bright="-30000"/>
          </a:blip>
          <a:srcRect/>
          <a:stretch>
            <a:fillRect/>
          </a:stretch>
        </p:blipFill>
        <p:spPr bwMode="auto">
          <a:xfrm>
            <a:off x="2286000" y="4114800"/>
            <a:ext cx="3667125" cy="685800"/>
          </a:xfrm>
          <a:prstGeom prst="rect">
            <a:avLst/>
          </a:prstGeom>
          <a:noFill/>
        </p:spPr>
      </p:pic>
      <p:sp>
        <p:nvSpPr>
          <p:cNvPr id="9" name="Rectangle 8"/>
          <p:cNvSpPr/>
          <p:nvPr/>
        </p:nvSpPr>
        <p:spPr>
          <a:xfrm>
            <a:off x="457200" y="4343400"/>
            <a:ext cx="8077200" cy="2086725"/>
          </a:xfrm>
          <a:prstGeom prst="rect">
            <a:avLst/>
          </a:prstGeom>
        </p:spPr>
        <p:txBody>
          <a:bodyPr wrap="square">
            <a:spAutoFit/>
          </a:bodyPr>
          <a:lstStyle/>
          <a:p>
            <a:pPr lvl="0" eaLnBrk="1" hangingPunct="1">
              <a:spcBef>
                <a:spcPct val="20000"/>
              </a:spcBef>
              <a:buClr>
                <a:srgbClr val="CC0000"/>
              </a:buClr>
            </a:pPr>
            <a:endParaRPr lang="en-US" kern="0" dirty="0" smtClean="0">
              <a:solidFill>
                <a:srgbClr val="CC0000"/>
              </a:solidFill>
              <a:latin typeface="+mj-lt"/>
            </a:endParaRPr>
          </a:p>
          <a:p>
            <a:pPr marL="342900" lvl="0" indent="-342900" eaLnBrk="1" hangingPunct="1">
              <a:spcBef>
                <a:spcPct val="20000"/>
              </a:spcBef>
              <a:buClr>
                <a:srgbClr val="00B0F0"/>
              </a:buClr>
              <a:buSzPct val="140000"/>
              <a:buFont typeface="Arial" panose="020B0604020202020204" pitchFamily="34" charset="0"/>
              <a:buChar char="•"/>
            </a:pPr>
            <a:r>
              <a:rPr lang="en-US" kern="0" dirty="0" smtClean="0">
                <a:solidFill>
                  <a:srgbClr val="CC0000"/>
                </a:solidFill>
                <a:latin typeface="+mj-lt"/>
              </a:rPr>
              <a:t>Operating Margins</a:t>
            </a:r>
          </a:p>
          <a:p>
            <a:pPr marL="800100" lvl="1" indent="-342900" eaLnBrk="1" hangingPunct="1">
              <a:spcBef>
                <a:spcPct val="20000"/>
              </a:spcBef>
              <a:buClr>
                <a:srgbClr val="00B0F0"/>
              </a:buClr>
              <a:buSzPct val="140000"/>
              <a:buFont typeface="Arial" panose="020B0604020202020204" pitchFamily="34" charset="0"/>
              <a:buChar char="•"/>
            </a:pPr>
            <a:r>
              <a:rPr lang="en-US" kern="0" dirty="0" smtClean="0">
                <a:solidFill>
                  <a:srgbClr val="000000"/>
                </a:solidFill>
                <a:latin typeface="+mj-lt"/>
              </a:rPr>
              <a:t>It is the reflection of the operations of the company, and hence considered as a reflection of the management’s performance.</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1143000"/>
          </a:xfrm>
        </p:spPr>
        <p:txBody>
          <a:bodyPr>
            <a:normAutofit/>
          </a:bodyPr>
          <a:lstStyle/>
          <a:p>
            <a:pPr algn="ctr">
              <a:defRPr/>
            </a:pPr>
            <a:r>
              <a:rPr lang="en-US" sz="4400" b="1" dirty="0" err="1" smtClean="0"/>
              <a:t>Contd</a:t>
            </a:r>
            <a:r>
              <a:rPr lang="en-US" sz="4400" b="1" dirty="0" smtClean="0"/>
              <a:t>…</a:t>
            </a:r>
            <a:endParaRPr lang="en-US" sz="4400" b="1" dirty="0"/>
          </a:p>
        </p:txBody>
      </p:sp>
      <p:sp>
        <p:nvSpPr>
          <p:cNvPr id="3" name="Content Placeholder 2"/>
          <p:cNvSpPr>
            <a:spLocks noGrp="1"/>
          </p:cNvSpPr>
          <p:nvPr>
            <p:ph idx="1"/>
          </p:nvPr>
        </p:nvSpPr>
        <p:spPr>
          <a:xfrm>
            <a:off x="566738" y="1752600"/>
            <a:ext cx="8272462" cy="4495800"/>
          </a:xfrm>
        </p:spPr>
        <p:txBody>
          <a:bodyPr>
            <a:normAutofit/>
          </a:bodyPr>
          <a:lstStyle/>
          <a:p>
            <a:pPr marL="895350" lvl="1" indent="-457200" eaLnBrk="1" hangingPunct="1"/>
            <a:r>
              <a:rPr lang="en-US" sz="2000" dirty="0" smtClean="0">
                <a:latin typeface="+mj-lt"/>
              </a:rPr>
              <a:t>Frequently used as a basis of comparison across companies:</a:t>
            </a:r>
            <a:endParaRPr lang="en-US" sz="1600" dirty="0" smtClean="0">
              <a:latin typeface="+mj-lt"/>
            </a:endParaRPr>
          </a:p>
          <a:p>
            <a:pPr marL="895350" lvl="1" indent="-457200" eaLnBrk="1" hangingPunct="1">
              <a:buNone/>
            </a:pPr>
            <a:r>
              <a:rPr lang="en-US" sz="2000" dirty="0" smtClean="0">
                <a:latin typeface="+mj-lt"/>
              </a:rPr>
              <a:t>           </a:t>
            </a:r>
            <a:r>
              <a:rPr lang="en-US" sz="1600" dirty="0" smtClean="0">
                <a:latin typeface="+mj-lt"/>
              </a:rPr>
              <a:t>Operating Profit = PBDIT – Depreciation</a:t>
            </a:r>
          </a:p>
          <a:p>
            <a:pPr marL="895350" lvl="1" indent="-457200" eaLnBrk="1" hangingPunct="1">
              <a:buNone/>
            </a:pPr>
            <a:endParaRPr lang="en-US" sz="2000" dirty="0" smtClean="0">
              <a:latin typeface="+mj-lt"/>
            </a:endParaRPr>
          </a:p>
          <a:p>
            <a:pPr marL="895350" lvl="1" indent="-457200" eaLnBrk="1" hangingPunct="1">
              <a:buNone/>
            </a:pPr>
            <a:endParaRPr lang="en-US" sz="2000" dirty="0" smtClean="0">
              <a:latin typeface="+mj-lt"/>
            </a:endParaRPr>
          </a:p>
          <a:p>
            <a:pPr marL="457200" indent="-457200" eaLnBrk="1" hangingPunct="1"/>
            <a:r>
              <a:rPr lang="en-US" sz="2000" dirty="0" smtClean="0">
                <a:solidFill>
                  <a:srgbClr val="C00000"/>
                </a:solidFill>
                <a:latin typeface="+mj-lt"/>
              </a:rPr>
              <a:t>Earnings before interest and taxes</a:t>
            </a:r>
          </a:p>
          <a:p>
            <a:pPr marL="895350" lvl="1" indent="-457200" eaLnBrk="1" hangingPunct="1"/>
            <a:r>
              <a:rPr lang="en-US" sz="2000" dirty="0" smtClean="0">
                <a:latin typeface="+mj-lt"/>
              </a:rPr>
              <a:t>Any non-operating surplus or deficit is adjusted to the operating profit margin to obtain the earnings before interest and taxes.</a:t>
            </a:r>
            <a:endParaRPr lang="en-US" sz="2000" dirty="0">
              <a:latin typeface="+mj-lt"/>
            </a:endParaRPr>
          </a:p>
        </p:txBody>
      </p:sp>
      <p:sp>
        <p:nvSpPr>
          <p:cNvPr id="512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1201" name="Picture 1"/>
          <p:cNvPicPr>
            <a:picLocks noChangeAspect="1" noChangeArrowheads="1"/>
          </p:cNvPicPr>
          <p:nvPr/>
        </p:nvPicPr>
        <p:blipFill>
          <a:blip r:embed="rId2" cstate="print">
            <a:clrChange>
              <a:clrFrom>
                <a:srgbClr val="FFFFFF"/>
              </a:clrFrom>
              <a:clrTo>
                <a:srgbClr val="FFFFFF">
                  <a:alpha val="0"/>
                </a:srgbClr>
              </a:clrTo>
            </a:clrChange>
            <a:lum bright="-30000"/>
          </a:blip>
          <a:srcRect/>
          <a:stretch>
            <a:fillRect/>
          </a:stretch>
        </p:blipFill>
        <p:spPr bwMode="auto">
          <a:xfrm>
            <a:off x="2057400" y="2590800"/>
            <a:ext cx="3962400" cy="685800"/>
          </a:xfrm>
          <a:prstGeom prst="rect">
            <a:avLst/>
          </a:prstGeom>
          <a:noFill/>
        </p:spPr>
      </p:pic>
      <p:sp>
        <p:nvSpPr>
          <p:cNvPr id="13" name="Rectangle 12"/>
          <p:cNvSpPr/>
          <p:nvPr/>
        </p:nvSpPr>
        <p:spPr>
          <a:xfrm>
            <a:off x="533400" y="4495800"/>
            <a:ext cx="8305800" cy="1107996"/>
          </a:xfrm>
          <a:prstGeom prst="rect">
            <a:avLst/>
          </a:prstGeom>
        </p:spPr>
        <p:txBody>
          <a:bodyPr wrap="square">
            <a:spAutoFit/>
          </a:bodyPr>
          <a:lstStyle/>
          <a:p>
            <a:pPr marL="457200" lvl="0" indent="-457200" eaLnBrk="1" hangingPunct="1">
              <a:spcBef>
                <a:spcPct val="15000"/>
              </a:spcBef>
              <a:buClr>
                <a:srgbClr val="CC0000"/>
              </a:buClr>
              <a:buFont typeface="Wingdings" pitchFamily="2" charset="2"/>
              <a:buChar char="o"/>
            </a:pPr>
            <a:r>
              <a:rPr lang="en-US" sz="2000" kern="0" dirty="0" smtClean="0">
                <a:solidFill>
                  <a:srgbClr val="CC0000"/>
                </a:solidFill>
                <a:latin typeface="+mj-lt"/>
              </a:rPr>
              <a:t>Profit Before Tax</a:t>
            </a:r>
          </a:p>
          <a:p>
            <a:pPr marL="895350" lvl="1" indent="-457200" eaLnBrk="1" hangingPunct="1">
              <a:spcBef>
                <a:spcPct val="15000"/>
              </a:spcBef>
              <a:buClr>
                <a:srgbClr val="CC0000"/>
              </a:buClr>
              <a:buFont typeface="Wingdings" pitchFamily="2" charset="2"/>
              <a:buChar char="n"/>
            </a:pPr>
            <a:r>
              <a:rPr lang="en-US" sz="2000" kern="0" dirty="0" smtClean="0">
                <a:solidFill>
                  <a:srgbClr val="000000"/>
                </a:solidFill>
                <a:latin typeface="+mj-lt"/>
              </a:rPr>
              <a:t>It is the surplus amount obtained after meeting interest expense.</a:t>
            </a:r>
          </a:p>
          <a:p>
            <a:pPr marL="895350" lvl="1" indent="-457200" eaLnBrk="1" hangingPunct="1">
              <a:spcBef>
                <a:spcPct val="15000"/>
              </a:spcBef>
              <a:buClr>
                <a:srgbClr val="CC0000"/>
              </a:buClr>
              <a:buFont typeface="Wingdings" pitchFamily="2" charset="2"/>
              <a:buChar char="n"/>
            </a:pPr>
            <a:r>
              <a:rPr lang="en-US" sz="2000" kern="0" dirty="0" smtClean="0">
                <a:solidFill>
                  <a:srgbClr val="000000"/>
                </a:solidFill>
                <a:latin typeface="+mj-lt"/>
              </a:rPr>
              <a:t>Influenced to a great extent by the financing decisions.</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Rectangle 2"/>
          <p:cNvSpPr>
            <a:spLocks noGrp="1" noChangeArrowheads="1"/>
          </p:cNvSpPr>
          <p:nvPr>
            <p:ph type="title"/>
          </p:nvPr>
        </p:nvSpPr>
        <p:spPr>
          <a:xfrm>
            <a:off x="457200" y="218209"/>
            <a:ext cx="8229600" cy="1143000"/>
          </a:xfrm>
        </p:spPr>
        <p:txBody>
          <a:bodyPr>
            <a:normAutofit/>
          </a:bodyPr>
          <a:lstStyle/>
          <a:p>
            <a:pPr algn="ctr">
              <a:defRPr/>
            </a:pPr>
            <a:r>
              <a:rPr lang="en-US" sz="4400" b="1" dirty="0" smtClean="0"/>
              <a:t>PAT </a:t>
            </a:r>
            <a:r>
              <a:rPr lang="en-US" sz="4400" b="1" dirty="0"/>
              <a:t>and Retained Earnings</a:t>
            </a:r>
          </a:p>
        </p:txBody>
      </p:sp>
      <p:sp>
        <p:nvSpPr>
          <p:cNvPr id="309251" name="Rectangle 3"/>
          <p:cNvSpPr>
            <a:spLocks noGrp="1" noChangeArrowheads="1"/>
          </p:cNvSpPr>
          <p:nvPr>
            <p:ph idx="1"/>
          </p:nvPr>
        </p:nvSpPr>
        <p:spPr>
          <a:xfrm>
            <a:off x="533400" y="1676400"/>
            <a:ext cx="8382000" cy="4572000"/>
          </a:xfrm>
        </p:spPr>
        <p:txBody>
          <a:bodyPr>
            <a:normAutofit lnSpcReduction="10000"/>
          </a:bodyPr>
          <a:lstStyle/>
          <a:p>
            <a:pPr marL="457200" indent="-457200" eaLnBrk="1" hangingPunct="1">
              <a:spcBef>
                <a:spcPct val="15000"/>
              </a:spcBef>
            </a:pPr>
            <a:r>
              <a:rPr lang="en-US" sz="2400" dirty="0" smtClean="0">
                <a:solidFill>
                  <a:schemeClr val="accent2"/>
                </a:solidFill>
                <a:latin typeface="+mj-lt"/>
              </a:rPr>
              <a:t>Profit After Tax (a.k.a. Net Income)</a:t>
            </a:r>
          </a:p>
          <a:p>
            <a:pPr marL="895350" lvl="1" indent="-457200" eaLnBrk="1" hangingPunct="1">
              <a:spcBef>
                <a:spcPct val="15000"/>
              </a:spcBef>
            </a:pPr>
            <a:r>
              <a:rPr lang="en-US" sz="2400" dirty="0" smtClean="0">
                <a:latin typeface="+mj-lt"/>
              </a:rPr>
              <a:t>Overall surplus available out of sales to shareholders.</a:t>
            </a:r>
          </a:p>
          <a:p>
            <a:pPr marL="895350" lvl="1" indent="-457200" eaLnBrk="1" hangingPunct="1">
              <a:spcBef>
                <a:spcPct val="15000"/>
              </a:spcBef>
            </a:pPr>
            <a:r>
              <a:rPr lang="en-US" sz="2400" dirty="0" smtClean="0">
                <a:latin typeface="+mj-lt"/>
              </a:rPr>
              <a:t>This is influenced by three major factors namely, operating efficiency, financing efficiency and taxation.</a:t>
            </a:r>
          </a:p>
          <a:p>
            <a:pPr marL="895350" lvl="1" indent="-457200" eaLnBrk="1" hangingPunct="1">
              <a:spcBef>
                <a:spcPct val="15000"/>
              </a:spcBef>
            </a:pPr>
            <a:r>
              <a:rPr lang="en-US" sz="2400" dirty="0" smtClean="0">
                <a:latin typeface="+mj-lt"/>
              </a:rPr>
              <a:t>As a percentage of sales it is known as Net Profit Margin, and is used to compare margins of players in the same industry:</a:t>
            </a:r>
          </a:p>
          <a:p>
            <a:pPr marL="895350" lvl="1" indent="-457200" eaLnBrk="1" hangingPunct="1">
              <a:spcBef>
                <a:spcPct val="15000"/>
              </a:spcBef>
              <a:buNone/>
            </a:pPr>
            <a:endParaRPr lang="en-US" sz="2400" dirty="0" smtClean="0">
              <a:latin typeface="+mj-lt"/>
            </a:endParaRPr>
          </a:p>
          <a:p>
            <a:pPr marL="457200" indent="-457200" eaLnBrk="1" hangingPunct="1">
              <a:spcBef>
                <a:spcPct val="15000"/>
              </a:spcBef>
              <a:buNone/>
            </a:pPr>
            <a:endParaRPr lang="en-US" sz="2400" dirty="0" smtClean="0">
              <a:solidFill>
                <a:schemeClr val="accent2"/>
              </a:solidFill>
              <a:latin typeface="+mj-lt"/>
            </a:endParaRPr>
          </a:p>
          <a:p>
            <a:pPr marL="457200" indent="-457200" eaLnBrk="1" hangingPunct="1">
              <a:spcBef>
                <a:spcPct val="15000"/>
              </a:spcBef>
            </a:pPr>
            <a:r>
              <a:rPr lang="en-US" sz="2400" dirty="0" smtClean="0">
                <a:solidFill>
                  <a:schemeClr val="accent2"/>
                </a:solidFill>
                <a:latin typeface="+mj-lt"/>
              </a:rPr>
              <a:t>Retained Earnings (a.k.a. Retained Profit)</a:t>
            </a:r>
          </a:p>
          <a:p>
            <a:pPr marL="895350" lvl="1" indent="-457200" eaLnBrk="1" hangingPunct="1">
              <a:spcBef>
                <a:spcPct val="15000"/>
              </a:spcBef>
            </a:pPr>
            <a:r>
              <a:rPr lang="en-US" sz="2400" dirty="0" smtClean="0">
                <a:latin typeface="+mj-lt"/>
              </a:rPr>
              <a:t>Amount of profit remaining after the distribution of dividends.</a:t>
            </a:r>
          </a:p>
        </p:txBody>
      </p:sp>
      <p:sp>
        <p:nvSpPr>
          <p:cNvPr id="50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0177" name="Picture 1"/>
          <p:cNvPicPr>
            <a:picLocks noChangeAspect="1" noChangeArrowheads="1"/>
          </p:cNvPicPr>
          <p:nvPr/>
        </p:nvPicPr>
        <p:blipFill>
          <a:blip r:embed="rId3" cstate="print">
            <a:clrChange>
              <a:clrFrom>
                <a:srgbClr val="FFFFFF"/>
              </a:clrFrom>
              <a:clrTo>
                <a:srgbClr val="FFFFFF">
                  <a:alpha val="0"/>
                </a:srgbClr>
              </a:clrTo>
            </a:clrChange>
            <a:lum bright="-30000"/>
          </a:blip>
          <a:srcRect/>
          <a:stretch>
            <a:fillRect/>
          </a:stretch>
        </p:blipFill>
        <p:spPr bwMode="auto">
          <a:xfrm>
            <a:off x="2286000" y="4191000"/>
            <a:ext cx="3886200" cy="609600"/>
          </a:xfrm>
          <a:prstGeom prst="rect">
            <a:avLst/>
          </a:prstGeom>
          <a:noFill/>
        </p:spPr>
      </p:pic>
      <p:sp>
        <p:nvSpPr>
          <p:cNvPr id="50179" name="Rectangle 3"/>
          <p:cNvSpPr>
            <a:spLocks noChangeArrowheads="1"/>
          </p:cNvSpPr>
          <p:nvPr/>
        </p:nvSpPr>
        <p:spPr bwMode="auto">
          <a:xfrm>
            <a:off x="-1588" y="809625"/>
            <a:ext cx="9144001"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1800" b="0" i="0" u="none" strike="noStrike" cap="none" normalizeH="0" baseline="0" smtClean="0">
              <a:ln>
                <a:noFill/>
              </a:ln>
              <a:solidFill>
                <a:schemeClr val="tx1"/>
              </a:solidFill>
              <a:effectLst/>
              <a:latin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Rectangle 2"/>
          <p:cNvSpPr>
            <a:spLocks noGrp="1" noChangeArrowheads="1"/>
          </p:cNvSpPr>
          <p:nvPr>
            <p:ph type="title"/>
          </p:nvPr>
        </p:nvSpPr>
        <p:spPr>
          <a:xfrm>
            <a:off x="564284" y="13855"/>
            <a:ext cx="8001000" cy="1216025"/>
          </a:xfrm>
        </p:spPr>
        <p:txBody>
          <a:bodyPr>
            <a:normAutofit/>
          </a:bodyPr>
          <a:lstStyle/>
          <a:p>
            <a:pPr algn="ctr">
              <a:defRPr/>
            </a:pPr>
            <a:r>
              <a:rPr lang="en-US" sz="4400" b="1" dirty="0"/>
              <a:t>Tools &amp; Tools Ltd. – Analysis</a:t>
            </a:r>
          </a:p>
        </p:txBody>
      </p:sp>
      <p:graphicFrame>
        <p:nvGraphicFramePr>
          <p:cNvPr id="310275" name="Group 3"/>
          <p:cNvGraphicFramePr>
            <a:graphicFrameLocks noGrp="1"/>
          </p:cNvGraphicFramePr>
          <p:nvPr>
            <p:ph type="tbl" idx="1"/>
            <p:extLst>
              <p:ext uri="{D42A27DB-BD31-4B8C-83A1-F6EECF244321}">
                <p14:modId xmlns:p14="http://schemas.microsoft.com/office/powerpoint/2010/main" val="516454032"/>
              </p:ext>
            </p:extLst>
          </p:nvPr>
        </p:nvGraphicFramePr>
        <p:xfrm>
          <a:off x="457200" y="1676400"/>
          <a:ext cx="8229600" cy="4572000"/>
        </p:xfrm>
        <a:graphic>
          <a:graphicData uri="http://schemas.openxmlformats.org/drawingml/2006/table">
            <a:tbl>
              <a:tblPr/>
              <a:tblGrid>
                <a:gridCol w="3352800"/>
                <a:gridCol w="1457597"/>
                <a:gridCol w="980803"/>
                <a:gridCol w="1419497"/>
                <a:gridCol w="1018903"/>
              </a:tblGrid>
              <a:tr h="22860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900" b="0" i="0" u="none" strike="noStrike" cap="none" normalizeH="0" baseline="0" dirty="0" smtClean="0">
                        <a:ln>
                          <a:noFill/>
                        </a:ln>
                        <a:solidFill>
                          <a:schemeClr val="tx1"/>
                        </a:solidFill>
                        <a:effectLst/>
                        <a:latin typeface="Verdan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Times New Roman" pitchFamily="18" charset="0"/>
                          <a:cs typeface="Times New Roman" pitchFamily="18" charset="0"/>
                        </a:rPr>
                        <a:t>INR Million</a:t>
                      </a:r>
                      <a:endParaRPr kumimoji="0" lang="en-US" sz="19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Times New Roman" pitchFamily="18" charset="0"/>
                          <a:cs typeface="Times New Roman" pitchFamily="18" charset="0"/>
                        </a:rPr>
                        <a:t>% (11)</a:t>
                      </a:r>
                      <a:endParaRPr kumimoji="0" lang="en-US" sz="19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Times New Roman" pitchFamily="18" charset="0"/>
                          <a:cs typeface="Times New Roman" pitchFamily="18" charset="0"/>
                        </a:rPr>
                        <a:t>INR Million</a:t>
                      </a:r>
                      <a:endParaRPr kumimoji="0" lang="en-US" sz="19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Times New Roman" pitchFamily="18" charset="0"/>
                          <a:cs typeface="Times New Roman" pitchFamily="18" charset="0"/>
                        </a:rPr>
                        <a:t>% (10)</a:t>
                      </a:r>
                      <a:endParaRPr kumimoji="0" lang="en-US" sz="19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85750">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Times New Roman" pitchFamily="18" charset="0"/>
                          <a:cs typeface="Times New Roman" pitchFamily="18" charset="0"/>
                        </a:rPr>
                        <a:t>Sales</a:t>
                      </a:r>
                      <a:endParaRPr kumimoji="0" lang="en-US" sz="19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smtClean="0">
                          <a:ln>
                            <a:noFill/>
                          </a:ln>
                          <a:solidFill>
                            <a:srgbClr val="000000"/>
                          </a:solidFill>
                          <a:effectLst/>
                          <a:latin typeface="Times New Roman" pitchFamily="18" charset="0"/>
                          <a:cs typeface="Times New Roman" pitchFamily="18" charset="0"/>
                        </a:rPr>
                        <a:t>300</a:t>
                      </a:r>
                      <a:endParaRPr kumimoji="0" lang="en-US" sz="19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smtClean="0">
                          <a:ln>
                            <a:noFill/>
                          </a:ln>
                          <a:solidFill>
                            <a:srgbClr val="000000"/>
                          </a:solidFill>
                          <a:effectLst/>
                          <a:latin typeface="Times New Roman" pitchFamily="18" charset="0"/>
                          <a:cs typeface="Times New Roman" pitchFamily="18" charset="0"/>
                        </a:rPr>
                        <a:t>100</a:t>
                      </a:r>
                      <a:endParaRPr kumimoji="0" lang="en-US" sz="19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Times New Roman" pitchFamily="18" charset="0"/>
                          <a:cs typeface="Times New Roman" pitchFamily="18" charset="0"/>
                        </a:rPr>
                        <a:t>280</a:t>
                      </a:r>
                      <a:endParaRPr kumimoji="0" lang="en-US" sz="19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Times New Roman" pitchFamily="18" charset="0"/>
                          <a:cs typeface="Times New Roman" pitchFamily="18" charset="0"/>
                        </a:rPr>
                        <a:t>100</a:t>
                      </a:r>
                      <a:endParaRPr kumimoji="0" lang="en-US" sz="19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85750">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Times New Roman" pitchFamily="18" charset="0"/>
                          <a:cs typeface="Times New Roman" pitchFamily="18" charset="0"/>
                        </a:rPr>
                        <a:t>Cost of goods sold	</a:t>
                      </a:r>
                      <a:endParaRPr kumimoji="0" lang="en-US" sz="19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smtClean="0">
                          <a:ln>
                            <a:noFill/>
                          </a:ln>
                          <a:solidFill>
                            <a:srgbClr val="000000"/>
                          </a:solidFill>
                          <a:effectLst/>
                          <a:latin typeface="Times New Roman" pitchFamily="18" charset="0"/>
                          <a:cs typeface="Times New Roman" pitchFamily="18" charset="0"/>
                        </a:rPr>
                        <a:t>148</a:t>
                      </a:r>
                      <a:endParaRPr kumimoji="0" lang="en-US" sz="19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smtClean="0">
                          <a:ln>
                            <a:noFill/>
                          </a:ln>
                          <a:solidFill>
                            <a:srgbClr val="000000"/>
                          </a:solidFill>
                          <a:effectLst/>
                          <a:latin typeface="Times New Roman" pitchFamily="18" charset="0"/>
                          <a:cs typeface="Times New Roman" pitchFamily="18" charset="0"/>
                        </a:rPr>
                        <a:t>49.33</a:t>
                      </a:r>
                      <a:endParaRPr kumimoji="0" lang="en-US" sz="19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smtClean="0">
                          <a:ln>
                            <a:noFill/>
                          </a:ln>
                          <a:solidFill>
                            <a:srgbClr val="000000"/>
                          </a:solidFill>
                          <a:effectLst/>
                          <a:latin typeface="Times New Roman" pitchFamily="18" charset="0"/>
                          <a:cs typeface="Times New Roman" pitchFamily="18" charset="0"/>
                        </a:rPr>
                        <a:t>140</a:t>
                      </a:r>
                      <a:endParaRPr kumimoji="0" lang="en-US" sz="19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Times New Roman" pitchFamily="18" charset="0"/>
                          <a:cs typeface="Times New Roman" pitchFamily="18" charset="0"/>
                        </a:rPr>
                        <a:t>50.00</a:t>
                      </a:r>
                      <a:endParaRPr kumimoji="0" lang="en-US" sz="19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85750">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1900" b="1" i="0" u="none" strike="noStrike" cap="none" normalizeH="0" baseline="0" dirty="0" smtClean="0">
                          <a:ln>
                            <a:noFill/>
                          </a:ln>
                          <a:solidFill>
                            <a:srgbClr val="000000"/>
                          </a:solidFill>
                          <a:effectLst/>
                          <a:latin typeface="Times New Roman" pitchFamily="18" charset="0"/>
                          <a:cs typeface="Times New Roman" pitchFamily="18" charset="0"/>
                        </a:rPr>
                        <a:t>Gross Profit	 (</a:t>
                      </a:r>
                      <a:r>
                        <a:rPr kumimoji="0" lang="en-US" sz="1900" b="1" i="0" u="none" strike="noStrike" cap="none" normalizeH="0" baseline="0" dirty="0" err="1" smtClean="0">
                          <a:ln>
                            <a:noFill/>
                          </a:ln>
                          <a:solidFill>
                            <a:srgbClr val="000000"/>
                          </a:solidFill>
                          <a:effectLst/>
                          <a:latin typeface="Times New Roman" pitchFamily="18" charset="0"/>
                          <a:cs typeface="Times New Roman" pitchFamily="18" charset="0"/>
                        </a:rPr>
                        <a:t>i</a:t>
                      </a:r>
                      <a:r>
                        <a:rPr kumimoji="0" lang="en-US" sz="1900" b="1" i="0" u="none" strike="noStrike" cap="none" normalizeH="0" baseline="0" dirty="0" smtClean="0">
                          <a:ln>
                            <a:noFill/>
                          </a:ln>
                          <a:solidFill>
                            <a:srgbClr val="000000"/>
                          </a:solidFill>
                          <a:effectLst/>
                          <a:latin typeface="Times New Roman" pitchFamily="18" charset="0"/>
                          <a:cs typeface="Times New Roman" pitchFamily="18" charset="0"/>
                        </a:rPr>
                        <a:t>)</a:t>
                      </a:r>
                      <a:endParaRPr kumimoji="0" lang="en-US" sz="19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1900" b="1" i="0" u="none" strike="noStrike" cap="none" normalizeH="0" baseline="0" dirty="0" smtClean="0">
                          <a:ln>
                            <a:noFill/>
                          </a:ln>
                          <a:solidFill>
                            <a:srgbClr val="000000"/>
                          </a:solidFill>
                          <a:effectLst/>
                          <a:latin typeface="Times New Roman" pitchFamily="18" charset="0"/>
                          <a:cs typeface="Times New Roman" pitchFamily="18" charset="0"/>
                        </a:rPr>
                        <a:t>152</a:t>
                      </a:r>
                      <a:endParaRPr kumimoji="0" lang="en-US" sz="19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1900" b="1" i="0" u="none" strike="noStrike" cap="none" normalizeH="0" baseline="0" smtClean="0">
                          <a:ln>
                            <a:noFill/>
                          </a:ln>
                          <a:solidFill>
                            <a:srgbClr val="000000"/>
                          </a:solidFill>
                          <a:effectLst/>
                          <a:latin typeface="Times New Roman" pitchFamily="18" charset="0"/>
                          <a:cs typeface="Times New Roman" pitchFamily="18" charset="0"/>
                        </a:rPr>
                        <a:t>50.67</a:t>
                      </a:r>
                      <a:endParaRPr kumimoji="0" lang="en-US" sz="19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1900" b="1" i="0" u="none" strike="noStrike" cap="none" normalizeH="0" baseline="0" smtClean="0">
                          <a:ln>
                            <a:noFill/>
                          </a:ln>
                          <a:solidFill>
                            <a:srgbClr val="000000"/>
                          </a:solidFill>
                          <a:effectLst/>
                          <a:latin typeface="Times New Roman" pitchFamily="18" charset="0"/>
                          <a:cs typeface="Times New Roman" pitchFamily="18" charset="0"/>
                        </a:rPr>
                        <a:t>140</a:t>
                      </a:r>
                      <a:endParaRPr kumimoji="0" lang="en-US" sz="19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1900" b="1" i="0" u="none" strike="noStrike" cap="none" normalizeH="0" baseline="0" dirty="0" smtClean="0">
                          <a:ln>
                            <a:noFill/>
                          </a:ln>
                          <a:solidFill>
                            <a:srgbClr val="000000"/>
                          </a:solidFill>
                          <a:effectLst/>
                          <a:latin typeface="Times New Roman" pitchFamily="18" charset="0"/>
                          <a:cs typeface="Times New Roman" pitchFamily="18" charset="0"/>
                        </a:rPr>
                        <a:t>50.00</a:t>
                      </a:r>
                      <a:endParaRPr kumimoji="0" lang="en-US" sz="19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85750">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smtClean="0">
                          <a:ln>
                            <a:noFill/>
                          </a:ln>
                          <a:solidFill>
                            <a:srgbClr val="000000"/>
                          </a:solidFill>
                          <a:effectLst/>
                          <a:latin typeface="Times New Roman" pitchFamily="18" charset="0"/>
                          <a:cs typeface="Times New Roman" pitchFamily="18" charset="0"/>
                        </a:rPr>
                        <a:t>Total operating expenses</a:t>
                      </a:r>
                      <a:endParaRPr kumimoji="0" lang="en-US" sz="19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smtClean="0">
                          <a:ln>
                            <a:noFill/>
                          </a:ln>
                          <a:solidFill>
                            <a:srgbClr val="000000"/>
                          </a:solidFill>
                          <a:effectLst/>
                          <a:latin typeface="Times New Roman" pitchFamily="18" charset="0"/>
                          <a:cs typeface="Times New Roman" pitchFamily="18" charset="0"/>
                        </a:rPr>
                        <a:t>85</a:t>
                      </a:r>
                      <a:endParaRPr kumimoji="0" lang="en-US" sz="19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smtClean="0">
                          <a:ln>
                            <a:noFill/>
                          </a:ln>
                          <a:solidFill>
                            <a:srgbClr val="000000"/>
                          </a:solidFill>
                          <a:effectLst/>
                          <a:latin typeface="Times New Roman" pitchFamily="18" charset="0"/>
                          <a:cs typeface="Times New Roman" pitchFamily="18" charset="0"/>
                        </a:rPr>
                        <a:t>28.33</a:t>
                      </a:r>
                      <a:endParaRPr kumimoji="0" lang="en-US" sz="19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smtClean="0">
                          <a:ln>
                            <a:noFill/>
                          </a:ln>
                          <a:solidFill>
                            <a:srgbClr val="000000"/>
                          </a:solidFill>
                          <a:effectLst/>
                          <a:latin typeface="Times New Roman" pitchFamily="18" charset="0"/>
                          <a:cs typeface="Times New Roman" pitchFamily="18" charset="0"/>
                        </a:rPr>
                        <a:t>80</a:t>
                      </a:r>
                      <a:endParaRPr kumimoji="0" lang="en-US" sz="19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Times New Roman" pitchFamily="18" charset="0"/>
                          <a:cs typeface="Times New Roman" pitchFamily="18" charset="0"/>
                        </a:rPr>
                        <a:t>28.57</a:t>
                      </a:r>
                      <a:endParaRPr kumimoji="0" lang="en-US" sz="19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31775">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1900" b="1" i="0" u="none" strike="noStrike" cap="none" normalizeH="0" baseline="0" smtClean="0">
                          <a:ln>
                            <a:noFill/>
                          </a:ln>
                          <a:solidFill>
                            <a:srgbClr val="000000"/>
                          </a:solidFill>
                          <a:effectLst/>
                          <a:latin typeface="Times New Roman" pitchFamily="18" charset="0"/>
                          <a:cs typeface="Times New Roman" pitchFamily="18" charset="0"/>
                        </a:rPr>
                        <a:t>Operating Profit (ii)</a:t>
                      </a:r>
                      <a:endParaRPr kumimoji="0" lang="en-US" sz="19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1900" b="1" i="0" u="none" strike="noStrike" cap="none" normalizeH="0" baseline="0" smtClean="0">
                          <a:ln>
                            <a:noFill/>
                          </a:ln>
                          <a:solidFill>
                            <a:srgbClr val="000000"/>
                          </a:solidFill>
                          <a:effectLst/>
                          <a:latin typeface="Times New Roman" pitchFamily="18" charset="0"/>
                          <a:cs typeface="Times New Roman" pitchFamily="18" charset="0"/>
                        </a:rPr>
                        <a:t>67</a:t>
                      </a:r>
                      <a:endParaRPr kumimoji="0" lang="en-US" sz="19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1900" b="1" i="0" u="none" strike="noStrike" cap="none" normalizeH="0" baseline="0" smtClean="0">
                          <a:ln>
                            <a:noFill/>
                          </a:ln>
                          <a:solidFill>
                            <a:srgbClr val="000000"/>
                          </a:solidFill>
                          <a:effectLst/>
                          <a:latin typeface="Times New Roman" pitchFamily="18" charset="0"/>
                          <a:cs typeface="Times New Roman" pitchFamily="18" charset="0"/>
                        </a:rPr>
                        <a:t>22.33</a:t>
                      </a:r>
                      <a:endParaRPr kumimoji="0" lang="en-US" sz="19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1900" b="1" i="0" u="none" strike="noStrike" cap="none" normalizeH="0" baseline="0" smtClean="0">
                          <a:ln>
                            <a:noFill/>
                          </a:ln>
                          <a:solidFill>
                            <a:srgbClr val="000000"/>
                          </a:solidFill>
                          <a:effectLst/>
                          <a:latin typeface="Times New Roman" pitchFamily="18" charset="0"/>
                          <a:cs typeface="Times New Roman" pitchFamily="18" charset="0"/>
                        </a:rPr>
                        <a:t>60</a:t>
                      </a:r>
                      <a:endParaRPr kumimoji="0" lang="en-US" sz="19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1900" b="1" i="0" u="none" strike="noStrike" cap="none" normalizeH="0" baseline="0" dirty="0" smtClean="0">
                          <a:ln>
                            <a:noFill/>
                          </a:ln>
                          <a:solidFill>
                            <a:srgbClr val="000000"/>
                          </a:solidFill>
                          <a:effectLst/>
                          <a:latin typeface="Times New Roman" pitchFamily="18" charset="0"/>
                          <a:cs typeface="Times New Roman" pitchFamily="18" charset="0"/>
                        </a:rPr>
                        <a:t>21.43</a:t>
                      </a:r>
                      <a:endParaRPr kumimoji="0" lang="en-US" sz="19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85750">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Times New Roman" pitchFamily="18" charset="0"/>
                          <a:cs typeface="Times New Roman" pitchFamily="18" charset="0"/>
                        </a:rPr>
                        <a:t>Interest expense</a:t>
                      </a:r>
                      <a:endParaRPr kumimoji="0" lang="en-US" sz="19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smtClean="0">
                          <a:ln>
                            <a:noFill/>
                          </a:ln>
                          <a:solidFill>
                            <a:srgbClr val="000000"/>
                          </a:solidFill>
                          <a:effectLst/>
                          <a:latin typeface="Times New Roman" pitchFamily="18" charset="0"/>
                          <a:cs typeface="Times New Roman" pitchFamily="18" charset="0"/>
                        </a:rPr>
                        <a:t>14</a:t>
                      </a:r>
                      <a:endParaRPr kumimoji="0" lang="en-US" sz="19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smtClean="0">
                          <a:ln>
                            <a:noFill/>
                          </a:ln>
                          <a:solidFill>
                            <a:srgbClr val="000000"/>
                          </a:solidFill>
                          <a:effectLst/>
                          <a:latin typeface="Times New Roman" pitchFamily="18" charset="0"/>
                          <a:cs typeface="Times New Roman" pitchFamily="18" charset="0"/>
                        </a:rPr>
                        <a:t>4.67</a:t>
                      </a:r>
                      <a:endParaRPr kumimoji="0" lang="en-US" sz="19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smtClean="0">
                          <a:ln>
                            <a:noFill/>
                          </a:ln>
                          <a:solidFill>
                            <a:srgbClr val="000000"/>
                          </a:solidFill>
                          <a:effectLst/>
                          <a:latin typeface="Times New Roman" pitchFamily="18" charset="0"/>
                          <a:cs typeface="Times New Roman" pitchFamily="18" charset="0"/>
                        </a:rPr>
                        <a:t>13</a:t>
                      </a:r>
                      <a:endParaRPr kumimoji="0" lang="en-US" sz="19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Times New Roman" pitchFamily="18" charset="0"/>
                          <a:cs typeface="Times New Roman" pitchFamily="18" charset="0"/>
                        </a:rPr>
                        <a:t>4.64</a:t>
                      </a:r>
                      <a:endParaRPr kumimoji="0" lang="en-US" sz="19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85750">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1900" b="1" i="0" u="none" strike="noStrike" cap="none" normalizeH="0" baseline="0" smtClean="0">
                          <a:ln>
                            <a:noFill/>
                          </a:ln>
                          <a:solidFill>
                            <a:srgbClr val="000000"/>
                          </a:solidFill>
                          <a:effectLst/>
                          <a:latin typeface="Times New Roman" pitchFamily="18" charset="0"/>
                          <a:cs typeface="Times New Roman" pitchFamily="18" charset="0"/>
                        </a:rPr>
                        <a:t>Profit Before Tax (iii)	 </a:t>
                      </a:r>
                      <a:endParaRPr kumimoji="0" lang="en-US" sz="19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1900" b="1" i="0" u="none" strike="noStrike" cap="none" normalizeH="0" baseline="0" smtClean="0">
                          <a:ln>
                            <a:noFill/>
                          </a:ln>
                          <a:solidFill>
                            <a:srgbClr val="000000"/>
                          </a:solidFill>
                          <a:effectLst/>
                          <a:latin typeface="Times New Roman" pitchFamily="18" charset="0"/>
                          <a:cs typeface="Times New Roman" pitchFamily="18" charset="0"/>
                        </a:rPr>
                        <a:t>53</a:t>
                      </a:r>
                      <a:endParaRPr kumimoji="0" lang="en-US" sz="19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1900" b="1" i="0" u="none" strike="noStrike" cap="none" normalizeH="0" baseline="0" smtClean="0">
                          <a:ln>
                            <a:noFill/>
                          </a:ln>
                          <a:solidFill>
                            <a:srgbClr val="000000"/>
                          </a:solidFill>
                          <a:effectLst/>
                          <a:latin typeface="Times New Roman" pitchFamily="18" charset="0"/>
                          <a:cs typeface="Times New Roman" pitchFamily="18" charset="0"/>
                        </a:rPr>
                        <a:t>17.67</a:t>
                      </a:r>
                      <a:endParaRPr kumimoji="0" lang="en-US" sz="19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1900" b="1" i="0" u="none" strike="noStrike" cap="none" normalizeH="0" baseline="0" smtClean="0">
                          <a:ln>
                            <a:noFill/>
                          </a:ln>
                          <a:solidFill>
                            <a:srgbClr val="000000"/>
                          </a:solidFill>
                          <a:effectLst/>
                          <a:latin typeface="Times New Roman" pitchFamily="18" charset="0"/>
                          <a:cs typeface="Times New Roman" pitchFamily="18" charset="0"/>
                        </a:rPr>
                        <a:t>47</a:t>
                      </a:r>
                      <a:endParaRPr kumimoji="0" lang="en-US" sz="19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1900" b="1" i="0" u="none" strike="noStrike" cap="none" normalizeH="0" baseline="0" dirty="0" smtClean="0">
                          <a:ln>
                            <a:noFill/>
                          </a:ln>
                          <a:solidFill>
                            <a:srgbClr val="000000"/>
                          </a:solidFill>
                          <a:effectLst/>
                          <a:latin typeface="Times New Roman" pitchFamily="18" charset="0"/>
                          <a:cs typeface="Times New Roman" pitchFamily="18" charset="0"/>
                        </a:rPr>
                        <a:t>16.79</a:t>
                      </a:r>
                      <a:endParaRPr kumimoji="0" lang="en-US" sz="19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85750">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smtClean="0">
                          <a:ln>
                            <a:noFill/>
                          </a:ln>
                          <a:solidFill>
                            <a:srgbClr val="000000"/>
                          </a:solidFill>
                          <a:effectLst/>
                          <a:latin typeface="Times New Roman" pitchFamily="18" charset="0"/>
                          <a:cs typeface="Times New Roman" pitchFamily="18" charset="0"/>
                        </a:rPr>
                        <a:t>Income tax	</a:t>
                      </a:r>
                      <a:endParaRPr kumimoji="0" lang="en-US" sz="19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Times New Roman" pitchFamily="18" charset="0"/>
                          <a:cs typeface="Times New Roman" pitchFamily="18" charset="0"/>
                        </a:rPr>
                        <a:t>26</a:t>
                      </a:r>
                      <a:endParaRPr kumimoji="0" lang="en-US" sz="19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smtClean="0">
                          <a:ln>
                            <a:noFill/>
                          </a:ln>
                          <a:solidFill>
                            <a:srgbClr val="000000"/>
                          </a:solidFill>
                          <a:effectLst/>
                          <a:latin typeface="Times New Roman" pitchFamily="18" charset="0"/>
                          <a:cs typeface="Times New Roman" pitchFamily="18" charset="0"/>
                        </a:rPr>
                        <a:t>8.67</a:t>
                      </a:r>
                      <a:endParaRPr kumimoji="0" lang="en-US" sz="19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smtClean="0">
                          <a:ln>
                            <a:noFill/>
                          </a:ln>
                          <a:solidFill>
                            <a:srgbClr val="000000"/>
                          </a:solidFill>
                          <a:effectLst/>
                          <a:latin typeface="Times New Roman" pitchFamily="18" charset="0"/>
                          <a:cs typeface="Times New Roman" pitchFamily="18" charset="0"/>
                        </a:rPr>
                        <a:t>23</a:t>
                      </a:r>
                      <a:endParaRPr kumimoji="0" lang="en-US" sz="19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Times New Roman" pitchFamily="18" charset="0"/>
                          <a:cs typeface="Times New Roman" pitchFamily="18" charset="0"/>
                        </a:rPr>
                        <a:t>8.21</a:t>
                      </a:r>
                      <a:endParaRPr kumimoji="0" lang="en-US" sz="19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85750">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1900" b="1" i="0" u="none" strike="noStrike" cap="none" normalizeH="0" baseline="0" smtClean="0">
                          <a:ln>
                            <a:noFill/>
                          </a:ln>
                          <a:solidFill>
                            <a:srgbClr val="000000"/>
                          </a:solidFill>
                          <a:effectLst/>
                          <a:latin typeface="Times New Roman" pitchFamily="18" charset="0"/>
                          <a:cs typeface="Times New Roman" pitchFamily="18" charset="0"/>
                        </a:rPr>
                        <a:t>Profit After Tax (iv)</a:t>
                      </a:r>
                      <a:endParaRPr kumimoji="0" lang="en-US" sz="19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1900" b="1" i="0" u="none" strike="noStrike" cap="none" normalizeH="0" baseline="0" dirty="0" smtClean="0">
                          <a:ln>
                            <a:noFill/>
                          </a:ln>
                          <a:solidFill>
                            <a:srgbClr val="000000"/>
                          </a:solidFill>
                          <a:effectLst/>
                          <a:latin typeface="Times New Roman" pitchFamily="18" charset="0"/>
                          <a:cs typeface="Times New Roman" pitchFamily="18" charset="0"/>
                        </a:rPr>
                        <a:t>27</a:t>
                      </a:r>
                      <a:endParaRPr kumimoji="0" lang="en-US" sz="19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1900" b="1" i="0" u="none" strike="noStrike" cap="none" normalizeH="0" baseline="0" smtClean="0">
                          <a:ln>
                            <a:noFill/>
                          </a:ln>
                          <a:solidFill>
                            <a:srgbClr val="000000"/>
                          </a:solidFill>
                          <a:effectLst/>
                          <a:latin typeface="Times New Roman" pitchFamily="18" charset="0"/>
                          <a:cs typeface="Times New Roman" pitchFamily="18" charset="0"/>
                        </a:rPr>
                        <a:t>9.00</a:t>
                      </a:r>
                      <a:endParaRPr kumimoji="0" lang="en-US" sz="19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1900" b="1" i="0" u="none" strike="noStrike" cap="none" normalizeH="0" baseline="0" dirty="0" smtClean="0">
                          <a:ln>
                            <a:noFill/>
                          </a:ln>
                          <a:solidFill>
                            <a:srgbClr val="000000"/>
                          </a:solidFill>
                          <a:effectLst/>
                          <a:latin typeface="Times New Roman" pitchFamily="18" charset="0"/>
                          <a:cs typeface="Times New Roman" pitchFamily="18" charset="0"/>
                        </a:rPr>
                        <a:t>24</a:t>
                      </a:r>
                      <a:endParaRPr kumimoji="0" lang="en-US" sz="19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1900" b="1" i="0" u="none" strike="noStrike" cap="none" normalizeH="0" baseline="0" dirty="0" smtClean="0">
                          <a:ln>
                            <a:noFill/>
                          </a:ln>
                          <a:solidFill>
                            <a:srgbClr val="000000"/>
                          </a:solidFill>
                          <a:effectLst/>
                          <a:latin typeface="Times New Roman" pitchFamily="18" charset="0"/>
                          <a:cs typeface="Times New Roman" pitchFamily="18" charset="0"/>
                        </a:rPr>
                        <a:t>8.57</a:t>
                      </a:r>
                      <a:endParaRPr kumimoji="0" lang="en-US" sz="19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85750">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smtClean="0">
                          <a:ln>
                            <a:noFill/>
                          </a:ln>
                          <a:solidFill>
                            <a:srgbClr val="000000"/>
                          </a:solidFill>
                          <a:effectLst/>
                          <a:latin typeface="Times New Roman" pitchFamily="18" charset="0"/>
                          <a:cs typeface="Times New Roman" pitchFamily="18" charset="0"/>
                        </a:rPr>
                        <a:t>Dividends	</a:t>
                      </a:r>
                      <a:endParaRPr kumimoji="0" lang="en-US" sz="19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smtClean="0">
                          <a:ln>
                            <a:noFill/>
                          </a:ln>
                          <a:solidFill>
                            <a:srgbClr val="000000"/>
                          </a:solidFill>
                          <a:effectLst/>
                          <a:latin typeface="Times New Roman" pitchFamily="18" charset="0"/>
                          <a:cs typeface="Times New Roman" pitchFamily="18" charset="0"/>
                        </a:rPr>
                        <a:t>2</a:t>
                      </a:r>
                      <a:endParaRPr kumimoji="0" lang="en-US" sz="19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smtClean="0">
                          <a:ln>
                            <a:noFill/>
                          </a:ln>
                          <a:solidFill>
                            <a:srgbClr val="000000"/>
                          </a:solidFill>
                          <a:effectLst/>
                          <a:latin typeface="Times New Roman" pitchFamily="18" charset="0"/>
                          <a:cs typeface="Times New Roman" pitchFamily="18" charset="0"/>
                        </a:rPr>
                        <a:t>0.67</a:t>
                      </a:r>
                      <a:endParaRPr kumimoji="0" lang="en-US" sz="19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smtClean="0">
                          <a:ln>
                            <a:noFill/>
                          </a:ln>
                          <a:solidFill>
                            <a:srgbClr val="000000"/>
                          </a:solidFill>
                          <a:effectLst/>
                          <a:latin typeface="Times New Roman" pitchFamily="18" charset="0"/>
                          <a:cs typeface="Times New Roman" pitchFamily="18" charset="0"/>
                        </a:rPr>
                        <a:t>2</a:t>
                      </a:r>
                      <a:endParaRPr kumimoji="0" lang="en-US" sz="19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smtClean="0">
                          <a:ln>
                            <a:noFill/>
                          </a:ln>
                          <a:solidFill>
                            <a:srgbClr val="000000"/>
                          </a:solidFill>
                          <a:effectLst/>
                          <a:latin typeface="Times New Roman" pitchFamily="18" charset="0"/>
                          <a:cs typeface="Times New Roman" pitchFamily="18" charset="0"/>
                        </a:rPr>
                        <a:t>0.71</a:t>
                      </a:r>
                      <a:endParaRPr kumimoji="0" lang="en-US" sz="19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85750">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1900" b="1" i="0" u="none" strike="noStrike" cap="none" normalizeH="0" baseline="0" smtClean="0">
                          <a:ln>
                            <a:noFill/>
                          </a:ln>
                          <a:solidFill>
                            <a:srgbClr val="000000"/>
                          </a:solidFill>
                          <a:effectLst/>
                          <a:latin typeface="Times New Roman" pitchFamily="18" charset="0"/>
                          <a:cs typeface="Times New Roman" pitchFamily="18" charset="0"/>
                        </a:rPr>
                        <a:t>Profit Retained (v)</a:t>
                      </a:r>
                      <a:endParaRPr kumimoji="0" lang="en-US" sz="19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1900" b="1" i="0" u="none" strike="noStrike" cap="none" normalizeH="0" baseline="0" smtClean="0">
                          <a:ln>
                            <a:noFill/>
                          </a:ln>
                          <a:solidFill>
                            <a:srgbClr val="000000"/>
                          </a:solidFill>
                          <a:effectLst/>
                          <a:latin typeface="Times New Roman" pitchFamily="18" charset="0"/>
                          <a:cs typeface="Times New Roman" pitchFamily="18" charset="0"/>
                        </a:rPr>
                        <a:t>25</a:t>
                      </a:r>
                      <a:endParaRPr kumimoji="0" lang="en-US" sz="19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1900" b="1" i="0" u="none" strike="noStrike" cap="none" normalizeH="0" baseline="0" dirty="0" smtClean="0">
                          <a:ln>
                            <a:noFill/>
                          </a:ln>
                          <a:solidFill>
                            <a:srgbClr val="000000"/>
                          </a:solidFill>
                          <a:effectLst/>
                          <a:latin typeface="Times New Roman" pitchFamily="18" charset="0"/>
                          <a:cs typeface="Times New Roman" pitchFamily="18" charset="0"/>
                        </a:rPr>
                        <a:t>8.33</a:t>
                      </a:r>
                      <a:endParaRPr kumimoji="0" lang="en-US" sz="19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1900" b="1" i="0" u="none" strike="noStrike" cap="none" normalizeH="0" baseline="0" smtClean="0">
                          <a:ln>
                            <a:noFill/>
                          </a:ln>
                          <a:solidFill>
                            <a:srgbClr val="000000"/>
                          </a:solidFill>
                          <a:effectLst/>
                          <a:latin typeface="Times New Roman" pitchFamily="18" charset="0"/>
                          <a:cs typeface="Times New Roman" pitchFamily="18" charset="0"/>
                        </a:rPr>
                        <a:t>22</a:t>
                      </a:r>
                      <a:endParaRPr kumimoji="0" lang="en-US" sz="19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1900" b="1" i="0" u="none" strike="noStrike" cap="none" normalizeH="0" baseline="0" dirty="0" smtClean="0">
                          <a:ln>
                            <a:noFill/>
                          </a:ln>
                          <a:solidFill>
                            <a:srgbClr val="000000"/>
                          </a:solidFill>
                          <a:effectLst/>
                          <a:latin typeface="Times New Roman" pitchFamily="18" charset="0"/>
                          <a:cs typeface="Times New Roman" pitchFamily="18" charset="0"/>
                        </a:rPr>
                        <a:t>7.86</a:t>
                      </a:r>
                      <a:endParaRPr kumimoji="0" lang="en-US" sz="19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bl>
          </a:graphicData>
        </a:graphic>
      </p:graphicFrame>
      <p:sp>
        <p:nvSpPr>
          <p:cNvPr id="310355" name="Oval 83"/>
          <p:cNvSpPr>
            <a:spLocks noChangeArrowheads="1"/>
          </p:cNvSpPr>
          <p:nvPr/>
        </p:nvSpPr>
        <p:spPr bwMode="auto">
          <a:xfrm>
            <a:off x="685800" y="1676400"/>
            <a:ext cx="3200400" cy="1295400"/>
          </a:xfrm>
          <a:prstGeom prst="ellipse">
            <a:avLst/>
          </a:prstGeo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2700000" scaled="1"/>
            <a:tileRect/>
          </a:gradFill>
          <a:ln w="25400">
            <a:noFill/>
            <a:round/>
            <a:headEnd/>
            <a:tailEnd/>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wrap="none" anchor="ctr"/>
          <a:lstStyle/>
          <a:p>
            <a:pPr>
              <a:defRPr/>
            </a:pPr>
            <a:endParaRPr lang="en-US"/>
          </a:p>
        </p:txBody>
      </p:sp>
      <p:sp>
        <p:nvSpPr>
          <p:cNvPr id="310356" name="Text Box 84"/>
          <p:cNvSpPr txBox="1">
            <a:spLocks noChangeArrowheads="1"/>
          </p:cNvSpPr>
          <p:nvPr/>
        </p:nvSpPr>
        <p:spPr bwMode="auto">
          <a:xfrm>
            <a:off x="1114425" y="1803400"/>
            <a:ext cx="2208213" cy="1006475"/>
          </a:xfrm>
          <a:prstGeom prst="rect">
            <a:avLst/>
          </a:prstGeom>
          <a:noFill/>
          <a:ln w="12700">
            <a:noFill/>
            <a:miter lim="800000"/>
            <a:headEnd/>
            <a:tailEnd/>
          </a:ln>
        </p:spPr>
        <p:txBody>
          <a:bodyPr wrap="none">
            <a:spAutoFit/>
          </a:bodyPr>
          <a:lstStyle/>
          <a:p>
            <a:pPr algn="ctr"/>
            <a:r>
              <a:rPr lang="en-US" sz="2000" b="1" dirty="0"/>
              <a:t>Most margin</a:t>
            </a:r>
          </a:p>
          <a:p>
            <a:pPr algn="ctr"/>
            <a:r>
              <a:rPr lang="en-US" sz="2000" b="1" dirty="0"/>
              <a:t>Indicators are</a:t>
            </a:r>
          </a:p>
          <a:p>
            <a:pPr algn="ctr"/>
            <a:r>
              <a:rPr lang="en-US" sz="2000" b="1" dirty="0"/>
              <a:t>improving</a:t>
            </a:r>
          </a:p>
        </p:txBody>
      </p:sp>
      <p:sp>
        <p:nvSpPr>
          <p:cNvPr id="310357" name="Oval 85"/>
          <p:cNvSpPr>
            <a:spLocks noChangeArrowheads="1"/>
          </p:cNvSpPr>
          <p:nvPr/>
        </p:nvSpPr>
        <p:spPr bwMode="auto">
          <a:xfrm>
            <a:off x="609600" y="3048000"/>
            <a:ext cx="3352800" cy="1066800"/>
          </a:xfrm>
          <a:prstGeom prst="ellipse">
            <a:avLst/>
          </a:prstGeo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2700000" scaled="1"/>
            <a:tileRect/>
          </a:gradFill>
          <a:ln w="25400">
            <a:noFill/>
            <a:round/>
            <a:headEnd/>
            <a:tailEnd/>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wrap="none" anchor="ctr"/>
          <a:lstStyle/>
          <a:p>
            <a:pPr>
              <a:defRPr/>
            </a:pPr>
            <a:endParaRPr lang="en-US"/>
          </a:p>
        </p:txBody>
      </p:sp>
      <p:sp>
        <p:nvSpPr>
          <p:cNvPr id="310358" name="Text Box 86"/>
          <p:cNvSpPr txBox="1">
            <a:spLocks noChangeArrowheads="1"/>
          </p:cNvSpPr>
          <p:nvPr/>
        </p:nvSpPr>
        <p:spPr bwMode="auto">
          <a:xfrm>
            <a:off x="971550" y="3124200"/>
            <a:ext cx="2533650" cy="701675"/>
          </a:xfrm>
          <a:prstGeom prst="rect">
            <a:avLst/>
          </a:prstGeom>
          <a:noFill/>
          <a:ln w="12700">
            <a:noFill/>
            <a:miter lim="800000"/>
            <a:headEnd/>
            <a:tailEnd/>
          </a:ln>
        </p:spPr>
        <p:txBody>
          <a:bodyPr wrap="none">
            <a:spAutoFit/>
          </a:bodyPr>
          <a:lstStyle/>
          <a:p>
            <a:pPr algn="ctr"/>
            <a:r>
              <a:rPr lang="en-US" sz="2000" b="1"/>
              <a:t>Net margins</a:t>
            </a:r>
          </a:p>
          <a:p>
            <a:pPr algn="ctr"/>
            <a:r>
              <a:rPr lang="en-US" sz="2000" b="1"/>
              <a:t>increased to 9%</a:t>
            </a:r>
          </a:p>
        </p:txBody>
      </p:sp>
      <p:sp>
        <p:nvSpPr>
          <p:cNvPr id="310359" name="Oval 87"/>
          <p:cNvSpPr>
            <a:spLocks noChangeArrowheads="1"/>
          </p:cNvSpPr>
          <p:nvPr/>
        </p:nvSpPr>
        <p:spPr bwMode="auto">
          <a:xfrm>
            <a:off x="685800" y="4114800"/>
            <a:ext cx="3657600" cy="914400"/>
          </a:xfrm>
          <a:prstGeom prst="ellipse">
            <a:avLst/>
          </a:prstGeo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2700000" scaled="1"/>
            <a:tileRect/>
          </a:gradFill>
          <a:ln w="25400">
            <a:noFill/>
            <a:round/>
            <a:headEnd/>
            <a:tailEnd/>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wrap="none" anchor="ctr"/>
          <a:lstStyle/>
          <a:p>
            <a:pPr>
              <a:defRPr/>
            </a:pPr>
            <a:endParaRPr lang="en-US"/>
          </a:p>
        </p:txBody>
      </p:sp>
      <p:sp>
        <p:nvSpPr>
          <p:cNvPr id="310360" name="Text Box 88"/>
          <p:cNvSpPr txBox="1">
            <a:spLocks noChangeArrowheads="1"/>
          </p:cNvSpPr>
          <p:nvPr/>
        </p:nvSpPr>
        <p:spPr bwMode="auto">
          <a:xfrm>
            <a:off x="820738" y="4191000"/>
            <a:ext cx="2989262" cy="708025"/>
          </a:xfrm>
          <a:prstGeom prst="rect">
            <a:avLst/>
          </a:prstGeom>
          <a:noFill/>
          <a:ln w="12700">
            <a:noFill/>
            <a:miter lim="800000"/>
            <a:headEnd/>
            <a:tailEnd/>
          </a:ln>
        </p:spPr>
        <p:txBody>
          <a:bodyPr>
            <a:spAutoFit/>
          </a:bodyPr>
          <a:lstStyle/>
          <a:p>
            <a:pPr algn="ctr"/>
            <a:r>
              <a:rPr lang="en-US" sz="2000" b="1"/>
              <a:t>Gross margins</a:t>
            </a:r>
          </a:p>
          <a:p>
            <a:pPr algn="ctr"/>
            <a:r>
              <a:rPr lang="en-US" sz="2000" b="1"/>
              <a:t>increased to 50.6%</a:t>
            </a:r>
          </a:p>
        </p:txBody>
      </p:sp>
      <p:sp>
        <p:nvSpPr>
          <p:cNvPr id="310361" name="Oval 89"/>
          <p:cNvSpPr>
            <a:spLocks noChangeArrowheads="1"/>
          </p:cNvSpPr>
          <p:nvPr/>
        </p:nvSpPr>
        <p:spPr bwMode="auto">
          <a:xfrm>
            <a:off x="619125" y="5105400"/>
            <a:ext cx="3876675" cy="1295400"/>
          </a:xfrm>
          <a:prstGeom prst="ellipse">
            <a:avLst/>
          </a:prstGeo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2700000" scaled="1"/>
            <a:tileRect/>
          </a:gradFill>
          <a:ln w="25400">
            <a:noFill/>
            <a:round/>
            <a:headEnd/>
            <a:tailEnd/>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wrap="none" anchor="ctr"/>
          <a:lstStyle/>
          <a:p>
            <a:pPr>
              <a:defRPr/>
            </a:pPr>
            <a:endParaRPr lang="en-US"/>
          </a:p>
        </p:txBody>
      </p:sp>
      <p:sp>
        <p:nvSpPr>
          <p:cNvPr id="310362" name="Text Box 90"/>
          <p:cNvSpPr txBox="1">
            <a:spLocks noChangeArrowheads="1"/>
          </p:cNvSpPr>
          <p:nvPr/>
        </p:nvSpPr>
        <p:spPr bwMode="auto">
          <a:xfrm>
            <a:off x="765175" y="5257800"/>
            <a:ext cx="3121025" cy="915988"/>
          </a:xfrm>
          <a:prstGeom prst="rect">
            <a:avLst/>
          </a:prstGeom>
          <a:noFill/>
          <a:ln w="12700">
            <a:noFill/>
            <a:miter lim="800000"/>
            <a:headEnd/>
            <a:tailEnd/>
          </a:ln>
        </p:spPr>
        <p:txBody>
          <a:bodyPr wrap="none">
            <a:spAutoFit/>
          </a:bodyPr>
          <a:lstStyle/>
          <a:p>
            <a:pPr algn="ctr"/>
            <a:r>
              <a:rPr lang="en-US" sz="1800" b="1"/>
              <a:t>Decrease in</a:t>
            </a:r>
          </a:p>
          <a:p>
            <a:pPr algn="ctr"/>
            <a:r>
              <a:rPr lang="en-US" sz="1800" b="1"/>
              <a:t>company’s direct costs</a:t>
            </a:r>
          </a:p>
          <a:p>
            <a:pPr algn="ctr"/>
            <a:r>
              <a:rPr lang="en-US" sz="1800" b="1"/>
              <a:t>&amp; operating expenses</a:t>
            </a:r>
            <a:r>
              <a:rPr lang="en-US" sz="1800"/>
              <a:t> </a:t>
            </a:r>
          </a:p>
        </p:txBody>
      </p:sp>
      <p:sp>
        <p:nvSpPr>
          <p:cNvPr id="310363" name="AutoShape 91"/>
          <p:cNvSpPr>
            <a:spLocks noChangeArrowheads="1"/>
          </p:cNvSpPr>
          <p:nvPr/>
        </p:nvSpPr>
        <p:spPr bwMode="auto">
          <a:xfrm rot="2050280">
            <a:off x="3282336" y="4109884"/>
            <a:ext cx="2790132" cy="609600"/>
          </a:xfrm>
          <a:prstGeom prst="rightArrow">
            <a:avLst>
              <a:gd name="adj1" fmla="val 50000"/>
              <a:gd name="adj2" fmla="val 57074"/>
            </a:avLst>
          </a:prstGeom>
          <a:solidFill>
            <a:schemeClr val="accent2"/>
          </a:solidFill>
          <a:ln w="1270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defRPr/>
            </a:pPr>
            <a:endParaRPr lang="en-US"/>
          </a:p>
        </p:txBody>
      </p:sp>
      <p:sp>
        <p:nvSpPr>
          <p:cNvPr id="310364" name="AutoShape 92"/>
          <p:cNvSpPr>
            <a:spLocks noChangeArrowheads="1"/>
          </p:cNvSpPr>
          <p:nvPr/>
        </p:nvSpPr>
        <p:spPr bwMode="auto">
          <a:xfrm rot="-2098618">
            <a:off x="3733800" y="3429000"/>
            <a:ext cx="2133600" cy="609600"/>
          </a:xfrm>
          <a:prstGeom prst="rightArrow">
            <a:avLst>
              <a:gd name="adj1" fmla="val 50000"/>
              <a:gd name="adj2" fmla="val 49940"/>
            </a:avLst>
          </a:prstGeom>
          <a:solidFill>
            <a:schemeClr val="accent2"/>
          </a:solidFill>
          <a:ln w="1270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defRPr/>
            </a:pPr>
            <a:endParaRPr lang="en-US"/>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Rectangle 2"/>
          <p:cNvSpPr>
            <a:spLocks noGrp="1" noChangeArrowheads="1"/>
          </p:cNvSpPr>
          <p:nvPr>
            <p:ph type="title"/>
          </p:nvPr>
        </p:nvSpPr>
        <p:spPr>
          <a:xfrm>
            <a:off x="495300" y="0"/>
            <a:ext cx="8229600" cy="1143000"/>
          </a:xfrm>
        </p:spPr>
        <p:txBody>
          <a:bodyPr>
            <a:normAutofit/>
          </a:bodyPr>
          <a:lstStyle/>
          <a:p>
            <a:pPr algn="ctr">
              <a:defRPr/>
            </a:pPr>
            <a:r>
              <a:rPr lang="en-US" sz="4400" b="1" dirty="0"/>
              <a:t>Return on Investment</a:t>
            </a:r>
          </a:p>
        </p:txBody>
      </p:sp>
      <p:sp>
        <p:nvSpPr>
          <p:cNvPr id="311299" name="Rectangle 3"/>
          <p:cNvSpPr>
            <a:spLocks noGrp="1" noChangeArrowheads="1"/>
          </p:cNvSpPr>
          <p:nvPr>
            <p:ph idx="1"/>
          </p:nvPr>
        </p:nvSpPr>
        <p:spPr>
          <a:xfrm>
            <a:off x="685800" y="1676400"/>
            <a:ext cx="7848600" cy="4572000"/>
          </a:xfrm>
        </p:spPr>
        <p:txBody>
          <a:bodyPr>
            <a:normAutofit lnSpcReduction="10000"/>
          </a:bodyPr>
          <a:lstStyle/>
          <a:p>
            <a:pPr marL="457200" indent="-457200" eaLnBrk="1" hangingPunct="1"/>
            <a:r>
              <a:rPr lang="en-US" sz="2400" dirty="0" smtClean="0">
                <a:latin typeface="+mj-lt"/>
              </a:rPr>
              <a:t>The management has to be evaluated on the basis of how far they had been successful in </a:t>
            </a:r>
            <a:r>
              <a:rPr lang="en-US" sz="2400" b="1" i="1" dirty="0" smtClean="0">
                <a:latin typeface="+mj-lt"/>
              </a:rPr>
              <a:t>profitably utilizing the assets.</a:t>
            </a:r>
          </a:p>
          <a:p>
            <a:pPr marL="822960" lvl="1" indent="-457200"/>
            <a:r>
              <a:rPr lang="en-US" sz="2200" dirty="0" smtClean="0">
                <a:latin typeface="+mj-lt"/>
              </a:rPr>
              <a:t>The assets used is to be related to the profit earned.</a:t>
            </a:r>
          </a:p>
          <a:p>
            <a:pPr marL="457200" indent="-457200" eaLnBrk="1" hangingPunct="1"/>
            <a:r>
              <a:rPr lang="en-US" sz="2400" b="1" dirty="0" smtClean="0">
                <a:solidFill>
                  <a:schemeClr val="accent2"/>
                </a:solidFill>
                <a:latin typeface="+mj-lt"/>
              </a:rPr>
              <a:t>Return on Operating Assets (ROA)</a:t>
            </a:r>
          </a:p>
          <a:p>
            <a:pPr marL="895350" lvl="1" indent="-457200" eaLnBrk="1" hangingPunct="1"/>
            <a:r>
              <a:rPr lang="en-US" sz="2400" b="1" i="1" dirty="0" smtClean="0">
                <a:latin typeface="+mj-lt"/>
              </a:rPr>
              <a:t>Operating profit to operating assets</a:t>
            </a:r>
            <a:r>
              <a:rPr lang="en-US" sz="2400" dirty="0" smtClean="0">
                <a:latin typeface="+mj-lt"/>
              </a:rPr>
              <a:t> is obtained by dividing the operating profit by average value of operating assets used during the year:</a:t>
            </a:r>
          </a:p>
          <a:p>
            <a:pPr marL="895350" lvl="1" indent="-457200" eaLnBrk="1" hangingPunct="1">
              <a:buNone/>
            </a:pPr>
            <a:endParaRPr lang="en-US" sz="2400" dirty="0" smtClean="0">
              <a:latin typeface="+mj-lt"/>
            </a:endParaRPr>
          </a:p>
          <a:p>
            <a:pPr marL="895350" lvl="1" indent="-457200" eaLnBrk="1" hangingPunct="1">
              <a:buNone/>
            </a:pPr>
            <a:endParaRPr lang="en-US" sz="2400" dirty="0" smtClean="0">
              <a:latin typeface="+mj-lt"/>
            </a:endParaRPr>
          </a:p>
          <a:p>
            <a:pPr marL="895350" lvl="1" indent="-457200" eaLnBrk="1" hangingPunct="1"/>
            <a:r>
              <a:rPr lang="en-US" sz="2400" dirty="0" smtClean="0">
                <a:latin typeface="+mj-lt"/>
              </a:rPr>
              <a:t>Operating assets refer to total current assets and fixed assets used.</a:t>
            </a:r>
          </a:p>
        </p:txBody>
      </p:sp>
      <p:sp>
        <p:nvSpPr>
          <p:cNvPr id="4813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8129" name="Picture 1"/>
          <p:cNvPicPr>
            <a:picLocks noChangeAspect="1" noChangeArrowheads="1"/>
          </p:cNvPicPr>
          <p:nvPr/>
        </p:nvPicPr>
        <p:blipFill>
          <a:blip r:embed="rId3" cstate="print">
            <a:clrChange>
              <a:clrFrom>
                <a:srgbClr val="FFFFFF"/>
              </a:clrFrom>
              <a:clrTo>
                <a:srgbClr val="FFFFFF">
                  <a:alpha val="0"/>
                </a:srgbClr>
              </a:clrTo>
            </a:clrChange>
            <a:lum bright="-40000" contrast="20000"/>
          </a:blip>
          <a:srcRect/>
          <a:stretch>
            <a:fillRect/>
          </a:stretch>
        </p:blipFill>
        <p:spPr bwMode="auto">
          <a:xfrm>
            <a:off x="2133600" y="4648200"/>
            <a:ext cx="4953000" cy="685800"/>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Rectangle 2"/>
          <p:cNvSpPr>
            <a:spLocks noGrp="1" noChangeArrowheads="1"/>
          </p:cNvSpPr>
          <p:nvPr>
            <p:ph type="title"/>
          </p:nvPr>
        </p:nvSpPr>
        <p:spPr>
          <a:xfrm>
            <a:off x="616527" y="76200"/>
            <a:ext cx="8001000" cy="1216025"/>
          </a:xfrm>
        </p:spPr>
        <p:txBody>
          <a:bodyPr>
            <a:normAutofit/>
          </a:bodyPr>
          <a:lstStyle/>
          <a:p>
            <a:pPr algn="ctr">
              <a:defRPr/>
            </a:pPr>
            <a:r>
              <a:rPr lang="en-US" sz="4400" b="1" dirty="0"/>
              <a:t>Tools &amp; Tools Ltd. - ROA</a:t>
            </a:r>
          </a:p>
        </p:txBody>
      </p:sp>
      <p:graphicFrame>
        <p:nvGraphicFramePr>
          <p:cNvPr id="312323" name="Group 3"/>
          <p:cNvGraphicFramePr>
            <a:graphicFrameLocks noGrp="1"/>
          </p:cNvGraphicFramePr>
          <p:nvPr>
            <p:ph type="tbl" idx="1"/>
            <p:extLst>
              <p:ext uri="{D42A27DB-BD31-4B8C-83A1-F6EECF244321}">
                <p14:modId xmlns:p14="http://schemas.microsoft.com/office/powerpoint/2010/main" val="2408016342"/>
              </p:ext>
            </p:extLst>
          </p:nvPr>
        </p:nvGraphicFramePr>
        <p:xfrm>
          <a:off x="685800" y="1676400"/>
          <a:ext cx="8001000" cy="3794760"/>
        </p:xfrm>
        <a:graphic>
          <a:graphicData uri="http://schemas.openxmlformats.org/drawingml/2006/table">
            <a:tbl>
              <a:tblPr/>
              <a:tblGrid>
                <a:gridCol w="5957888"/>
                <a:gridCol w="1022350"/>
                <a:gridCol w="1020762"/>
              </a:tblGrid>
              <a:tr h="288925">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300" b="1" i="0" u="none" strike="noStrike" cap="none" normalizeH="0" baseline="0" dirty="0" smtClean="0">
                          <a:ln>
                            <a:noFill/>
                          </a:ln>
                          <a:solidFill>
                            <a:srgbClr val="000000"/>
                          </a:solidFill>
                          <a:effectLst/>
                          <a:latin typeface="Arial Narrow" pitchFamily="34" charset="0"/>
                          <a:cs typeface="Times New Roman" pitchFamily="18" charset="0"/>
                        </a:rPr>
                        <a:t>Return on Operating Assets (ROA)</a:t>
                      </a:r>
                      <a:endParaRPr kumimoji="0" lang="en-US" sz="23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300" b="1" i="0" u="none" strike="noStrike" cap="none" normalizeH="0" baseline="0" dirty="0" smtClean="0">
                          <a:ln>
                            <a:noFill/>
                          </a:ln>
                          <a:solidFill>
                            <a:srgbClr val="000000"/>
                          </a:solidFill>
                          <a:effectLst/>
                          <a:latin typeface="Arial Narrow" pitchFamily="34" charset="0"/>
                          <a:cs typeface="Times New Roman" pitchFamily="18" charset="0"/>
                        </a:rPr>
                        <a:t>20X7</a:t>
                      </a:r>
                      <a:endParaRPr kumimoji="0" lang="en-US" sz="23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300" b="1" i="0" u="none" strike="noStrike" cap="none" normalizeH="0" baseline="0" dirty="0" smtClean="0">
                          <a:ln>
                            <a:noFill/>
                          </a:ln>
                          <a:solidFill>
                            <a:srgbClr val="000000"/>
                          </a:solidFill>
                          <a:effectLst/>
                          <a:latin typeface="Arial Narrow" pitchFamily="34" charset="0"/>
                          <a:cs typeface="Times New Roman" pitchFamily="18" charset="0"/>
                        </a:rPr>
                        <a:t>20X6</a:t>
                      </a:r>
                      <a:endParaRPr kumimoji="0" lang="en-US" sz="23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88925">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2300" b="0" i="0" u="none" strike="noStrike" cap="none" normalizeH="0" baseline="0" dirty="0" smtClean="0">
                          <a:ln>
                            <a:noFill/>
                          </a:ln>
                          <a:solidFill>
                            <a:srgbClr val="000000"/>
                          </a:solidFill>
                          <a:effectLst/>
                          <a:latin typeface="Arial Narrow" pitchFamily="34" charset="0"/>
                          <a:cs typeface="Times New Roman" pitchFamily="18" charset="0"/>
                        </a:rPr>
                        <a:t>Current assets	(Rs Million)</a:t>
                      </a:r>
                      <a:endParaRPr kumimoji="0" lang="en-US" sz="23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300" b="0" i="0" u="none" strike="noStrike" cap="none" normalizeH="0" baseline="0" dirty="0" smtClean="0">
                          <a:ln>
                            <a:noFill/>
                          </a:ln>
                          <a:solidFill>
                            <a:srgbClr val="000000"/>
                          </a:solidFill>
                          <a:effectLst/>
                          <a:latin typeface="Arial Narrow" pitchFamily="34" charset="0"/>
                          <a:cs typeface="Times New Roman" pitchFamily="18" charset="0"/>
                        </a:rPr>
                        <a:t>232</a:t>
                      </a:r>
                      <a:endParaRPr kumimoji="0" lang="en-US" sz="23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300" b="0" i="0" u="none" strike="noStrike" cap="none" normalizeH="0" baseline="0" dirty="0" smtClean="0">
                          <a:ln>
                            <a:noFill/>
                          </a:ln>
                          <a:solidFill>
                            <a:srgbClr val="000000"/>
                          </a:solidFill>
                          <a:effectLst/>
                          <a:latin typeface="Arial Narrow" pitchFamily="34" charset="0"/>
                          <a:cs typeface="Times New Roman" pitchFamily="18" charset="0"/>
                        </a:rPr>
                        <a:t>190</a:t>
                      </a:r>
                      <a:endParaRPr kumimoji="0" lang="en-US" sz="23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88925">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300" b="0" i="0" u="none" strike="noStrike" cap="none" normalizeH="0" baseline="0" dirty="0" smtClean="0">
                          <a:ln>
                            <a:noFill/>
                          </a:ln>
                          <a:solidFill>
                            <a:srgbClr val="000000"/>
                          </a:solidFill>
                          <a:effectLst/>
                          <a:latin typeface="Arial Narrow" pitchFamily="34" charset="0"/>
                          <a:cs typeface="Times New Roman" pitchFamily="18" charset="0"/>
                        </a:rPr>
                        <a:t>Fixed assets (Rs Million)</a:t>
                      </a:r>
                      <a:endParaRPr kumimoji="0" lang="en-US" sz="23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300" b="0" i="0" u="none" strike="noStrike" cap="none" normalizeH="0" baseline="0" smtClean="0">
                          <a:ln>
                            <a:noFill/>
                          </a:ln>
                          <a:solidFill>
                            <a:srgbClr val="000000"/>
                          </a:solidFill>
                          <a:effectLst/>
                          <a:latin typeface="Arial Narrow" pitchFamily="34" charset="0"/>
                          <a:cs typeface="Times New Roman" pitchFamily="18" charset="0"/>
                        </a:rPr>
                        <a:t>94</a:t>
                      </a:r>
                      <a:endParaRPr kumimoji="0" lang="en-US" sz="23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300" b="0" i="0" u="none" strike="noStrike" cap="none" normalizeH="0" baseline="0" smtClean="0">
                          <a:ln>
                            <a:noFill/>
                          </a:ln>
                          <a:solidFill>
                            <a:srgbClr val="000000"/>
                          </a:solidFill>
                          <a:effectLst/>
                          <a:latin typeface="Arial Narrow" pitchFamily="34" charset="0"/>
                          <a:cs typeface="Times New Roman" pitchFamily="18" charset="0"/>
                        </a:rPr>
                        <a:t>79</a:t>
                      </a:r>
                      <a:endParaRPr kumimoji="0" lang="en-US" sz="23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90513">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300" b="0" i="0" u="none" strike="noStrike" cap="none" normalizeH="0" baseline="0" dirty="0" smtClean="0">
                          <a:ln>
                            <a:noFill/>
                          </a:ln>
                          <a:solidFill>
                            <a:srgbClr val="000000"/>
                          </a:solidFill>
                          <a:effectLst/>
                          <a:latin typeface="Arial Narrow" pitchFamily="34" charset="0"/>
                          <a:cs typeface="Times New Roman" pitchFamily="18" charset="0"/>
                        </a:rPr>
                        <a:t>Total operating assets (Rs Million)</a:t>
                      </a:r>
                      <a:endParaRPr kumimoji="0" lang="en-US" sz="23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300" b="0" i="0" u="none" strike="noStrike" cap="none" normalizeH="0" baseline="0" smtClean="0">
                          <a:ln>
                            <a:noFill/>
                          </a:ln>
                          <a:solidFill>
                            <a:srgbClr val="000000"/>
                          </a:solidFill>
                          <a:effectLst/>
                          <a:latin typeface="Arial Narrow" pitchFamily="34" charset="0"/>
                          <a:cs typeface="Times New Roman" pitchFamily="18" charset="0"/>
                        </a:rPr>
                        <a:t>326</a:t>
                      </a:r>
                      <a:endParaRPr kumimoji="0" lang="en-US" sz="23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300" b="0" i="0" u="none" strike="noStrike" cap="none" normalizeH="0" baseline="0" smtClean="0">
                          <a:ln>
                            <a:noFill/>
                          </a:ln>
                          <a:solidFill>
                            <a:srgbClr val="000000"/>
                          </a:solidFill>
                          <a:effectLst/>
                          <a:latin typeface="Arial Narrow" pitchFamily="34" charset="0"/>
                          <a:cs typeface="Times New Roman" pitchFamily="18" charset="0"/>
                        </a:rPr>
                        <a:t>269</a:t>
                      </a:r>
                      <a:endParaRPr kumimoji="0" lang="en-US" sz="23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479425">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2300" b="0" i="0" u="none" strike="noStrike" cap="none" normalizeH="0" baseline="0" dirty="0" smtClean="0">
                          <a:ln>
                            <a:noFill/>
                          </a:ln>
                          <a:solidFill>
                            <a:srgbClr val="000000"/>
                          </a:solidFill>
                          <a:effectLst/>
                          <a:latin typeface="Arial Narrow" pitchFamily="34" charset="0"/>
                          <a:cs typeface="Times New Roman" pitchFamily="18" charset="0"/>
                        </a:rPr>
                        <a:t>Operating Profit Before Interest and Taxes (OPBIT) (Rs Million)</a:t>
                      </a:r>
                      <a:endParaRPr kumimoji="0" lang="en-US" sz="23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300" b="0" i="0" u="none" strike="noStrike" cap="none" normalizeH="0" baseline="0" dirty="0" smtClean="0">
                          <a:ln>
                            <a:noFill/>
                          </a:ln>
                          <a:solidFill>
                            <a:srgbClr val="000000"/>
                          </a:solidFill>
                          <a:effectLst/>
                          <a:latin typeface="Arial Narrow" pitchFamily="34" charset="0"/>
                          <a:cs typeface="Times New Roman" pitchFamily="18" charset="0"/>
                        </a:rPr>
                        <a:t>67</a:t>
                      </a:r>
                      <a:endParaRPr kumimoji="0" lang="en-US" sz="23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300" b="0" i="0" u="none" strike="noStrike" cap="none" normalizeH="0" baseline="0" smtClean="0">
                          <a:ln>
                            <a:noFill/>
                          </a:ln>
                          <a:solidFill>
                            <a:srgbClr val="000000"/>
                          </a:solidFill>
                          <a:effectLst/>
                          <a:latin typeface="Arial Narrow" pitchFamily="34" charset="0"/>
                          <a:cs typeface="Times New Roman" pitchFamily="18" charset="0"/>
                        </a:rPr>
                        <a:t>60</a:t>
                      </a:r>
                      <a:endParaRPr kumimoji="0" lang="en-US" sz="23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88925">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300" b="0" i="0" u="none" strike="noStrike" cap="none" normalizeH="0" baseline="0" smtClean="0">
                          <a:ln>
                            <a:noFill/>
                          </a:ln>
                          <a:solidFill>
                            <a:srgbClr val="000000"/>
                          </a:solidFill>
                          <a:effectLst/>
                          <a:latin typeface="Arial Narrow" pitchFamily="34" charset="0"/>
                          <a:cs typeface="Times New Roman" pitchFamily="18" charset="0"/>
                        </a:rPr>
                        <a:t>Return on Operating Assets (%)</a:t>
                      </a:r>
                      <a:endParaRPr kumimoji="0" lang="en-US" sz="23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300" b="0" i="0" u="none" strike="noStrike" cap="none" normalizeH="0" baseline="0" dirty="0" smtClean="0">
                          <a:ln>
                            <a:noFill/>
                          </a:ln>
                          <a:solidFill>
                            <a:srgbClr val="000000"/>
                          </a:solidFill>
                          <a:effectLst/>
                          <a:latin typeface="Arial Narrow" pitchFamily="34" charset="0"/>
                          <a:cs typeface="Times New Roman" pitchFamily="18" charset="0"/>
                        </a:rPr>
                        <a:t>20.55</a:t>
                      </a:r>
                      <a:endParaRPr kumimoji="0" lang="en-US" sz="23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300" b="0" i="0" u="none" strike="noStrike" cap="none" normalizeH="0" baseline="0" smtClean="0">
                          <a:ln>
                            <a:noFill/>
                          </a:ln>
                          <a:solidFill>
                            <a:srgbClr val="000000"/>
                          </a:solidFill>
                          <a:effectLst/>
                          <a:latin typeface="Arial Narrow" pitchFamily="34" charset="0"/>
                          <a:cs typeface="Times New Roman" pitchFamily="18" charset="0"/>
                        </a:rPr>
                        <a:t>22.30</a:t>
                      </a:r>
                      <a:endParaRPr kumimoji="0" lang="en-US" sz="23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512763">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2300" b="0" i="0" u="none" strike="noStrike" cap="none" normalizeH="0" baseline="0" dirty="0" smtClean="0">
                          <a:ln>
                            <a:noFill/>
                          </a:ln>
                          <a:solidFill>
                            <a:srgbClr val="000000"/>
                          </a:solidFill>
                          <a:effectLst/>
                          <a:latin typeface="Arial Narrow" pitchFamily="34" charset="0"/>
                          <a:cs typeface="Times New Roman" pitchFamily="18" charset="0"/>
                        </a:rPr>
                        <a:t>ROA based on average operating assets i.e., (326+269)/2 (%)</a:t>
                      </a:r>
                      <a:endParaRPr kumimoji="0" lang="en-US" sz="23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300" b="1" i="0" u="none" strike="noStrike" cap="none" normalizeH="0" baseline="0" dirty="0" smtClean="0">
                          <a:ln>
                            <a:noFill/>
                          </a:ln>
                          <a:solidFill>
                            <a:srgbClr val="000000"/>
                          </a:solidFill>
                          <a:effectLst/>
                          <a:latin typeface="Arial Narrow" pitchFamily="34" charset="0"/>
                          <a:cs typeface="Times New Roman" pitchFamily="18" charset="0"/>
                        </a:rPr>
                        <a:t>22.52</a:t>
                      </a:r>
                      <a:endParaRPr kumimoji="0" lang="en-US" sz="23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23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bl>
          </a:graphicData>
        </a:graphic>
      </p:graphicFrame>
      <p:sp>
        <p:nvSpPr>
          <p:cNvPr id="312357" name="Rectangle 37"/>
          <p:cNvSpPr>
            <a:spLocks noChangeArrowheads="1"/>
          </p:cNvSpPr>
          <p:nvPr/>
        </p:nvSpPr>
        <p:spPr bwMode="auto">
          <a:xfrm>
            <a:off x="609600" y="5486400"/>
            <a:ext cx="8229600" cy="701675"/>
          </a:xfrm>
          <a:prstGeom prst="rect">
            <a:avLst/>
          </a:prstGeom>
          <a:noFill/>
          <a:ln w="12700">
            <a:noFill/>
            <a:miter lim="800000"/>
            <a:headEnd/>
            <a:tailEnd/>
          </a:ln>
        </p:spPr>
        <p:txBody>
          <a:bodyPr anchor="ctr">
            <a:spAutoFit/>
          </a:bodyPr>
          <a:lstStyle/>
          <a:p>
            <a:pPr eaLnBrk="1" hangingPunct="1"/>
            <a:r>
              <a:rPr lang="en-US" sz="2000" b="1" dirty="0">
                <a:latin typeface="Arial Narrow" pitchFamily="34" charset="0"/>
              </a:rPr>
              <a:t>The company had used on average Rs 297.5 million and it has to be justified in terms of the opportunity cost</a:t>
            </a: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Rectangle 2"/>
          <p:cNvSpPr>
            <a:spLocks noGrp="1" noChangeArrowheads="1"/>
          </p:cNvSpPr>
          <p:nvPr>
            <p:ph type="title"/>
          </p:nvPr>
        </p:nvSpPr>
        <p:spPr>
          <a:xfrm>
            <a:off x="609600" y="228600"/>
            <a:ext cx="8229600" cy="1143000"/>
          </a:xfrm>
        </p:spPr>
        <p:txBody>
          <a:bodyPr>
            <a:normAutofit/>
          </a:bodyPr>
          <a:lstStyle/>
          <a:p>
            <a:pPr algn="ctr">
              <a:defRPr/>
            </a:pPr>
            <a:r>
              <a:rPr lang="en-US" sz="4400" b="1" dirty="0"/>
              <a:t>ROTA</a:t>
            </a:r>
          </a:p>
        </p:txBody>
      </p:sp>
      <p:sp>
        <p:nvSpPr>
          <p:cNvPr id="313347" name="Rectangle 3"/>
          <p:cNvSpPr>
            <a:spLocks noGrp="1" noChangeArrowheads="1"/>
          </p:cNvSpPr>
          <p:nvPr>
            <p:ph idx="1"/>
          </p:nvPr>
        </p:nvSpPr>
        <p:spPr>
          <a:xfrm>
            <a:off x="533400" y="1676400"/>
            <a:ext cx="8305800" cy="4572000"/>
          </a:xfrm>
        </p:spPr>
        <p:txBody>
          <a:bodyPr/>
          <a:lstStyle/>
          <a:p>
            <a:pPr marL="457200" indent="-457200" eaLnBrk="1" hangingPunct="1"/>
            <a:r>
              <a:rPr lang="en-US" sz="2400" dirty="0" smtClean="0">
                <a:solidFill>
                  <a:schemeClr val="accent2"/>
                </a:solidFill>
                <a:latin typeface="Arial Narrow" pitchFamily="34" charset="0"/>
              </a:rPr>
              <a:t>Return on Total Assets (ROTA)</a:t>
            </a:r>
          </a:p>
          <a:p>
            <a:pPr marL="895350" lvl="1" indent="-457200" eaLnBrk="1" hangingPunct="1"/>
            <a:r>
              <a:rPr lang="en-US" sz="2400" dirty="0" smtClean="0">
                <a:latin typeface="Arial Narrow" pitchFamily="34" charset="0"/>
              </a:rPr>
              <a:t>The rate of profit the company is able to earn after meeting the cost of financing of a portion of the total assets.</a:t>
            </a:r>
          </a:p>
          <a:p>
            <a:pPr marL="895350" lvl="1" indent="-457200" eaLnBrk="1" hangingPunct="1"/>
            <a:r>
              <a:rPr lang="en-US" sz="2400" dirty="0" smtClean="0">
                <a:latin typeface="Arial Narrow" pitchFamily="34" charset="0"/>
              </a:rPr>
              <a:t>It is the amount available to the shareholders in relation to the total amount of resources used in the business.</a:t>
            </a:r>
          </a:p>
          <a:p>
            <a:pPr marL="895350" lvl="1" indent="-457200" eaLnBrk="1" hangingPunct="1"/>
            <a:r>
              <a:rPr lang="en-US" sz="2400" dirty="0" smtClean="0">
                <a:latin typeface="Arial Narrow" pitchFamily="34" charset="0"/>
              </a:rPr>
              <a:t>Here again the average total assets is used (Why?).</a:t>
            </a:r>
          </a:p>
        </p:txBody>
      </p:sp>
      <p:sp>
        <p:nvSpPr>
          <p:cNvPr id="460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6081" name="Picture 1"/>
          <p:cNvPicPr>
            <a:picLocks noChangeAspect="1" noChangeArrowheads="1"/>
          </p:cNvPicPr>
          <p:nvPr/>
        </p:nvPicPr>
        <p:blipFill>
          <a:blip r:embed="rId2" cstate="print">
            <a:clrChange>
              <a:clrFrom>
                <a:srgbClr val="FFFFFF"/>
              </a:clrFrom>
              <a:clrTo>
                <a:srgbClr val="FFFFFF">
                  <a:alpha val="0"/>
                </a:srgbClr>
              </a:clrTo>
            </a:clrChange>
            <a:lum bright="-40000"/>
          </a:blip>
          <a:srcRect/>
          <a:stretch>
            <a:fillRect/>
          </a:stretch>
        </p:blipFill>
        <p:spPr bwMode="auto">
          <a:xfrm>
            <a:off x="2209800" y="4495800"/>
            <a:ext cx="4419600" cy="762000"/>
          </a:xfrm>
          <a:prstGeom prst="rect">
            <a:avLst/>
          </a:prstGeom>
          <a:noFill/>
        </p:spPr>
      </p:pic>
      <p:sp>
        <p:nvSpPr>
          <p:cNvPr id="46083" name="Rectangle 3"/>
          <p:cNvSpPr>
            <a:spLocks noChangeArrowheads="1"/>
          </p:cNvSpPr>
          <p:nvPr/>
        </p:nvSpPr>
        <p:spPr bwMode="auto">
          <a:xfrm>
            <a:off x="17463" y="838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1800" b="0" i="0" u="none" strike="noStrike" cap="none" normalizeH="0" baseline="0" smtClean="0">
              <a:ln>
                <a:noFill/>
              </a:ln>
              <a:solidFill>
                <a:schemeClr val="tx1"/>
              </a:solidFill>
              <a:effectLst/>
              <a:latin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pPr algn="ctr"/>
            <a:r>
              <a:rPr lang="en-US" sz="3600" b="1" dirty="0"/>
              <a:t>Steps to Analyze Financial Statements</a:t>
            </a:r>
          </a:p>
        </p:txBody>
      </p:sp>
      <p:sp>
        <p:nvSpPr>
          <p:cNvPr id="3" name="Content Placeholder 2"/>
          <p:cNvSpPr>
            <a:spLocks noGrp="1"/>
          </p:cNvSpPr>
          <p:nvPr>
            <p:ph idx="1"/>
          </p:nvPr>
        </p:nvSpPr>
        <p:spPr>
          <a:xfrm>
            <a:off x="381000" y="1600200"/>
            <a:ext cx="8458200" cy="4800600"/>
          </a:xfrm>
        </p:spPr>
        <p:txBody>
          <a:bodyPr>
            <a:normAutofit lnSpcReduction="10000"/>
          </a:bodyPr>
          <a:lstStyle/>
          <a:p>
            <a:pPr>
              <a:spcAft>
                <a:spcPts val="600"/>
              </a:spcAft>
            </a:pPr>
            <a:r>
              <a:rPr lang="en-US" sz="2400" dirty="0" smtClean="0">
                <a:latin typeface="+mj-lt"/>
              </a:rPr>
              <a:t>Establish the objectives of analysis of the firm. </a:t>
            </a:r>
          </a:p>
          <a:p>
            <a:pPr>
              <a:spcAft>
                <a:spcPts val="600"/>
              </a:spcAft>
            </a:pPr>
            <a:r>
              <a:rPr lang="en-US" sz="2400" dirty="0" smtClean="0">
                <a:latin typeface="+mj-lt"/>
              </a:rPr>
              <a:t>Study the industry, in which the firm operates, the dynamics therein, and the impact on the objective of analysis.</a:t>
            </a:r>
          </a:p>
          <a:p>
            <a:pPr>
              <a:spcAft>
                <a:spcPts val="600"/>
              </a:spcAft>
            </a:pPr>
            <a:r>
              <a:rPr lang="en-US" sz="2400" dirty="0" smtClean="0">
                <a:latin typeface="+mj-lt"/>
              </a:rPr>
              <a:t>Based on the objectives of analysis, decide on the appropriate financial tools. </a:t>
            </a:r>
          </a:p>
          <a:p>
            <a:pPr>
              <a:spcAft>
                <a:spcPts val="600"/>
              </a:spcAft>
            </a:pPr>
            <a:r>
              <a:rPr lang="en-US" sz="2400" dirty="0" smtClean="0">
                <a:latin typeface="+mj-lt"/>
              </a:rPr>
              <a:t>Know about the firm(s) and their management styles; and take the same into account at the time </a:t>
            </a:r>
            <a:r>
              <a:rPr lang="en-US" sz="2400" i="1" dirty="0" smtClean="0">
                <a:latin typeface="+mj-lt"/>
              </a:rPr>
              <a:t>of making your interpretations.</a:t>
            </a:r>
          </a:p>
          <a:p>
            <a:pPr>
              <a:spcAft>
                <a:spcPts val="600"/>
              </a:spcAft>
              <a:buNone/>
            </a:pPr>
            <a:r>
              <a:rPr lang="en-US" sz="2400" dirty="0" smtClean="0">
                <a:latin typeface="+mj-lt"/>
              </a:rPr>
              <a:t>	Thus, the resources used for financial analysis would compulsorily include: (a) Published Financial Statements; (b) Auditors’ Report </a:t>
            </a:r>
            <a:r>
              <a:rPr lang="en-US" sz="2400" i="1" dirty="0" smtClean="0">
                <a:latin typeface="+mj-lt"/>
              </a:rPr>
              <a:t>plus Report on Corporate Governance; and </a:t>
            </a:r>
            <a:r>
              <a:rPr lang="en-US" sz="2400" dirty="0" smtClean="0">
                <a:latin typeface="+mj-lt"/>
              </a:rPr>
              <a:t>(c) Report of the Directors </a:t>
            </a:r>
            <a:r>
              <a:rPr lang="en-US" sz="2400" i="1" dirty="0" smtClean="0">
                <a:latin typeface="+mj-lt"/>
              </a:rPr>
              <a:t>plus Management Discussion &amp; Analysis.</a:t>
            </a:r>
            <a:endParaRPr lang="en-US" sz="2400" i="1" dirty="0">
              <a:latin typeface="+mj-lt"/>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7175"/>
            <a:ext cx="8229600" cy="1143000"/>
          </a:xfrm>
        </p:spPr>
        <p:txBody>
          <a:bodyPr>
            <a:normAutofit/>
          </a:bodyPr>
          <a:lstStyle/>
          <a:p>
            <a:pPr algn="ctr">
              <a:defRPr/>
            </a:pPr>
            <a:r>
              <a:rPr lang="en-US" sz="4400" b="1" dirty="0"/>
              <a:t>ROE</a:t>
            </a:r>
          </a:p>
        </p:txBody>
      </p:sp>
      <p:sp>
        <p:nvSpPr>
          <p:cNvPr id="3" name="Content Placeholder 2"/>
          <p:cNvSpPr>
            <a:spLocks noGrp="1"/>
          </p:cNvSpPr>
          <p:nvPr>
            <p:ph idx="1"/>
          </p:nvPr>
        </p:nvSpPr>
        <p:spPr/>
        <p:txBody>
          <a:bodyPr/>
          <a:lstStyle/>
          <a:p>
            <a:pPr marL="457200" indent="-457200" eaLnBrk="1" hangingPunct="1"/>
            <a:r>
              <a:rPr lang="en-US" sz="2400" dirty="0" smtClean="0">
                <a:solidFill>
                  <a:schemeClr val="accent2"/>
                </a:solidFill>
                <a:latin typeface="Arial Narrow" pitchFamily="34" charset="0"/>
              </a:rPr>
              <a:t>Return on Equity (ROE)</a:t>
            </a:r>
          </a:p>
          <a:p>
            <a:pPr marL="895350" lvl="1" indent="-457200" eaLnBrk="1" hangingPunct="1"/>
            <a:r>
              <a:rPr lang="en-US" sz="2400" dirty="0" smtClean="0">
                <a:latin typeface="Arial Narrow" pitchFamily="34" charset="0"/>
              </a:rPr>
              <a:t>Net income is the amount available to owners for compensating their investment and the risk being carried by them.</a:t>
            </a:r>
          </a:p>
          <a:p>
            <a:pPr marL="895350" lvl="1" indent="-457200" eaLnBrk="1" hangingPunct="1"/>
            <a:r>
              <a:rPr lang="en-US" sz="2400" dirty="0" smtClean="0">
                <a:latin typeface="Arial Narrow" pitchFamily="34" charset="0"/>
              </a:rPr>
              <a:t>It measures the net income as a percentage of shareholders investment.</a:t>
            </a:r>
          </a:p>
          <a:p>
            <a:endParaRPr lang="en-US" dirty="0"/>
          </a:p>
        </p:txBody>
      </p:sp>
      <p:sp>
        <p:nvSpPr>
          <p:cNvPr id="1013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1377" name="Picture 1"/>
          <p:cNvPicPr>
            <a:picLocks noChangeAspect="1" noChangeArrowheads="1"/>
          </p:cNvPicPr>
          <p:nvPr/>
        </p:nvPicPr>
        <p:blipFill>
          <a:blip r:embed="rId2" cstate="print">
            <a:clrChange>
              <a:clrFrom>
                <a:srgbClr val="FFFFFF"/>
              </a:clrFrom>
              <a:clrTo>
                <a:srgbClr val="FFFFFF">
                  <a:alpha val="0"/>
                </a:srgbClr>
              </a:clrTo>
            </a:clrChange>
            <a:lum bright="-40000"/>
          </a:blip>
          <a:srcRect/>
          <a:stretch>
            <a:fillRect/>
          </a:stretch>
        </p:blipFill>
        <p:spPr bwMode="auto">
          <a:xfrm>
            <a:off x="2209800" y="4343400"/>
            <a:ext cx="4114800" cy="685800"/>
          </a:xfrm>
          <a:prstGeom prst="rect">
            <a:avLst/>
          </a:prstGeom>
          <a:noFill/>
        </p:spPr>
      </p:pic>
      <p:sp>
        <p:nvSpPr>
          <p:cNvPr id="101379" name="Rectangle 3"/>
          <p:cNvSpPr>
            <a:spLocks noChangeArrowheads="1"/>
          </p:cNvSpPr>
          <p:nvPr/>
        </p:nvSpPr>
        <p:spPr bwMode="auto">
          <a:xfrm>
            <a:off x="84138" y="828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1800" b="0" i="0" u="none" strike="noStrike" cap="none" normalizeH="0" baseline="0" smtClean="0">
              <a:ln>
                <a:noFill/>
              </a:ln>
              <a:solidFill>
                <a:schemeClr val="tx1"/>
              </a:solidFill>
              <a:effectLst/>
              <a:latin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2" name="Rectangle 2"/>
          <p:cNvSpPr>
            <a:spLocks noGrp="1" noChangeArrowheads="1"/>
          </p:cNvSpPr>
          <p:nvPr>
            <p:ph type="title"/>
          </p:nvPr>
        </p:nvSpPr>
        <p:spPr>
          <a:xfrm>
            <a:off x="685800" y="13855"/>
            <a:ext cx="8001000" cy="1216025"/>
          </a:xfrm>
        </p:spPr>
        <p:txBody>
          <a:bodyPr>
            <a:normAutofit/>
          </a:bodyPr>
          <a:lstStyle/>
          <a:p>
            <a:pPr algn="ctr">
              <a:defRPr/>
            </a:pPr>
            <a:r>
              <a:rPr lang="en-US" sz="4400" b="1" dirty="0"/>
              <a:t>Net Income to Total Assets</a:t>
            </a:r>
          </a:p>
        </p:txBody>
      </p:sp>
      <p:graphicFrame>
        <p:nvGraphicFramePr>
          <p:cNvPr id="314371" name="Group 3"/>
          <p:cNvGraphicFramePr>
            <a:graphicFrameLocks noGrp="1"/>
          </p:cNvGraphicFramePr>
          <p:nvPr>
            <p:ph type="tbl" idx="1"/>
            <p:extLst>
              <p:ext uri="{D42A27DB-BD31-4B8C-83A1-F6EECF244321}">
                <p14:modId xmlns:p14="http://schemas.microsoft.com/office/powerpoint/2010/main" val="1776825919"/>
              </p:ext>
            </p:extLst>
          </p:nvPr>
        </p:nvGraphicFramePr>
        <p:xfrm>
          <a:off x="609600" y="1709738"/>
          <a:ext cx="8001000" cy="2743200"/>
        </p:xfrm>
        <a:graphic>
          <a:graphicData uri="http://schemas.openxmlformats.org/drawingml/2006/table">
            <a:tbl>
              <a:tblPr/>
              <a:tblGrid>
                <a:gridCol w="5334000"/>
                <a:gridCol w="1333500"/>
                <a:gridCol w="1333500"/>
              </a:tblGrid>
              <a:tr h="228600">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500" b="1" i="0" u="none" strike="noStrike" cap="none" normalizeH="0" baseline="0" dirty="0" smtClean="0">
                          <a:ln>
                            <a:noFill/>
                          </a:ln>
                          <a:solidFill>
                            <a:srgbClr val="000000"/>
                          </a:solidFill>
                          <a:effectLst/>
                          <a:latin typeface="Arial Narrow" pitchFamily="34" charset="0"/>
                          <a:cs typeface="Times New Roman" pitchFamily="18" charset="0"/>
                        </a:rPr>
                        <a:t>Return on Total Assets (ROTA)</a:t>
                      </a:r>
                      <a:endParaRPr kumimoji="0" lang="en-US" sz="25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500" b="1" i="0" u="none" strike="noStrike" cap="none" normalizeH="0" baseline="0" dirty="0" smtClean="0">
                          <a:ln>
                            <a:noFill/>
                          </a:ln>
                          <a:solidFill>
                            <a:srgbClr val="000000"/>
                          </a:solidFill>
                          <a:effectLst/>
                          <a:latin typeface="Arial Narrow" pitchFamily="34" charset="0"/>
                          <a:cs typeface="Times New Roman" pitchFamily="18" charset="0"/>
                        </a:rPr>
                        <a:t>20X7</a:t>
                      </a:r>
                      <a:endParaRPr kumimoji="0" lang="en-US" sz="25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500" b="1" i="0" u="none" strike="noStrike" cap="none" normalizeH="0" baseline="0" dirty="0" smtClean="0">
                          <a:ln>
                            <a:noFill/>
                          </a:ln>
                          <a:solidFill>
                            <a:srgbClr val="000000"/>
                          </a:solidFill>
                          <a:effectLst/>
                          <a:latin typeface="Arial Narrow" pitchFamily="34" charset="0"/>
                          <a:cs typeface="Times New Roman" pitchFamily="18" charset="0"/>
                        </a:rPr>
                        <a:t>20X6</a:t>
                      </a:r>
                      <a:endParaRPr kumimoji="0" lang="en-US" sz="25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80975">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500" b="0" i="0" u="none" strike="noStrike" cap="none" normalizeH="0" baseline="0" dirty="0" smtClean="0">
                          <a:ln>
                            <a:noFill/>
                          </a:ln>
                          <a:solidFill>
                            <a:srgbClr val="000000"/>
                          </a:solidFill>
                          <a:effectLst/>
                          <a:latin typeface="Arial Narrow" pitchFamily="34" charset="0"/>
                          <a:cs typeface="Times New Roman" pitchFamily="18" charset="0"/>
                        </a:rPr>
                        <a:t>Total Assets	(INR Million)</a:t>
                      </a:r>
                      <a:endParaRPr kumimoji="0" lang="en-US" sz="25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500" b="0" i="0" u="none" strike="noStrike" cap="none" normalizeH="0" baseline="0" dirty="0" smtClean="0">
                          <a:ln>
                            <a:noFill/>
                          </a:ln>
                          <a:solidFill>
                            <a:srgbClr val="000000"/>
                          </a:solidFill>
                          <a:effectLst/>
                          <a:latin typeface="Arial Narrow" pitchFamily="34" charset="0"/>
                          <a:cs typeface="Times New Roman" pitchFamily="18" charset="0"/>
                        </a:rPr>
                        <a:t>330</a:t>
                      </a:r>
                      <a:endParaRPr kumimoji="0" lang="en-US" sz="25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500" b="0" i="0" u="none" strike="noStrike" cap="none" normalizeH="0" baseline="0" dirty="0" smtClean="0">
                          <a:ln>
                            <a:noFill/>
                          </a:ln>
                          <a:solidFill>
                            <a:srgbClr val="000000"/>
                          </a:solidFill>
                          <a:effectLst/>
                          <a:latin typeface="Arial Narrow" pitchFamily="34" charset="0"/>
                          <a:cs typeface="Times New Roman" pitchFamily="18" charset="0"/>
                        </a:rPr>
                        <a:t>270</a:t>
                      </a:r>
                      <a:endParaRPr kumimoji="0" lang="en-US" sz="25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80975">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500" b="0" i="0" u="none" strike="noStrike" cap="none" normalizeH="0" baseline="0" dirty="0" smtClean="0">
                          <a:ln>
                            <a:noFill/>
                          </a:ln>
                          <a:solidFill>
                            <a:srgbClr val="000000"/>
                          </a:solidFill>
                          <a:effectLst/>
                          <a:latin typeface="Arial Narrow" pitchFamily="34" charset="0"/>
                          <a:cs typeface="Times New Roman" pitchFamily="18" charset="0"/>
                        </a:rPr>
                        <a:t>Profit After Taxes (PAT)</a:t>
                      </a:r>
                      <a:endParaRPr kumimoji="0" lang="en-US" sz="25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500" b="0" i="0" u="none" strike="noStrike" cap="none" normalizeH="0" baseline="0" dirty="0" smtClean="0">
                          <a:ln>
                            <a:noFill/>
                          </a:ln>
                          <a:solidFill>
                            <a:srgbClr val="000000"/>
                          </a:solidFill>
                          <a:effectLst/>
                          <a:latin typeface="Arial Narrow" pitchFamily="34" charset="0"/>
                          <a:cs typeface="Times New Roman" pitchFamily="18" charset="0"/>
                        </a:rPr>
                        <a:t>27</a:t>
                      </a:r>
                      <a:endParaRPr kumimoji="0" lang="en-US" sz="25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500" b="0" i="0" u="none" strike="noStrike" cap="none" normalizeH="0" baseline="0" dirty="0" smtClean="0">
                          <a:ln>
                            <a:noFill/>
                          </a:ln>
                          <a:solidFill>
                            <a:srgbClr val="000000"/>
                          </a:solidFill>
                          <a:effectLst/>
                          <a:latin typeface="Arial Narrow" pitchFamily="34" charset="0"/>
                          <a:cs typeface="Times New Roman" pitchFamily="18" charset="0"/>
                        </a:rPr>
                        <a:t>24</a:t>
                      </a:r>
                      <a:endParaRPr kumimoji="0" lang="en-US" sz="25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80975">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500" b="0" i="0" u="none" strike="noStrike" cap="none" normalizeH="0" baseline="0" dirty="0" smtClean="0">
                          <a:ln>
                            <a:noFill/>
                          </a:ln>
                          <a:solidFill>
                            <a:srgbClr val="000000"/>
                          </a:solidFill>
                          <a:effectLst/>
                          <a:latin typeface="Arial Narrow" pitchFamily="34" charset="0"/>
                          <a:cs typeface="Times New Roman" pitchFamily="18" charset="0"/>
                        </a:rPr>
                        <a:t>Return on Total Assets</a:t>
                      </a:r>
                      <a:endParaRPr kumimoji="0" lang="en-US" sz="25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500" b="0" i="0" u="none" strike="noStrike" cap="none" normalizeH="0" baseline="0" dirty="0" smtClean="0">
                          <a:ln>
                            <a:noFill/>
                          </a:ln>
                          <a:solidFill>
                            <a:srgbClr val="000000"/>
                          </a:solidFill>
                          <a:effectLst/>
                          <a:latin typeface="Arial Narrow" pitchFamily="34" charset="0"/>
                          <a:cs typeface="Times New Roman" pitchFamily="18" charset="0"/>
                        </a:rPr>
                        <a:t>8.18%</a:t>
                      </a:r>
                      <a:endParaRPr kumimoji="0" lang="en-US" sz="25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500" b="0" i="0" u="none" strike="noStrike" cap="none" normalizeH="0" baseline="0" dirty="0" smtClean="0">
                          <a:ln>
                            <a:noFill/>
                          </a:ln>
                          <a:solidFill>
                            <a:srgbClr val="000000"/>
                          </a:solidFill>
                          <a:effectLst/>
                          <a:latin typeface="Arial Narrow" pitchFamily="34" charset="0"/>
                          <a:cs typeface="Times New Roman" pitchFamily="18" charset="0"/>
                        </a:rPr>
                        <a:t>8.89%</a:t>
                      </a:r>
                      <a:endParaRPr kumimoji="0" lang="en-US" sz="25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520700">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2500" b="0" i="0" u="none" strike="noStrike" cap="none" normalizeH="0" baseline="0" smtClean="0">
                          <a:ln>
                            <a:noFill/>
                          </a:ln>
                          <a:solidFill>
                            <a:srgbClr val="000000"/>
                          </a:solidFill>
                          <a:effectLst/>
                          <a:latin typeface="Arial Narrow" pitchFamily="34" charset="0"/>
                          <a:cs typeface="Times New Roman" pitchFamily="18" charset="0"/>
                        </a:rPr>
                        <a:t>ROTA based on average total assets (330+270)/2</a:t>
                      </a:r>
                      <a:endParaRPr kumimoji="0" lang="en-US" sz="25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500" b="0" i="0" u="none" strike="noStrike" cap="none" normalizeH="0" baseline="0" dirty="0" smtClean="0">
                          <a:ln>
                            <a:noFill/>
                          </a:ln>
                          <a:solidFill>
                            <a:srgbClr val="000000"/>
                          </a:solidFill>
                          <a:effectLst/>
                          <a:latin typeface="Arial Narrow" pitchFamily="34" charset="0"/>
                          <a:cs typeface="Times New Roman" pitchFamily="18" charset="0"/>
                        </a:rPr>
                        <a:t>9.00%</a:t>
                      </a:r>
                      <a:endParaRPr kumimoji="0" lang="en-US" sz="25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25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bl>
          </a:graphicData>
        </a:graphic>
      </p:graphicFrame>
      <p:sp>
        <p:nvSpPr>
          <p:cNvPr id="314397" name="Oval 29"/>
          <p:cNvSpPr>
            <a:spLocks noChangeArrowheads="1"/>
          </p:cNvSpPr>
          <p:nvPr/>
        </p:nvSpPr>
        <p:spPr bwMode="auto">
          <a:xfrm>
            <a:off x="685800" y="4800600"/>
            <a:ext cx="3200400" cy="1447800"/>
          </a:xfrm>
          <a:prstGeom prst="ellipse">
            <a:avLst/>
          </a:prstGeom>
          <a:gradFill flip="none" rotWithShape="1">
            <a:gsLst>
              <a:gs pos="0">
                <a:srgbClr val="0070C0">
                  <a:tint val="66000"/>
                  <a:satMod val="160000"/>
                </a:srgbClr>
              </a:gs>
              <a:gs pos="50000">
                <a:srgbClr val="0070C0">
                  <a:tint val="44500"/>
                  <a:satMod val="160000"/>
                </a:srgbClr>
              </a:gs>
              <a:gs pos="100000">
                <a:srgbClr val="0070C0">
                  <a:tint val="23500"/>
                  <a:satMod val="160000"/>
                </a:srgbClr>
              </a:gs>
            </a:gsLst>
            <a:lin ang="2700000" scaled="1"/>
            <a:tileRect/>
          </a:gradFill>
          <a:ln w="25400">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anchor="ctr"/>
          <a:lstStyle/>
          <a:p>
            <a:pPr>
              <a:defRPr/>
            </a:pPr>
            <a:endParaRPr lang="en-US"/>
          </a:p>
        </p:txBody>
      </p:sp>
      <p:sp>
        <p:nvSpPr>
          <p:cNvPr id="314398" name="Text Box 30"/>
          <p:cNvSpPr txBox="1">
            <a:spLocks noChangeArrowheads="1"/>
          </p:cNvSpPr>
          <p:nvPr/>
        </p:nvSpPr>
        <p:spPr bwMode="auto">
          <a:xfrm>
            <a:off x="1238250" y="4937125"/>
            <a:ext cx="2119313" cy="1006475"/>
          </a:xfrm>
          <a:prstGeom prst="rect">
            <a:avLst/>
          </a:prstGeom>
          <a:noFill/>
          <a:ln w="12700">
            <a:noFill/>
            <a:miter lim="800000"/>
            <a:headEnd/>
            <a:tailEnd/>
          </a:ln>
        </p:spPr>
        <p:txBody>
          <a:bodyPr wrap="none">
            <a:spAutoFit/>
          </a:bodyPr>
          <a:lstStyle/>
          <a:p>
            <a:pPr algn="ctr"/>
            <a:r>
              <a:rPr lang="en-US" sz="2000" b="1"/>
              <a:t>Able to earn</a:t>
            </a:r>
          </a:p>
          <a:p>
            <a:pPr algn="ctr"/>
            <a:r>
              <a:rPr lang="en-US" sz="2000" b="1"/>
              <a:t>9% return on</a:t>
            </a:r>
          </a:p>
          <a:p>
            <a:pPr algn="ctr"/>
            <a:r>
              <a:rPr lang="en-US" sz="2000" b="1"/>
              <a:t>Total Assets</a:t>
            </a:r>
          </a:p>
        </p:txBody>
      </p:sp>
      <p:sp>
        <p:nvSpPr>
          <p:cNvPr id="314399" name="Oval 31"/>
          <p:cNvSpPr>
            <a:spLocks noChangeArrowheads="1"/>
          </p:cNvSpPr>
          <p:nvPr/>
        </p:nvSpPr>
        <p:spPr bwMode="auto">
          <a:xfrm>
            <a:off x="5029200" y="4800600"/>
            <a:ext cx="3200400" cy="1524000"/>
          </a:xfrm>
          <a:prstGeom prst="ellipse">
            <a:avLst/>
          </a:prstGeom>
          <a:gradFill flip="none" rotWithShape="1">
            <a:gsLst>
              <a:gs pos="0">
                <a:srgbClr val="0070C0">
                  <a:tint val="66000"/>
                  <a:satMod val="160000"/>
                </a:srgbClr>
              </a:gs>
              <a:gs pos="50000">
                <a:srgbClr val="0070C0">
                  <a:tint val="44500"/>
                  <a:satMod val="160000"/>
                </a:srgbClr>
              </a:gs>
              <a:gs pos="100000">
                <a:srgbClr val="0070C0">
                  <a:tint val="23500"/>
                  <a:satMod val="160000"/>
                </a:srgbClr>
              </a:gs>
            </a:gsLst>
            <a:lin ang="2700000" scaled="1"/>
            <a:tileRect/>
          </a:gradFill>
          <a:ln w="25400">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anchor="ctr"/>
          <a:lstStyle/>
          <a:p>
            <a:pPr>
              <a:defRPr/>
            </a:pPr>
            <a:endParaRPr lang="en-US"/>
          </a:p>
        </p:txBody>
      </p:sp>
      <p:sp>
        <p:nvSpPr>
          <p:cNvPr id="314400" name="Text Box 32"/>
          <p:cNvSpPr txBox="1">
            <a:spLocks noChangeArrowheads="1"/>
          </p:cNvSpPr>
          <p:nvPr/>
        </p:nvSpPr>
        <p:spPr bwMode="auto">
          <a:xfrm>
            <a:off x="4996590" y="4981575"/>
            <a:ext cx="3264035" cy="1200329"/>
          </a:xfrm>
          <a:prstGeom prst="rect">
            <a:avLst/>
          </a:prstGeom>
          <a:noFill/>
          <a:ln w="12700">
            <a:noFill/>
            <a:miter lim="800000"/>
            <a:headEnd/>
            <a:tailEnd/>
          </a:ln>
        </p:spPr>
        <p:txBody>
          <a:bodyPr wrap="none">
            <a:spAutoFit/>
          </a:bodyPr>
          <a:lstStyle/>
          <a:p>
            <a:pPr algn="ctr"/>
            <a:r>
              <a:rPr lang="en-US" sz="1800" b="1" dirty="0"/>
              <a:t>The company used</a:t>
            </a:r>
          </a:p>
          <a:p>
            <a:pPr algn="ctr"/>
            <a:r>
              <a:rPr lang="en-US" sz="1800" b="1" dirty="0"/>
              <a:t>an average </a:t>
            </a:r>
            <a:r>
              <a:rPr lang="en-US" sz="1800" b="1" dirty="0" smtClean="0"/>
              <a:t>INR 300 </a:t>
            </a:r>
            <a:r>
              <a:rPr lang="en-US" sz="1800" b="1" dirty="0" err="1"/>
              <a:t>mn</a:t>
            </a:r>
            <a:endParaRPr lang="en-US" sz="1800" b="1" dirty="0"/>
          </a:p>
          <a:p>
            <a:pPr algn="ctr"/>
            <a:r>
              <a:rPr lang="en-US" sz="1800" b="1" dirty="0"/>
              <a:t>in total assets to</a:t>
            </a:r>
          </a:p>
          <a:p>
            <a:pPr algn="ctr"/>
            <a:r>
              <a:rPr lang="en-US" sz="1800" b="1" dirty="0"/>
              <a:t>earn </a:t>
            </a:r>
            <a:r>
              <a:rPr lang="en-US" sz="1800" b="1" dirty="0" smtClean="0"/>
              <a:t>INR 27 </a:t>
            </a:r>
            <a:r>
              <a:rPr lang="en-US" sz="1800" b="1" dirty="0" err="1"/>
              <a:t>mn</a:t>
            </a:r>
            <a:r>
              <a:rPr lang="en-US" sz="1800" dirty="0"/>
              <a:t> </a:t>
            </a: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6" name="Rectangle 2"/>
          <p:cNvSpPr>
            <a:spLocks noGrp="1" noChangeArrowheads="1"/>
          </p:cNvSpPr>
          <p:nvPr>
            <p:ph type="title"/>
          </p:nvPr>
        </p:nvSpPr>
        <p:spPr>
          <a:xfrm>
            <a:off x="685800" y="76200"/>
            <a:ext cx="8001000" cy="1216025"/>
          </a:xfrm>
        </p:spPr>
        <p:txBody>
          <a:bodyPr>
            <a:normAutofit/>
          </a:bodyPr>
          <a:lstStyle/>
          <a:p>
            <a:pPr algn="ctr">
              <a:defRPr/>
            </a:pPr>
            <a:r>
              <a:rPr lang="en-US" sz="4400" b="1" dirty="0"/>
              <a:t>ROE </a:t>
            </a:r>
            <a:r>
              <a:rPr lang="en-US" sz="4400" b="1" dirty="0" smtClean="0"/>
              <a:t>Computations… </a:t>
            </a:r>
            <a:endParaRPr lang="en-US" sz="4400" b="1" dirty="0"/>
          </a:p>
        </p:txBody>
      </p:sp>
      <p:sp>
        <p:nvSpPr>
          <p:cNvPr id="315421" name="Rectangle 29"/>
          <p:cNvSpPr>
            <a:spLocks noGrp="1" noChangeArrowheads="1"/>
          </p:cNvSpPr>
          <p:nvPr>
            <p:ph type="body" sz="half" idx="1"/>
          </p:nvPr>
        </p:nvSpPr>
        <p:spPr>
          <a:xfrm>
            <a:off x="685800" y="4114800"/>
            <a:ext cx="8001000" cy="2133600"/>
          </a:xfrm>
          <a:noFill/>
        </p:spPr>
        <p:txBody>
          <a:bodyPr/>
          <a:lstStyle/>
          <a:p>
            <a:pPr marL="457200" indent="-457200" eaLnBrk="1" hangingPunct="1"/>
            <a:r>
              <a:rPr lang="en-US" sz="2400" dirty="0" smtClean="0">
                <a:latin typeface="Arial Narrow" pitchFamily="34" charset="0"/>
              </a:rPr>
              <a:t>ROE of 22% is not only the result of management’s ability to employ the assets profitably, but also the result of its ability to use a </a:t>
            </a:r>
            <a:r>
              <a:rPr lang="en-US" sz="2400" b="1" i="1" dirty="0" smtClean="0">
                <a:latin typeface="Arial Narrow" pitchFamily="34" charset="0"/>
              </a:rPr>
              <a:t>favorable debt equity structure.</a:t>
            </a:r>
          </a:p>
          <a:p>
            <a:pPr marL="457200" indent="-457200" eaLnBrk="1" hangingPunct="1"/>
            <a:r>
              <a:rPr lang="en-US" sz="2400" dirty="0" smtClean="0">
                <a:latin typeface="Arial Narrow" pitchFamily="34" charset="0"/>
              </a:rPr>
              <a:t>Whenever, management is able to borrow money, and use it to earn more than the cost of such borrowing the ROE increases.</a:t>
            </a:r>
          </a:p>
        </p:txBody>
      </p:sp>
      <p:graphicFrame>
        <p:nvGraphicFramePr>
          <p:cNvPr id="315395" name="Group 3"/>
          <p:cNvGraphicFramePr>
            <a:graphicFrameLocks noGrp="1"/>
          </p:cNvGraphicFramePr>
          <p:nvPr>
            <p:ph sz="half" idx="2"/>
            <p:extLst>
              <p:ext uri="{D42A27DB-BD31-4B8C-83A1-F6EECF244321}">
                <p14:modId xmlns:p14="http://schemas.microsoft.com/office/powerpoint/2010/main" val="2997039575"/>
              </p:ext>
            </p:extLst>
          </p:nvPr>
        </p:nvGraphicFramePr>
        <p:xfrm>
          <a:off x="652463" y="1676400"/>
          <a:ext cx="7958137" cy="2344738"/>
        </p:xfrm>
        <a:graphic>
          <a:graphicData uri="http://schemas.openxmlformats.org/drawingml/2006/table">
            <a:tbl>
              <a:tblPr/>
              <a:tblGrid>
                <a:gridCol w="5508625"/>
                <a:gridCol w="1203325"/>
                <a:gridCol w="1246187"/>
              </a:tblGrid>
              <a:tr h="290513">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1" i="0" u="none" strike="noStrike" cap="none" normalizeH="0" baseline="0" dirty="0" smtClean="0">
                          <a:ln>
                            <a:noFill/>
                          </a:ln>
                          <a:solidFill>
                            <a:srgbClr val="000000"/>
                          </a:solidFill>
                          <a:effectLst/>
                          <a:latin typeface="Arial Narrow" pitchFamily="34" charset="0"/>
                          <a:cs typeface="Times New Roman" pitchFamily="18" charset="0"/>
                        </a:rPr>
                        <a:t>Return on Equity (ROE)</a:t>
                      </a:r>
                      <a:endParaRPr kumimoji="0" lang="en-US" sz="24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1" i="0" u="none" strike="noStrike" cap="none" normalizeH="0" baseline="0" dirty="0" smtClean="0">
                          <a:ln>
                            <a:noFill/>
                          </a:ln>
                          <a:solidFill>
                            <a:srgbClr val="000000"/>
                          </a:solidFill>
                          <a:effectLst/>
                          <a:latin typeface="Arial Narrow" pitchFamily="34" charset="0"/>
                          <a:cs typeface="Times New Roman" pitchFamily="18" charset="0"/>
                        </a:rPr>
                        <a:t>20X7</a:t>
                      </a:r>
                      <a:endParaRPr kumimoji="0" lang="en-US" sz="24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1" i="0" u="none" strike="noStrike" cap="none" normalizeH="0" baseline="0" dirty="0" smtClean="0">
                          <a:ln>
                            <a:noFill/>
                          </a:ln>
                          <a:solidFill>
                            <a:srgbClr val="000000"/>
                          </a:solidFill>
                          <a:effectLst/>
                          <a:latin typeface="Arial Narrow" pitchFamily="34" charset="0"/>
                          <a:cs typeface="Times New Roman" pitchFamily="18" charset="0"/>
                        </a:rPr>
                        <a:t>20X6</a:t>
                      </a:r>
                      <a:endParaRPr kumimoji="0" lang="en-US" sz="24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90513">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Total Equity (INR Million)</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smtClean="0">
                          <a:ln>
                            <a:noFill/>
                          </a:ln>
                          <a:solidFill>
                            <a:srgbClr val="000000"/>
                          </a:solidFill>
                          <a:effectLst/>
                          <a:latin typeface="Arial Narrow" pitchFamily="34" charset="0"/>
                          <a:cs typeface="Times New Roman" pitchFamily="18" charset="0"/>
                        </a:rPr>
                        <a:t>135</a:t>
                      </a:r>
                      <a:endParaRPr kumimoji="0" lang="en-US" sz="24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smtClean="0">
                          <a:ln>
                            <a:noFill/>
                          </a:ln>
                          <a:solidFill>
                            <a:srgbClr val="000000"/>
                          </a:solidFill>
                          <a:effectLst/>
                          <a:latin typeface="Arial Narrow" pitchFamily="34" charset="0"/>
                          <a:cs typeface="Times New Roman" pitchFamily="18" charset="0"/>
                        </a:rPr>
                        <a:t>110</a:t>
                      </a:r>
                      <a:endParaRPr kumimoji="0" lang="en-US" sz="24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90513">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Profit After Taxes (PAT)</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smtClean="0">
                          <a:ln>
                            <a:noFill/>
                          </a:ln>
                          <a:solidFill>
                            <a:srgbClr val="000000"/>
                          </a:solidFill>
                          <a:effectLst/>
                          <a:latin typeface="Arial Narrow" pitchFamily="34" charset="0"/>
                          <a:cs typeface="Times New Roman" pitchFamily="18" charset="0"/>
                        </a:rPr>
                        <a:t>27</a:t>
                      </a:r>
                      <a:endParaRPr kumimoji="0" lang="en-US" sz="24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smtClean="0">
                          <a:ln>
                            <a:noFill/>
                          </a:ln>
                          <a:solidFill>
                            <a:srgbClr val="000000"/>
                          </a:solidFill>
                          <a:effectLst/>
                          <a:latin typeface="Arial Narrow" pitchFamily="34" charset="0"/>
                          <a:cs typeface="Times New Roman" pitchFamily="18" charset="0"/>
                        </a:rPr>
                        <a:t>24</a:t>
                      </a:r>
                      <a:endParaRPr kumimoji="0" lang="en-US" sz="24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88925">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Return on Equity (%)</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smtClean="0">
                          <a:ln>
                            <a:noFill/>
                          </a:ln>
                          <a:solidFill>
                            <a:srgbClr val="000000"/>
                          </a:solidFill>
                          <a:effectLst/>
                          <a:latin typeface="Arial Narrow" pitchFamily="34" charset="0"/>
                          <a:cs typeface="Times New Roman" pitchFamily="18" charset="0"/>
                        </a:rPr>
                        <a:t>20.00</a:t>
                      </a:r>
                      <a:endParaRPr kumimoji="0" lang="en-US" sz="24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smtClean="0">
                          <a:ln>
                            <a:noFill/>
                          </a:ln>
                          <a:solidFill>
                            <a:srgbClr val="000000"/>
                          </a:solidFill>
                          <a:effectLst/>
                          <a:latin typeface="Arial Narrow" pitchFamily="34" charset="0"/>
                          <a:cs typeface="Times New Roman" pitchFamily="18" charset="0"/>
                        </a:rPr>
                        <a:t>21.82</a:t>
                      </a:r>
                      <a:endParaRPr kumimoji="0" lang="en-US" sz="24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515938">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ROE based on average total assets</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22.04</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bl>
          </a:graphicData>
        </a:graphic>
      </p:graphicFrame>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0" name="Rectangle 2"/>
          <p:cNvSpPr>
            <a:spLocks noGrp="1" noChangeArrowheads="1"/>
          </p:cNvSpPr>
          <p:nvPr>
            <p:ph type="title"/>
          </p:nvPr>
        </p:nvSpPr>
        <p:spPr>
          <a:xfrm>
            <a:off x="533400" y="381000"/>
            <a:ext cx="8229600" cy="1143000"/>
          </a:xfrm>
        </p:spPr>
        <p:txBody>
          <a:bodyPr>
            <a:normAutofit/>
          </a:bodyPr>
          <a:lstStyle/>
          <a:p>
            <a:pPr algn="ctr">
              <a:defRPr/>
            </a:pPr>
            <a:r>
              <a:rPr lang="en-US" sz="4400" b="1" dirty="0"/>
              <a:t>Return Per Share</a:t>
            </a:r>
          </a:p>
        </p:txBody>
      </p:sp>
      <p:sp>
        <p:nvSpPr>
          <p:cNvPr id="50181" name="Rectangle 3"/>
          <p:cNvSpPr>
            <a:spLocks noGrp="1" noChangeArrowheads="1"/>
          </p:cNvSpPr>
          <p:nvPr>
            <p:ph idx="1"/>
          </p:nvPr>
        </p:nvSpPr>
        <p:spPr>
          <a:xfrm>
            <a:off x="685800" y="1676400"/>
            <a:ext cx="7848600" cy="2438400"/>
          </a:xfrm>
        </p:spPr>
        <p:txBody>
          <a:bodyPr/>
          <a:lstStyle/>
          <a:p>
            <a:pPr marL="457200" indent="-457200" eaLnBrk="1" hangingPunct="1"/>
            <a:r>
              <a:rPr lang="en-US" sz="2400" dirty="0" smtClean="0">
                <a:latin typeface="Arial Narrow" pitchFamily="34" charset="0"/>
              </a:rPr>
              <a:t>Interest of a shareholder lies in the amount of dividend that can be earned on the investment in shares and the increase in the price of shares that can be had by holding the same.</a:t>
            </a:r>
          </a:p>
          <a:p>
            <a:pPr marL="457200" indent="-457200" eaLnBrk="1" hangingPunct="1"/>
            <a:r>
              <a:rPr lang="en-US" sz="2400" b="1" i="1" dirty="0" smtClean="0">
                <a:latin typeface="Arial Narrow" pitchFamily="34" charset="0"/>
              </a:rPr>
              <a:t>Earnings per share</a:t>
            </a:r>
            <a:r>
              <a:rPr lang="en-US" sz="2400" dirty="0" smtClean="0">
                <a:latin typeface="Arial Narrow" pitchFamily="34" charset="0"/>
              </a:rPr>
              <a:t> (EPS) is computed by dividing ‘net income to ordinary shareholders’ by the ‘number of ordinary shares outstanding’.</a:t>
            </a:r>
          </a:p>
        </p:txBody>
      </p:sp>
      <p:graphicFrame>
        <p:nvGraphicFramePr>
          <p:cNvPr id="316420" name="Group 4"/>
          <p:cNvGraphicFramePr>
            <a:graphicFrameLocks noGrp="1"/>
          </p:cNvGraphicFramePr>
          <p:nvPr>
            <p:extLst>
              <p:ext uri="{D42A27DB-BD31-4B8C-83A1-F6EECF244321}">
                <p14:modId xmlns:p14="http://schemas.microsoft.com/office/powerpoint/2010/main" val="26114762"/>
              </p:ext>
            </p:extLst>
          </p:nvPr>
        </p:nvGraphicFramePr>
        <p:xfrm>
          <a:off x="685800" y="4724400"/>
          <a:ext cx="7924800" cy="1463040"/>
        </p:xfrm>
        <a:graphic>
          <a:graphicData uri="http://schemas.openxmlformats.org/drawingml/2006/table">
            <a:tbl>
              <a:tblPr/>
              <a:tblGrid>
                <a:gridCol w="5326063"/>
                <a:gridCol w="1131887"/>
                <a:gridCol w="1466850"/>
              </a:tblGrid>
              <a:tr h="304800">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0" lang="en-US" sz="1800" b="1" i="0" u="none" strike="noStrike" cap="none" normalizeH="0" baseline="0" dirty="0" smtClean="0">
                          <a:ln>
                            <a:noFill/>
                          </a:ln>
                          <a:solidFill>
                            <a:srgbClr val="000000"/>
                          </a:solidFill>
                          <a:effectLst/>
                          <a:latin typeface="Arial Narrow" pitchFamily="34" charset="0"/>
                          <a:cs typeface="Times New Roman" pitchFamily="18" charset="0"/>
                        </a:rPr>
                        <a:t>Earnings per Share (EPS)</a:t>
                      </a:r>
                      <a:endParaRPr kumimoji="0" lang="en-US" sz="18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0" lang="en-US" sz="1800" b="1" i="0" u="none" strike="noStrike" cap="none" normalizeH="0" baseline="0" dirty="0" smtClean="0">
                          <a:ln>
                            <a:noFill/>
                          </a:ln>
                          <a:solidFill>
                            <a:srgbClr val="000000"/>
                          </a:solidFill>
                          <a:effectLst/>
                          <a:latin typeface="Arial Narrow" pitchFamily="34" charset="0"/>
                          <a:cs typeface="Times New Roman" pitchFamily="18" charset="0"/>
                        </a:rPr>
                        <a:t>20X7</a:t>
                      </a:r>
                      <a:endParaRPr kumimoji="0" lang="en-US" sz="18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0" lang="en-US" sz="1800" b="1" i="0" u="none" strike="noStrike" cap="none" normalizeH="0" baseline="0" dirty="0" smtClean="0">
                          <a:ln>
                            <a:noFill/>
                          </a:ln>
                          <a:solidFill>
                            <a:srgbClr val="000000"/>
                          </a:solidFill>
                          <a:effectLst/>
                          <a:latin typeface="Arial Narrow" pitchFamily="34" charset="0"/>
                          <a:cs typeface="Times New Roman" pitchFamily="18" charset="0"/>
                        </a:rPr>
                        <a:t>20X6</a:t>
                      </a:r>
                      <a:endParaRPr kumimoji="0" lang="en-US" sz="18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43840">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1800" b="0" i="0" u="none" strike="noStrike" cap="none" normalizeH="0" baseline="0" dirty="0" smtClean="0">
                          <a:ln>
                            <a:noFill/>
                          </a:ln>
                          <a:solidFill>
                            <a:srgbClr val="000000"/>
                          </a:solidFill>
                          <a:effectLst/>
                          <a:latin typeface="Arial Narrow" pitchFamily="34" charset="0"/>
                          <a:cs typeface="Times New Roman" pitchFamily="18" charset="0"/>
                        </a:rPr>
                        <a:t>Profit After Taxes (PAT) (INR Million)</a:t>
                      </a:r>
                      <a:endParaRPr kumimoji="0" lang="en-US" sz="18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0" lang="en-US" sz="1800" b="0" i="0" u="none" strike="noStrike" cap="none" normalizeH="0" baseline="0" dirty="0" smtClean="0">
                          <a:ln>
                            <a:noFill/>
                          </a:ln>
                          <a:solidFill>
                            <a:srgbClr val="000000"/>
                          </a:solidFill>
                          <a:effectLst/>
                          <a:latin typeface="Arial Narrow" pitchFamily="34" charset="0"/>
                          <a:cs typeface="Times New Roman" pitchFamily="18" charset="0"/>
                        </a:rPr>
                        <a:t>27</a:t>
                      </a:r>
                      <a:endParaRPr kumimoji="0" lang="en-US" sz="18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0" lang="en-US" sz="1800" b="0" i="0" u="none" strike="noStrike" cap="none" normalizeH="0" baseline="0" dirty="0" smtClean="0">
                          <a:ln>
                            <a:noFill/>
                          </a:ln>
                          <a:solidFill>
                            <a:srgbClr val="000000"/>
                          </a:solidFill>
                          <a:effectLst/>
                          <a:latin typeface="Arial Narrow" pitchFamily="34" charset="0"/>
                          <a:cs typeface="Times New Roman" pitchFamily="18" charset="0"/>
                        </a:rPr>
                        <a:t>24</a:t>
                      </a:r>
                      <a:endParaRPr kumimoji="0" lang="en-US" sz="18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59080">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1800" b="0" i="0" u="none" strike="noStrike" cap="none" normalizeH="0" baseline="0" dirty="0" smtClean="0">
                          <a:ln>
                            <a:noFill/>
                          </a:ln>
                          <a:solidFill>
                            <a:srgbClr val="000000"/>
                          </a:solidFill>
                          <a:effectLst/>
                          <a:latin typeface="Arial Narrow" pitchFamily="34" charset="0"/>
                          <a:cs typeface="Times New Roman" pitchFamily="18" charset="0"/>
                        </a:rPr>
                        <a:t>Number of ordinary shares (Million)</a:t>
                      </a:r>
                      <a:endParaRPr kumimoji="0" lang="en-US" sz="18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0" lang="en-US" sz="1800" b="0" i="0" u="none" strike="noStrike" cap="none" normalizeH="0" baseline="0" dirty="0" smtClean="0">
                          <a:ln>
                            <a:noFill/>
                          </a:ln>
                          <a:solidFill>
                            <a:srgbClr val="000000"/>
                          </a:solidFill>
                          <a:effectLst/>
                          <a:latin typeface="Arial Narrow" pitchFamily="34" charset="0"/>
                          <a:cs typeface="Times New Roman" pitchFamily="18" charset="0"/>
                        </a:rPr>
                        <a:t>3.7</a:t>
                      </a:r>
                      <a:endParaRPr kumimoji="0" lang="en-US" sz="18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0" lang="en-US" sz="1800" b="0" i="0" u="none" strike="noStrike" cap="none" normalizeH="0" baseline="0" dirty="0" smtClean="0">
                          <a:ln>
                            <a:noFill/>
                          </a:ln>
                          <a:solidFill>
                            <a:srgbClr val="000000"/>
                          </a:solidFill>
                          <a:effectLst/>
                          <a:latin typeface="Arial Narrow" pitchFamily="34" charset="0"/>
                          <a:cs typeface="Times New Roman" pitchFamily="18" charset="0"/>
                        </a:rPr>
                        <a:t>3.7</a:t>
                      </a:r>
                      <a:endParaRPr kumimoji="0" lang="en-US" sz="18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98120">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1800" b="0" i="0" u="none" strike="noStrike" cap="none" normalizeH="0" baseline="0" dirty="0" smtClean="0">
                          <a:ln>
                            <a:noFill/>
                          </a:ln>
                          <a:solidFill>
                            <a:srgbClr val="000000"/>
                          </a:solidFill>
                          <a:effectLst/>
                          <a:latin typeface="Arial Narrow" pitchFamily="34" charset="0"/>
                          <a:cs typeface="Times New Roman" pitchFamily="18" charset="0"/>
                        </a:rPr>
                        <a:t>Earnings per Share (EPS) (INR)</a:t>
                      </a:r>
                      <a:endParaRPr kumimoji="0" lang="en-US" sz="18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0" lang="en-US" sz="1800" b="0" i="0" u="none" strike="noStrike" cap="none" normalizeH="0" baseline="0" smtClean="0">
                          <a:ln>
                            <a:noFill/>
                          </a:ln>
                          <a:solidFill>
                            <a:srgbClr val="000000"/>
                          </a:solidFill>
                          <a:effectLst/>
                          <a:latin typeface="Arial Narrow" pitchFamily="34" charset="0"/>
                          <a:cs typeface="Times New Roman" pitchFamily="18" charset="0"/>
                        </a:rPr>
                        <a:t>7.30</a:t>
                      </a:r>
                      <a:endParaRPr kumimoji="0" lang="en-US" sz="18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0" lang="en-US" sz="1800" b="0" i="0" u="none" strike="noStrike" cap="none" normalizeH="0" baseline="0" dirty="0" smtClean="0">
                          <a:ln>
                            <a:noFill/>
                          </a:ln>
                          <a:solidFill>
                            <a:srgbClr val="000000"/>
                          </a:solidFill>
                          <a:effectLst/>
                          <a:latin typeface="Arial Narrow" pitchFamily="34" charset="0"/>
                          <a:cs typeface="Times New Roman" pitchFamily="18" charset="0"/>
                        </a:rPr>
                        <a:t>6.49</a:t>
                      </a:r>
                      <a:endParaRPr kumimoji="0" lang="en-US" sz="18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bl>
          </a:graphicData>
        </a:graphic>
      </p:graphicFrame>
      <p:sp>
        <p:nvSpPr>
          <p:cNvPr id="4301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3009" name="Picture 1"/>
          <p:cNvPicPr>
            <a:picLocks noChangeAspect="1" noChangeArrowheads="1"/>
          </p:cNvPicPr>
          <p:nvPr/>
        </p:nvPicPr>
        <p:blipFill>
          <a:blip r:embed="rId2" cstate="print">
            <a:clrChange>
              <a:clrFrom>
                <a:srgbClr val="FFFFFF"/>
              </a:clrFrom>
              <a:clrTo>
                <a:srgbClr val="FFFFFF">
                  <a:alpha val="0"/>
                </a:srgbClr>
              </a:clrTo>
            </a:clrChange>
            <a:lum bright="-40000"/>
          </a:blip>
          <a:srcRect/>
          <a:stretch>
            <a:fillRect/>
          </a:stretch>
        </p:blipFill>
        <p:spPr bwMode="auto">
          <a:xfrm>
            <a:off x="1981200" y="3962400"/>
            <a:ext cx="4495800" cy="533400"/>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4" name="Rectangle 2"/>
          <p:cNvSpPr>
            <a:spLocks noGrp="1" noChangeArrowheads="1"/>
          </p:cNvSpPr>
          <p:nvPr>
            <p:ph type="title"/>
          </p:nvPr>
        </p:nvSpPr>
        <p:spPr>
          <a:xfrm>
            <a:off x="571500" y="0"/>
            <a:ext cx="8001000" cy="1216025"/>
          </a:xfrm>
        </p:spPr>
        <p:txBody>
          <a:bodyPr>
            <a:normAutofit/>
          </a:bodyPr>
          <a:lstStyle/>
          <a:p>
            <a:pPr algn="ctr">
              <a:defRPr/>
            </a:pPr>
            <a:r>
              <a:rPr lang="en-US" sz="4400" b="1" dirty="0"/>
              <a:t>Earnings-Price Ratio (E/P)</a:t>
            </a:r>
          </a:p>
        </p:txBody>
      </p:sp>
      <p:sp>
        <p:nvSpPr>
          <p:cNvPr id="317443" name="Rectangle 3"/>
          <p:cNvSpPr>
            <a:spLocks noGrp="1" noChangeArrowheads="1"/>
          </p:cNvSpPr>
          <p:nvPr>
            <p:ph type="body" sz="half" idx="1"/>
          </p:nvPr>
        </p:nvSpPr>
        <p:spPr>
          <a:xfrm>
            <a:off x="457200" y="1676400"/>
            <a:ext cx="8382000" cy="2667000"/>
          </a:xfrm>
        </p:spPr>
        <p:txBody>
          <a:bodyPr>
            <a:normAutofit lnSpcReduction="10000"/>
          </a:bodyPr>
          <a:lstStyle/>
          <a:p>
            <a:pPr marL="457200" indent="-457200" eaLnBrk="1" hangingPunct="1"/>
            <a:r>
              <a:rPr lang="en-US" sz="2400" dirty="0" smtClean="0">
                <a:latin typeface="Arial Narrow" pitchFamily="34" charset="0"/>
              </a:rPr>
              <a:t>The earnings per share related to the current market price of the share provides a measure of the </a:t>
            </a:r>
            <a:r>
              <a:rPr lang="en-US" sz="2400" b="1" i="1" dirty="0" smtClean="0">
                <a:latin typeface="Arial Narrow" pitchFamily="34" charset="0"/>
              </a:rPr>
              <a:t>rate of yield</a:t>
            </a:r>
          </a:p>
          <a:p>
            <a:pPr marL="457200" indent="-457200" eaLnBrk="1" hangingPunct="1">
              <a:buNone/>
            </a:pPr>
            <a:endParaRPr lang="en-US" sz="2400" dirty="0" smtClean="0">
              <a:latin typeface="Arial Narrow" pitchFamily="34" charset="0"/>
            </a:endParaRPr>
          </a:p>
          <a:p>
            <a:pPr marL="457200" indent="-457200" eaLnBrk="1" hangingPunct="1">
              <a:buNone/>
            </a:pPr>
            <a:endParaRPr lang="en-US" sz="2400" dirty="0" smtClean="0">
              <a:latin typeface="Arial Narrow" pitchFamily="34" charset="0"/>
            </a:endParaRPr>
          </a:p>
          <a:p>
            <a:pPr marL="457200" indent="-457200" eaLnBrk="1" hangingPunct="1"/>
            <a:r>
              <a:rPr lang="en-US" sz="2400" dirty="0" smtClean="0">
                <a:latin typeface="Arial Narrow" pitchFamily="34" charset="0"/>
              </a:rPr>
              <a:t>This yield measure could be used by the shareholder in making decisions about this investment in comparison to other alternate investments </a:t>
            </a:r>
          </a:p>
        </p:txBody>
      </p:sp>
      <p:graphicFrame>
        <p:nvGraphicFramePr>
          <p:cNvPr id="317444" name="Group 4"/>
          <p:cNvGraphicFramePr>
            <a:graphicFrameLocks noGrp="1"/>
          </p:cNvGraphicFramePr>
          <p:nvPr>
            <p:ph sz="half" idx="2"/>
            <p:extLst>
              <p:ext uri="{D42A27DB-BD31-4B8C-83A1-F6EECF244321}">
                <p14:modId xmlns:p14="http://schemas.microsoft.com/office/powerpoint/2010/main" val="3790536459"/>
              </p:ext>
            </p:extLst>
          </p:nvPr>
        </p:nvGraphicFramePr>
        <p:xfrm>
          <a:off x="685800" y="4267200"/>
          <a:ext cx="7881938" cy="1935163"/>
        </p:xfrm>
        <a:graphic>
          <a:graphicData uri="http://schemas.openxmlformats.org/drawingml/2006/table">
            <a:tbl>
              <a:tblPr/>
              <a:tblGrid>
                <a:gridCol w="4876800"/>
                <a:gridCol w="1482725"/>
                <a:gridCol w="1522413"/>
              </a:tblGrid>
              <a:tr h="350837">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900" b="1" i="0" u="none" strike="noStrike" cap="none" normalizeH="0" baseline="0" dirty="0" smtClean="0">
                          <a:ln>
                            <a:noFill/>
                          </a:ln>
                          <a:solidFill>
                            <a:srgbClr val="000000"/>
                          </a:solidFill>
                          <a:effectLst/>
                          <a:latin typeface="Arial Narrow" pitchFamily="34" charset="0"/>
                          <a:cs typeface="Times New Roman" pitchFamily="18" charset="0"/>
                        </a:rPr>
                        <a:t>Earnings-Price Ratios (E/P)</a:t>
                      </a:r>
                      <a:endParaRPr kumimoji="0" lang="en-US" sz="19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900" b="1" i="0" u="none" strike="noStrike" cap="none" normalizeH="0" baseline="0" dirty="0" smtClean="0">
                          <a:ln>
                            <a:noFill/>
                          </a:ln>
                          <a:solidFill>
                            <a:srgbClr val="000000"/>
                          </a:solidFill>
                          <a:effectLst/>
                          <a:latin typeface="Arial Narrow" pitchFamily="34" charset="0"/>
                          <a:cs typeface="Times New Roman" pitchFamily="18" charset="0"/>
                        </a:rPr>
                        <a:t>20X7</a:t>
                      </a:r>
                      <a:endParaRPr kumimoji="0" lang="en-US" sz="19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900" b="1" i="0" u="none" strike="noStrike" cap="none" normalizeH="0" baseline="0" dirty="0" smtClean="0">
                          <a:ln>
                            <a:noFill/>
                          </a:ln>
                          <a:solidFill>
                            <a:srgbClr val="000000"/>
                          </a:solidFill>
                          <a:effectLst/>
                          <a:latin typeface="Arial Narrow" pitchFamily="34" charset="0"/>
                          <a:cs typeface="Times New Roman" pitchFamily="18" charset="0"/>
                        </a:rPr>
                        <a:t>20X6</a:t>
                      </a:r>
                      <a:endParaRPr kumimoji="0" lang="en-US" sz="19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74637">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Arial Narrow" pitchFamily="34" charset="0"/>
                          <a:cs typeface="Times New Roman" pitchFamily="18" charset="0"/>
                        </a:rPr>
                        <a:t>Earnings per Share (EPS) (Rs)</a:t>
                      </a:r>
                      <a:endParaRPr kumimoji="0" lang="en-US" sz="19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Arial Narrow" pitchFamily="34" charset="0"/>
                          <a:cs typeface="Times New Roman" pitchFamily="18" charset="0"/>
                        </a:rPr>
                        <a:t>7.30</a:t>
                      </a:r>
                      <a:endParaRPr kumimoji="0" lang="en-US" sz="19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smtClean="0">
                          <a:ln>
                            <a:noFill/>
                          </a:ln>
                          <a:solidFill>
                            <a:srgbClr val="000000"/>
                          </a:solidFill>
                          <a:effectLst/>
                          <a:latin typeface="Arial Narrow" pitchFamily="34" charset="0"/>
                          <a:cs typeface="Times New Roman" pitchFamily="18" charset="0"/>
                        </a:rPr>
                        <a:t>6.49</a:t>
                      </a:r>
                      <a:endParaRPr kumimoji="0" lang="en-US" sz="19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74637">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smtClean="0">
                          <a:ln>
                            <a:noFill/>
                          </a:ln>
                          <a:solidFill>
                            <a:srgbClr val="000000"/>
                          </a:solidFill>
                          <a:effectLst/>
                          <a:latin typeface="Arial Narrow" pitchFamily="34" charset="0"/>
                          <a:cs typeface="Times New Roman" pitchFamily="18" charset="0"/>
                        </a:rPr>
                        <a:t>Market price per share (Rs)</a:t>
                      </a:r>
                      <a:endParaRPr kumimoji="0" lang="en-US" sz="19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Arial Narrow" pitchFamily="34" charset="0"/>
                          <a:cs typeface="Times New Roman" pitchFamily="18" charset="0"/>
                        </a:rPr>
                        <a:t>30</a:t>
                      </a:r>
                      <a:endParaRPr kumimoji="0" lang="en-US" sz="19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Arial Narrow" pitchFamily="34" charset="0"/>
                          <a:cs typeface="Times New Roman" pitchFamily="18" charset="0"/>
                        </a:rPr>
                        <a:t>28</a:t>
                      </a:r>
                      <a:endParaRPr kumimoji="0" lang="en-US" sz="19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98437">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smtClean="0">
                          <a:ln>
                            <a:noFill/>
                          </a:ln>
                          <a:solidFill>
                            <a:srgbClr val="000000"/>
                          </a:solidFill>
                          <a:effectLst/>
                          <a:latin typeface="Arial Narrow" pitchFamily="34" charset="0"/>
                          <a:cs typeface="Times New Roman" pitchFamily="18" charset="0"/>
                        </a:rPr>
                        <a:t>Earnings/Price Ratio (%)</a:t>
                      </a:r>
                      <a:endParaRPr kumimoji="0" lang="en-US" sz="19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Arial Narrow" pitchFamily="34" charset="0"/>
                          <a:cs typeface="Times New Roman" pitchFamily="18" charset="0"/>
                        </a:rPr>
                        <a:t>24.3</a:t>
                      </a:r>
                      <a:endParaRPr kumimoji="0" lang="en-US" sz="19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Arial Narrow" pitchFamily="34" charset="0"/>
                          <a:cs typeface="Times New Roman" pitchFamily="18" charset="0"/>
                        </a:rPr>
                        <a:t>23.18</a:t>
                      </a:r>
                      <a:endParaRPr kumimoji="0" lang="en-US" sz="19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411163">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smtClean="0">
                          <a:ln>
                            <a:noFill/>
                          </a:ln>
                          <a:solidFill>
                            <a:srgbClr val="000000"/>
                          </a:solidFill>
                          <a:effectLst/>
                          <a:latin typeface="Arial Narrow" pitchFamily="34" charset="0"/>
                          <a:cs typeface="Times New Roman" pitchFamily="18" charset="0"/>
                        </a:rPr>
                        <a:t>Price Earnings Ratio</a:t>
                      </a:r>
                      <a:endParaRPr kumimoji="0" lang="en-US" sz="19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smtClean="0">
                          <a:ln>
                            <a:noFill/>
                          </a:ln>
                          <a:solidFill>
                            <a:srgbClr val="000000"/>
                          </a:solidFill>
                          <a:effectLst/>
                          <a:latin typeface="Arial Narrow" pitchFamily="34" charset="0"/>
                          <a:cs typeface="Times New Roman" pitchFamily="18" charset="0"/>
                        </a:rPr>
                        <a:t>4.1</a:t>
                      </a:r>
                      <a:endParaRPr kumimoji="0" lang="en-US" sz="19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Arial Narrow" pitchFamily="34" charset="0"/>
                          <a:cs typeface="Times New Roman" pitchFamily="18" charset="0"/>
                        </a:rPr>
                        <a:t>4.31</a:t>
                      </a:r>
                      <a:endParaRPr kumimoji="0" lang="en-US" sz="19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bl>
          </a:graphicData>
        </a:graphic>
      </p:graphicFrame>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1985" name="Picture 1"/>
          <p:cNvPicPr>
            <a:picLocks noChangeAspect="1" noChangeArrowheads="1"/>
          </p:cNvPicPr>
          <p:nvPr/>
        </p:nvPicPr>
        <p:blipFill>
          <a:blip r:embed="rId2" cstate="print">
            <a:clrChange>
              <a:clrFrom>
                <a:srgbClr val="FFFFFF"/>
              </a:clrFrom>
              <a:clrTo>
                <a:srgbClr val="FFFFFF">
                  <a:alpha val="0"/>
                </a:srgbClr>
              </a:clrTo>
            </a:clrChange>
            <a:lum bright="-30000"/>
          </a:blip>
          <a:srcRect/>
          <a:stretch>
            <a:fillRect/>
          </a:stretch>
        </p:blipFill>
        <p:spPr bwMode="auto">
          <a:xfrm>
            <a:off x="1828800" y="2438400"/>
            <a:ext cx="4191000" cy="762000"/>
          </a:xfrm>
          <a:prstGeom prst="rect">
            <a:avLst/>
          </a:prstGeom>
          <a:noFill/>
        </p:spPr>
      </p:pic>
      <p:sp>
        <p:nvSpPr>
          <p:cNvPr id="41987" name="Rectangle 3"/>
          <p:cNvSpPr>
            <a:spLocks noChangeArrowheads="1"/>
          </p:cNvSpPr>
          <p:nvPr/>
        </p:nvSpPr>
        <p:spPr bwMode="auto">
          <a:xfrm>
            <a:off x="0" y="838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1800" b="0" i="0" u="none" strike="noStrike" cap="none" normalizeH="0" baseline="0" smtClean="0">
              <a:ln>
                <a:noFill/>
              </a:ln>
              <a:solidFill>
                <a:schemeClr val="tx1"/>
              </a:solidFill>
              <a:effectLst/>
              <a:latin typeface="Arial" pitchFamily="34" charset="0"/>
            </a:endParaRP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8" name="Rectangle 2"/>
          <p:cNvSpPr>
            <a:spLocks noGrp="1" noChangeArrowheads="1"/>
          </p:cNvSpPr>
          <p:nvPr>
            <p:ph type="title"/>
          </p:nvPr>
        </p:nvSpPr>
        <p:spPr>
          <a:xfrm>
            <a:off x="571500" y="76200"/>
            <a:ext cx="8001000" cy="1216025"/>
          </a:xfrm>
        </p:spPr>
        <p:txBody>
          <a:bodyPr>
            <a:normAutofit/>
          </a:bodyPr>
          <a:lstStyle/>
          <a:p>
            <a:pPr algn="ctr">
              <a:defRPr/>
            </a:pPr>
            <a:r>
              <a:rPr lang="en-US" sz="4400" b="1" dirty="0" err="1"/>
              <a:t>Contd</a:t>
            </a:r>
            <a:r>
              <a:rPr lang="en-US" sz="4400" b="1" dirty="0"/>
              <a:t>…</a:t>
            </a:r>
          </a:p>
        </p:txBody>
      </p:sp>
      <p:sp>
        <p:nvSpPr>
          <p:cNvPr id="318467" name="Rectangle 3"/>
          <p:cNvSpPr>
            <a:spLocks noGrp="1" noChangeArrowheads="1"/>
          </p:cNvSpPr>
          <p:nvPr>
            <p:ph type="body" sz="half" idx="1"/>
          </p:nvPr>
        </p:nvSpPr>
        <p:spPr>
          <a:xfrm>
            <a:off x="685800" y="1600200"/>
            <a:ext cx="8043863" cy="2590800"/>
          </a:xfrm>
        </p:spPr>
        <p:txBody>
          <a:bodyPr/>
          <a:lstStyle/>
          <a:p>
            <a:pPr marL="457200" indent="-457200" eaLnBrk="1" hangingPunct="1"/>
            <a:r>
              <a:rPr lang="en-US" sz="2400" dirty="0" smtClean="0">
                <a:latin typeface="Arial Narrow" pitchFamily="34" charset="0"/>
              </a:rPr>
              <a:t>It is a common practice to express the E/P ratio by reversing the relationship to measure the price-earnings (P/E) relationship.</a:t>
            </a:r>
          </a:p>
          <a:p>
            <a:pPr marL="457200" indent="-457200" eaLnBrk="1" hangingPunct="1"/>
            <a:r>
              <a:rPr lang="en-US" sz="2400" dirty="0" smtClean="0">
                <a:latin typeface="Arial Narrow" pitchFamily="34" charset="0"/>
              </a:rPr>
              <a:t>Here, this relationship expresses market price as a certain multiple of the earnings per share.</a:t>
            </a:r>
          </a:p>
          <a:p>
            <a:pPr marL="457200" indent="-457200" eaLnBrk="1" hangingPunct="1"/>
            <a:r>
              <a:rPr lang="en-US" sz="2400" dirty="0" smtClean="0">
                <a:solidFill>
                  <a:srgbClr val="C00000"/>
                </a:solidFill>
                <a:latin typeface="Arial Narrow" pitchFamily="34" charset="0"/>
              </a:rPr>
              <a:t>Dividend per Share</a:t>
            </a:r>
          </a:p>
          <a:p>
            <a:pPr marL="822960" lvl="1" indent="-457200"/>
            <a:r>
              <a:rPr lang="en-US" sz="2200" dirty="0" smtClean="0">
                <a:latin typeface="Arial Narrow" pitchFamily="34" charset="0"/>
              </a:rPr>
              <a:t>It shows the cash income available to the shareholder of a share. </a:t>
            </a:r>
          </a:p>
        </p:txBody>
      </p:sp>
      <p:graphicFrame>
        <p:nvGraphicFramePr>
          <p:cNvPr id="318468" name="Group 4"/>
          <p:cNvGraphicFramePr>
            <a:graphicFrameLocks noGrp="1"/>
          </p:cNvGraphicFramePr>
          <p:nvPr>
            <p:ph sz="half" idx="2"/>
            <p:extLst>
              <p:ext uri="{D42A27DB-BD31-4B8C-83A1-F6EECF244321}">
                <p14:modId xmlns:p14="http://schemas.microsoft.com/office/powerpoint/2010/main" val="3651619861"/>
              </p:ext>
            </p:extLst>
          </p:nvPr>
        </p:nvGraphicFramePr>
        <p:xfrm>
          <a:off x="685800" y="4800600"/>
          <a:ext cx="7881938" cy="1463040"/>
        </p:xfrm>
        <a:graphic>
          <a:graphicData uri="http://schemas.openxmlformats.org/drawingml/2006/table">
            <a:tbl>
              <a:tblPr/>
              <a:tblGrid>
                <a:gridCol w="4993038"/>
                <a:gridCol w="1489411"/>
                <a:gridCol w="1399489"/>
              </a:tblGrid>
              <a:tr h="346710">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800" b="1" i="0" u="none" strike="noStrike" cap="none" normalizeH="0" baseline="0" dirty="0" smtClean="0">
                          <a:ln>
                            <a:noFill/>
                          </a:ln>
                          <a:solidFill>
                            <a:srgbClr val="000000"/>
                          </a:solidFill>
                          <a:effectLst/>
                          <a:latin typeface="Arial Narrow" pitchFamily="34" charset="0"/>
                          <a:cs typeface="Times New Roman" pitchFamily="18" charset="0"/>
                        </a:rPr>
                        <a:t>Dividend per Share (DPS) (INR)</a:t>
                      </a:r>
                      <a:endParaRPr kumimoji="0" lang="en-US" sz="18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800" b="1" i="0" u="none" strike="noStrike" cap="none" normalizeH="0" baseline="0" dirty="0" smtClean="0">
                          <a:ln>
                            <a:noFill/>
                          </a:ln>
                          <a:solidFill>
                            <a:srgbClr val="000000"/>
                          </a:solidFill>
                          <a:effectLst/>
                          <a:latin typeface="Arial Narrow" pitchFamily="34" charset="0"/>
                          <a:cs typeface="Times New Roman" pitchFamily="18" charset="0"/>
                        </a:rPr>
                        <a:t>20X7</a:t>
                      </a:r>
                      <a:endParaRPr kumimoji="0" lang="en-US" sz="18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800" b="1" i="0" u="none" strike="noStrike" cap="none" normalizeH="0" baseline="0" dirty="0" smtClean="0">
                          <a:ln>
                            <a:noFill/>
                          </a:ln>
                          <a:solidFill>
                            <a:srgbClr val="000000"/>
                          </a:solidFill>
                          <a:effectLst/>
                          <a:latin typeface="Arial Narrow" pitchFamily="34" charset="0"/>
                          <a:cs typeface="Times New Roman" pitchFamily="18" charset="0"/>
                        </a:rPr>
                        <a:t>20X6</a:t>
                      </a:r>
                      <a:endParaRPr kumimoji="0" lang="en-US" sz="18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46710">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1800" b="0" i="0" u="none" strike="noStrike" cap="none" normalizeH="0" baseline="0" dirty="0" smtClean="0">
                          <a:ln>
                            <a:noFill/>
                          </a:ln>
                          <a:solidFill>
                            <a:srgbClr val="000000"/>
                          </a:solidFill>
                          <a:effectLst/>
                          <a:latin typeface="Arial Narrow" pitchFamily="34" charset="0"/>
                          <a:cs typeface="Times New Roman" pitchFamily="18" charset="0"/>
                        </a:rPr>
                        <a:t>Dividend (INR Million)</a:t>
                      </a:r>
                      <a:endParaRPr kumimoji="0" lang="en-US" sz="18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800" b="0" i="0" u="none" strike="noStrike" cap="none" normalizeH="0" baseline="0" smtClean="0">
                          <a:ln>
                            <a:noFill/>
                          </a:ln>
                          <a:solidFill>
                            <a:srgbClr val="000000"/>
                          </a:solidFill>
                          <a:effectLst/>
                          <a:latin typeface="Arial Narrow" pitchFamily="34" charset="0"/>
                          <a:cs typeface="Times New Roman" pitchFamily="18" charset="0"/>
                        </a:rPr>
                        <a:t>2 </a:t>
                      </a:r>
                      <a:endParaRPr kumimoji="0" lang="en-US" sz="18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800" b="0" i="0" u="none" strike="noStrike" cap="none" normalizeH="0" baseline="0" smtClean="0">
                          <a:ln>
                            <a:noFill/>
                          </a:ln>
                          <a:solidFill>
                            <a:srgbClr val="000000"/>
                          </a:solidFill>
                          <a:effectLst/>
                          <a:latin typeface="Arial Narrow" pitchFamily="34" charset="0"/>
                          <a:cs typeface="Times New Roman" pitchFamily="18" charset="0"/>
                        </a:rPr>
                        <a:t>2 </a:t>
                      </a:r>
                      <a:endParaRPr kumimoji="0" lang="en-US" sz="18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46710">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1800" b="0" i="0" u="none" strike="noStrike" cap="none" normalizeH="0" baseline="0" dirty="0" smtClean="0">
                          <a:ln>
                            <a:noFill/>
                          </a:ln>
                          <a:solidFill>
                            <a:srgbClr val="000000"/>
                          </a:solidFill>
                          <a:effectLst/>
                          <a:latin typeface="Arial Narrow" pitchFamily="34" charset="0"/>
                          <a:cs typeface="Times New Roman" pitchFamily="18" charset="0"/>
                        </a:rPr>
                        <a:t>Number of ordinary shares (Million)</a:t>
                      </a:r>
                      <a:endParaRPr kumimoji="0" lang="en-US" sz="18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800" b="0" i="0" u="none" strike="noStrike" cap="none" normalizeH="0" baseline="0" dirty="0" smtClean="0">
                          <a:ln>
                            <a:noFill/>
                          </a:ln>
                          <a:solidFill>
                            <a:srgbClr val="000000"/>
                          </a:solidFill>
                          <a:effectLst/>
                          <a:latin typeface="Arial Narrow" pitchFamily="34" charset="0"/>
                          <a:cs typeface="Times New Roman" pitchFamily="18" charset="0"/>
                        </a:rPr>
                        <a:t>3.7</a:t>
                      </a:r>
                      <a:endParaRPr kumimoji="0" lang="en-US" sz="18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800" b="0" i="0" u="none" strike="noStrike" cap="none" normalizeH="0" baseline="0" smtClean="0">
                          <a:ln>
                            <a:noFill/>
                          </a:ln>
                          <a:solidFill>
                            <a:srgbClr val="000000"/>
                          </a:solidFill>
                          <a:effectLst/>
                          <a:latin typeface="Arial Narrow" pitchFamily="34" charset="0"/>
                          <a:cs typeface="Times New Roman" pitchFamily="18" charset="0"/>
                        </a:rPr>
                        <a:t>3.7</a:t>
                      </a:r>
                      <a:endParaRPr kumimoji="0" lang="en-US" sz="18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46710">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1800" b="0" i="0" u="none" strike="noStrike" cap="none" normalizeH="0" baseline="0" dirty="0" smtClean="0">
                          <a:ln>
                            <a:noFill/>
                          </a:ln>
                          <a:solidFill>
                            <a:srgbClr val="000000"/>
                          </a:solidFill>
                          <a:effectLst/>
                          <a:latin typeface="Arial Narrow" pitchFamily="34" charset="0"/>
                          <a:cs typeface="Times New Roman" pitchFamily="18" charset="0"/>
                        </a:rPr>
                        <a:t> Dividend per Share (INR)</a:t>
                      </a:r>
                      <a:endParaRPr kumimoji="0" lang="en-US" sz="18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800" b="0" i="0" u="none" strike="noStrike" cap="none" normalizeH="0" baseline="0" dirty="0" smtClean="0">
                          <a:ln>
                            <a:noFill/>
                          </a:ln>
                          <a:solidFill>
                            <a:srgbClr val="000000"/>
                          </a:solidFill>
                          <a:effectLst/>
                          <a:latin typeface="Arial Narrow" pitchFamily="34" charset="0"/>
                          <a:cs typeface="Times New Roman" pitchFamily="18" charset="0"/>
                        </a:rPr>
                        <a:t>0.54</a:t>
                      </a:r>
                      <a:endParaRPr kumimoji="0" lang="en-US" sz="18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800" b="0" i="0" u="none" strike="noStrike" cap="none" normalizeH="0" baseline="0" dirty="0" smtClean="0">
                          <a:ln>
                            <a:noFill/>
                          </a:ln>
                          <a:solidFill>
                            <a:srgbClr val="000000"/>
                          </a:solidFill>
                          <a:effectLst/>
                          <a:latin typeface="Arial Narrow" pitchFamily="34" charset="0"/>
                          <a:cs typeface="Times New Roman" pitchFamily="18" charset="0"/>
                        </a:rPr>
                        <a:t>0.54</a:t>
                      </a:r>
                      <a:endParaRPr kumimoji="0" lang="en-US" sz="18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bl>
          </a:graphicData>
        </a:graphic>
      </p:graphicFrame>
      <p:sp>
        <p:nvSpPr>
          <p:cNvPr id="4096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0961" name="Picture 1"/>
          <p:cNvPicPr>
            <a:picLocks noChangeAspect="1" noChangeArrowheads="1"/>
          </p:cNvPicPr>
          <p:nvPr/>
        </p:nvPicPr>
        <p:blipFill>
          <a:blip r:embed="rId3" cstate="print">
            <a:clrChange>
              <a:clrFrom>
                <a:srgbClr val="FFFFFF"/>
              </a:clrFrom>
              <a:clrTo>
                <a:srgbClr val="FFFFFF">
                  <a:alpha val="0"/>
                </a:srgbClr>
              </a:clrTo>
            </a:clrChange>
            <a:lum bright="-30000"/>
          </a:blip>
          <a:srcRect/>
          <a:stretch>
            <a:fillRect/>
          </a:stretch>
        </p:blipFill>
        <p:spPr bwMode="auto">
          <a:xfrm>
            <a:off x="2209800" y="4114800"/>
            <a:ext cx="4572000" cy="609600"/>
          </a:xfrm>
          <a:prstGeom prst="rect">
            <a:avLst/>
          </a:prstGeom>
          <a:noFill/>
        </p:spPr>
      </p:pic>
      <p:sp>
        <p:nvSpPr>
          <p:cNvPr id="40963" name="Rectangle 3"/>
          <p:cNvSpPr>
            <a:spLocks noChangeArrowheads="1"/>
          </p:cNvSpPr>
          <p:nvPr/>
        </p:nvSpPr>
        <p:spPr bwMode="auto">
          <a:xfrm>
            <a:off x="-11113" y="838200"/>
            <a:ext cx="9144001"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1800" b="0" i="0" u="none" strike="noStrike" cap="none" normalizeH="0" baseline="0" smtClean="0">
              <a:ln>
                <a:noFill/>
              </a:ln>
              <a:solidFill>
                <a:schemeClr val="tx1"/>
              </a:solidFill>
              <a:effectLst/>
              <a:latin typeface="Arial" pitchFamily="34" charset="0"/>
            </a:endParaRPr>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2" name="Rectangle 2"/>
          <p:cNvSpPr>
            <a:spLocks noGrp="1" noChangeArrowheads="1"/>
          </p:cNvSpPr>
          <p:nvPr>
            <p:ph type="title"/>
          </p:nvPr>
        </p:nvSpPr>
        <p:spPr>
          <a:xfrm>
            <a:off x="571500" y="0"/>
            <a:ext cx="8001000" cy="1216025"/>
          </a:xfrm>
        </p:spPr>
        <p:txBody>
          <a:bodyPr>
            <a:normAutofit/>
          </a:bodyPr>
          <a:lstStyle/>
          <a:p>
            <a:pPr algn="ctr">
              <a:defRPr/>
            </a:pPr>
            <a:r>
              <a:rPr lang="en-US" sz="4400" b="1" dirty="0"/>
              <a:t>Efficiency</a:t>
            </a:r>
          </a:p>
        </p:txBody>
      </p:sp>
      <p:sp>
        <p:nvSpPr>
          <p:cNvPr id="319491" name="Rectangle 3"/>
          <p:cNvSpPr>
            <a:spLocks noGrp="1" noChangeArrowheads="1"/>
          </p:cNvSpPr>
          <p:nvPr>
            <p:ph idx="1"/>
          </p:nvPr>
        </p:nvSpPr>
        <p:spPr>
          <a:xfrm>
            <a:off x="457200" y="1676400"/>
            <a:ext cx="8382000" cy="3962400"/>
          </a:xfrm>
        </p:spPr>
        <p:txBody>
          <a:bodyPr>
            <a:normAutofit lnSpcReduction="10000"/>
          </a:bodyPr>
          <a:lstStyle/>
          <a:p>
            <a:pPr marL="457200" indent="-457200" eaLnBrk="1" hangingPunct="1"/>
            <a:r>
              <a:rPr lang="en-US" sz="2400" dirty="0" smtClean="0">
                <a:latin typeface="Arial Narrow" pitchFamily="34" charset="0"/>
              </a:rPr>
              <a:t>The relationship of assets used to sales measures the level of sales generated by given quantum of assets.</a:t>
            </a:r>
          </a:p>
          <a:p>
            <a:pPr marL="457200" indent="-457200" eaLnBrk="1" hangingPunct="1"/>
            <a:r>
              <a:rPr lang="en-US" sz="2400" dirty="0" smtClean="0">
                <a:latin typeface="Arial Narrow" pitchFamily="34" charset="0"/>
              </a:rPr>
              <a:t>This is a measure of the efficiency of use of assets.</a:t>
            </a:r>
          </a:p>
          <a:p>
            <a:pPr marL="457200" indent="-457200" eaLnBrk="1" hangingPunct="1"/>
            <a:r>
              <a:rPr lang="en-US" sz="2400" dirty="0" smtClean="0">
                <a:latin typeface="Arial Narrow" pitchFamily="34" charset="0"/>
              </a:rPr>
              <a:t>This relationship of assets to sales indicates the number of times assets turned over as a result of volume of sales generated.</a:t>
            </a:r>
          </a:p>
          <a:p>
            <a:pPr marL="457200" indent="-457200" eaLnBrk="1" hangingPunct="1"/>
            <a:r>
              <a:rPr lang="en-US" sz="2400" dirty="0" smtClean="0">
                <a:latin typeface="Arial Narrow" pitchFamily="34" charset="0"/>
              </a:rPr>
              <a:t>Thus, the relationship of net income to assets is the turnover of assets times’ margin on sales.</a:t>
            </a:r>
          </a:p>
          <a:p>
            <a:pPr marL="457200" indent="-457200" eaLnBrk="1" hangingPunct="1"/>
            <a:r>
              <a:rPr lang="en-US" sz="2400" dirty="0" smtClean="0">
                <a:latin typeface="Arial Narrow" pitchFamily="34" charset="0"/>
              </a:rPr>
              <a:t>The return on total assets, measured by net income to total assets, comes about by calculating the net income to sales times sales to total assets: </a:t>
            </a:r>
          </a:p>
        </p:txBody>
      </p:sp>
      <p:sp>
        <p:nvSpPr>
          <p:cNvPr id="389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8913" name="Picture 1"/>
          <p:cNvPicPr>
            <a:picLocks noChangeAspect="1" noChangeArrowheads="1"/>
          </p:cNvPicPr>
          <p:nvPr/>
        </p:nvPicPr>
        <p:blipFill>
          <a:blip r:embed="rId2" cstate="print">
            <a:clrChange>
              <a:clrFrom>
                <a:srgbClr val="FFFFFF"/>
              </a:clrFrom>
              <a:clrTo>
                <a:srgbClr val="FFFFFF">
                  <a:alpha val="0"/>
                </a:srgbClr>
              </a:clrTo>
            </a:clrChange>
            <a:lum bright="-40000"/>
          </a:blip>
          <a:srcRect/>
          <a:stretch>
            <a:fillRect/>
          </a:stretch>
        </p:blipFill>
        <p:spPr bwMode="auto">
          <a:xfrm>
            <a:off x="2438400" y="5486400"/>
            <a:ext cx="5029200" cy="838200"/>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6" name="Rectangle 2"/>
          <p:cNvSpPr>
            <a:spLocks noGrp="1" noChangeArrowheads="1"/>
          </p:cNvSpPr>
          <p:nvPr>
            <p:ph type="title"/>
          </p:nvPr>
        </p:nvSpPr>
        <p:spPr>
          <a:xfrm>
            <a:off x="609600" y="76200"/>
            <a:ext cx="8001000" cy="1216025"/>
          </a:xfrm>
        </p:spPr>
        <p:txBody>
          <a:bodyPr>
            <a:normAutofit/>
          </a:bodyPr>
          <a:lstStyle/>
          <a:p>
            <a:pPr algn="ctr">
              <a:defRPr/>
            </a:pPr>
            <a:r>
              <a:rPr lang="en-US" sz="4400" b="1" dirty="0"/>
              <a:t>Example – Tools &amp; Tools </a:t>
            </a:r>
            <a:r>
              <a:rPr lang="en-US" sz="4400" b="1" dirty="0" smtClean="0"/>
              <a:t>Ltd.</a:t>
            </a:r>
            <a:endParaRPr lang="en-US" sz="4400" b="1" dirty="0"/>
          </a:p>
        </p:txBody>
      </p:sp>
      <p:graphicFrame>
        <p:nvGraphicFramePr>
          <p:cNvPr id="320515" name="Group 3"/>
          <p:cNvGraphicFramePr>
            <a:graphicFrameLocks noGrp="1"/>
          </p:cNvGraphicFramePr>
          <p:nvPr>
            <p:ph type="tbl" idx="1"/>
            <p:extLst>
              <p:ext uri="{D42A27DB-BD31-4B8C-83A1-F6EECF244321}">
                <p14:modId xmlns:p14="http://schemas.microsoft.com/office/powerpoint/2010/main" val="3826920610"/>
              </p:ext>
            </p:extLst>
          </p:nvPr>
        </p:nvGraphicFramePr>
        <p:xfrm>
          <a:off x="457200" y="1524000"/>
          <a:ext cx="8153400" cy="3394076"/>
        </p:xfrm>
        <a:graphic>
          <a:graphicData uri="http://schemas.openxmlformats.org/drawingml/2006/table">
            <a:tbl>
              <a:tblPr/>
              <a:tblGrid>
                <a:gridCol w="6155018"/>
                <a:gridCol w="1039159"/>
                <a:gridCol w="959223"/>
              </a:tblGrid>
              <a:tr h="381000">
                <a:tc>
                  <a:txBody>
                    <a:bodyPr/>
                    <a:lstStyle/>
                    <a:p>
                      <a:pPr marL="0" marR="0" lvl="0" indent="0" algn="ctr" defTabSz="914400" rtl="0" eaLnBrk="1" fontAlgn="base" latinLnBrk="0" hangingPunct="1">
                        <a:lnSpc>
                          <a:spcPct val="95000"/>
                        </a:lnSpc>
                        <a:spcBef>
                          <a:spcPct val="0"/>
                        </a:spcBef>
                        <a:spcAft>
                          <a:spcPct val="0"/>
                        </a:spcAft>
                        <a:buClr>
                          <a:schemeClr val="accent2"/>
                        </a:buClr>
                        <a:buSzTx/>
                        <a:buFont typeface="Wingdings" pitchFamily="2" charset="2"/>
                        <a:buNone/>
                        <a:tabLst/>
                      </a:pPr>
                      <a:r>
                        <a:rPr kumimoji="0" lang="en-US" sz="2000" b="1" i="0" u="none" strike="noStrike" cap="none" normalizeH="0" baseline="0" dirty="0" smtClean="0">
                          <a:ln>
                            <a:noFill/>
                          </a:ln>
                          <a:solidFill>
                            <a:schemeClr val="tx1"/>
                          </a:solidFill>
                          <a:effectLst/>
                          <a:latin typeface="+mj-lt"/>
                        </a:rPr>
                        <a:t>Particulars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2000" b="1" i="0" u="none" strike="noStrike" cap="none" normalizeH="0" baseline="0" dirty="0" smtClean="0">
                          <a:ln>
                            <a:noFill/>
                          </a:ln>
                          <a:solidFill>
                            <a:srgbClr val="000000"/>
                          </a:solidFill>
                          <a:effectLst/>
                          <a:latin typeface="+mj-lt"/>
                          <a:cs typeface="Times New Roman" pitchFamily="18" charset="0"/>
                        </a:rPr>
                        <a:t>20X7</a:t>
                      </a:r>
                      <a:endParaRPr kumimoji="0" lang="en-US" sz="2000" b="1"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2000" b="1" i="0" u="none" strike="noStrike" cap="none" normalizeH="0" baseline="0" dirty="0" smtClean="0">
                          <a:ln>
                            <a:noFill/>
                          </a:ln>
                          <a:solidFill>
                            <a:srgbClr val="000000"/>
                          </a:solidFill>
                          <a:effectLst/>
                          <a:latin typeface="+mj-lt"/>
                          <a:cs typeface="Times New Roman" pitchFamily="18" charset="0"/>
                        </a:rPr>
                        <a:t>20X6</a:t>
                      </a:r>
                      <a:endParaRPr kumimoji="0" lang="en-US" sz="2000" b="1"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425450">
                <a:tc>
                  <a:txBody>
                    <a:bodyPr/>
                    <a:lstStyle/>
                    <a:p>
                      <a:pPr marL="457200" marR="0" lvl="0" indent="-457200" algn="just" defTabSz="914400" rtl="0" eaLnBrk="1" fontAlgn="base" latinLnBrk="0" hangingPunct="1">
                        <a:lnSpc>
                          <a:spcPct val="95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mj-lt"/>
                          <a:cs typeface="Times New Roman" pitchFamily="18" charset="0"/>
                        </a:rPr>
                        <a:t>Total Assets (INR Million)</a:t>
                      </a:r>
                      <a:endParaRPr kumimoji="0" lang="en-US" sz="20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mj-lt"/>
                          <a:cs typeface="Times New Roman" pitchFamily="18" charset="0"/>
                        </a:rPr>
                        <a:t>330</a:t>
                      </a:r>
                      <a:endParaRPr kumimoji="0" lang="en-US" sz="20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2000" b="0" i="0" u="none" strike="noStrike" cap="none" normalizeH="0" baseline="0" smtClean="0">
                          <a:ln>
                            <a:noFill/>
                          </a:ln>
                          <a:solidFill>
                            <a:srgbClr val="000000"/>
                          </a:solidFill>
                          <a:effectLst/>
                          <a:latin typeface="+mj-lt"/>
                          <a:cs typeface="Times New Roman" pitchFamily="18" charset="0"/>
                        </a:rPr>
                        <a:t>270</a:t>
                      </a:r>
                      <a:endParaRPr kumimoji="0" lang="en-US" sz="2000" b="0" i="0" u="none" strike="noStrike" cap="none" normalizeH="0" baseline="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425450">
                <a:tc>
                  <a:txBody>
                    <a:bodyPr/>
                    <a:lstStyle/>
                    <a:p>
                      <a:pPr marL="457200" marR="0" lvl="0" indent="-457200" algn="just" defTabSz="914400" rtl="0" eaLnBrk="1" fontAlgn="base" latinLnBrk="0" hangingPunct="1">
                        <a:lnSpc>
                          <a:spcPct val="95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mj-lt"/>
                          <a:cs typeface="Times New Roman" pitchFamily="18" charset="0"/>
                        </a:rPr>
                        <a:t>Profit After Taxes (PAT) (INR Million)</a:t>
                      </a:r>
                      <a:endParaRPr kumimoji="0" lang="en-US" sz="20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mj-lt"/>
                          <a:cs typeface="Times New Roman" pitchFamily="18" charset="0"/>
                        </a:rPr>
                        <a:t>27</a:t>
                      </a:r>
                      <a:endParaRPr kumimoji="0" lang="en-US" sz="20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mj-lt"/>
                          <a:cs typeface="Times New Roman" pitchFamily="18" charset="0"/>
                        </a:rPr>
                        <a:t>24</a:t>
                      </a:r>
                      <a:endParaRPr kumimoji="0" lang="en-US" sz="20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425450">
                <a:tc>
                  <a:txBody>
                    <a:bodyPr/>
                    <a:lstStyle/>
                    <a:p>
                      <a:pPr marL="457200" marR="0" lvl="0" indent="-457200" algn="just" defTabSz="914400" rtl="0" eaLnBrk="1" fontAlgn="base" latinLnBrk="0" hangingPunct="1">
                        <a:lnSpc>
                          <a:spcPct val="95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mj-lt"/>
                          <a:cs typeface="Times New Roman" pitchFamily="18" charset="0"/>
                        </a:rPr>
                        <a:t>Sales (INR Million)</a:t>
                      </a:r>
                      <a:endParaRPr kumimoji="0" lang="en-US" sz="20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mj-lt"/>
                          <a:cs typeface="Times New Roman" pitchFamily="18" charset="0"/>
                        </a:rPr>
                        <a:t>300</a:t>
                      </a:r>
                      <a:endParaRPr kumimoji="0" lang="en-US" sz="20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mj-lt"/>
                          <a:cs typeface="Times New Roman" pitchFamily="18" charset="0"/>
                        </a:rPr>
                        <a:t>280</a:t>
                      </a:r>
                      <a:endParaRPr kumimoji="0" lang="en-US" sz="20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425450">
                <a:tc>
                  <a:txBody>
                    <a:bodyPr/>
                    <a:lstStyle/>
                    <a:p>
                      <a:pPr marL="457200" marR="0" lvl="0" indent="-457200" algn="just" defTabSz="914400" rtl="0" eaLnBrk="1" fontAlgn="base" latinLnBrk="0" hangingPunct="1">
                        <a:lnSpc>
                          <a:spcPct val="95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mj-lt"/>
                          <a:cs typeface="Times New Roman" pitchFamily="18" charset="0"/>
                        </a:rPr>
                        <a:t>Net Income/ Sales (%)</a:t>
                      </a:r>
                      <a:endParaRPr kumimoji="0" lang="en-US" sz="20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2000" b="0" i="0" u="none" strike="noStrike" cap="none" normalizeH="0" baseline="0" smtClean="0">
                          <a:ln>
                            <a:noFill/>
                          </a:ln>
                          <a:solidFill>
                            <a:srgbClr val="000000"/>
                          </a:solidFill>
                          <a:effectLst/>
                          <a:latin typeface="+mj-lt"/>
                          <a:cs typeface="Times New Roman" pitchFamily="18" charset="0"/>
                        </a:rPr>
                        <a:t>9.00</a:t>
                      </a:r>
                      <a:endParaRPr kumimoji="0" lang="en-US" sz="2000" b="0" i="0" u="none" strike="noStrike" cap="none" normalizeH="0" baseline="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mj-lt"/>
                          <a:cs typeface="Times New Roman" pitchFamily="18" charset="0"/>
                        </a:rPr>
                        <a:t>8.57</a:t>
                      </a:r>
                      <a:endParaRPr kumimoji="0" lang="en-US" sz="20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417513">
                <a:tc>
                  <a:txBody>
                    <a:bodyPr/>
                    <a:lstStyle/>
                    <a:p>
                      <a:pPr marL="0" marR="0" lvl="0" indent="0" algn="just" defTabSz="914400" rtl="0" eaLnBrk="1" fontAlgn="base" latinLnBrk="0" hangingPunct="1">
                        <a:lnSpc>
                          <a:spcPct val="95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mj-lt"/>
                          <a:cs typeface="Times New Roman" pitchFamily="18" charset="0"/>
                        </a:rPr>
                        <a:t>Sales / Total Assets (a.k.a. Asset Utilization Ratio)</a:t>
                      </a:r>
                      <a:endParaRPr kumimoji="0" lang="en-US" sz="20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2000" b="0" i="0" u="none" strike="noStrike" cap="none" normalizeH="0" baseline="0" smtClean="0">
                          <a:ln>
                            <a:noFill/>
                          </a:ln>
                          <a:solidFill>
                            <a:srgbClr val="000000"/>
                          </a:solidFill>
                          <a:effectLst/>
                          <a:latin typeface="+mj-lt"/>
                          <a:cs typeface="Times New Roman" pitchFamily="18" charset="0"/>
                        </a:rPr>
                        <a:t>0.91</a:t>
                      </a:r>
                      <a:endParaRPr kumimoji="0" lang="en-US" sz="2000" b="0" i="0" u="none" strike="noStrike" cap="none" normalizeH="0" baseline="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mj-lt"/>
                          <a:cs typeface="Times New Roman" pitchFamily="18" charset="0"/>
                        </a:rPr>
                        <a:t>1.04</a:t>
                      </a:r>
                      <a:endParaRPr kumimoji="0" lang="en-US" sz="20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425450">
                <a:tc>
                  <a:txBody>
                    <a:bodyPr/>
                    <a:lstStyle/>
                    <a:p>
                      <a:pPr marL="457200" marR="0" lvl="0" indent="-457200" algn="just" defTabSz="914400" rtl="0" eaLnBrk="1" fontAlgn="base" latinLnBrk="0" hangingPunct="1">
                        <a:lnSpc>
                          <a:spcPct val="95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mj-lt"/>
                          <a:cs typeface="Times New Roman" pitchFamily="18" charset="0"/>
                        </a:rPr>
                        <a:t>Return on Total Assets (Net Income / Total Assets) (%)</a:t>
                      </a:r>
                      <a:endParaRPr kumimoji="0" lang="en-US" sz="20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2000" b="0" i="0" u="none" strike="noStrike" cap="none" normalizeH="0" baseline="0" smtClean="0">
                          <a:ln>
                            <a:noFill/>
                          </a:ln>
                          <a:solidFill>
                            <a:srgbClr val="000000"/>
                          </a:solidFill>
                          <a:effectLst/>
                          <a:latin typeface="+mj-lt"/>
                          <a:cs typeface="Times New Roman" pitchFamily="18" charset="0"/>
                        </a:rPr>
                        <a:t>8.18</a:t>
                      </a:r>
                      <a:endParaRPr kumimoji="0" lang="en-US" sz="2000" b="0" i="0" u="none" strike="noStrike" cap="none" normalizeH="0" baseline="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mj-lt"/>
                          <a:cs typeface="Times New Roman" pitchFamily="18" charset="0"/>
                        </a:rPr>
                        <a:t>8.89</a:t>
                      </a:r>
                      <a:endParaRPr kumimoji="0" lang="en-US" sz="20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468313">
                <a:tc>
                  <a:txBody>
                    <a:bodyPr/>
                    <a:lstStyle/>
                    <a:p>
                      <a:pPr marL="457200" marR="0" lvl="0" indent="-457200" algn="just" defTabSz="914400" rtl="0" eaLnBrk="1" fontAlgn="base" latinLnBrk="0" hangingPunct="1">
                        <a:lnSpc>
                          <a:spcPct val="95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mj-lt"/>
                          <a:cs typeface="Times New Roman" pitchFamily="18" charset="0"/>
                        </a:rPr>
                        <a:t>Sales / Average Total Assets</a:t>
                      </a:r>
                      <a:endParaRPr kumimoji="0" lang="en-US" sz="20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95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mj-lt"/>
                          <a:cs typeface="Times New Roman" pitchFamily="18" charset="0"/>
                        </a:rPr>
                        <a:t>1.00</a:t>
                      </a:r>
                      <a:endParaRPr kumimoji="0" lang="en-US" sz="20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ctr" defTabSz="914400" rtl="0" eaLnBrk="1" fontAlgn="base" latinLnBrk="0" hangingPunct="1">
                        <a:lnSpc>
                          <a:spcPct val="95000"/>
                        </a:lnSpc>
                        <a:spcBef>
                          <a:spcPct val="0"/>
                        </a:spcBef>
                        <a:spcAft>
                          <a:spcPct val="0"/>
                        </a:spcAft>
                        <a:buClr>
                          <a:schemeClr val="accent2"/>
                        </a:buClr>
                        <a:buSzTx/>
                        <a:buFont typeface="Wingdings" pitchFamily="2" charset="2"/>
                        <a:buNone/>
                        <a:tabLst/>
                      </a:pPr>
                      <a:endParaRPr kumimoji="0" lang="en-US" sz="2000" b="0" i="0" u="none" strike="noStrike" cap="none" normalizeH="0" baseline="0" dirty="0" smtClean="0">
                        <a:ln>
                          <a:noFill/>
                        </a:ln>
                        <a:solidFill>
                          <a:schemeClr val="tx1"/>
                        </a:solidFill>
                        <a:effectLst/>
                        <a:latin typeface="+mj-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bl>
          </a:graphicData>
        </a:graphic>
      </p:graphicFrame>
      <p:sp>
        <p:nvSpPr>
          <p:cNvPr id="320553" name="Rectangle 41"/>
          <p:cNvSpPr>
            <a:spLocks noChangeArrowheads="1"/>
          </p:cNvSpPr>
          <p:nvPr/>
        </p:nvSpPr>
        <p:spPr bwMode="auto">
          <a:xfrm>
            <a:off x="304800" y="5029200"/>
            <a:ext cx="8610600" cy="1295400"/>
          </a:xfrm>
          <a:prstGeom prst="rect">
            <a:avLst/>
          </a:prstGeom>
          <a:noFill/>
          <a:ln w="9525">
            <a:noFill/>
            <a:miter lim="800000"/>
            <a:headEnd/>
            <a:tailEnd/>
          </a:ln>
        </p:spPr>
        <p:txBody>
          <a:bodyPr/>
          <a:lstStyle/>
          <a:p>
            <a:pPr marL="457200" indent="-457200" eaLnBrk="1" hangingPunct="1">
              <a:spcBef>
                <a:spcPct val="20000"/>
              </a:spcBef>
              <a:buClr>
                <a:schemeClr val="tx1"/>
              </a:buClr>
              <a:buFont typeface="Arial" panose="020B0604020202020204" pitchFamily="34" charset="0"/>
              <a:buChar char="•"/>
            </a:pPr>
            <a:r>
              <a:rPr lang="en-US" dirty="0">
                <a:latin typeface="+mj-lt"/>
              </a:rPr>
              <a:t>Various asset (or investment) turnover ratios are measures of </a:t>
            </a:r>
            <a:r>
              <a:rPr lang="en-US" dirty="0" smtClean="0">
                <a:latin typeface="+mj-lt"/>
              </a:rPr>
              <a:t>efficiency </a:t>
            </a:r>
            <a:r>
              <a:rPr lang="en-US" dirty="0">
                <a:latin typeface="+mj-lt"/>
              </a:rPr>
              <a:t>of their use in terms of their ability to convert profit margins to rate of return on </a:t>
            </a:r>
            <a:r>
              <a:rPr lang="en-US" dirty="0" smtClean="0">
                <a:latin typeface="+mj-lt"/>
              </a:rPr>
              <a:t>assets.</a:t>
            </a:r>
            <a:endParaRPr lang="en-US" dirty="0">
              <a:latin typeface="+mj-lt"/>
            </a:endParaRPr>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Rectangle 2"/>
          <p:cNvSpPr>
            <a:spLocks noGrp="1" noChangeArrowheads="1"/>
          </p:cNvSpPr>
          <p:nvPr>
            <p:ph type="title"/>
          </p:nvPr>
        </p:nvSpPr>
        <p:spPr>
          <a:xfrm>
            <a:off x="457200" y="228600"/>
            <a:ext cx="8229600" cy="1143000"/>
          </a:xfrm>
        </p:spPr>
        <p:txBody>
          <a:bodyPr>
            <a:normAutofit/>
          </a:bodyPr>
          <a:lstStyle/>
          <a:p>
            <a:pPr algn="ctr">
              <a:defRPr/>
            </a:pPr>
            <a:r>
              <a:rPr lang="en-US" sz="4400" b="1" dirty="0"/>
              <a:t>Operating Assets Turnover</a:t>
            </a:r>
          </a:p>
        </p:txBody>
      </p:sp>
      <p:sp>
        <p:nvSpPr>
          <p:cNvPr id="55301" name="Rectangle 3"/>
          <p:cNvSpPr>
            <a:spLocks noGrp="1" noChangeArrowheads="1"/>
          </p:cNvSpPr>
          <p:nvPr>
            <p:ph idx="1"/>
          </p:nvPr>
        </p:nvSpPr>
        <p:spPr>
          <a:xfrm>
            <a:off x="685800" y="1676400"/>
            <a:ext cx="7772400" cy="2590800"/>
          </a:xfrm>
        </p:spPr>
        <p:txBody>
          <a:bodyPr/>
          <a:lstStyle/>
          <a:p>
            <a:pPr marL="457200" indent="-457200" eaLnBrk="1" hangingPunct="1"/>
            <a:r>
              <a:rPr lang="en-US" sz="2400" dirty="0" smtClean="0">
                <a:latin typeface="Arial Narrow" pitchFamily="34" charset="0"/>
              </a:rPr>
              <a:t>Relates sales to the operating assets used.</a:t>
            </a:r>
          </a:p>
          <a:p>
            <a:pPr marL="457200" indent="-457200" eaLnBrk="1" hangingPunct="1"/>
            <a:r>
              <a:rPr lang="en-US" sz="2400" dirty="0" smtClean="0">
                <a:latin typeface="Arial Narrow" pitchFamily="34" charset="0"/>
              </a:rPr>
              <a:t>This ratio assesses the efficiency of the use of operating assets, that is, their ability to generate revenue.</a:t>
            </a:r>
          </a:p>
          <a:p>
            <a:pPr marL="457200" indent="-457200" eaLnBrk="1" hangingPunct="1"/>
            <a:r>
              <a:rPr lang="en-US" sz="2400" dirty="0" smtClean="0">
                <a:latin typeface="Arial Narrow" pitchFamily="34" charset="0"/>
              </a:rPr>
              <a:t>Similar to return on total assets the operating assets turnover times operating profit margin gives us the operating profit to operating asset.</a:t>
            </a:r>
          </a:p>
        </p:txBody>
      </p:sp>
      <p:sp>
        <p:nvSpPr>
          <p:cNvPr id="378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7889" name="Picture 1"/>
          <p:cNvPicPr>
            <a:picLocks noChangeAspect="1" noChangeArrowheads="1"/>
          </p:cNvPicPr>
          <p:nvPr/>
        </p:nvPicPr>
        <p:blipFill>
          <a:blip r:embed="rId2" cstate="print">
            <a:clrChange>
              <a:clrFrom>
                <a:srgbClr val="FFFFFF"/>
              </a:clrFrom>
              <a:clrTo>
                <a:srgbClr val="FFFFFF">
                  <a:alpha val="0"/>
                </a:srgbClr>
              </a:clrTo>
            </a:clrChange>
            <a:lum bright="-40000"/>
          </a:blip>
          <a:srcRect/>
          <a:stretch>
            <a:fillRect/>
          </a:stretch>
        </p:blipFill>
        <p:spPr bwMode="auto">
          <a:xfrm>
            <a:off x="1524000" y="4343400"/>
            <a:ext cx="5029200" cy="762000"/>
          </a:xfrm>
          <a:prstGeom prst="rect">
            <a:avLst/>
          </a:prstGeom>
          <a:noFill/>
        </p:spPr>
      </p:pic>
      <p:sp>
        <p:nvSpPr>
          <p:cNvPr id="37891" name="Rectangle 3"/>
          <p:cNvSpPr>
            <a:spLocks noChangeArrowheads="1"/>
          </p:cNvSpPr>
          <p:nvPr/>
        </p:nvSpPr>
        <p:spPr bwMode="auto">
          <a:xfrm>
            <a:off x="-11113" y="838200"/>
            <a:ext cx="9144001"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1800" b="0" i="0" u="none" strike="noStrike" cap="none" normalizeH="0" baseline="0" smtClean="0">
              <a:ln>
                <a:noFill/>
              </a:ln>
              <a:solidFill>
                <a:schemeClr val="tx1"/>
              </a:solidFill>
              <a:effectLst/>
              <a:latin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4" name="Rectangle 2"/>
          <p:cNvSpPr>
            <a:spLocks noGrp="1" noChangeArrowheads="1"/>
          </p:cNvSpPr>
          <p:nvPr>
            <p:ph type="title"/>
          </p:nvPr>
        </p:nvSpPr>
        <p:spPr>
          <a:xfrm>
            <a:off x="609600" y="0"/>
            <a:ext cx="8001000" cy="1216025"/>
          </a:xfrm>
        </p:spPr>
        <p:txBody>
          <a:bodyPr>
            <a:normAutofit/>
          </a:bodyPr>
          <a:lstStyle/>
          <a:p>
            <a:pPr algn="ctr">
              <a:defRPr/>
            </a:pPr>
            <a:r>
              <a:rPr lang="en-US" sz="4400" b="1" dirty="0"/>
              <a:t>Example – Tools &amp; Tools</a:t>
            </a:r>
          </a:p>
        </p:txBody>
      </p:sp>
      <p:graphicFrame>
        <p:nvGraphicFramePr>
          <p:cNvPr id="322563" name="Group 3"/>
          <p:cNvGraphicFramePr>
            <a:graphicFrameLocks noGrp="1"/>
          </p:cNvGraphicFramePr>
          <p:nvPr>
            <p:ph type="tbl" idx="1"/>
            <p:extLst>
              <p:ext uri="{D42A27DB-BD31-4B8C-83A1-F6EECF244321}">
                <p14:modId xmlns:p14="http://schemas.microsoft.com/office/powerpoint/2010/main" val="1691598014"/>
              </p:ext>
            </p:extLst>
          </p:nvPr>
        </p:nvGraphicFramePr>
        <p:xfrm>
          <a:off x="609600" y="1600200"/>
          <a:ext cx="8001000" cy="4419600"/>
        </p:xfrm>
        <a:graphic>
          <a:graphicData uri="http://schemas.openxmlformats.org/drawingml/2006/table">
            <a:tbl>
              <a:tblPr/>
              <a:tblGrid>
                <a:gridCol w="5546725"/>
                <a:gridCol w="1271588"/>
                <a:gridCol w="1182687"/>
              </a:tblGrid>
              <a:tr h="346075">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1" i="0" u="none" strike="noStrike" cap="none" normalizeH="0" baseline="0" dirty="0" smtClean="0">
                          <a:ln>
                            <a:noFill/>
                          </a:ln>
                          <a:solidFill>
                            <a:srgbClr val="000000"/>
                          </a:solidFill>
                          <a:effectLst/>
                          <a:latin typeface="Arial Narrow" pitchFamily="34" charset="0"/>
                          <a:cs typeface="Times New Roman" pitchFamily="18" charset="0"/>
                        </a:rPr>
                        <a:t>Operating Assets Turnover and Return (ROA)</a:t>
                      </a:r>
                      <a:endParaRPr kumimoji="0" lang="en-US" sz="20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1" i="0" u="none" strike="noStrike" cap="none" normalizeH="0" baseline="0" dirty="0" smtClean="0">
                          <a:ln>
                            <a:noFill/>
                          </a:ln>
                          <a:solidFill>
                            <a:srgbClr val="000000"/>
                          </a:solidFill>
                          <a:effectLst/>
                          <a:latin typeface="Arial Narrow" pitchFamily="34" charset="0"/>
                          <a:cs typeface="Times New Roman" pitchFamily="18" charset="0"/>
                        </a:rPr>
                        <a:t>20X7</a:t>
                      </a:r>
                      <a:endParaRPr kumimoji="0" lang="en-US" sz="20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1" i="0" u="none" strike="noStrike" cap="none" normalizeH="0" baseline="0" dirty="0" smtClean="0">
                          <a:ln>
                            <a:noFill/>
                          </a:ln>
                          <a:solidFill>
                            <a:srgbClr val="000000"/>
                          </a:solidFill>
                          <a:effectLst/>
                          <a:latin typeface="Arial Narrow" pitchFamily="34" charset="0"/>
                          <a:cs typeface="Times New Roman" pitchFamily="18" charset="0"/>
                        </a:rPr>
                        <a:t>20X6</a:t>
                      </a:r>
                      <a:endParaRPr kumimoji="0" lang="en-US" sz="20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46075">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Sales (INR Million)</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300</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smtClean="0">
                          <a:ln>
                            <a:noFill/>
                          </a:ln>
                          <a:solidFill>
                            <a:srgbClr val="000000"/>
                          </a:solidFill>
                          <a:effectLst/>
                          <a:latin typeface="Arial Narrow" pitchFamily="34" charset="0"/>
                          <a:cs typeface="Times New Roman" pitchFamily="18" charset="0"/>
                        </a:rPr>
                        <a:t>280</a:t>
                      </a:r>
                      <a:endParaRPr kumimoji="0" lang="en-US" sz="20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46075">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Operating profit (INR Million)</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67</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smtClean="0">
                          <a:ln>
                            <a:noFill/>
                          </a:ln>
                          <a:solidFill>
                            <a:srgbClr val="000000"/>
                          </a:solidFill>
                          <a:effectLst/>
                          <a:latin typeface="Arial Narrow" pitchFamily="34" charset="0"/>
                          <a:cs typeface="Times New Roman" pitchFamily="18" charset="0"/>
                        </a:rPr>
                        <a:t>60</a:t>
                      </a:r>
                      <a:endParaRPr kumimoji="0" lang="en-US" sz="20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46075">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Operating Profit Margin (OPM) (%)</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22.33</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smtClean="0">
                          <a:ln>
                            <a:noFill/>
                          </a:ln>
                          <a:solidFill>
                            <a:srgbClr val="000000"/>
                          </a:solidFill>
                          <a:effectLst/>
                          <a:latin typeface="Arial Narrow" pitchFamily="34" charset="0"/>
                          <a:cs typeface="Times New Roman" pitchFamily="18" charset="0"/>
                        </a:rPr>
                        <a:t>21.43</a:t>
                      </a:r>
                      <a:endParaRPr kumimoji="0" lang="en-US" sz="20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46075">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Fixed assets (INR Million)</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94</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smtClean="0">
                          <a:ln>
                            <a:noFill/>
                          </a:ln>
                          <a:solidFill>
                            <a:srgbClr val="000000"/>
                          </a:solidFill>
                          <a:effectLst/>
                          <a:latin typeface="Arial Narrow" pitchFamily="34" charset="0"/>
                          <a:cs typeface="Times New Roman" pitchFamily="18" charset="0"/>
                        </a:rPr>
                        <a:t>79</a:t>
                      </a:r>
                      <a:endParaRPr kumimoji="0" lang="en-US" sz="20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46075">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Total operating assets (INR Million)</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326</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269</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46075">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Operating Asset Turnover (OAT)</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smtClean="0">
                          <a:ln>
                            <a:noFill/>
                          </a:ln>
                          <a:solidFill>
                            <a:srgbClr val="000000"/>
                          </a:solidFill>
                          <a:effectLst/>
                          <a:latin typeface="Arial Narrow" pitchFamily="34" charset="0"/>
                          <a:cs typeface="Times New Roman" pitchFamily="18" charset="0"/>
                        </a:rPr>
                        <a:t>0.92</a:t>
                      </a:r>
                      <a:endParaRPr kumimoji="0" lang="en-US" sz="20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1.04</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46075">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Fixed Asset Turnover</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3.19</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3.54</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46075">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Return on Operating Assets (OPM × OAT) (%)</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20.55</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22.30</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404813">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Avg. Operating Assets Turnover = Sales </a:t>
                      </a: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 </a:t>
                      </a: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AO Assets</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1.01</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30200">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ROA − on average operating assets (326 + 269) / 2 (%)</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smtClean="0">
                          <a:ln>
                            <a:noFill/>
                          </a:ln>
                          <a:solidFill>
                            <a:srgbClr val="000000"/>
                          </a:solidFill>
                          <a:effectLst/>
                          <a:latin typeface="Arial Narrow" pitchFamily="34" charset="0"/>
                          <a:cs typeface="Times New Roman" pitchFamily="18" charset="0"/>
                        </a:rPr>
                        <a:t>22.52</a:t>
                      </a:r>
                      <a:endParaRPr kumimoji="0" lang="en-US" sz="20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bl>
          </a:graphicData>
        </a:graphic>
      </p:graphicFrame>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2"/>
          <p:cNvSpPr>
            <a:spLocks noGrp="1" noChangeArrowheads="1"/>
          </p:cNvSpPr>
          <p:nvPr>
            <p:ph type="title"/>
          </p:nvPr>
        </p:nvSpPr>
        <p:spPr>
          <a:xfrm>
            <a:off x="457200" y="228600"/>
            <a:ext cx="8229600" cy="1143000"/>
          </a:xfrm>
        </p:spPr>
        <p:txBody>
          <a:bodyPr>
            <a:normAutofit/>
          </a:bodyPr>
          <a:lstStyle/>
          <a:p>
            <a:pPr algn="ctr"/>
            <a:r>
              <a:rPr lang="en-US" sz="3600" b="1" dirty="0"/>
              <a:t>Relation and Comparison of Data</a:t>
            </a:r>
          </a:p>
        </p:txBody>
      </p:sp>
      <p:sp>
        <p:nvSpPr>
          <p:cNvPr id="292867" name="Rectangle 3"/>
          <p:cNvSpPr>
            <a:spLocks noGrp="1" noChangeArrowheads="1"/>
          </p:cNvSpPr>
          <p:nvPr>
            <p:ph idx="1"/>
          </p:nvPr>
        </p:nvSpPr>
        <p:spPr>
          <a:xfrm>
            <a:off x="685800" y="1676400"/>
            <a:ext cx="7772400" cy="4495800"/>
          </a:xfrm>
        </p:spPr>
        <p:txBody>
          <a:bodyPr>
            <a:normAutofit fontScale="92500"/>
          </a:bodyPr>
          <a:lstStyle/>
          <a:p>
            <a:pPr marL="457200" indent="-457200" eaLnBrk="1" hangingPunct="1"/>
            <a:r>
              <a:rPr lang="en-US" sz="2400" dirty="0" smtClean="0">
                <a:latin typeface="+mj-lt"/>
              </a:rPr>
              <a:t>Accounting data in absolute terms do not provide much meaning – the analysis involves comparison and relation.</a:t>
            </a:r>
          </a:p>
          <a:p>
            <a:pPr marL="457200" indent="-457200" eaLnBrk="1" hangingPunct="1"/>
            <a:r>
              <a:rPr lang="en-US" sz="2400" dirty="0" smtClean="0">
                <a:latin typeface="+mj-lt"/>
              </a:rPr>
              <a:t>Ratio </a:t>
            </a:r>
            <a:r>
              <a:rPr lang="en-US" sz="2400" dirty="0" smtClean="0">
                <a:latin typeface="+mj-lt"/>
                <a:sym typeface="Wingdings" pitchFamily="2" charset="2"/>
              </a:rPr>
              <a:t></a:t>
            </a:r>
            <a:r>
              <a:rPr lang="en-US" sz="2400" dirty="0" smtClean="0">
                <a:latin typeface="+mj-lt"/>
              </a:rPr>
              <a:t> Whenever one item is expressed (as a fraction or a decimal fraction or an integer) in terms of another item</a:t>
            </a:r>
          </a:p>
          <a:p>
            <a:pPr marL="457200" indent="-457200" eaLnBrk="1" hangingPunct="1"/>
            <a:r>
              <a:rPr lang="en-US" sz="2400" i="1" dirty="0" smtClean="0">
                <a:latin typeface="+mj-lt"/>
              </a:rPr>
              <a:t>Example:</a:t>
            </a:r>
            <a:r>
              <a:rPr lang="en-US" sz="2400" dirty="0" smtClean="0">
                <a:latin typeface="+mj-lt"/>
              </a:rPr>
              <a:t> A firm earns a net profit of INR 2,000 on a sale of INR 50,000. We could express this relationship as ____?</a:t>
            </a:r>
          </a:p>
          <a:p>
            <a:pPr marL="457200" indent="-457200" eaLnBrk="1" hangingPunct="1"/>
            <a:r>
              <a:rPr lang="en-US" sz="2400" dirty="0" smtClean="0">
                <a:latin typeface="+mj-lt"/>
              </a:rPr>
              <a:t>Comparisons could be made with:</a:t>
            </a:r>
          </a:p>
          <a:p>
            <a:pPr marL="957263" lvl="1" indent="-385763" eaLnBrk="1" hangingPunct="1">
              <a:lnSpc>
                <a:spcPct val="95000"/>
              </a:lnSpc>
              <a:spcBef>
                <a:spcPct val="0"/>
              </a:spcBef>
            </a:pPr>
            <a:r>
              <a:rPr lang="en-US" sz="2400" dirty="0" smtClean="0">
                <a:latin typeface="+mj-lt"/>
              </a:rPr>
              <a:t>Company’s past performance</a:t>
            </a:r>
          </a:p>
          <a:p>
            <a:pPr marL="957263" lvl="1" indent="-385763" eaLnBrk="1" hangingPunct="1">
              <a:lnSpc>
                <a:spcPct val="95000"/>
              </a:lnSpc>
              <a:spcBef>
                <a:spcPct val="0"/>
              </a:spcBef>
            </a:pPr>
            <a:r>
              <a:rPr lang="en-US" sz="2400" dirty="0" smtClean="0">
                <a:latin typeface="+mj-lt"/>
              </a:rPr>
              <a:t>Competing Firms</a:t>
            </a:r>
          </a:p>
          <a:p>
            <a:pPr marL="957263" lvl="1" indent="-385763" eaLnBrk="1" hangingPunct="1">
              <a:lnSpc>
                <a:spcPct val="95000"/>
              </a:lnSpc>
              <a:spcBef>
                <a:spcPct val="0"/>
              </a:spcBef>
            </a:pPr>
            <a:r>
              <a:rPr lang="en-US" sz="2400" dirty="0" smtClean="0">
                <a:latin typeface="+mj-lt"/>
              </a:rPr>
              <a:t>An Absolute Standard</a:t>
            </a:r>
          </a:p>
          <a:p>
            <a:pPr marL="957263" lvl="1" indent="-385763" eaLnBrk="1" hangingPunct="1">
              <a:lnSpc>
                <a:spcPct val="95000"/>
              </a:lnSpc>
              <a:spcBef>
                <a:spcPct val="0"/>
              </a:spcBef>
            </a:pPr>
            <a:r>
              <a:rPr lang="en-US" sz="2400" dirty="0" smtClean="0">
                <a:latin typeface="+mj-lt"/>
              </a:rPr>
              <a:t>Industry/Economy trend</a:t>
            </a:r>
          </a:p>
          <a:p>
            <a:pPr marL="957263" lvl="1" indent="-385763" eaLnBrk="1" hangingPunct="1">
              <a:lnSpc>
                <a:spcPct val="95000"/>
              </a:lnSpc>
              <a:spcBef>
                <a:spcPct val="0"/>
              </a:spcBef>
            </a:pPr>
            <a:r>
              <a:rPr lang="en-US" sz="2400" dirty="0" smtClean="0">
                <a:latin typeface="+mj-lt"/>
              </a:rPr>
              <a:t>Budgets (Planning and Control)</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8" name="Rectangle 2"/>
          <p:cNvSpPr>
            <a:spLocks noGrp="1" noChangeArrowheads="1"/>
          </p:cNvSpPr>
          <p:nvPr>
            <p:ph type="title"/>
          </p:nvPr>
        </p:nvSpPr>
        <p:spPr>
          <a:xfrm>
            <a:off x="571500" y="166255"/>
            <a:ext cx="8001000" cy="1216025"/>
          </a:xfrm>
        </p:spPr>
        <p:txBody>
          <a:bodyPr>
            <a:normAutofit/>
          </a:bodyPr>
          <a:lstStyle/>
          <a:p>
            <a:pPr algn="ctr">
              <a:defRPr/>
            </a:pPr>
            <a:r>
              <a:rPr lang="en-US" sz="4400" b="1" dirty="0"/>
              <a:t>Working Capital Turnover</a:t>
            </a:r>
          </a:p>
        </p:txBody>
      </p:sp>
      <p:graphicFrame>
        <p:nvGraphicFramePr>
          <p:cNvPr id="323587" name="Group 3"/>
          <p:cNvGraphicFramePr>
            <a:graphicFrameLocks noGrp="1"/>
          </p:cNvGraphicFramePr>
          <p:nvPr>
            <p:ph type="tbl" idx="1"/>
            <p:extLst>
              <p:ext uri="{D42A27DB-BD31-4B8C-83A1-F6EECF244321}">
                <p14:modId xmlns:p14="http://schemas.microsoft.com/office/powerpoint/2010/main" val="584870683"/>
              </p:ext>
            </p:extLst>
          </p:nvPr>
        </p:nvGraphicFramePr>
        <p:xfrm>
          <a:off x="685800" y="3894138"/>
          <a:ext cx="8077200" cy="2286000"/>
        </p:xfrm>
        <a:graphic>
          <a:graphicData uri="http://schemas.openxmlformats.org/drawingml/2006/table">
            <a:tbl>
              <a:tblPr/>
              <a:tblGrid>
                <a:gridCol w="6273800"/>
                <a:gridCol w="885825"/>
                <a:gridCol w="917575"/>
              </a:tblGrid>
              <a:tr h="0">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1" i="0" u="none" strike="noStrike" cap="none" normalizeH="0" baseline="0" dirty="0" smtClean="0">
                          <a:ln>
                            <a:noFill/>
                          </a:ln>
                          <a:solidFill>
                            <a:srgbClr val="000000"/>
                          </a:solidFill>
                          <a:effectLst/>
                          <a:latin typeface="Arial Narrow" pitchFamily="34" charset="0"/>
                          <a:cs typeface="Times New Roman" pitchFamily="18" charset="0"/>
                        </a:rPr>
                        <a:t> Net Working Capital efficiency</a:t>
                      </a:r>
                      <a:endParaRPr kumimoji="0" lang="en-US" sz="24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1" i="0" u="none" strike="noStrike" cap="none" normalizeH="0" baseline="0" dirty="0" smtClean="0">
                          <a:ln>
                            <a:noFill/>
                          </a:ln>
                          <a:solidFill>
                            <a:srgbClr val="000000"/>
                          </a:solidFill>
                          <a:effectLst/>
                          <a:latin typeface="Arial Narrow" pitchFamily="34" charset="0"/>
                          <a:cs typeface="Times New Roman" pitchFamily="18" charset="0"/>
                        </a:rPr>
                        <a:t>20X7</a:t>
                      </a:r>
                      <a:endParaRPr kumimoji="0" lang="en-US" sz="24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1" i="0" u="none" strike="noStrike" cap="none" normalizeH="0" baseline="0" dirty="0" smtClean="0">
                          <a:ln>
                            <a:noFill/>
                          </a:ln>
                          <a:solidFill>
                            <a:srgbClr val="000000"/>
                          </a:solidFill>
                          <a:effectLst/>
                          <a:latin typeface="Arial Narrow" pitchFamily="34" charset="0"/>
                          <a:cs typeface="Times New Roman" pitchFamily="18" charset="0"/>
                        </a:rPr>
                        <a:t>20X6</a:t>
                      </a:r>
                      <a:endParaRPr kumimoji="0" lang="en-US" sz="24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0">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Sales (INR Million)</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300</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280</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0">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Net Working Capital</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127</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110</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0">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Working Capital Turnover</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smtClean="0">
                          <a:ln>
                            <a:noFill/>
                          </a:ln>
                          <a:solidFill>
                            <a:srgbClr val="000000"/>
                          </a:solidFill>
                          <a:effectLst/>
                          <a:latin typeface="Arial Narrow" pitchFamily="34" charset="0"/>
                          <a:cs typeface="Times New Roman" pitchFamily="18" charset="0"/>
                        </a:rPr>
                        <a:t>2.36</a:t>
                      </a:r>
                      <a:endParaRPr kumimoji="0" lang="en-US" sz="24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2.55</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01613">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Avg. Working Capital Turnover (127 + 110) × 0.5</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2.53</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bl>
          </a:graphicData>
        </a:graphic>
      </p:graphicFrame>
      <p:sp>
        <p:nvSpPr>
          <p:cNvPr id="57375" name="Rectangle 29"/>
          <p:cNvSpPr>
            <a:spLocks noChangeArrowheads="1"/>
          </p:cNvSpPr>
          <p:nvPr/>
        </p:nvSpPr>
        <p:spPr bwMode="auto">
          <a:xfrm>
            <a:off x="685800" y="1676400"/>
            <a:ext cx="7772400" cy="1600200"/>
          </a:xfrm>
          <a:prstGeom prst="rect">
            <a:avLst/>
          </a:prstGeom>
          <a:noFill/>
          <a:ln w="9525">
            <a:noFill/>
            <a:miter lim="800000"/>
            <a:headEnd/>
            <a:tailEnd/>
          </a:ln>
        </p:spPr>
        <p:txBody>
          <a:bodyPr/>
          <a:lstStyle/>
          <a:p>
            <a:pPr marL="457200" indent="-457200" eaLnBrk="1" hangingPunct="1">
              <a:spcBef>
                <a:spcPct val="20000"/>
              </a:spcBef>
              <a:buClr>
                <a:schemeClr val="accent2"/>
              </a:buClr>
              <a:buSzPct val="140000"/>
              <a:buFont typeface="Arial" panose="020B0604020202020204" pitchFamily="34" charset="0"/>
              <a:buChar char="•"/>
            </a:pPr>
            <a:r>
              <a:rPr lang="en-US" dirty="0">
                <a:latin typeface="Arial Narrow" pitchFamily="34" charset="0"/>
              </a:rPr>
              <a:t>It is an efficiency ratio intended at evaluating the efficiency of use of working </a:t>
            </a:r>
            <a:r>
              <a:rPr lang="en-US" dirty="0" smtClean="0">
                <a:latin typeface="Arial Narrow" pitchFamily="34" charset="0"/>
              </a:rPr>
              <a:t>capital.</a:t>
            </a:r>
          </a:p>
          <a:p>
            <a:pPr marL="457200" indent="-457200" eaLnBrk="1" hangingPunct="1">
              <a:spcBef>
                <a:spcPct val="20000"/>
              </a:spcBef>
              <a:buClr>
                <a:schemeClr val="accent2"/>
              </a:buClr>
              <a:buSzPct val="140000"/>
              <a:buFont typeface="Arial" panose="020B0604020202020204" pitchFamily="34" charset="0"/>
              <a:buChar char="•"/>
            </a:pPr>
            <a:r>
              <a:rPr lang="en-US" dirty="0" smtClean="0">
                <a:latin typeface="Arial Narrow" pitchFamily="34" charset="0"/>
              </a:rPr>
              <a:t>It </a:t>
            </a:r>
            <a:r>
              <a:rPr lang="en-US" dirty="0">
                <a:latin typeface="Arial Narrow" pitchFamily="34" charset="0"/>
              </a:rPr>
              <a:t>looks at the relationship of revenues earned to working capital </a:t>
            </a:r>
            <a:r>
              <a:rPr lang="en-US" dirty="0" smtClean="0">
                <a:latin typeface="Arial Narrow" pitchFamily="34" charset="0"/>
              </a:rPr>
              <a:t>investment.</a:t>
            </a:r>
            <a:endParaRPr lang="en-US" b="1" dirty="0">
              <a:latin typeface="Arial Narrow" pitchFamily="34" charset="0"/>
            </a:endParaRPr>
          </a:p>
          <a:p>
            <a:pPr marL="457200" indent="-457200" eaLnBrk="1" hangingPunct="1">
              <a:spcBef>
                <a:spcPct val="20000"/>
              </a:spcBef>
              <a:buClr>
                <a:schemeClr val="accent2"/>
              </a:buClr>
            </a:pPr>
            <a:endParaRPr lang="en-US" dirty="0">
              <a:latin typeface="Arial Narrow" pitchFamily="34" charset="0"/>
            </a:endParaRPr>
          </a:p>
        </p:txBody>
      </p:sp>
      <p:sp>
        <p:nvSpPr>
          <p:cNvPr id="358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5841" name="Picture 1"/>
          <p:cNvPicPr>
            <a:picLocks noChangeAspect="1" noChangeArrowheads="1"/>
          </p:cNvPicPr>
          <p:nvPr/>
        </p:nvPicPr>
        <p:blipFill>
          <a:blip r:embed="rId2" cstate="print">
            <a:clrChange>
              <a:clrFrom>
                <a:srgbClr val="FFFFFF"/>
              </a:clrFrom>
              <a:clrTo>
                <a:srgbClr val="FFFFFF">
                  <a:alpha val="0"/>
                </a:srgbClr>
              </a:clrTo>
            </a:clrChange>
            <a:lum bright="-30000"/>
          </a:blip>
          <a:srcRect/>
          <a:stretch>
            <a:fillRect/>
          </a:stretch>
        </p:blipFill>
        <p:spPr bwMode="auto">
          <a:xfrm>
            <a:off x="2133600" y="3124200"/>
            <a:ext cx="4343400" cy="609600"/>
          </a:xfrm>
          <a:prstGeom prst="rect">
            <a:avLst/>
          </a:prstGeom>
          <a:noFill/>
        </p:spPr>
      </p:pic>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2" name="Rectangle 2"/>
          <p:cNvSpPr>
            <a:spLocks noGrp="1" noChangeArrowheads="1"/>
          </p:cNvSpPr>
          <p:nvPr>
            <p:ph type="title"/>
          </p:nvPr>
        </p:nvSpPr>
        <p:spPr>
          <a:xfrm>
            <a:off x="571500" y="30162"/>
            <a:ext cx="8001000" cy="1216025"/>
          </a:xfrm>
        </p:spPr>
        <p:txBody>
          <a:bodyPr>
            <a:normAutofit/>
          </a:bodyPr>
          <a:lstStyle/>
          <a:p>
            <a:pPr algn="ctr">
              <a:defRPr/>
            </a:pPr>
            <a:r>
              <a:rPr lang="en-US" sz="4400" b="1" dirty="0" smtClean="0"/>
              <a:t>Shareholders’ </a:t>
            </a:r>
            <a:r>
              <a:rPr lang="en-US" sz="4400" b="1" dirty="0"/>
              <a:t>Equity Turnover</a:t>
            </a:r>
          </a:p>
        </p:txBody>
      </p:sp>
      <p:sp>
        <p:nvSpPr>
          <p:cNvPr id="324611" name="Rectangle 3"/>
          <p:cNvSpPr>
            <a:spLocks noGrp="1" noChangeArrowheads="1"/>
          </p:cNvSpPr>
          <p:nvPr>
            <p:ph type="body" sz="half" idx="1"/>
          </p:nvPr>
        </p:nvSpPr>
        <p:spPr>
          <a:xfrm>
            <a:off x="685800" y="1676400"/>
            <a:ext cx="7772400" cy="2590800"/>
          </a:xfrm>
        </p:spPr>
        <p:txBody>
          <a:bodyPr/>
          <a:lstStyle/>
          <a:p>
            <a:pPr marL="457200" indent="-457200" eaLnBrk="1" hangingPunct="1"/>
            <a:r>
              <a:rPr lang="en-US" sz="2400" dirty="0" smtClean="0">
                <a:latin typeface="Arial Narrow" pitchFamily="34" charset="0"/>
              </a:rPr>
              <a:t>Shows the management ability in terms of efficiently utilizing the shareholders’ funds both with respect to efficient operations and in terms of efficient financial management:</a:t>
            </a:r>
          </a:p>
          <a:p>
            <a:pPr marL="457200" indent="-457200" eaLnBrk="1" hangingPunct="1"/>
            <a:endParaRPr lang="en-US" sz="2400" dirty="0" smtClean="0">
              <a:latin typeface="Arial Narrow" pitchFamily="34" charset="0"/>
            </a:endParaRPr>
          </a:p>
          <a:p>
            <a:pPr marL="457200" indent="-457200" eaLnBrk="1" hangingPunct="1">
              <a:buNone/>
            </a:pPr>
            <a:endParaRPr lang="en-US" sz="2400" dirty="0" smtClean="0">
              <a:latin typeface="Arial Narrow" pitchFamily="34" charset="0"/>
            </a:endParaRPr>
          </a:p>
        </p:txBody>
      </p:sp>
      <p:graphicFrame>
        <p:nvGraphicFramePr>
          <p:cNvPr id="324612" name="Group 4"/>
          <p:cNvGraphicFramePr>
            <a:graphicFrameLocks noGrp="1"/>
          </p:cNvGraphicFramePr>
          <p:nvPr>
            <p:ph sz="half" idx="2"/>
            <p:extLst>
              <p:ext uri="{D42A27DB-BD31-4B8C-83A1-F6EECF244321}">
                <p14:modId xmlns:p14="http://schemas.microsoft.com/office/powerpoint/2010/main" val="547458562"/>
              </p:ext>
            </p:extLst>
          </p:nvPr>
        </p:nvGraphicFramePr>
        <p:xfrm>
          <a:off x="762000" y="4343400"/>
          <a:ext cx="7805738" cy="1905000"/>
        </p:xfrm>
        <a:graphic>
          <a:graphicData uri="http://schemas.openxmlformats.org/drawingml/2006/table">
            <a:tbl>
              <a:tblPr/>
              <a:tblGrid>
                <a:gridCol w="4724400"/>
                <a:gridCol w="1676400"/>
                <a:gridCol w="1404938"/>
              </a:tblGrid>
              <a:tr h="249237">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900" b="1" i="0" u="none" strike="noStrike" cap="none" normalizeH="0" baseline="0" dirty="0" smtClean="0">
                          <a:ln>
                            <a:noFill/>
                          </a:ln>
                          <a:solidFill>
                            <a:schemeClr val="tx1"/>
                          </a:solidFill>
                          <a:effectLst/>
                          <a:latin typeface="Arial Narrow" pitchFamily="34" charset="0"/>
                        </a:rPr>
                        <a:t>Particulars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900" b="1" i="0" u="none" strike="noStrike" cap="none" normalizeH="0" baseline="0" dirty="0" smtClean="0">
                          <a:ln>
                            <a:noFill/>
                          </a:ln>
                          <a:solidFill>
                            <a:srgbClr val="000000"/>
                          </a:solidFill>
                          <a:effectLst/>
                          <a:latin typeface="Arial Narrow" pitchFamily="34" charset="0"/>
                          <a:cs typeface="Times New Roman" pitchFamily="18" charset="0"/>
                        </a:rPr>
                        <a:t>20X7</a:t>
                      </a:r>
                      <a:endParaRPr kumimoji="0" lang="en-US" sz="19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900" b="1" i="0" u="none" strike="noStrike" cap="none" normalizeH="0" baseline="0" dirty="0" smtClean="0">
                          <a:ln>
                            <a:noFill/>
                          </a:ln>
                          <a:solidFill>
                            <a:srgbClr val="000000"/>
                          </a:solidFill>
                          <a:effectLst/>
                          <a:latin typeface="Arial Narrow" pitchFamily="34" charset="0"/>
                          <a:cs typeface="Times New Roman" pitchFamily="18" charset="0"/>
                        </a:rPr>
                        <a:t>20X6</a:t>
                      </a:r>
                      <a:endParaRPr kumimoji="0" lang="en-US" sz="19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73037">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Arial Narrow" pitchFamily="34" charset="0"/>
                          <a:cs typeface="Times New Roman" pitchFamily="18" charset="0"/>
                        </a:rPr>
                        <a:t>Sales (INR Million)</a:t>
                      </a:r>
                      <a:endParaRPr kumimoji="0" lang="en-US" sz="19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Arial Narrow" pitchFamily="34" charset="0"/>
                          <a:cs typeface="Times New Roman" pitchFamily="18" charset="0"/>
                        </a:rPr>
                        <a:t>300</a:t>
                      </a:r>
                      <a:endParaRPr kumimoji="0" lang="en-US" sz="19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Arial Narrow" pitchFamily="34" charset="0"/>
                          <a:cs typeface="Times New Roman" pitchFamily="18" charset="0"/>
                        </a:rPr>
                        <a:t>280</a:t>
                      </a:r>
                      <a:endParaRPr kumimoji="0" lang="en-US" sz="19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49237">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Arial Narrow" pitchFamily="34" charset="0"/>
                          <a:cs typeface="Times New Roman" pitchFamily="18" charset="0"/>
                        </a:rPr>
                        <a:t>Shareholders Equity</a:t>
                      </a:r>
                      <a:endParaRPr kumimoji="0" lang="en-US" sz="19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smtClean="0">
                          <a:ln>
                            <a:noFill/>
                          </a:ln>
                          <a:solidFill>
                            <a:srgbClr val="000000"/>
                          </a:solidFill>
                          <a:effectLst/>
                          <a:latin typeface="Arial Narrow" pitchFamily="34" charset="0"/>
                          <a:cs typeface="Times New Roman" pitchFamily="18" charset="0"/>
                        </a:rPr>
                        <a:t>135</a:t>
                      </a:r>
                      <a:endParaRPr kumimoji="0" lang="en-US" sz="19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Arial Narrow" pitchFamily="34" charset="0"/>
                          <a:cs typeface="Times New Roman" pitchFamily="18" charset="0"/>
                        </a:rPr>
                        <a:t>110</a:t>
                      </a:r>
                      <a:endParaRPr kumimoji="0" lang="en-US" sz="19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73037">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Arial Narrow" pitchFamily="34" charset="0"/>
                          <a:cs typeface="Times New Roman" pitchFamily="18" charset="0"/>
                        </a:rPr>
                        <a:t>Shareholders Equity Turnover (ETO)</a:t>
                      </a:r>
                      <a:endParaRPr kumimoji="0" lang="en-US" sz="19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smtClean="0">
                          <a:ln>
                            <a:noFill/>
                          </a:ln>
                          <a:solidFill>
                            <a:srgbClr val="000000"/>
                          </a:solidFill>
                          <a:effectLst/>
                          <a:latin typeface="Arial Narrow" pitchFamily="34" charset="0"/>
                          <a:cs typeface="Times New Roman" pitchFamily="18" charset="0"/>
                        </a:rPr>
                        <a:t>2.22</a:t>
                      </a:r>
                      <a:endParaRPr kumimoji="0" lang="en-US" sz="19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Arial Narrow" pitchFamily="34" charset="0"/>
                          <a:cs typeface="Times New Roman" pitchFamily="18" charset="0"/>
                        </a:rPr>
                        <a:t>2.55</a:t>
                      </a:r>
                      <a:endParaRPr kumimoji="0" lang="en-US" sz="19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49237">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Arial Narrow" pitchFamily="34" charset="0"/>
                          <a:cs typeface="Times New Roman" pitchFamily="18" charset="0"/>
                        </a:rPr>
                        <a:t>Average Equity Turnover (135 + 110) × 0.5</a:t>
                      </a:r>
                      <a:endParaRPr kumimoji="0" lang="en-US" sz="19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Arial Narrow" pitchFamily="34" charset="0"/>
                          <a:cs typeface="Times New Roman" pitchFamily="18" charset="0"/>
                        </a:rPr>
                        <a:t>2.45 </a:t>
                      </a:r>
                      <a:endParaRPr kumimoji="0" lang="en-US" sz="19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9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bl>
          </a:graphicData>
        </a:graphic>
      </p:graphicFrame>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4817" name="Picture 1"/>
          <p:cNvPicPr>
            <a:picLocks noChangeAspect="1" noChangeArrowheads="1"/>
          </p:cNvPicPr>
          <p:nvPr/>
        </p:nvPicPr>
        <p:blipFill>
          <a:blip r:embed="rId2" cstate="print">
            <a:clrChange>
              <a:clrFrom>
                <a:srgbClr val="FFFFFF"/>
              </a:clrFrom>
              <a:clrTo>
                <a:srgbClr val="FFFFFF">
                  <a:alpha val="0"/>
                </a:srgbClr>
              </a:clrTo>
            </a:clrChange>
            <a:lum bright="-40000"/>
          </a:blip>
          <a:srcRect/>
          <a:stretch>
            <a:fillRect/>
          </a:stretch>
        </p:blipFill>
        <p:spPr bwMode="auto">
          <a:xfrm>
            <a:off x="1828800" y="2819400"/>
            <a:ext cx="4524375" cy="685800"/>
          </a:xfrm>
          <a:prstGeom prst="rect">
            <a:avLst/>
          </a:prstGeom>
          <a:noFill/>
        </p:spPr>
      </p:pic>
      <p:sp>
        <p:nvSpPr>
          <p:cNvPr id="348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pic>
        <p:nvPicPr>
          <p:cNvPr id="34819" name="Picture 3"/>
          <p:cNvPicPr>
            <a:picLocks noChangeAspect="1" noChangeArrowheads="1"/>
          </p:cNvPicPr>
          <p:nvPr/>
        </p:nvPicPr>
        <p:blipFill>
          <a:blip r:embed="rId3" cstate="print">
            <a:clrChange>
              <a:clrFrom>
                <a:srgbClr val="FFFFFF"/>
              </a:clrFrom>
              <a:clrTo>
                <a:srgbClr val="FFFFFF">
                  <a:alpha val="0"/>
                </a:srgbClr>
              </a:clrTo>
            </a:clrChange>
            <a:lum bright="-10000"/>
          </a:blip>
          <a:srcRect/>
          <a:stretch>
            <a:fillRect/>
          </a:stretch>
        </p:blipFill>
        <p:spPr bwMode="auto">
          <a:xfrm>
            <a:off x="2209800" y="3657600"/>
            <a:ext cx="4572000" cy="428139"/>
          </a:xfrm>
          <a:prstGeom prst="rect">
            <a:avLst/>
          </a:prstGeom>
          <a:noFill/>
        </p:spPr>
      </p:pic>
      <p:sp>
        <p:nvSpPr>
          <p:cNvPr id="34821" name="Rectangle 5"/>
          <p:cNvSpPr>
            <a:spLocks noChangeArrowheads="1"/>
          </p:cNvSpPr>
          <p:nvPr/>
        </p:nvSpPr>
        <p:spPr bwMode="auto">
          <a:xfrm>
            <a:off x="0" y="638175"/>
            <a:ext cx="9144000" cy="0"/>
          </a:xfrm>
          <a:prstGeom prst="rect">
            <a:avLst/>
          </a:prstGeom>
          <a:noFill/>
          <a:ln w="9525">
            <a:noFill/>
            <a:miter lim="800000"/>
            <a:headEnd/>
            <a:tailEnd/>
          </a:ln>
          <a:effectLst/>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6" name="Rectangle 2"/>
          <p:cNvSpPr>
            <a:spLocks noGrp="1" noChangeArrowheads="1"/>
          </p:cNvSpPr>
          <p:nvPr>
            <p:ph type="title"/>
          </p:nvPr>
        </p:nvSpPr>
        <p:spPr>
          <a:xfrm>
            <a:off x="533400" y="228600"/>
            <a:ext cx="8229600" cy="1143000"/>
          </a:xfrm>
        </p:spPr>
        <p:txBody>
          <a:bodyPr>
            <a:normAutofit/>
          </a:bodyPr>
          <a:lstStyle/>
          <a:p>
            <a:pPr algn="ctr">
              <a:defRPr/>
            </a:pPr>
            <a:r>
              <a:rPr lang="en-US" sz="4400" b="1" dirty="0"/>
              <a:t>Solvency</a:t>
            </a:r>
          </a:p>
        </p:txBody>
      </p:sp>
      <p:sp>
        <p:nvSpPr>
          <p:cNvPr id="59397" name="Rectangle 3"/>
          <p:cNvSpPr>
            <a:spLocks noGrp="1" noChangeArrowheads="1"/>
          </p:cNvSpPr>
          <p:nvPr>
            <p:ph idx="1"/>
          </p:nvPr>
        </p:nvSpPr>
        <p:spPr>
          <a:xfrm>
            <a:off x="685800" y="1676400"/>
            <a:ext cx="7772400" cy="4572000"/>
          </a:xfrm>
        </p:spPr>
        <p:txBody>
          <a:bodyPr/>
          <a:lstStyle/>
          <a:p>
            <a:pPr marL="457200" indent="-457200" eaLnBrk="1" hangingPunct="1"/>
            <a:r>
              <a:rPr lang="en-US" sz="2400" dirty="0" smtClean="0">
                <a:latin typeface="Arial Narrow" pitchFamily="34" charset="0"/>
              </a:rPr>
              <a:t>Ability to meet all the short-term commitments and ability to keep sufficient assets to cover all the liabilities in the long run. </a:t>
            </a:r>
          </a:p>
          <a:p>
            <a:pPr marL="457200" indent="-457200" eaLnBrk="1" hangingPunct="1"/>
            <a:r>
              <a:rPr lang="en-US" sz="2400" dirty="0" smtClean="0">
                <a:latin typeface="Arial Narrow" pitchFamily="34" charset="0"/>
              </a:rPr>
              <a:t>Companies can be liquid (solvent) but not profitable. </a:t>
            </a:r>
          </a:p>
          <a:p>
            <a:pPr marL="957263" lvl="1" indent="-385763" eaLnBrk="1" hangingPunct="1"/>
            <a:r>
              <a:rPr lang="en-US" sz="2400" i="1" dirty="0" smtClean="0">
                <a:latin typeface="Arial Narrow" pitchFamily="34" charset="0"/>
              </a:rPr>
              <a:t>For example</a:t>
            </a:r>
            <a:r>
              <a:rPr lang="en-US" sz="2400" dirty="0" smtClean="0">
                <a:latin typeface="Arial Narrow" pitchFamily="34" charset="0"/>
              </a:rPr>
              <a:t>, imagine a cash rich construction company with no orders.</a:t>
            </a:r>
          </a:p>
          <a:p>
            <a:pPr marL="457200" indent="-457200" eaLnBrk="1" hangingPunct="1"/>
            <a:r>
              <a:rPr lang="en-US" sz="2400" dirty="0" smtClean="0">
                <a:latin typeface="Arial Narrow" pitchFamily="34" charset="0"/>
              </a:rPr>
              <a:t>Companies can be profitable but not liquid. </a:t>
            </a:r>
          </a:p>
          <a:p>
            <a:pPr marL="957263" lvl="1" indent="-385763" eaLnBrk="1" hangingPunct="1"/>
            <a:r>
              <a:rPr lang="en-US" sz="2400" i="1" dirty="0" smtClean="0">
                <a:latin typeface="Arial Narrow" pitchFamily="34" charset="0"/>
              </a:rPr>
              <a:t>For example</a:t>
            </a:r>
            <a:r>
              <a:rPr lang="en-US" sz="2400" dirty="0" smtClean="0">
                <a:latin typeface="Arial Narrow" pitchFamily="34" charset="0"/>
              </a:rPr>
              <a:t>, a construction company with lot of orders but no cash to execute them.</a:t>
            </a:r>
          </a:p>
          <a:p>
            <a:pPr marL="457200" indent="-457200" eaLnBrk="1" hangingPunct="1"/>
            <a:r>
              <a:rPr lang="en-US" sz="2400" dirty="0" smtClean="0">
                <a:latin typeface="Arial Narrow" pitchFamily="34" charset="0"/>
              </a:rPr>
              <a:t>Hence, we need both profitability and solvency.</a:t>
            </a:r>
          </a:p>
          <a:p>
            <a:pPr marL="457200" indent="-457200" eaLnBrk="1" hangingPunct="1"/>
            <a:r>
              <a:rPr lang="en-US" sz="2400" dirty="0" smtClean="0">
                <a:latin typeface="Arial Narrow" pitchFamily="34" charset="0"/>
              </a:rPr>
              <a:t>Solvency can be of two types – (</a:t>
            </a:r>
            <a:r>
              <a:rPr lang="en-US" sz="2400" dirty="0" err="1" smtClean="0">
                <a:latin typeface="Arial Narrow" pitchFamily="34" charset="0"/>
              </a:rPr>
              <a:t>i</a:t>
            </a:r>
            <a:r>
              <a:rPr lang="en-US" sz="2400" dirty="0" smtClean="0">
                <a:latin typeface="Arial Narrow" pitchFamily="34" charset="0"/>
              </a:rPr>
              <a:t>)Short Term and (ii) Long Term.</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20" name="Rectangle 2"/>
          <p:cNvSpPr>
            <a:spLocks noGrp="1" noChangeArrowheads="1"/>
          </p:cNvSpPr>
          <p:nvPr>
            <p:ph type="title"/>
          </p:nvPr>
        </p:nvSpPr>
        <p:spPr>
          <a:xfrm>
            <a:off x="609600" y="228600"/>
            <a:ext cx="8229600" cy="1143000"/>
          </a:xfrm>
        </p:spPr>
        <p:txBody>
          <a:bodyPr>
            <a:normAutofit/>
          </a:bodyPr>
          <a:lstStyle/>
          <a:p>
            <a:pPr algn="ctr">
              <a:defRPr/>
            </a:pPr>
            <a:r>
              <a:rPr lang="en-US" sz="4400" b="1" dirty="0"/>
              <a:t>Evaluating Short-Term Solvency</a:t>
            </a:r>
          </a:p>
        </p:txBody>
      </p:sp>
      <p:sp>
        <p:nvSpPr>
          <p:cNvPr id="326659" name="Rectangle 3"/>
          <p:cNvSpPr>
            <a:spLocks noGrp="1" noChangeArrowheads="1"/>
          </p:cNvSpPr>
          <p:nvPr>
            <p:ph idx="1"/>
          </p:nvPr>
        </p:nvSpPr>
        <p:spPr>
          <a:xfrm>
            <a:off x="685800" y="1676400"/>
            <a:ext cx="7848600" cy="4495800"/>
          </a:xfrm>
        </p:spPr>
        <p:txBody>
          <a:bodyPr/>
          <a:lstStyle/>
          <a:p>
            <a:pPr marL="457200" indent="-457200" eaLnBrk="1" hangingPunct="1"/>
            <a:r>
              <a:rPr lang="en-US" sz="2400" dirty="0" smtClean="0">
                <a:latin typeface="Arial Narrow" pitchFamily="34" charset="0"/>
              </a:rPr>
              <a:t>Liquidity is of major concern to short-term creditors and management.</a:t>
            </a:r>
          </a:p>
          <a:p>
            <a:pPr marL="457200" indent="-457200" eaLnBrk="1" hangingPunct="1"/>
            <a:r>
              <a:rPr lang="en-US" sz="2400" dirty="0" smtClean="0">
                <a:latin typeface="Arial Narrow" pitchFamily="34" charset="0"/>
              </a:rPr>
              <a:t>Sale of merchandise (inventory turnover) and collection of receivable generates liquidity (receivable turnover).</a:t>
            </a:r>
          </a:p>
          <a:p>
            <a:pPr marL="457200" indent="-457200" eaLnBrk="1" hangingPunct="1"/>
            <a:r>
              <a:rPr lang="en-US" sz="2400" dirty="0" smtClean="0">
                <a:latin typeface="Arial Narrow" pitchFamily="34" charset="0"/>
              </a:rPr>
              <a:t>Assessing excess of current assets over current liabilities – </a:t>
            </a:r>
            <a:r>
              <a:rPr lang="en-US" sz="2400" i="1" dirty="0" smtClean="0">
                <a:latin typeface="Arial Narrow" pitchFamily="34" charset="0"/>
              </a:rPr>
              <a:t>Working Capital.</a:t>
            </a:r>
            <a:endParaRPr lang="en-US" sz="2400" dirty="0" smtClean="0">
              <a:latin typeface="Arial Narrow" pitchFamily="34" charset="0"/>
            </a:endParaRPr>
          </a:p>
          <a:p>
            <a:pPr marL="457200" indent="-457200" eaLnBrk="1" hangingPunct="1"/>
            <a:r>
              <a:rPr lang="en-US" sz="2400" dirty="0" smtClean="0">
                <a:latin typeface="Arial Narrow" pitchFamily="34" charset="0"/>
              </a:rPr>
              <a:t>Net working capital is financed by long-term sources of funds and as such provides a cushion for liquidity.</a:t>
            </a:r>
          </a:p>
          <a:p>
            <a:pPr marL="457200" indent="-457200" eaLnBrk="1" hangingPunct="1"/>
            <a:r>
              <a:rPr lang="en-US" sz="2400" dirty="0" smtClean="0">
                <a:latin typeface="Arial Narrow" pitchFamily="34" charset="0"/>
              </a:rPr>
              <a:t>This is obvious since it is financed by long-term sources, and it is not required to be repaid in the short-term.</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4" name="Rectangle 2"/>
          <p:cNvSpPr>
            <a:spLocks noGrp="1" noChangeArrowheads="1"/>
          </p:cNvSpPr>
          <p:nvPr>
            <p:ph type="title"/>
          </p:nvPr>
        </p:nvSpPr>
        <p:spPr>
          <a:xfrm>
            <a:off x="571500" y="152400"/>
            <a:ext cx="8229600" cy="1143000"/>
          </a:xfrm>
        </p:spPr>
        <p:txBody>
          <a:bodyPr>
            <a:normAutofit/>
          </a:bodyPr>
          <a:lstStyle/>
          <a:p>
            <a:pPr algn="ctr">
              <a:defRPr/>
            </a:pPr>
            <a:r>
              <a:rPr lang="en-US" sz="4400" b="1" dirty="0"/>
              <a:t>Illustration – </a:t>
            </a:r>
            <a:r>
              <a:rPr lang="en-US" sz="4400" b="1" dirty="0" err="1"/>
              <a:t>Ramsons</a:t>
            </a:r>
            <a:endParaRPr lang="en-US" sz="4400" b="1" dirty="0"/>
          </a:p>
        </p:txBody>
      </p:sp>
      <p:graphicFrame>
        <p:nvGraphicFramePr>
          <p:cNvPr id="327683" name="Group 3"/>
          <p:cNvGraphicFramePr>
            <a:graphicFrameLocks noGrp="1"/>
          </p:cNvGraphicFramePr>
          <p:nvPr>
            <p:ph sz="half" idx="1"/>
            <p:extLst>
              <p:ext uri="{D42A27DB-BD31-4B8C-83A1-F6EECF244321}">
                <p14:modId xmlns:p14="http://schemas.microsoft.com/office/powerpoint/2010/main" val="3387833044"/>
              </p:ext>
            </p:extLst>
          </p:nvPr>
        </p:nvGraphicFramePr>
        <p:xfrm>
          <a:off x="642938" y="1600200"/>
          <a:ext cx="8120062" cy="2377440"/>
        </p:xfrm>
        <a:graphic>
          <a:graphicData uri="http://schemas.openxmlformats.org/drawingml/2006/table">
            <a:tbl>
              <a:tblPr/>
              <a:tblGrid>
                <a:gridCol w="2982912"/>
                <a:gridCol w="1158875"/>
                <a:gridCol w="2894013"/>
                <a:gridCol w="1084262"/>
              </a:tblGrid>
              <a:tr h="304800">
                <a:tc gridSpan="4">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2971800" algn="ctr"/>
                        </a:tabLst>
                      </a:pPr>
                      <a:r>
                        <a:rPr kumimoji="0" lang="en-US" sz="2000" b="1" i="0" u="none" strike="noStrike" cap="none" normalizeH="0" baseline="0" dirty="0" smtClean="0">
                          <a:ln>
                            <a:noFill/>
                          </a:ln>
                          <a:solidFill>
                            <a:srgbClr val="000000"/>
                          </a:solidFill>
                          <a:effectLst/>
                          <a:latin typeface="Arial Narrow" pitchFamily="34" charset="0"/>
                          <a:cs typeface="Times New Roman" pitchFamily="18" charset="0"/>
                        </a:rPr>
                        <a:t>RAMSONS’ Balance Sheet</a:t>
                      </a:r>
                      <a:endParaRPr kumimoji="0" lang="en-US" sz="20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hMerge="1">
                  <a:txBody>
                    <a:bodyPr/>
                    <a:lstStyle/>
                    <a:p>
                      <a:endParaRPr lang="en-US"/>
                    </a:p>
                  </a:txBody>
                  <a:tcPr/>
                </a:tc>
                <a:tc hMerge="1">
                  <a:txBody>
                    <a:bodyPr/>
                    <a:lstStyle/>
                    <a:p>
                      <a:endParaRPr lang="en-US"/>
                    </a:p>
                  </a:txBody>
                  <a:tcPr/>
                </a:tc>
                <a:tc hMerge="1">
                  <a:txBody>
                    <a:bodyPr/>
                    <a:lstStyle/>
                    <a:p>
                      <a:endParaRPr lang="en-US"/>
                    </a:p>
                  </a:txBody>
                  <a:tcPr/>
                </a:tc>
              </a:tr>
              <a:tr h="382588">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2971800" algn="ctr"/>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Assets</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2971800" algn="ctr"/>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INR</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971800" algn="ctr"/>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Liabilities &amp; Capital</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2971800" algn="ctr"/>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INR</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82588">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2971800" algn="ctr"/>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Current Assets</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2971800" algn="ctr"/>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500</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2971800" algn="ctr"/>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Current liabilities</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2971800" algn="ctr"/>
                        </a:tabLst>
                      </a:pPr>
                      <a:r>
                        <a:rPr kumimoji="0" lang="en-US" sz="2000" b="0" i="0" u="none" strike="noStrike" cap="none" normalizeH="0" baseline="0" smtClean="0">
                          <a:ln>
                            <a:noFill/>
                          </a:ln>
                          <a:solidFill>
                            <a:srgbClr val="000000"/>
                          </a:solidFill>
                          <a:effectLst/>
                          <a:latin typeface="Arial Narrow" pitchFamily="34" charset="0"/>
                          <a:cs typeface="Times New Roman" pitchFamily="18" charset="0"/>
                        </a:rPr>
                        <a:t>250</a:t>
                      </a:r>
                      <a:endParaRPr kumimoji="0" lang="en-US" sz="20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82588">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2971800" algn="ctr"/>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Net Fixed Assets</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2971800" algn="ctr"/>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500</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2971800" algn="ctr"/>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Long-term loans</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2971800" algn="ctr"/>
                        </a:tabLst>
                      </a:pPr>
                      <a:r>
                        <a:rPr kumimoji="0" lang="en-US" sz="2000" b="0" i="0" u="none" strike="noStrike" cap="none" normalizeH="0" baseline="0" smtClean="0">
                          <a:ln>
                            <a:noFill/>
                          </a:ln>
                          <a:solidFill>
                            <a:srgbClr val="000000"/>
                          </a:solidFill>
                          <a:effectLst/>
                          <a:latin typeface="Arial Narrow" pitchFamily="34" charset="0"/>
                          <a:cs typeface="Times New Roman" pitchFamily="18" charset="0"/>
                        </a:rPr>
                        <a:t>500</a:t>
                      </a:r>
                      <a:endParaRPr kumimoji="0" lang="en-US" sz="20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82588">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20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2971800" algn="ctr"/>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Shareholders equity</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2971800" algn="ctr"/>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250</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82588">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2971800" algn="ctr"/>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 Total Assets</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2971800" algn="ctr"/>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1000</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971800" algn="ctr"/>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Liabilities &amp; Capital</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2971800" algn="ctr"/>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 1000</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bl>
          </a:graphicData>
        </a:graphic>
      </p:graphicFrame>
      <p:graphicFrame>
        <p:nvGraphicFramePr>
          <p:cNvPr id="327720" name="Group 40"/>
          <p:cNvGraphicFramePr>
            <a:graphicFrameLocks noGrp="1"/>
          </p:cNvGraphicFramePr>
          <p:nvPr>
            <p:ph sz="half" idx="2"/>
            <p:extLst>
              <p:ext uri="{D42A27DB-BD31-4B8C-83A1-F6EECF244321}">
                <p14:modId xmlns:p14="http://schemas.microsoft.com/office/powerpoint/2010/main" val="2180920393"/>
              </p:ext>
            </p:extLst>
          </p:nvPr>
        </p:nvGraphicFramePr>
        <p:xfrm>
          <a:off x="685800" y="4406900"/>
          <a:ext cx="8001000" cy="1887220"/>
        </p:xfrm>
        <a:graphic>
          <a:graphicData uri="http://schemas.openxmlformats.org/drawingml/2006/table">
            <a:tbl>
              <a:tblPr/>
              <a:tblGrid>
                <a:gridCol w="2895600"/>
                <a:gridCol w="1219200"/>
                <a:gridCol w="2895600"/>
                <a:gridCol w="990600"/>
              </a:tblGrid>
              <a:tr h="381000">
                <a:tc gridSpan="4">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2971800" algn="ctr"/>
                        </a:tabLst>
                        <a:defRPr/>
                      </a:pPr>
                      <a:r>
                        <a:rPr kumimoji="0" lang="en-US" sz="1800" b="1" i="0" u="none" strike="noStrike" cap="none" normalizeH="0" baseline="0" dirty="0" smtClean="0">
                          <a:ln>
                            <a:noFill/>
                          </a:ln>
                          <a:solidFill>
                            <a:srgbClr val="000000"/>
                          </a:solidFill>
                          <a:effectLst/>
                          <a:latin typeface="Arial Narrow" pitchFamily="34" charset="0"/>
                          <a:cs typeface="Times New Roman" pitchFamily="18" charset="0"/>
                        </a:rPr>
                        <a:t>RAMSONS’ Balance Sheet </a:t>
                      </a:r>
                      <a:r>
                        <a:rPr kumimoji="0" lang="en-US" sz="1800" b="0" i="0" u="none" strike="noStrike" cap="none" normalizeH="0" baseline="0" dirty="0" smtClean="0">
                          <a:ln>
                            <a:noFill/>
                          </a:ln>
                          <a:solidFill>
                            <a:srgbClr val="000000"/>
                          </a:solidFill>
                          <a:effectLst/>
                          <a:latin typeface="Arial Narrow" pitchFamily="34" charset="0"/>
                          <a:cs typeface="Times New Roman" pitchFamily="18" charset="0"/>
                        </a:rPr>
                        <a:t>(Long Term)</a:t>
                      </a:r>
                      <a:endParaRPr kumimoji="0" lang="en-US" sz="18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hMerge="1">
                  <a:txBody>
                    <a:bodyPr/>
                    <a:lstStyle/>
                    <a:p>
                      <a:endParaRPr lang="en-US"/>
                    </a:p>
                  </a:txBody>
                  <a:tcPr/>
                </a:tc>
                <a:tc hMerge="1">
                  <a:txBody>
                    <a:bodyPr/>
                    <a:lstStyle/>
                    <a:p>
                      <a:endParaRPr lang="en-US"/>
                    </a:p>
                  </a:txBody>
                  <a:tcPr/>
                </a:tc>
                <a:tc hMerge="1">
                  <a:txBody>
                    <a:bodyPr/>
                    <a:lstStyle/>
                    <a:p>
                      <a:endParaRPr lang="en-US"/>
                    </a:p>
                  </a:txBody>
                  <a:tcPr/>
                </a:tc>
              </a:tr>
              <a:tr h="147638">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2971800" algn="ctr"/>
                        </a:tabLst>
                      </a:pPr>
                      <a:r>
                        <a:rPr kumimoji="0" lang="en-US" sz="1800" b="0" i="0" u="none" strike="noStrike" cap="none" normalizeH="0" baseline="0" dirty="0" smtClean="0">
                          <a:ln>
                            <a:noFill/>
                          </a:ln>
                          <a:solidFill>
                            <a:srgbClr val="000000"/>
                          </a:solidFill>
                          <a:effectLst/>
                          <a:latin typeface="Arial Narrow" pitchFamily="34" charset="0"/>
                          <a:cs typeface="Times New Roman" pitchFamily="18" charset="0"/>
                        </a:rPr>
                        <a:t>Assets</a:t>
                      </a:r>
                      <a:endParaRPr kumimoji="0" lang="en-US" sz="18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2971800" algn="ctr"/>
                        </a:tabLst>
                      </a:pPr>
                      <a:r>
                        <a:rPr kumimoji="0" lang="en-US" sz="1800" b="0" i="0" u="none" strike="noStrike" cap="none" normalizeH="0" baseline="0" dirty="0" smtClean="0">
                          <a:ln>
                            <a:noFill/>
                          </a:ln>
                          <a:solidFill>
                            <a:srgbClr val="000000"/>
                          </a:solidFill>
                          <a:effectLst/>
                          <a:latin typeface="Arial Narrow" pitchFamily="34" charset="0"/>
                          <a:cs typeface="Times New Roman" pitchFamily="18" charset="0"/>
                        </a:rPr>
                        <a:t>INR</a:t>
                      </a:r>
                      <a:endParaRPr kumimoji="0" lang="en-US" sz="18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2971800" algn="ctr"/>
                        </a:tabLst>
                      </a:pPr>
                      <a:r>
                        <a:rPr kumimoji="0" lang="en-US" sz="1800" b="0" i="0" u="none" strike="noStrike" cap="none" normalizeH="0" baseline="0" dirty="0" smtClean="0">
                          <a:ln>
                            <a:noFill/>
                          </a:ln>
                          <a:solidFill>
                            <a:srgbClr val="000000"/>
                          </a:solidFill>
                          <a:effectLst/>
                          <a:latin typeface="Arial Narrow" pitchFamily="34" charset="0"/>
                          <a:cs typeface="Times New Roman" pitchFamily="18" charset="0"/>
                        </a:rPr>
                        <a:t>Liabilities &amp; Capital</a:t>
                      </a:r>
                      <a:endParaRPr kumimoji="0" lang="en-US" sz="18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2971800" algn="ctr"/>
                        </a:tabLst>
                      </a:pPr>
                      <a:r>
                        <a:rPr kumimoji="0" lang="en-US" sz="1800" b="0" i="0" u="none" strike="noStrike" cap="none" normalizeH="0" baseline="0" dirty="0" smtClean="0">
                          <a:ln>
                            <a:noFill/>
                          </a:ln>
                          <a:solidFill>
                            <a:srgbClr val="000000"/>
                          </a:solidFill>
                          <a:effectLst/>
                          <a:latin typeface="Arial Narrow" pitchFamily="34" charset="0"/>
                          <a:cs typeface="Times New Roman" pitchFamily="18" charset="0"/>
                        </a:rPr>
                        <a:t>INR</a:t>
                      </a:r>
                      <a:endParaRPr kumimoji="0" lang="en-US" sz="18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408940">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2971800" algn="ctr"/>
                        </a:tabLst>
                      </a:pPr>
                      <a:r>
                        <a:rPr kumimoji="0" lang="en-US" sz="1800" b="0" i="0" u="none" strike="noStrike" cap="none" normalizeH="0" baseline="0" dirty="0" smtClean="0">
                          <a:ln>
                            <a:noFill/>
                          </a:ln>
                          <a:solidFill>
                            <a:srgbClr val="000000"/>
                          </a:solidFill>
                          <a:effectLst/>
                          <a:latin typeface="Arial Narrow" pitchFamily="34" charset="0"/>
                          <a:cs typeface="Times New Roman" pitchFamily="18" charset="0"/>
                        </a:rPr>
                        <a:t>Net Working Capital</a:t>
                      </a:r>
                      <a:endParaRPr kumimoji="0" lang="en-US" sz="18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2971800" algn="ctr"/>
                        </a:tabLst>
                      </a:pPr>
                      <a:r>
                        <a:rPr kumimoji="0" lang="en-US" sz="1800" b="0" i="0" u="none" strike="noStrike" cap="none" normalizeH="0" baseline="0" dirty="0" smtClean="0">
                          <a:ln>
                            <a:noFill/>
                          </a:ln>
                          <a:solidFill>
                            <a:srgbClr val="000000"/>
                          </a:solidFill>
                          <a:effectLst/>
                          <a:latin typeface="Arial Narrow" pitchFamily="34" charset="0"/>
                          <a:cs typeface="Times New Roman" pitchFamily="18" charset="0"/>
                        </a:rPr>
                        <a:t>250</a:t>
                      </a:r>
                      <a:endParaRPr kumimoji="0" lang="en-US" sz="18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2971800" algn="ctr"/>
                        </a:tabLst>
                      </a:pPr>
                      <a:r>
                        <a:rPr kumimoji="0" lang="en-US" sz="1800" b="0" i="0" u="none" strike="noStrike" cap="none" normalizeH="0" baseline="0" dirty="0" smtClean="0">
                          <a:ln>
                            <a:noFill/>
                          </a:ln>
                          <a:solidFill>
                            <a:srgbClr val="000000"/>
                          </a:solidFill>
                          <a:effectLst/>
                          <a:latin typeface="Arial Narrow" pitchFamily="34" charset="0"/>
                          <a:cs typeface="Times New Roman" pitchFamily="18" charset="0"/>
                        </a:rPr>
                        <a:t>Long-term loans</a:t>
                      </a:r>
                      <a:endParaRPr kumimoji="0" lang="en-US" sz="18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2971800" algn="ctr"/>
                        </a:tabLst>
                      </a:pPr>
                      <a:r>
                        <a:rPr kumimoji="0" lang="en-US" sz="1800" b="0" i="0" u="none" strike="noStrike" cap="none" normalizeH="0" baseline="0" smtClean="0">
                          <a:ln>
                            <a:noFill/>
                          </a:ln>
                          <a:solidFill>
                            <a:srgbClr val="000000"/>
                          </a:solidFill>
                          <a:effectLst/>
                          <a:latin typeface="Arial Narrow" pitchFamily="34" charset="0"/>
                          <a:cs typeface="Times New Roman" pitchFamily="18" charset="0"/>
                        </a:rPr>
                        <a:t>500</a:t>
                      </a:r>
                      <a:endParaRPr kumimoji="0" lang="en-US" sz="18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47638">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2971800" algn="ctr"/>
                        </a:tabLst>
                      </a:pPr>
                      <a:r>
                        <a:rPr kumimoji="0" lang="en-US" sz="1800" b="0" i="0" u="none" strike="noStrike" cap="none" normalizeH="0" baseline="0" smtClean="0">
                          <a:ln>
                            <a:noFill/>
                          </a:ln>
                          <a:solidFill>
                            <a:srgbClr val="000000"/>
                          </a:solidFill>
                          <a:effectLst/>
                          <a:latin typeface="Arial Narrow" pitchFamily="34" charset="0"/>
                          <a:cs typeface="Times New Roman" pitchFamily="18" charset="0"/>
                        </a:rPr>
                        <a:t>Net Fixed Assets</a:t>
                      </a:r>
                      <a:endParaRPr kumimoji="0" lang="en-US" sz="18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2971800" algn="ctr"/>
                        </a:tabLst>
                      </a:pPr>
                      <a:r>
                        <a:rPr kumimoji="0" lang="en-US" sz="1800" b="0" i="0" u="none" strike="noStrike" cap="none" normalizeH="0" baseline="0" smtClean="0">
                          <a:ln>
                            <a:noFill/>
                          </a:ln>
                          <a:solidFill>
                            <a:srgbClr val="000000"/>
                          </a:solidFill>
                          <a:effectLst/>
                          <a:latin typeface="Arial Narrow" pitchFamily="34" charset="0"/>
                          <a:cs typeface="Times New Roman" pitchFamily="18" charset="0"/>
                        </a:rPr>
                        <a:t>500</a:t>
                      </a:r>
                      <a:endParaRPr kumimoji="0" lang="en-US" sz="18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2971800" algn="ctr"/>
                        </a:tabLst>
                      </a:pPr>
                      <a:r>
                        <a:rPr kumimoji="0" lang="en-US" sz="1800" b="0" i="0" u="none" strike="noStrike" cap="none" normalizeH="0" baseline="0" dirty="0" smtClean="0">
                          <a:ln>
                            <a:noFill/>
                          </a:ln>
                          <a:solidFill>
                            <a:srgbClr val="000000"/>
                          </a:solidFill>
                          <a:effectLst/>
                          <a:latin typeface="Arial Narrow" pitchFamily="34" charset="0"/>
                          <a:cs typeface="Times New Roman" pitchFamily="18" charset="0"/>
                        </a:rPr>
                        <a:t>Shareholders equity</a:t>
                      </a:r>
                      <a:endParaRPr kumimoji="0" lang="en-US" sz="18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2971800" algn="ctr"/>
                        </a:tabLst>
                      </a:pPr>
                      <a:r>
                        <a:rPr kumimoji="0" lang="en-US" sz="1800" b="0" i="0" u="none" strike="noStrike" cap="none" normalizeH="0" baseline="0" smtClean="0">
                          <a:ln>
                            <a:noFill/>
                          </a:ln>
                          <a:solidFill>
                            <a:srgbClr val="000000"/>
                          </a:solidFill>
                          <a:effectLst/>
                          <a:latin typeface="Arial Narrow" pitchFamily="34" charset="0"/>
                          <a:cs typeface="Times New Roman" pitchFamily="18" charset="0"/>
                        </a:rPr>
                        <a:t>250</a:t>
                      </a:r>
                      <a:endParaRPr kumimoji="0" lang="en-US" sz="18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47638">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2971800" algn="ctr"/>
                        </a:tabLst>
                      </a:pPr>
                      <a:r>
                        <a:rPr kumimoji="0" lang="en-US" sz="1800" b="0" i="0" u="none" strike="noStrike" cap="none" normalizeH="0" baseline="0" smtClean="0">
                          <a:ln>
                            <a:noFill/>
                          </a:ln>
                          <a:solidFill>
                            <a:srgbClr val="000000"/>
                          </a:solidFill>
                          <a:effectLst/>
                          <a:latin typeface="Arial Narrow" pitchFamily="34" charset="0"/>
                          <a:cs typeface="Times New Roman" pitchFamily="18" charset="0"/>
                        </a:rPr>
                        <a:t> Total Assets</a:t>
                      </a:r>
                      <a:endParaRPr kumimoji="0" lang="en-US" sz="18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2971800" algn="ctr"/>
                        </a:tabLst>
                      </a:pPr>
                      <a:r>
                        <a:rPr kumimoji="0" lang="en-US" sz="1800" b="0" i="0" u="none" strike="noStrike" cap="none" normalizeH="0" baseline="0" dirty="0" smtClean="0">
                          <a:ln>
                            <a:noFill/>
                          </a:ln>
                          <a:solidFill>
                            <a:srgbClr val="000000"/>
                          </a:solidFill>
                          <a:effectLst/>
                          <a:latin typeface="Arial Narrow" pitchFamily="34" charset="0"/>
                          <a:cs typeface="Times New Roman" pitchFamily="18" charset="0"/>
                        </a:rPr>
                        <a:t>750</a:t>
                      </a:r>
                      <a:endParaRPr kumimoji="0" lang="en-US" sz="18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2971800" algn="ctr"/>
                        </a:tabLst>
                      </a:pPr>
                      <a:r>
                        <a:rPr kumimoji="0" lang="en-US" sz="1800" b="0" i="0" u="none" strike="noStrike" cap="none" normalizeH="0" baseline="0" dirty="0" smtClean="0">
                          <a:ln>
                            <a:noFill/>
                          </a:ln>
                          <a:solidFill>
                            <a:srgbClr val="000000"/>
                          </a:solidFill>
                          <a:effectLst/>
                          <a:latin typeface="Arial Narrow" pitchFamily="34" charset="0"/>
                          <a:cs typeface="Times New Roman" pitchFamily="18" charset="0"/>
                        </a:rPr>
                        <a:t>Liabilities &amp; Capital</a:t>
                      </a:r>
                      <a:endParaRPr kumimoji="0" lang="en-US" sz="18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2971800" algn="ctr"/>
                        </a:tabLst>
                      </a:pPr>
                      <a:r>
                        <a:rPr kumimoji="0" lang="en-US" sz="1800" b="0" i="0" u="none" strike="noStrike" cap="none" normalizeH="0" baseline="0" dirty="0" smtClean="0">
                          <a:ln>
                            <a:noFill/>
                          </a:ln>
                          <a:solidFill>
                            <a:srgbClr val="000000"/>
                          </a:solidFill>
                          <a:effectLst/>
                          <a:latin typeface="Arial Narrow" pitchFamily="34" charset="0"/>
                          <a:cs typeface="Times New Roman" pitchFamily="18" charset="0"/>
                        </a:rPr>
                        <a:t> 750</a:t>
                      </a:r>
                      <a:endParaRPr kumimoji="0" lang="en-US" sz="18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bl>
          </a:graphicData>
        </a:graphic>
      </p:graphicFrame>
      <p:sp>
        <p:nvSpPr>
          <p:cNvPr id="327717" name="Rectangle 37"/>
          <p:cNvSpPr>
            <a:spLocks noChangeArrowheads="1"/>
          </p:cNvSpPr>
          <p:nvPr/>
        </p:nvSpPr>
        <p:spPr bwMode="auto">
          <a:xfrm>
            <a:off x="685800" y="3962400"/>
            <a:ext cx="8001000" cy="457200"/>
          </a:xfrm>
          <a:prstGeom prst="rect">
            <a:avLst/>
          </a:prstGeom>
          <a:noFill/>
          <a:ln w="12700">
            <a:noFill/>
            <a:miter lim="800000"/>
            <a:headEnd/>
            <a:tailEnd/>
          </a:ln>
        </p:spPr>
        <p:txBody>
          <a:bodyPr anchor="ctr">
            <a:spAutoFit/>
          </a:bodyPr>
          <a:lstStyle/>
          <a:p>
            <a:pPr eaLnBrk="1" hangingPunct="1">
              <a:tabLst>
                <a:tab pos="-457200" algn="l"/>
              </a:tabLst>
            </a:pPr>
            <a:r>
              <a:rPr lang="en-US">
                <a:latin typeface="Arial Narrow" pitchFamily="34" charset="0"/>
                <a:sym typeface="Wingdings" pitchFamily="2" charset="2"/>
              </a:rPr>
              <a:t> Net </a:t>
            </a:r>
            <a:r>
              <a:rPr lang="en-US">
                <a:latin typeface="Arial Narrow" pitchFamily="34" charset="0"/>
              </a:rPr>
              <a:t>Working capital is: Current assets – Current liabilities = 250</a:t>
            </a:r>
          </a:p>
        </p:txBody>
      </p:sp>
      <p:sp>
        <p:nvSpPr>
          <p:cNvPr id="327718" name="Oval 38"/>
          <p:cNvSpPr>
            <a:spLocks noChangeArrowheads="1"/>
          </p:cNvSpPr>
          <p:nvPr/>
        </p:nvSpPr>
        <p:spPr bwMode="auto">
          <a:xfrm>
            <a:off x="685800" y="2667000"/>
            <a:ext cx="2971800" cy="1447800"/>
          </a:xfrm>
          <a:prstGeom prst="ellipse">
            <a:avLst/>
          </a:prstGeom>
          <a:gradFill flip="none" rotWithShape="1">
            <a:gsLst>
              <a:gs pos="0">
                <a:srgbClr val="00B050">
                  <a:tint val="66000"/>
                  <a:satMod val="160000"/>
                </a:srgbClr>
              </a:gs>
              <a:gs pos="50000">
                <a:srgbClr val="00B050">
                  <a:tint val="44500"/>
                  <a:satMod val="160000"/>
                </a:srgbClr>
              </a:gs>
              <a:gs pos="100000">
                <a:srgbClr val="00B050">
                  <a:tint val="23500"/>
                  <a:satMod val="160000"/>
                </a:srgbClr>
              </a:gs>
            </a:gsLst>
            <a:lin ang="2700000" scaled="1"/>
            <a:tileRect/>
          </a:gradFill>
          <a:ln w="127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defRPr/>
            </a:pPr>
            <a:endParaRPr lang="en-US"/>
          </a:p>
        </p:txBody>
      </p:sp>
      <p:sp>
        <p:nvSpPr>
          <p:cNvPr id="327719" name="Text Box 39"/>
          <p:cNvSpPr txBox="1">
            <a:spLocks noChangeArrowheads="1"/>
          </p:cNvSpPr>
          <p:nvPr/>
        </p:nvSpPr>
        <p:spPr bwMode="auto">
          <a:xfrm>
            <a:off x="990600" y="2743200"/>
            <a:ext cx="2210862" cy="1200329"/>
          </a:xfrm>
          <a:prstGeom prst="rect">
            <a:avLst/>
          </a:prstGeom>
          <a:noFill/>
          <a:ln w="12700">
            <a:noFill/>
            <a:miter lim="800000"/>
            <a:headEnd/>
            <a:tailEnd/>
          </a:ln>
        </p:spPr>
        <p:txBody>
          <a:bodyPr wrap="none">
            <a:spAutoFit/>
          </a:bodyPr>
          <a:lstStyle/>
          <a:p>
            <a:pPr algn="ctr"/>
            <a:r>
              <a:rPr lang="en-US" b="1" dirty="0" smtClean="0">
                <a:latin typeface="Arial Narrow" pitchFamily="34" charset="0"/>
              </a:rPr>
              <a:t>Short-term </a:t>
            </a:r>
            <a:endParaRPr lang="en-US" b="1" dirty="0">
              <a:latin typeface="Arial Narrow" pitchFamily="34" charset="0"/>
            </a:endParaRPr>
          </a:p>
          <a:p>
            <a:pPr algn="ctr"/>
            <a:r>
              <a:rPr lang="en-US" b="1" dirty="0">
                <a:latin typeface="Arial Narrow" pitchFamily="34" charset="0"/>
              </a:rPr>
              <a:t>finance available</a:t>
            </a:r>
          </a:p>
          <a:p>
            <a:pPr algn="ctr"/>
            <a:r>
              <a:rPr lang="en-US" b="1" dirty="0">
                <a:latin typeface="Arial Narrow" pitchFamily="34" charset="0"/>
              </a:rPr>
              <a:t>is </a:t>
            </a:r>
            <a:r>
              <a:rPr lang="en-US" b="1" dirty="0" smtClean="0">
                <a:latin typeface="Arial Narrow" pitchFamily="34" charset="0"/>
              </a:rPr>
              <a:t>INR </a:t>
            </a:r>
            <a:r>
              <a:rPr lang="en-US" b="1" dirty="0">
                <a:latin typeface="Arial Narrow" pitchFamily="34" charset="0"/>
              </a:rPr>
              <a:t>250</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8" name="Rectangle 2"/>
          <p:cNvSpPr>
            <a:spLocks noGrp="1" noChangeArrowheads="1"/>
          </p:cNvSpPr>
          <p:nvPr>
            <p:ph type="title"/>
          </p:nvPr>
        </p:nvSpPr>
        <p:spPr>
          <a:xfrm>
            <a:off x="484188" y="228600"/>
            <a:ext cx="8229600" cy="1143000"/>
          </a:xfrm>
        </p:spPr>
        <p:txBody>
          <a:bodyPr>
            <a:normAutofit/>
          </a:bodyPr>
          <a:lstStyle/>
          <a:p>
            <a:pPr algn="ctr">
              <a:defRPr/>
            </a:pPr>
            <a:r>
              <a:rPr lang="en-US" sz="4400" b="1" dirty="0"/>
              <a:t>Current Ratio </a:t>
            </a:r>
          </a:p>
        </p:txBody>
      </p:sp>
      <p:sp>
        <p:nvSpPr>
          <p:cNvPr id="329731" name="Rectangle 3"/>
          <p:cNvSpPr>
            <a:spLocks noGrp="1" noChangeArrowheads="1"/>
          </p:cNvSpPr>
          <p:nvPr>
            <p:ph idx="1"/>
          </p:nvPr>
        </p:nvSpPr>
        <p:spPr>
          <a:xfrm>
            <a:off x="685800" y="1676400"/>
            <a:ext cx="7772400" cy="3124200"/>
          </a:xfrm>
        </p:spPr>
        <p:txBody>
          <a:bodyPr/>
          <a:lstStyle/>
          <a:p>
            <a:pPr marL="457200" indent="-457200" eaLnBrk="1" hangingPunct="1"/>
            <a:r>
              <a:rPr lang="en-US" sz="2400" dirty="0" smtClean="0">
                <a:latin typeface="Arial Narrow" pitchFamily="34" charset="0"/>
              </a:rPr>
              <a:t>Current Ratio is one of the most widely used balance sheet ratios.</a:t>
            </a:r>
          </a:p>
          <a:p>
            <a:pPr marL="457200" indent="-457200" eaLnBrk="1" hangingPunct="1"/>
            <a:r>
              <a:rPr lang="en-US" sz="2400" dirty="0" smtClean="0">
                <a:latin typeface="Arial Narrow" pitchFamily="34" charset="0"/>
              </a:rPr>
              <a:t>However, making a specific conclusion on the adequacy of any value of current ratio would depend on several factors such as:</a:t>
            </a:r>
          </a:p>
          <a:p>
            <a:pPr marL="957263" lvl="1" indent="-385763" eaLnBrk="1" hangingPunct="1"/>
            <a:r>
              <a:rPr lang="en-US" sz="2400" dirty="0" smtClean="0">
                <a:latin typeface="Arial Narrow" pitchFamily="34" charset="0"/>
              </a:rPr>
              <a:t>Proportion of various components of the current assets. </a:t>
            </a:r>
          </a:p>
          <a:p>
            <a:pPr marL="957263" lvl="1" indent="-385763" eaLnBrk="1" hangingPunct="1"/>
            <a:r>
              <a:rPr lang="en-US" sz="2400" dirty="0" smtClean="0">
                <a:latin typeface="Arial Narrow" pitchFamily="34" charset="0"/>
              </a:rPr>
              <a:t>Time taken for conversion of these current assets to cash.</a:t>
            </a:r>
          </a:p>
          <a:p>
            <a:pPr marL="957263" lvl="1" indent="-385763" eaLnBrk="1" hangingPunct="1"/>
            <a:r>
              <a:rPr lang="en-US" sz="2400" dirty="0" smtClean="0">
                <a:latin typeface="Arial Narrow" pitchFamily="34" charset="0"/>
              </a:rPr>
              <a:t>Speed of maturity of current liabilities, etc.</a:t>
            </a:r>
          </a:p>
        </p:txBody>
      </p:sp>
      <p:sp>
        <p:nvSpPr>
          <p:cNvPr id="3072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0721" name="Picture 1"/>
          <p:cNvPicPr>
            <a:picLocks noChangeAspect="1" noChangeArrowheads="1"/>
          </p:cNvPicPr>
          <p:nvPr/>
        </p:nvPicPr>
        <p:blipFill>
          <a:blip r:embed="rId2" cstate="print">
            <a:clrChange>
              <a:clrFrom>
                <a:srgbClr val="FFFFFF"/>
              </a:clrFrom>
              <a:clrTo>
                <a:srgbClr val="FFFFFF">
                  <a:alpha val="0"/>
                </a:srgbClr>
              </a:clrTo>
            </a:clrChange>
            <a:lum bright="-30000"/>
          </a:blip>
          <a:srcRect/>
          <a:stretch>
            <a:fillRect/>
          </a:stretch>
        </p:blipFill>
        <p:spPr bwMode="auto">
          <a:xfrm>
            <a:off x="2362200" y="4800600"/>
            <a:ext cx="3581400" cy="762000"/>
          </a:xfrm>
          <a:prstGeom prst="rect">
            <a:avLst/>
          </a:prstGeom>
          <a:noFill/>
        </p:spPr>
      </p:pic>
      <p:sp>
        <p:nvSpPr>
          <p:cNvPr id="30723" name="Rectangle 3"/>
          <p:cNvSpPr>
            <a:spLocks noChangeArrowheads="1"/>
          </p:cNvSpPr>
          <p:nvPr/>
        </p:nvSpPr>
        <p:spPr bwMode="auto">
          <a:xfrm>
            <a:off x="26988" y="8001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1800" b="0" i="0" u="none" strike="noStrike" cap="none" normalizeH="0" baseline="0" smtClean="0">
              <a:ln>
                <a:noFill/>
              </a:ln>
              <a:solidFill>
                <a:schemeClr val="tx1"/>
              </a:solidFill>
              <a:effectLst/>
              <a:latin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2" name="Rectangle 2"/>
          <p:cNvSpPr>
            <a:spLocks noGrp="1" noChangeArrowheads="1"/>
          </p:cNvSpPr>
          <p:nvPr>
            <p:ph type="title"/>
          </p:nvPr>
        </p:nvSpPr>
        <p:spPr>
          <a:xfrm>
            <a:off x="609600" y="0"/>
            <a:ext cx="8001000" cy="1216025"/>
          </a:xfrm>
        </p:spPr>
        <p:txBody>
          <a:bodyPr>
            <a:normAutofit/>
          </a:bodyPr>
          <a:lstStyle/>
          <a:p>
            <a:pPr algn="ctr">
              <a:defRPr/>
            </a:pPr>
            <a:r>
              <a:rPr lang="en-US" sz="4400" b="1" dirty="0" smtClean="0"/>
              <a:t>Discussion… </a:t>
            </a:r>
            <a:endParaRPr lang="en-US" sz="4400" b="1" dirty="0"/>
          </a:p>
        </p:txBody>
      </p:sp>
      <p:sp>
        <p:nvSpPr>
          <p:cNvPr id="63493" name="Rectangle 3"/>
          <p:cNvSpPr>
            <a:spLocks noGrp="1" noChangeArrowheads="1"/>
          </p:cNvSpPr>
          <p:nvPr>
            <p:ph type="body" sz="half" idx="1"/>
          </p:nvPr>
        </p:nvSpPr>
        <p:spPr>
          <a:xfrm>
            <a:off x="642938" y="1676400"/>
            <a:ext cx="8043862" cy="2133600"/>
          </a:xfrm>
        </p:spPr>
        <p:txBody>
          <a:bodyPr>
            <a:normAutofit fontScale="92500"/>
          </a:bodyPr>
          <a:lstStyle/>
          <a:p>
            <a:pPr eaLnBrk="1" hangingPunct="1">
              <a:buClr>
                <a:schemeClr val="tx1"/>
              </a:buClr>
              <a:buFont typeface="Arial" panose="020B0604020202020204" pitchFamily="34" charset="0"/>
              <a:buChar char="•"/>
            </a:pPr>
            <a:r>
              <a:rPr lang="en-US" sz="2400" dirty="0" smtClean="0">
                <a:latin typeface="+mj-lt"/>
              </a:rPr>
              <a:t>The rationale for financing part of the current assets with long-term finance is that a part of the current asset remains in stock all through the life of the business.</a:t>
            </a:r>
          </a:p>
          <a:p>
            <a:pPr eaLnBrk="1" hangingPunct="1">
              <a:buClr>
                <a:schemeClr val="tx1"/>
              </a:buClr>
              <a:buFont typeface="Arial" panose="020B0604020202020204" pitchFamily="34" charset="0"/>
              <a:buChar char="•"/>
            </a:pPr>
            <a:r>
              <a:rPr lang="en-US" sz="2400" dirty="0" smtClean="0">
                <a:latin typeface="+mj-lt"/>
              </a:rPr>
              <a:t>So, Working Capital is the long-term investment in operating CA.</a:t>
            </a:r>
          </a:p>
          <a:p>
            <a:pPr eaLnBrk="1" hangingPunct="1">
              <a:buClr>
                <a:schemeClr val="tx1"/>
              </a:buClr>
              <a:buFont typeface="Arial" panose="020B0604020202020204" pitchFamily="34" charset="0"/>
              <a:buChar char="•"/>
            </a:pPr>
            <a:r>
              <a:rPr lang="en-US" sz="2400" dirty="0" smtClean="0">
                <a:latin typeface="+mj-lt"/>
              </a:rPr>
              <a:t>Current Ratio measures the relationship of CA to CLs.</a:t>
            </a:r>
          </a:p>
        </p:txBody>
      </p:sp>
      <p:graphicFrame>
        <p:nvGraphicFramePr>
          <p:cNvPr id="328708" name="Group 4"/>
          <p:cNvGraphicFramePr>
            <a:graphicFrameLocks noGrp="1"/>
          </p:cNvGraphicFramePr>
          <p:nvPr>
            <p:ph sz="half" idx="2"/>
            <p:extLst>
              <p:ext uri="{D42A27DB-BD31-4B8C-83A1-F6EECF244321}">
                <p14:modId xmlns:p14="http://schemas.microsoft.com/office/powerpoint/2010/main" val="2812330633"/>
              </p:ext>
            </p:extLst>
          </p:nvPr>
        </p:nvGraphicFramePr>
        <p:xfrm>
          <a:off x="685800" y="3810000"/>
          <a:ext cx="7577138" cy="2292350"/>
        </p:xfrm>
        <a:graphic>
          <a:graphicData uri="http://schemas.openxmlformats.org/drawingml/2006/table">
            <a:tbl>
              <a:tblPr/>
              <a:tblGrid>
                <a:gridCol w="5116513"/>
                <a:gridCol w="1228725"/>
                <a:gridCol w="1231900"/>
              </a:tblGrid>
              <a:tr h="40005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400" b="0" i="0" u="none" strike="noStrike" cap="none" normalizeH="0" baseline="0" dirty="0" smtClean="0">
                          <a:ln>
                            <a:noFill/>
                          </a:ln>
                          <a:solidFill>
                            <a:schemeClr val="tx1"/>
                          </a:solidFill>
                          <a:effectLst/>
                          <a:latin typeface="Arial Narrow" pitchFamily="34" charset="0"/>
                        </a:rPr>
                        <a:t>Tools &amp; Tools Limited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20X7</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20X6</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76225">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Current assets	(INR Million)</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232</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190</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77813">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Current liabilities(INR Million)</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105</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80</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76225">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Net Working Capital(INR Million)</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smtClean="0">
                          <a:ln>
                            <a:noFill/>
                          </a:ln>
                          <a:solidFill>
                            <a:srgbClr val="000000"/>
                          </a:solidFill>
                          <a:effectLst/>
                          <a:latin typeface="Arial Narrow" pitchFamily="34" charset="0"/>
                          <a:cs typeface="Times New Roman" pitchFamily="18" charset="0"/>
                        </a:rPr>
                        <a:t>127</a:t>
                      </a:r>
                      <a:endParaRPr kumimoji="0" lang="en-US" sz="24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110</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463550">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smtClean="0">
                          <a:ln>
                            <a:noFill/>
                          </a:ln>
                          <a:solidFill>
                            <a:srgbClr val="000000"/>
                          </a:solidFill>
                          <a:effectLst/>
                          <a:latin typeface="Arial Narrow" pitchFamily="34" charset="0"/>
                          <a:cs typeface="Times New Roman" pitchFamily="18" charset="0"/>
                        </a:rPr>
                        <a:t>Current ratio: CA / CL</a:t>
                      </a:r>
                      <a:endParaRPr kumimoji="0" lang="en-US" sz="24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1" i="0" u="none" strike="noStrike" cap="none" normalizeH="0" baseline="0" dirty="0" smtClean="0">
                          <a:ln>
                            <a:noFill/>
                          </a:ln>
                          <a:solidFill>
                            <a:srgbClr val="000000"/>
                          </a:solidFill>
                          <a:effectLst/>
                          <a:latin typeface="Arial Narrow" pitchFamily="34" charset="0"/>
                          <a:cs typeface="Times New Roman" pitchFamily="18" charset="0"/>
                        </a:rPr>
                        <a:t>2.21</a:t>
                      </a:r>
                      <a:endParaRPr kumimoji="0" lang="en-US" sz="24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1" i="0" u="none" strike="noStrike" cap="none" normalizeH="0" baseline="0" dirty="0" smtClean="0">
                          <a:ln>
                            <a:noFill/>
                          </a:ln>
                          <a:solidFill>
                            <a:srgbClr val="000000"/>
                          </a:solidFill>
                          <a:effectLst/>
                          <a:latin typeface="Arial Narrow" pitchFamily="34" charset="0"/>
                          <a:cs typeface="Times New Roman" pitchFamily="18" charset="0"/>
                        </a:rPr>
                        <a:t>2.38</a:t>
                      </a:r>
                      <a:endParaRPr kumimoji="0" lang="en-US" sz="24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bl>
          </a:graphicData>
        </a:graphic>
      </p:graphicFrame>
      <p:sp>
        <p:nvSpPr>
          <p:cNvPr id="328734" name="Oval 30"/>
          <p:cNvSpPr>
            <a:spLocks noChangeArrowheads="1"/>
          </p:cNvSpPr>
          <p:nvPr/>
        </p:nvSpPr>
        <p:spPr bwMode="auto">
          <a:xfrm>
            <a:off x="1219200" y="3657600"/>
            <a:ext cx="2514600" cy="1219200"/>
          </a:xfrm>
          <a:prstGeom prst="ellipse">
            <a:avLst/>
          </a:prstGeom>
          <a:gradFill flip="none" rotWithShape="1">
            <a:gsLst>
              <a:gs pos="0">
                <a:srgbClr val="00B050">
                  <a:tint val="66000"/>
                  <a:satMod val="160000"/>
                </a:srgbClr>
              </a:gs>
              <a:gs pos="50000">
                <a:srgbClr val="00B050">
                  <a:tint val="44500"/>
                  <a:satMod val="160000"/>
                </a:srgbClr>
              </a:gs>
              <a:gs pos="100000">
                <a:srgbClr val="00B050">
                  <a:tint val="23500"/>
                  <a:satMod val="160000"/>
                </a:srgbClr>
              </a:gs>
            </a:gsLst>
            <a:lin ang="2700000" scaled="1"/>
            <a:tileRect/>
          </a:gradFill>
          <a:ln w="127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defRPr/>
            </a:pPr>
            <a:endParaRPr lang="en-US" dirty="0">
              <a:latin typeface="Arial Narrow" pitchFamily="34" charset="0"/>
            </a:endParaRPr>
          </a:p>
        </p:txBody>
      </p:sp>
      <p:sp>
        <p:nvSpPr>
          <p:cNvPr id="328735" name="Text Box 31"/>
          <p:cNvSpPr txBox="1">
            <a:spLocks noChangeArrowheads="1"/>
          </p:cNvSpPr>
          <p:nvPr/>
        </p:nvSpPr>
        <p:spPr bwMode="auto">
          <a:xfrm>
            <a:off x="1572402" y="3784937"/>
            <a:ext cx="1856598" cy="1015663"/>
          </a:xfrm>
          <a:prstGeom prst="rect">
            <a:avLst/>
          </a:prstGeom>
          <a:noFill/>
          <a:ln w="12700">
            <a:noFill/>
            <a:miter lim="800000"/>
            <a:headEnd/>
            <a:tailEnd/>
          </a:ln>
        </p:spPr>
        <p:txBody>
          <a:bodyPr wrap="none">
            <a:spAutoFit/>
          </a:bodyPr>
          <a:lstStyle/>
          <a:p>
            <a:pPr algn="ctr"/>
            <a:r>
              <a:rPr lang="en-US" sz="2000" b="1" dirty="0">
                <a:latin typeface="Arial Narrow" pitchFamily="34" charset="0"/>
              </a:rPr>
              <a:t>Margin of</a:t>
            </a:r>
          </a:p>
          <a:p>
            <a:pPr algn="ctr"/>
            <a:r>
              <a:rPr lang="en-US" sz="2000" b="1" dirty="0">
                <a:latin typeface="Arial Narrow" pitchFamily="34" charset="0"/>
              </a:rPr>
              <a:t>Safety increased</a:t>
            </a:r>
          </a:p>
          <a:p>
            <a:pPr algn="ctr"/>
            <a:r>
              <a:rPr lang="en-US" sz="2000" b="1" dirty="0">
                <a:latin typeface="Arial Narrow" pitchFamily="34" charset="0"/>
              </a:rPr>
              <a:t>By </a:t>
            </a:r>
            <a:r>
              <a:rPr lang="en-US" sz="2000" b="1" dirty="0" smtClean="0">
                <a:latin typeface="Arial Narrow" pitchFamily="34" charset="0"/>
              </a:rPr>
              <a:t>INR </a:t>
            </a:r>
            <a:r>
              <a:rPr lang="en-US" sz="2000" b="1" dirty="0">
                <a:latin typeface="Arial Narrow" pitchFamily="34" charset="0"/>
              </a:rPr>
              <a:t>17mn</a:t>
            </a:r>
          </a:p>
        </p:txBody>
      </p:sp>
      <p:sp>
        <p:nvSpPr>
          <p:cNvPr id="328736" name="Oval 32"/>
          <p:cNvSpPr>
            <a:spLocks noChangeArrowheads="1"/>
          </p:cNvSpPr>
          <p:nvPr/>
        </p:nvSpPr>
        <p:spPr bwMode="auto">
          <a:xfrm>
            <a:off x="533400" y="4876800"/>
            <a:ext cx="1905000" cy="1143000"/>
          </a:xfrm>
          <a:prstGeom prst="ellipse">
            <a:avLst/>
          </a:prstGeom>
          <a:gradFill flip="none" rotWithShape="1">
            <a:gsLst>
              <a:gs pos="0">
                <a:srgbClr val="00B050">
                  <a:tint val="66000"/>
                  <a:satMod val="160000"/>
                </a:srgbClr>
              </a:gs>
              <a:gs pos="50000">
                <a:srgbClr val="00B050">
                  <a:tint val="44500"/>
                  <a:satMod val="160000"/>
                </a:srgbClr>
              </a:gs>
              <a:gs pos="100000">
                <a:srgbClr val="00B050">
                  <a:tint val="23500"/>
                  <a:satMod val="160000"/>
                </a:srgbClr>
              </a:gs>
            </a:gsLst>
            <a:lin ang="2700000" scaled="1"/>
            <a:tileRect/>
          </a:gradFill>
          <a:ln w="127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defRPr/>
            </a:pPr>
            <a:endParaRPr lang="en-US"/>
          </a:p>
        </p:txBody>
      </p:sp>
      <p:sp>
        <p:nvSpPr>
          <p:cNvPr id="328737" name="Text Box 33"/>
          <p:cNvSpPr txBox="1">
            <a:spLocks noChangeArrowheads="1"/>
          </p:cNvSpPr>
          <p:nvPr/>
        </p:nvSpPr>
        <p:spPr bwMode="auto">
          <a:xfrm>
            <a:off x="990600" y="4953000"/>
            <a:ext cx="1225015" cy="1015663"/>
          </a:xfrm>
          <a:prstGeom prst="rect">
            <a:avLst/>
          </a:prstGeom>
          <a:noFill/>
          <a:ln w="12700">
            <a:noFill/>
            <a:miter lim="800000"/>
            <a:headEnd/>
            <a:tailEnd/>
          </a:ln>
        </p:spPr>
        <p:txBody>
          <a:bodyPr wrap="none">
            <a:spAutoFit/>
          </a:bodyPr>
          <a:lstStyle/>
          <a:p>
            <a:pPr algn="ctr"/>
            <a:r>
              <a:rPr lang="en-US" sz="2000" b="1" dirty="0">
                <a:latin typeface="Arial Narrow" pitchFamily="34" charset="0"/>
              </a:rPr>
              <a:t>Current</a:t>
            </a:r>
          </a:p>
          <a:p>
            <a:pPr algn="ctr"/>
            <a:r>
              <a:rPr lang="en-US" sz="2000" b="1" dirty="0">
                <a:latin typeface="Arial Narrow" pitchFamily="34" charset="0"/>
              </a:rPr>
              <a:t>Ratio has</a:t>
            </a:r>
          </a:p>
          <a:p>
            <a:pPr algn="ctr"/>
            <a:r>
              <a:rPr lang="en-US" sz="2000" b="1" dirty="0">
                <a:latin typeface="Arial Narrow" pitchFamily="34" charset="0"/>
              </a:rPr>
              <a:t>decreased</a:t>
            </a:r>
          </a:p>
        </p:txBody>
      </p:sp>
      <p:sp>
        <p:nvSpPr>
          <p:cNvPr id="328738" name="Oval 34"/>
          <p:cNvSpPr>
            <a:spLocks noChangeArrowheads="1"/>
          </p:cNvSpPr>
          <p:nvPr/>
        </p:nvSpPr>
        <p:spPr bwMode="auto">
          <a:xfrm>
            <a:off x="3124200" y="4876800"/>
            <a:ext cx="2514600" cy="1371600"/>
          </a:xfrm>
          <a:prstGeom prst="ellipse">
            <a:avLst/>
          </a:prstGeom>
          <a:gradFill flip="none" rotWithShape="1">
            <a:gsLst>
              <a:gs pos="0">
                <a:srgbClr val="00B050">
                  <a:tint val="66000"/>
                  <a:satMod val="160000"/>
                </a:srgbClr>
              </a:gs>
              <a:gs pos="50000">
                <a:srgbClr val="00B050">
                  <a:tint val="44500"/>
                  <a:satMod val="160000"/>
                </a:srgbClr>
              </a:gs>
              <a:gs pos="100000">
                <a:srgbClr val="00B050">
                  <a:tint val="23500"/>
                  <a:satMod val="160000"/>
                </a:srgbClr>
              </a:gs>
            </a:gsLst>
            <a:lin ang="2700000" scaled="1"/>
            <a:tileRect/>
          </a:gradFill>
          <a:ln w="127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defRPr/>
            </a:pPr>
            <a:endParaRPr lang="en-US"/>
          </a:p>
        </p:txBody>
      </p:sp>
      <p:sp>
        <p:nvSpPr>
          <p:cNvPr id="328739" name="Text Box 35"/>
          <p:cNvSpPr txBox="1">
            <a:spLocks noChangeArrowheads="1"/>
          </p:cNvSpPr>
          <p:nvPr/>
        </p:nvSpPr>
        <p:spPr bwMode="auto">
          <a:xfrm>
            <a:off x="3124200" y="4876800"/>
            <a:ext cx="2743200" cy="1323439"/>
          </a:xfrm>
          <a:prstGeom prst="rect">
            <a:avLst/>
          </a:prstGeom>
          <a:noFill/>
          <a:ln w="12700">
            <a:noFill/>
            <a:miter lim="800000"/>
            <a:headEnd/>
            <a:tailEnd/>
          </a:ln>
        </p:spPr>
        <p:txBody>
          <a:bodyPr wrap="square">
            <a:spAutoFit/>
          </a:bodyPr>
          <a:lstStyle/>
          <a:p>
            <a:pPr algn="ctr"/>
            <a:r>
              <a:rPr lang="en-US" sz="2000" b="1" dirty="0">
                <a:latin typeface="Arial Narrow" pitchFamily="34" charset="0"/>
              </a:rPr>
              <a:t>Increase in</a:t>
            </a:r>
          </a:p>
          <a:p>
            <a:pPr algn="ctr"/>
            <a:r>
              <a:rPr lang="en-US" sz="2000" b="1" dirty="0">
                <a:latin typeface="Arial Narrow" pitchFamily="34" charset="0"/>
              </a:rPr>
              <a:t>CA is</a:t>
            </a:r>
          </a:p>
          <a:p>
            <a:pPr algn="ctr"/>
            <a:r>
              <a:rPr lang="en-US" sz="2000" b="1" dirty="0">
                <a:latin typeface="Arial Narrow" pitchFamily="34" charset="0"/>
              </a:rPr>
              <a:t>not in proportion to</a:t>
            </a:r>
          </a:p>
          <a:p>
            <a:pPr algn="ctr"/>
            <a:r>
              <a:rPr lang="en-US" sz="2000" b="1" dirty="0">
                <a:latin typeface="Arial Narrow" pitchFamily="34" charset="0"/>
              </a:rPr>
              <a:t>that of CL</a:t>
            </a:r>
          </a:p>
        </p:txBody>
      </p:sp>
      <p:sp>
        <p:nvSpPr>
          <p:cNvPr id="328741" name="AutoShape 37"/>
          <p:cNvSpPr>
            <a:spLocks noChangeArrowheads="1"/>
          </p:cNvSpPr>
          <p:nvPr/>
        </p:nvSpPr>
        <p:spPr bwMode="auto">
          <a:xfrm rot="1168363">
            <a:off x="3704233" y="4528316"/>
            <a:ext cx="2865314" cy="596242"/>
          </a:xfrm>
          <a:prstGeom prst="rightArrow">
            <a:avLst>
              <a:gd name="adj1" fmla="val 50000"/>
              <a:gd name="adj2" fmla="val 153559"/>
            </a:avLst>
          </a:prstGeom>
          <a:solidFill>
            <a:srgbClr val="FF0000"/>
          </a:solidFill>
          <a:ln w="1270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defRPr/>
            </a:pPr>
            <a:endParaRPr lang="en-US"/>
          </a:p>
        </p:txBody>
      </p:sp>
      <p:sp>
        <p:nvSpPr>
          <p:cNvPr id="15" name="Right Arrow 14"/>
          <p:cNvSpPr/>
          <p:nvPr/>
        </p:nvSpPr>
        <p:spPr bwMode="auto">
          <a:xfrm>
            <a:off x="2667000" y="5334000"/>
            <a:ext cx="457200" cy="304800"/>
          </a:xfrm>
          <a:prstGeom prst="rightArrow">
            <a:avLst/>
          </a:prstGeom>
          <a:solidFill>
            <a:srgbClr val="FF0000"/>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Verdana" pitchFamily="34" charset="0"/>
            </a:endParaRPr>
          </a:p>
        </p:txBody>
      </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6"/>
          <p:cNvSpPr>
            <a:spLocks noGrp="1"/>
          </p:cNvSpPr>
          <p:nvPr>
            <p:ph type="title"/>
          </p:nvPr>
        </p:nvSpPr>
        <p:spPr>
          <a:xfrm>
            <a:off x="609600" y="0"/>
            <a:ext cx="8229600" cy="1143000"/>
          </a:xfrm>
        </p:spPr>
        <p:txBody>
          <a:bodyPr>
            <a:normAutofit/>
          </a:bodyPr>
          <a:lstStyle/>
          <a:p>
            <a:pPr algn="ctr">
              <a:defRPr/>
            </a:pPr>
            <a:r>
              <a:rPr lang="en-US" sz="4400" b="1" dirty="0"/>
              <a:t>Quick Ratio</a:t>
            </a:r>
          </a:p>
        </p:txBody>
      </p:sp>
      <p:sp>
        <p:nvSpPr>
          <p:cNvPr id="64515" name="Content Placeholder 7"/>
          <p:cNvSpPr>
            <a:spLocks noGrp="1"/>
          </p:cNvSpPr>
          <p:nvPr>
            <p:ph idx="1"/>
          </p:nvPr>
        </p:nvSpPr>
        <p:spPr>
          <a:xfrm>
            <a:off x="381000" y="1143000"/>
            <a:ext cx="8001000" cy="2362200"/>
          </a:xfrm>
        </p:spPr>
        <p:txBody>
          <a:bodyPr>
            <a:noAutofit/>
          </a:bodyPr>
          <a:lstStyle/>
          <a:p>
            <a:pPr marL="457200" indent="-457200"/>
            <a:r>
              <a:rPr lang="en-US" sz="2400" dirty="0">
                <a:latin typeface="+mj-lt"/>
              </a:rPr>
              <a:t>Quick ratio or Acid test ratio is usually computed by taking assets, which are quick to be converted into cash and divide them by the current </a:t>
            </a:r>
            <a:r>
              <a:rPr lang="en-US" sz="2400" dirty="0" smtClean="0">
                <a:latin typeface="+mj-lt"/>
              </a:rPr>
              <a:t>liability. </a:t>
            </a:r>
            <a:endParaRPr lang="en-US" sz="2400" dirty="0">
              <a:latin typeface="+mj-lt"/>
            </a:endParaRPr>
          </a:p>
          <a:p>
            <a:pPr marL="457200" indent="-457200"/>
            <a:r>
              <a:rPr lang="en-US" sz="2400" dirty="0">
                <a:latin typeface="+mj-lt"/>
              </a:rPr>
              <a:t>As a practical simplification, it is usual practice to subtract the inventories from the current assets, to arrive at the quick </a:t>
            </a:r>
            <a:r>
              <a:rPr lang="en-US" sz="2400" dirty="0" smtClean="0">
                <a:latin typeface="+mj-lt"/>
              </a:rPr>
              <a:t>assets.</a:t>
            </a:r>
            <a:endParaRPr lang="en-US" sz="2400" dirty="0">
              <a:latin typeface="+mj-lt"/>
            </a:endParaRPr>
          </a:p>
        </p:txBody>
      </p:sp>
      <p:graphicFrame>
        <p:nvGraphicFramePr>
          <p:cNvPr id="6" name="Group 3"/>
          <p:cNvGraphicFramePr>
            <a:graphicFrameLocks/>
          </p:cNvGraphicFramePr>
          <p:nvPr>
            <p:extLst>
              <p:ext uri="{D42A27DB-BD31-4B8C-83A1-F6EECF244321}">
                <p14:modId xmlns:p14="http://schemas.microsoft.com/office/powerpoint/2010/main" val="141772841"/>
              </p:ext>
            </p:extLst>
          </p:nvPr>
        </p:nvGraphicFramePr>
        <p:xfrm>
          <a:off x="685800" y="3581400"/>
          <a:ext cx="8001000" cy="2667000"/>
        </p:xfrm>
        <a:graphic>
          <a:graphicData uri="http://schemas.openxmlformats.org/drawingml/2006/table">
            <a:tbl>
              <a:tblPr/>
              <a:tblGrid>
                <a:gridCol w="5529262"/>
                <a:gridCol w="1371600"/>
                <a:gridCol w="1100138"/>
              </a:tblGrid>
              <a:tr h="228600">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900" b="1" i="0" u="none" strike="noStrike" cap="none" normalizeH="0" baseline="0" dirty="0" smtClean="0">
                          <a:ln>
                            <a:noFill/>
                          </a:ln>
                          <a:solidFill>
                            <a:srgbClr val="000000"/>
                          </a:solidFill>
                          <a:effectLst/>
                          <a:latin typeface="Arial Narrow" pitchFamily="34" charset="0"/>
                          <a:cs typeface="Times New Roman" pitchFamily="18" charset="0"/>
                        </a:rPr>
                        <a:t>Quick Ratio − Tools &amp; Tools Ltd</a:t>
                      </a:r>
                      <a:endParaRPr kumimoji="0" lang="en-US" sz="19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900" b="1" i="0" u="none" strike="noStrike" cap="none" normalizeH="0" baseline="0" dirty="0" smtClean="0">
                          <a:ln>
                            <a:noFill/>
                          </a:ln>
                          <a:solidFill>
                            <a:srgbClr val="000000"/>
                          </a:solidFill>
                          <a:effectLst/>
                          <a:latin typeface="Arial Narrow" pitchFamily="34" charset="0"/>
                          <a:cs typeface="Times New Roman" pitchFamily="18" charset="0"/>
                        </a:rPr>
                        <a:t>20X7</a:t>
                      </a:r>
                      <a:endParaRPr kumimoji="0" lang="en-US" sz="19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900" b="1" i="0" u="none" strike="noStrike" cap="none" normalizeH="0" baseline="0" dirty="0" smtClean="0">
                          <a:ln>
                            <a:noFill/>
                          </a:ln>
                          <a:solidFill>
                            <a:srgbClr val="000000"/>
                          </a:solidFill>
                          <a:effectLst/>
                          <a:latin typeface="Arial Narrow" pitchFamily="34" charset="0"/>
                          <a:cs typeface="Times New Roman" pitchFamily="18" charset="0"/>
                        </a:rPr>
                        <a:t>20X6</a:t>
                      </a:r>
                      <a:endParaRPr kumimoji="0" lang="en-US" sz="19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52400">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Arial Narrow" pitchFamily="34" charset="0"/>
                          <a:cs typeface="Times New Roman" pitchFamily="18" charset="0"/>
                        </a:rPr>
                        <a:t>Current assets (INR Million)</a:t>
                      </a:r>
                      <a:endParaRPr kumimoji="0" lang="en-US" sz="19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Arial Narrow" pitchFamily="34" charset="0"/>
                          <a:cs typeface="Times New Roman" pitchFamily="18" charset="0"/>
                        </a:rPr>
                        <a:t>232</a:t>
                      </a:r>
                      <a:endParaRPr kumimoji="0" lang="en-US" sz="19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smtClean="0">
                          <a:ln>
                            <a:noFill/>
                          </a:ln>
                          <a:solidFill>
                            <a:srgbClr val="000000"/>
                          </a:solidFill>
                          <a:effectLst/>
                          <a:latin typeface="Arial Narrow" pitchFamily="34" charset="0"/>
                          <a:cs typeface="Times New Roman" pitchFamily="18" charset="0"/>
                        </a:rPr>
                        <a:t>190</a:t>
                      </a:r>
                      <a:endParaRPr kumimoji="0" lang="en-US" sz="19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52400">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Arial Narrow" pitchFamily="34" charset="0"/>
                          <a:cs typeface="Times New Roman" pitchFamily="18" charset="0"/>
                        </a:rPr>
                        <a:t>Inventory (INR Million)</a:t>
                      </a:r>
                      <a:endParaRPr kumimoji="0" lang="en-US" sz="19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smtClean="0">
                          <a:ln>
                            <a:noFill/>
                          </a:ln>
                          <a:solidFill>
                            <a:srgbClr val="000000"/>
                          </a:solidFill>
                          <a:effectLst/>
                          <a:latin typeface="Arial Narrow" pitchFamily="34" charset="0"/>
                          <a:cs typeface="Times New Roman" pitchFamily="18" charset="0"/>
                        </a:rPr>
                        <a:t>121</a:t>
                      </a:r>
                      <a:endParaRPr kumimoji="0" lang="en-US" sz="19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Arial Narrow" pitchFamily="34" charset="0"/>
                          <a:cs typeface="Times New Roman" pitchFamily="18" charset="0"/>
                        </a:rPr>
                        <a:t>99</a:t>
                      </a:r>
                      <a:endParaRPr kumimoji="0" lang="en-US" sz="19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52400">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Arial Narrow" pitchFamily="34" charset="0"/>
                          <a:cs typeface="Times New Roman" pitchFamily="18" charset="0"/>
                        </a:rPr>
                        <a:t>Quick Assets(INR Million)</a:t>
                      </a:r>
                      <a:endParaRPr kumimoji="0" lang="en-US" sz="19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smtClean="0">
                          <a:ln>
                            <a:noFill/>
                          </a:ln>
                          <a:solidFill>
                            <a:srgbClr val="000000"/>
                          </a:solidFill>
                          <a:effectLst/>
                          <a:latin typeface="Arial Narrow" pitchFamily="34" charset="0"/>
                          <a:cs typeface="Times New Roman" pitchFamily="18" charset="0"/>
                        </a:rPr>
                        <a:t>111</a:t>
                      </a:r>
                      <a:endParaRPr kumimoji="0" lang="en-US" sz="19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Arial Narrow" pitchFamily="34" charset="0"/>
                          <a:cs typeface="Times New Roman" pitchFamily="18" charset="0"/>
                        </a:rPr>
                        <a:t>91</a:t>
                      </a:r>
                      <a:endParaRPr kumimoji="0" lang="en-US" sz="19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0">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Arial Narrow" pitchFamily="34" charset="0"/>
                          <a:cs typeface="Times New Roman" pitchFamily="18" charset="0"/>
                        </a:rPr>
                        <a:t>Current liabilities(INR Million)</a:t>
                      </a:r>
                      <a:endParaRPr kumimoji="0" lang="en-US" sz="19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Arial Narrow" pitchFamily="34" charset="0"/>
                          <a:cs typeface="Times New Roman" pitchFamily="18" charset="0"/>
                        </a:rPr>
                        <a:t>105</a:t>
                      </a:r>
                      <a:endParaRPr kumimoji="0" lang="en-US" sz="19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Arial Narrow" pitchFamily="34" charset="0"/>
                          <a:cs typeface="Times New Roman" pitchFamily="18" charset="0"/>
                        </a:rPr>
                        <a:t>80</a:t>
                      </a:r>
                      <a:endParaRPr kumimoji="0" lang="en-US" sz="19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52400">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Arial Narrow" pitchFamily="34" charset="0"/>
                          <a:cs typeface="Times New Roman" pitchFamily="18" charset="0"/>
                        </a:rPr>
                        <a:t>Net Working Capital(INR Million)</a:t>
                      </a:r>
                      <a:endParaRPr kumimoji="0" lang="en-US" sz="19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Arial Narrow" pitchFamily="34" charset="0"/>
                          <a:cs typeface="Times New Roman" pitchFamily="18" charset="0"/>
                        </a:rPr>
                        <a:t>127</a:t>
                      </a:r>
                      <a:endParaRPr kumimoji="0" lang="en-US" sz="19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Arial Narrow" pitchFamily="34" charset="0"/>
                          <a:cs typeface="Times New Roman" pitchFamily="18" charset="0"/>
                        </a:rPr>
                        <a:t>110</a:t>
                      </a:r>
                      <a:endParaRPr kumimoji="0" lang="en-US" sz="19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80975">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Arial Narrow" pitchFamily="34" charset="0"/>
                          <a:cs typeface="Times New Roman" pitchFamily="18" charset="0"/>
                        </a:rPr>
                        <a:t>Quick ratio: Quick assets/Current liabilities</a:t>
                      </a:r>
                      <a:endParaRPr kumimoji="0" lang="en-US" sz="19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900" b="1" i="0" u="none" strike="noStrike" cap="none" normalizeH="0" baseline="0" dirty="0" smtClean="0">
                          <a:ln>
                            <a:noFill/>
                          </a:ln>
                          <a:solidFill>
                            <a:srgbClr val="000000"/>
                          </a:solidFill>
                          <a:effectLst/>
                          <a:latin typeface="Arial Narrow" pitchFamily="34" charset="0"/>
                          <a:cs typeface="Times New Roman" pitchFamily="18" charset="0"/>
                        </a:rPr>
                        <a:t>1.06</a:t>
                      </a:r>
                      <a:endParaRPr kumimoji="0" lang="en-US" sz="19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900" b="1" i="0" u="none" strike="noStrike" cap="none" normalizeH="0" baseline="0" dirty="0" smtClean="0">
                          <a:ln>
                            <a:noFill/>
                          </a:ln>
                          <a:solidFill>
                            <a:srgbClr val="000000"/>
                          </a:solidFill>
                          <a:effectLst/>
                          <a:latin typeface="Arial Narrow" pitchFamily="34" charset="0"/>
                          <a:cs typeface="Times New Roman" pitchFamily="18" charset="0"/>
                        </a:rPr>
                        <a:t>1.14</a:t>
                      </a:r>
                      <a:endParaRPr kumimoji="0" lang="en-US" sz="19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4" name="Rectangle 2"/>
          <p:cNvSpPr>
            <a:spLocks noGrp="1" noChangeArrowheads="1"/>
          </p:cNvSpPr>
          <p:nvPr>
            <p:ph type="title"/>
          </p:nvPr>
        </p:nvSpPr>
        <p:spPr>
          <a:xfrm>
            <a:off x="285750" y="200891"/>
            <a:ext cx="8001000" cy="1216025"/>
          </a:xfrm>
        </p:spPr>
        <p:txBody>
          <a:bodyPr>
            <a:normAutofit/>
          </a:bodyPr>
          <a:lstStyle/>
          <a:p>
            <a:pPr algn="ctr">
              <a:defRPr/>
            </a:pPr>
            <a:r>
              <a:rPr lang="en-US" sz="4400" b="1" dirty="0"/>
              <a:t>Expenses Cover</a:t>
            </a:r>
          </a:p>
        </p:txBody>
      </p:sp>
      <p:sp>
        <p:nvSpPr>
          <p:cNvPr id="331779" name="Rectangle 3"/>
          <p:cNvSpPr>
            <a:spLocks noGrp="1" noChangeArrowheads="1"/>
          </p:cNvSpPr>
          <p:nvPr>
            <p:ph idx="1"/>
          </p:nvPr>
        </p:nvSpPr>
        <p:spPr>
          <a:xfrm>
            <a:off x="304800" y="1478973"/>
            <a:ext cx="8534400" cy="2971800"/>
          </a:xfrm>
        </p:spPr>
        <p:txBody>
          <a:bodyPr/>
          <a:lstStyle/>
          <a:p>
            <a:pPr marL="457200" indent="-457200" eaLnBrk="1" hangingPunct="1"/>
            <a:r>
              <a:rPr lang="en-US" sz="2400" dirty="0" smtClean="0">
                <a:latin typeface="+mj-lt"/>
              </a:rPr>
              <a:t>We hold the current asset mostly as an insurance against </a:t>
            </a:r>
            <a:r>
              <a:rPr lang="en-US" sz="2400" b="1" i="1" dirty="0" smtClean="0">
                <a:latin typeface="+mj-lt"/>
              </a:rPr>
              <a:t>future contingencies.</a:t>
            </a:r>
          </a:p>
          <a:p>
            <a:pPr marL="957263" lvl="1" indent="-385763" eaLnBrk="1" hangingPunct="1"/>
            <a:r>
              <a:rPr lang="en-US" sz="2400" dirty="0" smtClean="0">
                <a:latin typeface="+mj-lt"/>
              </a:rPr>
              <a:t>Cash is held with the objective of making payments, whenever required.</a:t>
            </a:r>
          </a:p>
          <a:p>
            <a:pPr marL="957263" lvl="1" indent="-385763" eaLnBrk="1" hangingPunct="1"/>
            <a:r>
              <a:rPr lang="en-US" sz="2400" dirty="0" smtClean="0">
                <a:latin typeface="+mj-lt"/>
              </a:rPr>
              <a:t>Inventory is held to meet the need for inventory either for production or for sale.</a:t>
            </a:r>
          </a:p>
          <a:p>
            <a:pPr marL="457200" indent="-457200" eaLnBrk="1" hangingPunct="1"/>
            <a:r>
              <a:rPr lang="en-US" sz="2400" dirty="0" smtClean="0">
                <a:latin typeface="+mj-lt"/>
              </a:rPr>
              <a:t>Liquidity is essential as cover for the daily operating expenses.</a:t>
            </a:r>
          </a:p>
        </p:txBody>
      </p:sp>
      <p:sp>
        <p:nvSpPr>
          <p:cNvPr id="256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5601" name="Picture 1"/>
          <p:cNvPicPr>
            <a:picLocks noChangeAspect="1" noChangeArrowheads="1"/>
          </p:cNvPicPr>
          <p:nvPr/>
        </p:nvPicPr>
        <p:blipFill>
          <a:blip r:embed="rId2" cstate="print">
            <a:clrChange>
              <a:clrFrom>
                <a:srgbClr val="FFFFFF"/>
              </a:clrFrom>
              <a:clrTo>
                <a:srgbClr val="FFFFFF">
                  <a:alpha val="0"/>
                </a:srgbClr>
              </a:clrTo>
            </a:clrChange>
            <a:lum bright="-40000"/>
          </a:blip>
          <a:srcRect/>
          <a:stretch>
            <a:fillRect/>
          </a:stretch>
        </p:blipFill>
        <p:spPr bwMode="auto">
          <a:xfrm>
            <a:off x="1600200" y="4419600"/>
            <a:ext cx="6248400" cy="914400"/>
          </a:xfrm>
          <a:prstGeom prst="rect">
            <a:avLst/>
          </a:prstGeom>
          <a:noFill/>
          <a:ln w="3175">
            <a:solidFill>
              <a:schemeClr val="tx1"/>
            </a:solidFill>
          </a:ln>
        </p:spPr>
      </p:pic>
      <p:sp>
        <p:nvSpPr>
          <p:cNvPr id="256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5603" name="Picture 3"/>
          <p:cNvPicPr>
            <a:picLocks noChangeAspect="1" noChangeArrowheads="1"/>
          </p:cNvPicPr>
          <p:nvPr/>
        </p:nvPicPr>
        <p:blipFill>
          <a:blip r:embed="rId3" cstate="print">
            <a:clrChange>
              <a:clrFrom>
                <a:srgbClr val="FFFFFF"/>
              </a:clrFrom>
              <a:clrTo>
                <a:srgbClr val="FFFFFF">
                  <a:alpha val="0"/>
                </a:srgbClr>
              </a:clrTo>
            </a:clrChange>
            <a:lum bright="-40000"/>
          </a:blip>
          <a:srcRect/>
          <a:stretch>
            <a:fillRect/>
          </a:stretch>
        </p:blipFill>
        <p:spPr bwMode="auto">
          <a:xfrm>
            <a:off x="762000" y="5486400"/>
            <a:ext cx="3524250" cy="762000"/>
          </a:xfrm>
          <a:prstGeom prst="rect">
            <a:avLst/>
          </a:prstGeom>
          <a:noFill/>
        </p:spPr>
      </p:pic>
      <p:sp>
        <p:nvSpPr>
          <p:cNvPr id="25605" name="Rectangle 5"/>
          <p:cNvSpPr>
            <a:spLocks noChangeArrowheads="1"/>
          </p:cNvSpPr>
          <p:nvPr/>
        </p:nvSpPr>
        <p:spPr bwMode="auto">
          <a:xfrm>
            <a:off x="-1588" y="828675"/>
            <a:ext cx="9144001"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1800" b="0" i="0" u="none" strike="noStrike" cap="none" normalizeH="0" baseline="0" smtClean="0">
              <a:ln>
                <a:noFill/>
              </a:ln>
              <a:solidFill>
                <a:schemeClr val="tx1"/>
              </a:solidFill>
              <a:effectLst/>
              <a:latin typeface="Arial" pitchFamily="34" charset="0"/>
            </a:endParaRPr>
          </a:p>
        </p:txBody>
      </p:sp>
      <p:sp>
        <p:nvSpPr>
          <p:cNvPr id="25607"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5606" name="Picture 6"/>
          <p:cNvPicPr>
            <a:picLocks noChangeAspect="1" noChangeArrowheads="1"/>
          </p:cNvPicPr>
          <p:nvPr/>
        </p:nvPicPr>
        <p:blipFill>
          <a:blip r:embed="rId4" cstate="print">
            <a:clrChange>
              <a:clrFrom>
                <a:srgbClr val="FFFFFF"/>
              </a:clrFrom>
              <a:clrTo>
                <a:srgbClr val="FFFFFF">
                  <a:alpha val="0"/>
                </a:srgbClr>
              </a:clrTo>
            </a:clrChange>
            <a:lum bright="-40000"/>
          </a:blip>
          <a:srcRect/>
          <a:stretch>
            <a:fillRect/>
          </a:stretch>
        </p:blipFill>
        <p:spPr bwMode="auto">
          <a:xfrm>
            <a:off x="5105400" y="5562600"/>
            <a:ext cx="2895600" cy="685800"/>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8" name="Rectangle 2"/>
          <p:cNvSpPr>
            <a:spLocks noGrp="1" noChangeArrowheads="1"/>
          </p:cNvSpPr>
          <p:nvPr>
            <p:ph type="title"/>
          </p:nvPr>
        </p:nvSpPr>
        <p:spPr>
          <a:xfrm>
            <a:off x="609600" y="0"/>
            <a:ext cx="8001000" cy="1216025"/>
          </a:xfrm>
        </p:spPr>
        <p:txBody>
          <a:bodyPr>
            <a:normAutofit/>
          </a:bodyPr>
          <a:lstStyle/>
          <a:p>
            <a:pPr algn="ctr">
              <a:defRPr/>
            </a:pPr>
            <a:r>
              <a:rPr lang="en-US" sz="4400" b="1" dirty="0"/>
              <a:t>Example…</a:t>
            </a:r>
          </a:p>
        </p:txBody>
      </p:sp>
      <p:graphicFrame>
        <p:nvGraphicFramePr>
          <p:cNvPr id="332803" name="Group 3"/>
          <p:cNvGraphicFramePr>
            <a:graphicFrameLocks noGrp="1"/>
          </p:cNvGraphicFramePr>
          <p:nvPr>
            <p:ph type="tbl" idx="1"/>
            <p:extLst>
              <p:ext uri="{D42A27DB-BD31-4B8C-83A1-F6EECF244321}">
                <p14:modId xmlns:p14="http://schemas.microsoft.com/office/powerpoint/2010/main" val="1263192838"/>
              </p:ext>
            </p:extLst>
          </p:nvPr>
        </p:nvGraphicFramePr>
        <p:xfrm>
          <a:off x="609600" y="1600200"/>
          <a:ext cx="8001000" cy="4572000"/>
        </p:xfrm>
        <a:graphic>
          <a:graphicData uri="http://schemas.openxmlformats.org/drawingml/2006/table">
            <a:tbl>
              <a:tblPr/>
              <a:tblGrid>
                <a:gridCol w="5302250"/>
                <a:gridCol w="1489075"/>
                <a:gridCol w="1209675"/>
              </a:tblGrid>
              <a:tr h="30480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400" b="1" i="0" u="none" strike="noStrike" cap="none" normalizeH="0" baseline="0" dirty="0" smtClean="0">
                          <a:ln>
                            <a:noFill/>
                          </a:ln>
                          <a:solidFill>
                            <a:srgbClr val="000000"/>
                          </a:solidFill>
                          <a:effectLst/>
                          <a:latin typeface="Arial Narrow" pitchFamily="34" charset="0"/>
                          <a:cs typeface="Times New Roman" pitchFamily="18" charset="0"/>
                        </a:rPr>
                        <a:t>Particulars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1" i="0" u="none" strike="noStrike" cap="none" normalizeH="0" baseline="0" dirty="0" smtClean="0">
                          <a:ln>
                            <a:noFill/>
                          </a:ln>
                          <a:solidFill>
                            <a:srgbClr val="000000"/>
                          </a:solidFill>
                          <a:effectLst/>
                          <a:latin typeface="Arial Narrow" pitchFamily="34" charset="0"/>
                          <a:cs typeface="Times New Roman" pitchFamily="18" charset="0"/>
                        </a:rPr>
                        <a:t>20X7</a:t>
                      </a:r>
                      <a:endParaRPr kumimoji="0" lang="en-US" sz="24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1" i="0" u="none" strike="noStrike" cap="none" normalizeH="0" baseline="0" dirty="0" smtClean="0">
                          <a:ln>
                            <a:noFill/>
                          </a:ln>
                          <a:solidFill>
                            <a:srgbClr val="000000"/>
                          </a:solidFill>
                          <a:effectLst/>
                          <a:latin typeface="Arial Narrow" pitchFamily="34" charset="0"/>
                          <a:cs typeface="Times New Roman" pitchFamily="18" charset="0"/>
                        </a:rPr>
                        <a:t>20X6</a:t>
                      </a:r>
                      <a:endParaRPr kumimoji="0" lang="en-US" sz="24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403225">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Cash</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19</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smtClean="0">
                          <a:ln>
                            <a:noFill/>
                          </a:ln>
                          <a:solidFill>
                            <a:srgbClr val="000000"/>
                          </a:solidFill>
                          <a:effectLst/>
                          <a:latin typeface="Arial Narrow" pitchFamily="34" charset="0"/>
                          <a:cs typeface="Times New Roman" pitchFamily="18" charset="0"/>
                        </a:rPr>
                        <a:t>11</a:t>
                      </a:r>
                      <a:endParaRPr kumimoji="0" lang="en-US" sz="24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401638">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Current assets	(INR Million)</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smtClean="0">
                          <a:ln>
                            <a:noFill/>
                          </a:ln>
                          <a:solidFill>
                            <a:srgbClr val="000000"/>
                          </a:solidFill>
                          <a:effectLst/>
                          <a:latin typeface="Arial Narrow" pitchFamily="34" charset="0"/>
                          <a:cs typeface="Times New Roman" pitchFamily="18" charset="0"/>
                        </a:rPr>
                        <a:t>232</a:t>
                      </a:r>
                      <a:endParaRPr kumimoji="0" lang="en-US" sz="24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190</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403225">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Quick Assets (INR Million)</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smtClean="0">
                          <a:ln>
                            <a:noFill/>
                          </a:ln>
                          <a:solidFill>
                            <a:srgbClr val="000000"/>
                          </a:solidFill>
                          <a:effectLst/>
                          <a:latin typeface="Arial Narrow" pitchFamily="34" charset="0"/>
                          <a:cs typeface="Times New Roman" pitchFamily="18" charset="0"/>
                        </a:rPr>
                        <a:t>111</a:t>
                      </a:r>
                      <a:endParaRPr kumimoji="0" lang="en-US" sz="24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91</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403225">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Current liabilities (INR Million)</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smtClean="0">
                          <a:ln>
                            <a:noFill/>
                          </a:ln>
                          <a:solidFill>
                            <a:srgbClr val="000000"/>
                          </a:solidFill>
                          <a:effectLst/>
                          <a:latin typeface="Arial Narrow" pitchFamily="34" charset="0"/>
                          <a:cs typeface="Times New Roman" pitchFamily="18" charset="0"/>
                        </a:rPr>
                        <a:t>105</a:t>
                      </a:r>
                      <a:endParaRPr kumimoji="0" lang="en-US" sz="24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80</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403225">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Average Daily expenses (INR Million)</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smtClean="0">
                          <a:ln>
                            <a:noFill/>
                          </a:ln>
                          <a:solidFill>
                            <a:srgbClr val="000000"/>
                          </a:solidFill>
                          <a:effectLst/>
                          <a:latin typeface="Arial Narrow" pitchFamily="34" charset="0"/>
                          <a:cs typeface="Times New Roman" pitchFamily="18" charset="0"/>
                        </a:rPr>
                        <a:t>0.6027</a:t>
                      </a:r>
                      <a:endParaRPr kumimoji="0" lang="en-US" sz="24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0.5726</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403225">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Cash cover (number of days)</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32</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19</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403225">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smtClean="0">
                          <a:ln>
                            <a:noFill/>
                          </a:ln>
                          <a:solidFill>
                            <a:srgbClr val="000000"/>
                          </a:solidFill>
                          <a:effectLst/>
                          <a:latin typeface="Arial Narrow" pitchFamily="34" charset="0"/>
                          <a:cs typeface="Times New Roman" pitchFamily="18" charset="0"/>
                        </a:rPr>
                        <a:t>Quick assets cover (number of days)</a:t>
                      </a:r>
                      <a:endParaRPr kumimoji="0" lang="en-US" sz="24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smtClean="0">
                          <a:ln>
                            <a:noFill/>
                          </a:ln>
                          <a:solidFill>
                            <a:srgbClr val="000000"/>
                          </a:solidFill>
                          <a:effectLst/>
                          <a:latin typeface="Arial Narrow" pitchFamily="34" charset="0"/>
                          <a:cs typeface="Times New Roman" pitchFamily="18" charset="0"/>
                        </a:rPr>
                        <a:t>184</a:t>
                      </a:r>
                      <a:endParaRPr kumimoji="0" lang="en-US" sz="24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158</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403225">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smtClean="0">
                          <a:ln>
                            <a:noFill/>
                          </a:ln>
                          <a:solidFill>
                            <a:srgbClr val="000000"/>
                          </a:solidFill>
                          <a:effectLst/>
                          <a:latin typeface="Arial Narrow" pitchFamily="34" charset="0"/>
                          <a:cs typeface="Times New Roman" pitchFamily="18" charset="0"/>
                        </a:rPr>
                        <a:t>Current assets cover (number of days)</a:t>
                      </a:r>
                      <a:endParaRPr kumimoji="0" lang="en-US" sz="24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smtClean="0">
                          <a:ln>
                            <a:noFill/>
                          </a:ln>
                          <a:solidFill>
                            <a:srgbClr val="000000"/>
                          </a:solidFill>
                          <a:effectLst/>
                          <a:latin typeface="Arial Narrow" pitchFamily="34" charset="0"/>
                          <a:cs typeface="Times New Roman" pitchFamily="18" charset="0"/>
                        </a:rPr>
                        <a:t>384</a:t>
                      </a:r>
                      <a:endParaRPr kumimoji="0" lang="en-US" sz="24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332</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403225">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Current liabilities cover (number of days)</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smtClean="0">
                          <a:ln>
                            <a:noFill/>
                          </a:ln>
                          <a:solidFill>
                            <a:srgbClr val="000000"/>
                          </a:solidFill>
                          <a:effectLst/>
                          <a:latin typeface="Arial Narrow" pitchFamily="34" charset="0"/>
                          <a:cs typeface="Times New Roman" pitchFamily="18" charset="0"/>
                        </a:rPr>
                        <a:t>174</a:t>
                      </a:r>
                      <a:endParaRPr kumimoji="0" lang="en-US" sz="24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140</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bl>
          </a:graphicData>
        </a:graphic>
      </p:graphicFrame>
      <p:sp>
        <p:nvSpPr>
          <p:cNvPr id="332849" name="Oval 49"/>
          <p:cNvSpPr>
            <a:spLocks noChangeArrowheads="1"/>
          </p:cNvSpPr>
          <p:nvPr/>
        </p:nvSpPr>
        <p:spPr bwMode="auto">
          <a:xfrm>
            <a:off x="1524000" y="1828800"/>
            <a:ext cx="3810000" cy="1676400"/>
          </a:xfrm>
          <a:prstGeom prst="ellipse">
            <a:avLst/>
          </a:prstGeom>
          <a:gradFill flip="none" rotWithShape="1">
            <a:gsLst>
              <a:gs pos="0">
                <a:srgbClr val="0066FF">
                  <a:tint val="66000"/>
                  <a:satMod val="160000"/>
                </a:srgbClr>
              </a:gs>
              <a:gs pos="50000">
                <a:srgbClr val="0066FF">
                  <a:tint val="44500"/>
                  <a:satMod val="160000"/>
                </a:srgbClr>
              </a:gs>
              <a:gs pos="100000">
                <a:srgbClr val="0066FF">
                  <a:tint val="23500"/>
                  <a:satMod val="160000"/>
                </a:srgbClr>
              </a:gs>
            </a:gsLst>
            <a:lin ang="2700000" scaled="1"/>
            <a:tileRect/>
          </a:gradFill>
          <a:ln w="127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defRPr/>
            </a:pPr>
            <a:endParaRPr lang="en-US"/>
          </a:p>
        </p:txBody>
      </p:sp>
      <p:sp>
        <p:nvSpPr>
          <p:cNvPr id="332850" name="Text Box 50"/>
          <p:cNvSpPr txBox="1">
            <a:spLocks noChangeArrowheads="1"/>
          </p:cNvSpPr>
          <p:nvPr/>
        </p:nvSpPr>
        <p:spPr bwMode="auto">
          <a:xfrm>
            <a:off x="2018954" y="1859340"/>
            <a:ext cx="2629246" cy="1569660"/>
          </a:xfrm>
          <a:prstGeom prst="rect">
            <a:avLst/>
          </a:prstGeom>
          <a:noFill/>
          <a:ln w="12700">
            <a:noFill/>
            <a:miter lim="800000"/>
            <a:headEnd/>
            <a:tailEnd/>
          </a:ln>
        </p:spPr>
        <p:txBody>
          <a:bodyPr wrap="none">
            <a:spAutoFit/>
          </a:bodyPr>
          <a:lstStyle/>
          <a:p>
            <a:pPr algn="ctr"/>
            <a:r>
              <a:rPr lang="en-US" b="1" dirty="0" smtClean="0">
                <a:latin typeface="Arial Narrow" pitchFamily="34" charset="0"/>
              </a:rPr>
              <a:t>Current </a:t>
            </a:r>
            <a:r>
              <a:rPr lang="en-US" b="1" dirty="0">
                <a:latin typeface="Arial Narrow" pitchFamily="34" charset="0"/>
              </a:rPr>
              <a:t>assets</a:t>
            </a:r>
          </a:p>
          <a:p>
            <a:pPr algn="ctr"/>
            <a:r>
              <a:rPr lang="en-US" b="1" dirty="0">
                <a:latin typeface="Arial Narrow" pitchFamily="34" charset="0"/>
              </a:rPr>
              <a:t>amount to more</a:t>
            </a:r>
          </a:p>
          <a:p>
            <a:pPr algn="ctr"/>
            <a:r>
              <a:rPr lang="en-US" b="1" dirty="0">
                <a:latin typeface="Arial Narrow" pitchFamily="34" charset="0"/>
              </a:rPr>
              <a:t>than a year’s</a:t>
            </a:r>
          </a:p>
          <a:p>
            <a:pPr algn="ctr"/>
            <a:r>
              <a:rPr lang="en-US" b="1" dirty="0" smtClean="0">
                <a:latin typeface="Arial Narrow" pitchFamily="34" charset="0"/>
              </a:rPr>
              <a:t>operating </a:t>
            </a:r>
            <a:r>
              <a:rPr lang="en-US" b="1" dirty="0">
                <a:latin typeface="Arial Narrow" pitchFamily="34" charset="0"/>
              </a:rPr>
              <a:t>expenses</a:t>
            </a:r>
            <a:r>
              <a:rPr lang="en-US" dirty="0">
                <a:latin typeface="Arial Narrow" pitchFamily="34" charset="0"/>
              </a:rPr>
              <a:t> </a:t>
            </a:r>
          </a:p>
        </p:txBody>
      </p:sp>
      <p:sp>
        <p:nvSpPr>
          <p:cNvPr id="332851" name="Oval 51"/>
          <p:cNvSpPr>
            <a:spLocks noChangeArrowheads="1"/>
          </p:cNvSpPr>
          <p:nvPr/>
        </p:nvSpPr>
        <p:spPr bwMode="auto">
          <a:xfrm>
            <a:off x="1066800" y="3505200"/>
            <a:ext cx="2667000" cy="1676400"/>
          </a:xfrm>
          <a:prstGeom prst="ellipse">
            <a:avLst/>
          </a:prstGeom>
          <a:gradFill flip="none" rotWithShape="1">
            <a:gsLst>
              <a:gs pos="0">
                <a:srgbClr val="0066FF">
                  <a:tint val="66000"/>
                  <a:satMod val="160000"/>
                </a:srgbClr>
              </a:gs>
              <a:gs pos="50000">
                <a:srgbClr val="0066FF">
                  <a:tint val="44500"/>
                  <a:satMod val="160000"/>
                </a:srgbClr>
              </a:gs>
              <a:gs pos="100000">
                <a:srgbClr val="0066FF">
                  <a:tint val="23500"/>
                  <a:satMod val="160000"/>
                </a:srgbClr>
              </a:gs>
            </a:gsLst>
            <a:lin ang="2700000" scaled="1"/>
            <a:tileRect/>
          </a:gradFill>
          <a:ln w="127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defRPr/>
            </a:pPr>
            <a:endParaRPr lang="en-US"/>
          </a:p>
        </p:txBody>
      </p:sp>
      <p:sp>
        <p:nvSpPr>
          <p:cNvPr id="332852" name="Text Box 52"/>
          <p:cNvSpPr txBox="1">
            <a:spLocks noChangeArrowheads="1"/>
          </p:cNvSpPr>
          <p:nvPr/>
        </p:nvSpPr>
        <p:spPr bwMode="auto">
          <a:xfrm>
            <a:off x="1350963" y="3581400"/>
            <a:ext cx="2154237" cy="1569660"/>
          </a:xfrm>
          <a:prstGeom prst="rect">
            <a:avLst/>
          </a:prstGeom>
          <a:noFill/>
          <a:ln w="12700">
            <a:noFill/>
            <a:miter lim="800000"/>
            <a:headEnd/>
            <a:tailEnd/>
          </a:ln>
        </p:spPr>
        <p:txBody>
          <a:bodyPr wrap="square">
            <a:spAutoFit/>
          </a:bodyPr>
          <a:lstStyle/>
          <a:p>
            <a:pPr algn="ctr"/>
            <a:r>
              <a:rPr lang="en-US" b="1" dirty="0">
                <a:latin typeface="Arial Narrow" pitchFamily="34" charset="0"/>
              </a:rPr>
              <a:t>Cash holding</a:t>
            </a:r>
          </a:p>
          <a:p>
            <a:pPr algn="ctr"/>
            <a:r>
              <a:rPr lang="en-US" b="1" dirty="0">
                <a:latin typeface="Arial Narrow" pitchFamily="34" charset="0"/>
              </a:rPr>
              <a:t>sufficient for a</a:t>
            </a:r>
          </a:p>
          <a:p>
            <a:pPr algn="ctr"/>
            <a:r>
              <a:rPr lang="en-US" b="1" dirty="0">
                <a:latin typeface="Arial Narrow" pitchFamily="34" charset="0"/>
              </a:rPr>
              <a:t>month’s</a:t>
            </a:r>
          </a:p>
          <a:p>
            <a:pPr algn="ctr"/>
            <a:r>
              <a:rPr lang="en-US" b="1" dirty="0">
                <a:latin typeface="Arial Narrow" pitchFamily="34" charset="0"/>
              </a:rPr>
              <a:t>expenses</a:t>
            </a:r>
          </a:p>
        </p:txBody>
      </p:sp>
      <p:sp>
        <p:nvSpPr>
          <p:cNvPr id="332853" name="Oval 53"/>
          <p:cNvSpPr>
            <a:spLocks noChangeArrowheads="1"/>
          </p:cNvSpPr>
          <p:nvPr/>
        </p:nvSpPr>
        <p:spPr bwMode="auto">
          <a:xfrm>
            <a:off x="3429000" y="4724400"/>
            <a:ext cx="2895600" cy="1752600"/>
          </a:xfrm>
          <a:prstGeom prst="ellipse">
            <a:avLst/>
          </a:prstGeom>
          <a:gradFill flip="none" rotWithShape="1">
            <a:gsLst>
              <a:gs pos="0">
                <a:srgbClr val="0066FF">
                  <a:tint val="66000"/>
                  <a:satMod val="160000"/>
                </a:srgbClr>
              </a:gs>
              <a:gs pos="50000">
                <a:srgbClr val="0066FF">
                  <a:tint val="44500"/>
                  <a:satMod val="160000"/>
                </a:srgbClr>
              </a:gs>
              <a:gs pos="100000">
                <a:srgbClr val="0066FF">
                  <a:tint val="23500"/>
                  <a:satMod val="160000"/>
                </a:srgbClr>
              </a:gs>
            </a:gsLst>
            <a:lin ang="2700000" scaled="1"/>
            <a:tileRect/>
          </a:gradFill>
          <a:ln w="127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defRPr/>
            </a:pPr>
            <a:endParaRPr lang="en-US" dirty="0"/>
          </a:p>
        </p:txBody>
      </p:sp>
      <p:sp>
        <p:nvSpPr>
          <p:cNvPr id="332854" name="Text Box 54"/>
          <p:cNvSpPr txBox="1">
            <a:spLocks noChangeArrowheads="1"/>
          </p:cNvSpPr>
          <p:nvPr/>
        </p:nvSpPr>
        <p:spPr bwMode="auto">
          <a:xfrm>
            <a:off x="3617913" y="4800600"/>
            <a:ext cx="2554287" cy="1569660"/>
          </a:xfrm>
          <a:prstGeom prst="rect">
            <a:avLst/>
          </a:prstGeom>
          <a:noFill/>
          <a:ln w="12700">
            <a:noFill/>
            <a:miter lim="800000"/>
            <a:headEnd/>
            <a:tailEnd/>
          </a:ln>
        </p:spPr>
        <p:txBody>
          <a:bodyPr wrap="square">
            <a:spAutoFit/>
          </a:bodyPr>
          <a:lstStyle/>
          <a:p>
            <a:pPr algn="ctr"/>
            <a:r>
              <a:rPr lang="en-US" b="1" dirty="0">
                <a:latin typeface="Arial Narrow" pitchFamily="34" charset="0"/>
              </a:rPr>
              <a:t>Current liabilities</a:t>
            </a:r>
          </a:p>
          <a:p>
            <a:pPr algn="ctr"/>
            <a:r>
              <a:rPr lang="en-US" b="1" dirty="0">
                <a:latin typeface="Arial Narrow" pitchFamily="34" charset="0"/>
              </a:rPr>
              <a:t>amount to almost</a:t>
            </a:r>
          </a:p>
          <a:p>
            <a:pPr algn="ctr"/>
            <a:r>
              <a:rPr lang="en-US" b="1" dirty="0">
                <a:latin typeface="Arial Narrow" pitchFamily="34" charset="0"/>
              </a:rPr>
              <a:t>6 months’</a:t>
            </a:r>
          </a:p>
          <a:p>
            <a:pPr algn="ctr"/>
            <a:r>
              <a:rPr lang="en-US" b="1" dirty="0">
                <a:latin typeface="Arial Narrow" pitchFamily="34" charset="0"/>
              </a:rPr>
              <a:t>daily expenses</a:t>
            </a:r>
            <a:endParaRPr lang="en-US" dirty="0">
              <a:latin typeface="Arial Narrow" pitchFamily="34" charset="0"/>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2"/>
          <p:cNvSpPr>
            <a:spLocks noGrp="1" noChangeArrowheads="1"/>
          </p:cNvSpPr>
          <p:nvPr>
            <p:ph type="title"/>
          </p:nvPr>
        </p:nvSpPr>
        <p:spPr>
          <a:xfrm>
            <a:off x="533400" y="152400"/>
            <a:ext cx="8229600" cy="1143000"/>
          </a:xfrm>
        </p:spPr>
        <p:txBody>
          <a:bodyPr>
            <a:normAutofit/>
          </a:bodyPr>
          <a:lstStyle/>
          <a:p>
            <a:pPr algn="ctr"/>
            <a:r>
              <a:rPr lang="en-US" sz="3600" b="1" dirty="0"/>
              <a:t>But…</a:t>
            </a:r>
          </a:p>
        </p:txBody>
      </p:sp>
      <p:sp>
        <p:nvSpPr>
          <p:cNvPr id="293891" name="Rectangle 3"/>
          <p:cNvSpPr>
            <a:spLocks noGrp="1" noChangeArrowheads="1"/>
          </p:cNvSpPr>
          <p:nvPr>
            <p:ph idx="1"/>
          </p:nvPr>
        </p:nvSpPr>
        <p:spPr>
          <a:xfrm>
            <a:off x="685800" y="1676400"/>
            <a:ext cx="7772400" cy="4343400"/>
          </a:xfrm>
        </p:spPr>
        <p:txBody>
          <a:bodyPr>
            <a:normAutofit lnSpcReduction="10000"/>
          </a:bodyPr>
          <a:lstStyle/>
          <a:p>
            <a:pPr marL="457200" indent="-457200" eaLnBrk="1" hangingPunct="1"/>
            <a:r>
              <a:rPr lang="en-US" sz="2400" dirty="0" smtClean="0">
                <a:latin typeface="+mj-lt"/>
              </a:rPr>
              <a:t>In most cases, there are </a:t>
            </a:r>
            <a:r>
              <a:rPr lang="en-US" sz="2400" b="1" dirty="0" smtClean="0">
                <a:latin typeface="+mj-lt"/>
              </a:rPr>
              <a:t>no standards</a:t>
            </a:r>
            <a:r>
              <a:rPr lang="en-US" sz="2400" dirty="0" smtClean="0">
                <a:latin typeface="+mj-lt"/>
              </a:rPr>
              <a:t> against which a particular ratio value could be tested.</a:t>
            </a:r>
          </a:p>
          <a:p>
            <a:pPr marL="457200" indent="-457200" eaLnBrk="1" hangingPunct="1"/>
            <a:r>
              <a:rPr lang="en-US" sz="2400" dirty="0" smtClean="0">
                <a:latin typeface="+mj-lt"/>
              </a:rPr>
              <a:t>We make relative conclusions by </a:t>
            </a:r>
            <a:r>
              <a:rPr lang="en-US" sz="2400" b="1" dirty="0" smtClean="0">
                <a:latin typeface="+mj-lt"/>
              </a:rPr>
              <a:t>comparing the ratios with industry averages.</a:t>
            </a:r>
          </a:p>
          <a:p>
            <a:pPr marL="457200" indent="-457200" eaLnBrk="1" hangingPunct="1"/>
            <a:r>
              <a:rPr lang="en-US" sz="2400" dirty="0" smtClean="0">
                <a:latin typeface="+mj-lt"/>
              </a:rPr>
              <a:t>Thus, at best the conclusions could be ‘better than’ or ‘worse than’ or ‘average’.</a:t>
            </a:r>
          </a:p>
          <a:p>
            <a:pPr marL="457200" indent="-457200" eaLnBrk="1" hangingPunct="1"/>
            <a:r>
              <a:rPr lang="en-US" sz="2400" dirty="0" smtClean="0">
                <a:latin typeface="+mj-lt"/>
              </a:rPr>
              <a:t>Possible pitfalls in these comparisons could be the different accounting conventions:</a:t>
            </a:r>
          </a:p>
          <a:p>
            <a:pPr marL="957263" lvl="1" indent="-385763" eaLnBrk="1" hangingPunct="1"/>
            <a:r>
              <a:rPr lang="en-US" sz="2400" dirty="0" smtClean="0">
                <a:latin typeface="+mj-lt"/>
              </a:rPr>
              <a:t>Inventory valuation (LIFO vs. FIFO).</a:t>
            </a:r>
          </a:p>
          <a:p>
            <a:pPr marL="957263" lvl="1" indent="-385763" eaLnBrk="1" hangingPunct="1"/>
            <a:r>
              <a:rPr lang="en-US" sz="2400" dirty="0" smtClean="0">
                <a:latin typeface="+mj-lt"/>
              </a:rPr>
              <a:t>Different methods of depreciation.</a:t>
            </a:r>
          </a:p>
          <a:p>
            <a:pPr marL="957263" lvl="1" indent="-385763" eaLnBrk="1" hangingPunct="1"/>
            <a:r>
              <a:rPr lang="en-US" sz="2400" dirty="0" smtClean="0">
                <a:latin typeface="+mj-lt"/>
              </a:rPr>
              <a:t>Typical items (e.g.,, Retirement benefits).</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6" name="Rectangle 2"/>
          <p:cNvSpPr>
            <a:spLocks noGrp="1" noChangeArrowheads="1"/>
          </p:cNvSpPr>
          <p:nvPr>
            <p:ph type="title"/>
          </p:nvPr>
        </p:nvSpPr>
        <p:spPr>
          <a:xfrm>
            <a:off x="609600" y="218209"/>
            <a:ext cx="8229600" cy="1143000"/>
          </a:xfrm>
        </p:spPr>
        <p:txBody>
          <a:bodyPr>
            <a:normAutofit/>
          </a:bodyPr>
          <a:lstStyle/>
          <a:p>
            <a:pPr algn="ctr">
              <a:defRPr/>
            </a:pPr>
            <a:r>
              <a:rPr lang="en-US" sz="4400" b="1" dirty="0"/>
              <a:t>Account Receivable Turnover </a:t>
            </a:r>
          </a:p>
        </p:txBody>
      </p:sp>
      <p:sp>
        <p:nvSpPr>
          <p:cNvPr id="334851" name="Rectangle 3"/>
          <p:cNvSpPr>
            <a:spLocks noGrp="1" noChangeArrowheads="1"/>
          </p:cNvSpPr>
          <p:nvPr>
            <p:ph idx="1"/>
          </p:nvPr>
        </p:nvSpPr>
        <p:spPr>
          <a:xfrm>
            <a:off x="685800" y="2667000"/>
            <a:ext cx="7772400" cy="3505200"/>
          </a:xfrm>
        </p:spPr>
        <p:txBody>
          <a:bodyPr>
            <a:normAutofit lnSpcReduction="10000"/>
          </a:bodyPr>
          <a:lstStyle/>
          <a:p>
            <a:pPr marL="457200" indent="-457200" eaLnBrk="1" hangingPunct="1"/>
            <a:r>
              <a:rPr lang="en-US" sz="2400" dirty="0" smtClean="0">
                <a:latin typeface="+mj-lt"/>
              </a:rPr>
              <a:t>When credit sales figures are not available we could still compute using net sales (assuming that all the sales are on credit basis).</a:t>
            </a:r>
          </a:p>
          <a:p>
            <a:pPr marL="457200" indent="-457200" eaLnBrk="1" hangingPunct="1"/>
            <a:r>
              <a:rPr lang="en-US" sz="2400" dirty="0" smtClean="0">
                <a:latin typeface="+mj-lt"/>
              </a:rPr>
              <a:t>The time period taken for collection of receivable is of great interest in evaluating working capital, known as, Average Collection Period.</a:t>
            </a:r>
          </a:p>
          <a:p>
            <a:pPr marL="457200" indent="-457200" eaLnBrk="1" hangingPunct="1"/>
            <a:r>
              <a:rPr lang="en-US" sz="2400" dirty="0" smtClean="0">
                <a:latin typeface="+mj-lt"/>
              </a:rPr>
              <a:t>Comments will depend on the normal period of credit and credit terms given by the company and the level of deviation.</a:t>
            </a:r>
          </a:p>
        </p:txBody>
      </p:sp>
      <p:sp>
        <p:nvSpPr>
          <p:cNvPr id="225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2529" name="Picture 1"/>
          <p:cNvPicPr>
            <a:picLocks noChangeAspect="1" noChangeArrowheads="1"/>
          </p:cNvPicPr>
          <p:nvPr/>
        </p:nvPicPr>
        <p:blipFill>
          <a:blip r:embed="rId2" cstate="print">
            <a:clrChange>
              <a:clrFrom>
                <a:srgbClr val="FFFFFF"/>
              </a:clrFrom>
              <a:clrTo>
                <a:srgbClr val="FFFFFF">
                  <a:alpha val="0"/>
                </a:srgbClr>
              </a:clrTo>
            </a:clrChange>
            <a:lum bright="-30000"/>
          </a:blip>
          <a:srcRect/>
          <a:stretch>
            <a:fillRect/>
          </a:stretch>
        </p:blipFill>
        <p:spPr bwMode="auto">
          <a:xfrm>
            <a:off x="1828800" y="1752600"/>
            <a:ext cx="4800600" cy="685800"/>
          </a:xfrm>
          <a:prstGeom prst="rect">
            <a:avLst/>
          </a:prstGeom>
          <a:noFill/>
        </p:spPr>
      </p:pic>
      <p:sp>
        <p:nvSpPr>
          <p:cNvPr id="22531" name="Rectangle 3"/>
          <p:cNvSpPr>
            <a:spLocks noChangeArrowheads="1"/>
          </p:cNvSpPr>
          <p:nvPr/>
        </p:nvSpPr>
        <p:spPr bwMode="auto">
          <a:xfrm>
            <a:off x="36513" y="838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1800" b="0" i="0" u="none" strike="noStrike" cap="none" normalizeH="0" baseline="0" smtClean="0">
              <a:ln>
                <a:noFill/>
              </a:ln>
              <a:solidFill>
                <a:schemeClr val="tx1"/>
              </a:solidFill>
              <a:effectLst/>
              <a:latin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2" name="Rectangle 2"/>
          <p:cNvSpPr>
            <a:spLocks noGrp="1" noChangeArrowheads="1"/>
          </p:cNvSpPr>
          <p:nvPr>
            <p:ph type="title"/>
          </p:nvPr>
        </p:nvSpPr>
        <p:spPr>
          <a:xfrm>
            <a:off x="677787" y="79375"/>
            <a:ext cx="8001000" cy="1216025"/>
          </a:xfrm>
        </p:spPr>
        <p:txBody>
          <a:bodyPr>
            <a:normAutofit/>
          </a:bodyPr>
          <a:lstStyle/>
          <a:p>
            <a:pPr algn="ctr">
              <a:defRPr/>
            </a:pPr>
            <a:r>
              <a:rPr lang="en-US" sz="4400" b="1" dirty="0"/>
              <a:t>Accounts Receivable Turnover … </a:t>
            </a:r>
          </a:p>
        </p:txBody>
      </p:sp>
      <p:graphicFrame>
        <p:nvGraphicFramePr>
          <p:cNvPr id="333827" name="Group 3"/>
          <p:cNvGraphicFramePr>
            <a:graphicFrameLocks noGrp="1"/>
          </p:cNvGraphicFramePr>
          <p:nvPr>
            <p:ph type="tbl" idx="1"/>
            <p:extLst>
              <p:ext uri="{D42A27DB-BD31-4B8C-83A1-F6EECF244321}">
                <p14:modId xmlns:p14="http://schemas.microsoft.com/office/powerpoint/2010/main" val="274970092"/>
              </p:ext>
            </p:extLst>
          </p:nvPr>
        </p:nvGraphicFramePr>
        <p:xfrm>
          <a:off x="566738" y="1752600"/>
          <a:ext cx="8001000" cy="3529966"/>
        </p:xfrm>
        <a:graphic>
          <a:graphicData uri="http://schemas.openxmlformats.org/drawingml/2006/table">
            <a:tbl>
              <a:tblPr/>
              <a:tblGrid>
                <a:gridCol w="5365750"/>
                <a:gridCol w="1366837"/>
                <a:gridCol w="1268413"/>
              </a:tblGrid>
              <a:tr h="423863">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1" i="0" u="none" strike="noStrike" cap="none" normalizeH="0" baseline="0" dirty="0" smtClean="0">
                          <a:ln>
                            <a:noFill/>
                          </a:ln>
                          <a:solidFill>
                            <a:schemeClr val="tx1"/>
                          </a:solidFill>
                          <a:effectLst/>
                          <a:latin typeface="Arial Narrow" pitchFamily="34" charset="0"/>
                        </a:rPr>
                        <a:t>Particulars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1" i="0" u="none" strike="noStrike" cap="none" normalizeH="0" baseline="0" dirty="0" smtClean="0">
                          <a:ln>
                            <a:noFill/>
                          </a:ln>
                          <a:solidFill>
                            <a:srgbClr val="000000"/>
                          </a:solidFill>
                          <a:effectLst/>
                          <a:latin typeface="Arial Narrow" pitchFamily="34" charset="0"/>
                          <a:cs typeface="Times New Roman" pitchFamily="18" charset="0"/>
                        </a:rPr>
                        <a:t>20X7</a:t>
                      </a:r>
                      <a:endParaRPr kumimoji="0" lang="en-US" sz="20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1" i="0" u="none" strike="noStrike" cap="none" normalizeH="0" baseline="0" dirty="0" smtClean="0">
                          <a:ln>
                            <a:noFill/>
                          </a:ln>
                          <a:solidFill>
                            <a:srgbClr val="000000"/>
                          </a:solidFill>
                          <a:effectLst/>
                          <a:latin typeface="Arial Narrow" pitchFamily="34" charset="0"/>
                          <a:cs typeface="Times New Roman" pitchFamily="18" charset="0"/>
                        </a:rPr>
                        <a:t>20X6</a:t>
                      </a:r>
                      <a:endParaRPr kumimoji="0" lang="en-US" sz="20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39713">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Sales (Rs Million)</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300</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smtClean="0">
                          <a:ln>
                            <a:noFill/>
                          </a:ln>
                          <a:solidFill>
                            <a:srgbClr val="000000"/>
                          </a:solidFill>
                          <a:effectLst/>
                          <a:latin typeface="Arial Narrow" pitchFamily="34" charset="0"/>
                          <a:cs typeface="Times New Roman" pitchFamily="18" charset="0"/>
                        </a:rPr>
                        <a:t>280</a:t>
                      </a:r>
                      <a:endParaRPr kumimoji="0" lang="en-US" sz="20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38125">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Sales per day (Rs Million)</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0.82</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0.77</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38125">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Accounts receivable(INR Million)	</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smtClean="0">
                          <a:ln>
                            <a:noFill/>
                          </a:ln>
                          <a:solidFill>
                            <a:srgbClr val="000000"/>
                          </a:solidFill>
                          <a:effectLst/>
                          <a:latin typeface="Arial Narrow" pitchFamily="34" charset="0"/>
                          <a:cs typeface="Times New Roman" pitchFamily="18" charset="0"/>
                        </a:rPr>
                        <a:t>32</a:t>
                      </a:r>
                      <a:endParaRPr kumimoji="0" lang="en-US" sz="20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20</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38125">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Accounts receivable turnover</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9.37</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14</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41313">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Average Collection period (number of days)</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38.9</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26.1</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423863">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Average Collection period using Average Accounts Receivable during the period (number of days)</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31.6</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423863">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smtClean="0">
                          <a:ln>
                            <a:noFill/>
                          </a:ln>
                          <a:solidFill>
                            <a:srgbClr val="000000"/>
                          </a:solidFill>
                          <a:effectLst/>
                          <a:latin typeface="Arial Narrow" pitchFamily="34" charset="0"/>
                          <a:cs typeface="Times New Roman" pitchFamily="18" charset="0"/>
                        </a:rPr>
                        <a:t>Average Accounts receivable turnover</a:t>
                      </a:r>
                      <a:endParaRPr kumimoji="0" lang="en-US" sz="20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smtClean="0">
                          <a:ln>
                            <a:noFill/>
                          </a:ln>
                          <a:solidFill>
                            <a:srgbClr val="000000"/>
                          </a:solidFill>
                          <a:effectLst/>
                          <a:latin typeface="Arial Narrow" pitchFamily="34" charset="0"/>
                          <a:cs typeface="Times New Roman" pitchFamily="18" charset="0"/>
                        </a:rPr>
                        <a:t>11.54</a:t>
                      </a:r>
                      <a:endParaRPr kumimoji="0" lang="en-US" sz="20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bl>
          </a:graphicData>
        </a:graphic>
      </p:graphicFrame>
      <p:sp>
        <p:nvSpPr>
          <p:cNvPr id="333865" name="Oval 41"/>
          <p:cNvSpPr>
            <a:spLocks noChangeArrowheads="1"/>
          </p:cNvSpPr>
          <p:nvPr/>
        </p:nvSpPr>
        <p:spPr bwMode="auto">
          <a:xfrm>
            <a:off x="228600" y="4724400"/>
            <a:ext cx="3352800" cy="1752600"/>
          </a:xfrm>
          <a:prstGeom prst="ellipse">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2700000" scaled="1"/>
            <a:tileRect/>
          </a:gradFill>
          <a:ln w="12700">
            <a:noFill/>
            <a:round/>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anchor="ctr"/>
          <a:lstStyle/>
          <a:p>
            <a:pPr>
              <a:defRPr/>
            </a:pPr>
            <a:endParaRPr lang="en-US"/>
          </a:p>
        </p:txBody>
      </p:sp>
      <p:sp>
        <p:nvSpPr>
          <p:cNvPr id="333866" name="Text Box 42"/>
          <p:cNvSpPr txBox="1">
            <a:spLocks noChangeArrowheads="1"/>
          </p:cNvSpPr>
          <p:nvPr/>
        </p:nvSpPr>
        <p:spPr bwMode="auto">
          <a:xfrm>
            <a:off x="533400" y="4800600"/>
            <a:ext cx="2743200" cy="1631216"/>
          </a:xfrm>
          <a:prstGeom prst="rect">
            <a:avLst/>
          </a:prstGeom>
          <a:noFill/>
          <a:ln w="12700">
            <a:noFill/>
            <a:miter lim="800000"/>
            <a:headEnd/>
            <a:tailEnd/>
          </a:ln>
        </p:spPr>
        <p:txBody>
          <a:bodyPr wrap="square">
            <a:spAutoFit/>
          </a:bodyPr>
          <a:lstStyle/>
          <a:p>
            <a:pPr algn="ctr"/>
            <a:r>
              <a:rPr lang="en-US" sz="2000" b="1" dirty="0">
                <a:latin typeface="Arial Narrow" pitchFamily="34" charset="0"/>
              </a:rPr>
              <a:t>Cycle of credit</a:t>
            </a:r>
          </a:p>
          <a:p>
            <a:pPr algn="ctr"/>
            <a:r>
              <a:rPr lang="en-US" sz="2000" b="1" dirty="0">
                <a:latin typeface="Arial Narrow" pitchFamily="34" charset="0"/>
              </a:rPr>
              <a:t>Sales and its collection</a:t>
            </a:r>
          </a:p>
          <a:p>
            <a:pPr algn="ctr"/>
            <a:r>
              <a:rPr lang="en-US" sz="2000" b="1" dirty="0">
                <a:latin typeface="Arial Narrow" pitchFamily="34" charset="0"/>
              </a:rPr>
              <a:t>happened more</a:t>
            </a:r>
          </a:p>
          <a:p>
            <a:pPr algn="ctr"/>
            <a:r>
              <a:rPr lang="en-US" sz="2000" b="1" dirty="0">
                <a:latin typeface="Arial Narrow" pitchFamily="34" charset="0"/>
              </a:rPr>
              <a:t>than 11 times</a:t>
            </a:r>
          </a:p>
          <a:p>
            <a:pPr algn="ctr"/>
            <a:r>
              <a:rPr lang="en-US" sz="2000" b="1" dirty="0">
                <a:latin typeface="Arial Narrow" pitchFamily="34" charset="0"/>
              </a:rPr>
              <a:t>during the year </a:t>
            </a:r>
          </a:p>
        </p:txBody>
      </p:sp>
      <p:sp>
        <p:nvSpPr>
          <p:cNvPr id="333867" name="Oval 43"/>
          <p:cNvSpPr>
            <a:spLocks noChangeArrowheads="1"/>
          </p:cNvSpPr>
          <p:nvPr/>
        </p:nvSpPr>
        <p:spPr bwMode="auto">
          <a:xfrm>
            <a:off x="990600" y="1295400"/>
            <a:ext cx="3962400" cy="1676400"/>
          </a:xfrm>
          <a:prstGeom prst="ellipse">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2700000" scaled="1"/>
            <a:tileRect/>
          </a:gradFill>
          <a:ln w="12700">
            <a:noFill/>
            <a:round/>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anchor="ctr"/>
          <a:lstStyle/>
          <a:p>
            <a:pPr>
              <a:defRPr/>
            </a:pPr>
            <a:endParaRPr lang="en-US"/>
          </a:p>
        </p:txBody>
      </p:sp>
      <p:sp>
        <p:nvSpPr>
          <p:cNvPr id="333868" name="Text Box 44"/>
          <p:cNvSpPr txBox="1">
            <a:spLocks noChangeArrowheads="1"/>
          </p:cNvSpPr>
          <p:nvPr/>
        </p:nvSpPr>
        <p:spPr bwMode="auto">
          <a:xfrm>
            <a:off x="1493913" y="1295400"/>
            <a:ext cx="3078087" cy="1569660"/>
          </a:xfrm>
          <a:prstGeom prst="rect">
            <a:avLst/>
          </a:prstGeom>
          <a:noFill/>
          <a:ln w="12700">
            <a:noFill/>
            <a:miter lim="800000"/>
            <a:headEnd/>
            <a:tailEnd/>
          </a:ln>
        </p:spPr>
        <p:txBody>
          <a:bodyPr wrap="none">
            <a:spAutoFit/>
          </a:bodyPr>
          <a:lstStyle/>
          <a:p>
            <a:pPr algn="ctr"/>
            <a:r>
              <a:rPr lang="en-US" b="1" dirty="0">
                <a:latin typeface="Arial Narrow" pitchFamily="34" charset="0"/>
              </a:rPr>
              <a:t>On an average</a:t>
            </a:r>
          </a:p>
          <a:p>
            <a:pPr algn="ctr"/>
            <a:r>
              <a:rPr lang="en-US" b="1" dirty="0">
                <a:latin typeface="Arial Narrow" pitchFamily="34" charset="0"/>
              </a:rPr>
              <a:t>it takes approximately</a:t>
            </a:r>
          </a:p>
          <a:p>
            <a:pPr algn="ctr"/>
            <a:r>
              <a:rPr lang="en-US" b="1" dirty="0">
                <a:latin typeface="Arial Narrow" pitchFamily="34" charset="0"/>
              </a:rPr>
              <a:t>32 days for collection of</a:t>
            </a:r>
          </a:p>
          <a:p>
            <a:pPr algn="ctr"/>
            <a:r>
              <a:rPr lang="en-US" b="1" dirty="0">
                <a:latin typeface="Arial Narrow" pitchFamily="34" charset="0"/>
              </a:rPr>
              <a:t>accounts receivable </a:t>
            </a:r>
          </a:p>
        </p:txBody>
      </p:sp>
      <p:sp>
        <p:nvSpPr>
          <p:cNvPr id="15" name="Right Arrow 14"/>
          <p:cNvSpPr/>
          <p:nvPr/>
        </p:nvSpPr>
        <p:spPr bwMode="auto">
          <a:xfrm rot="2774844">
            <a:off x="4219575" y="3309938"/>
            <a:ext cx="2684463" cy="528637"/>
          </a:xfrm>
          <a:prstGeom prst="rightArrow">
            <a:avLst>
              <a:gd name="adj1" fmla="val 50000"/>
              <a:gd name="adj2" fmla="val 80263"/>
            </a:avLst>
          </a:prstGeom>
          <a:solidFill>
            <a:srgbClr val="FF0000"/>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defRPr/>
            </a:pPr>
            <a:endParaRPr lang="en-US"/>
          </a:p>
        </p:txBody>
      </p:sp>
      <p:sp>
        <p:nvSpPr>
          <p:cNvPr id="16" name="Right Arrow 15"/>
          <p:cNvSpPr/>
          <p:nvPr/>
        </p:nvSpPr>
        <p:spPr bwMode="auto">
          <a:xfrm rot="20964606">
            <a:off x="3506788" y="5008563"/>
            <a:ext cx="2914650" cy="527050"/>
          </a:xfrm>
          <a:prstGeom prst="rightArrow">
            <a:avLst>
              <a:gd name="adj1" fmla="val 50000"/>
              <a:gd name="adj2" fmla="val 80263"/>
            </a:avLst>
          </a:prstGeom>
          <a:solidFill>
            <a:srgbClr val="FF0000"/>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defRPr/>
            </a:pPr>
            <a:endParaRPr lang="en-US"/>
          </a:p>
        </p:txBody>
      </p:sp>
    </p:spTree>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60" name="Rectangle 2"/>
          <p:cNvSpPr>
            <a:spLocks noGrp="1" noChangeArrowheads="1"/>
          </p:cNvSpPr>
          <p:nvPr>
            <p:ph type="title"/>
          </p:nvPr>
        </p:nvSpPr>
        <p:spPr>
          <a:xfrm>
            <a:off x="685800" y="0"/>
            <a:ext cx="8001000" cy="1216025"/>
          </a:xfrm>
        </p:spPr>
        <p:txBody>
          <a:bodyPr>
            <a:normAutofit/>
          </a:bodyPr>
          <a:lstStyle/>
          <a:p>
            <a:pPr algn="ctr">
              <a:defRPr/>
            </a:pPr>
            <a:r>
              <a:rPr lang="en-US" sz="4400" b="1" dirty="0"/>
              <a:t>Inventory Turnover … </a:t>
            </a:r>
          </a:p>
        </p:txBody>
      </p:sp>
      <p:graphicFrame>
        <p:nvGraphicFramePr>
          <p:cNvPr id="335875" name="Group 3"/>
          <p:cNvGraphicFramePr>
            <a:graphicFrameLocks noGrp="1"/>
          </p:cNvGraphicFramePr>
          <p:nvPr>
            <p:ph type="tbl" idx="1"/>
            <p:extLst>
              <p:ext uri="{D42A27DB-BD31-4B8C-83A1-F6EECF244321}">
                <p14:modId xmlns:p14="http://schemas.microsoft.com/office/powerpoint/2010/main" val="1262604967"/>
              </p:ext>
            </p:extLst>
          </p:nvPr>
        </p:nvGraphicFramePr>
        <p:xfrm>
          <a:off x="609600" y="1676400"/>
          <a:ext cx="8001000" cy="3474720"/>
        </p:xfrm>
        <a:graphic>
          <a:graphicData uri="http://schemas.openxmlformats.org/drawingml/2006/table">
            <a:tbl>
              <a:tblPr/>
              <a:tblGrid>
                <a:gridCol w="5764213"/>
                <a:gridCol w="1171575"/>
                <a:gridCol w="1065212"/>
              </a:tblGrid>
              <a:tr h="290513">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1" i="0" u="none" strike="noStrike" cap="none" normalizeH="0" baseline="0" dirty="0" smtClean="0">
                          <a:ln>
                            <a:noFill/>
                          </a:ln>
                          <a:solidFill>
                            <a:srgbClr val="000000"/>
                          </a:solidFill>
                          <a:effectLst/>
                          <a:latin typeface="Arial Narrow" pitchFamily="34" charset="0"/>
                          <a:cs typeface="Times New Roman" pitchFamily="18" charset="0"/>
                        </a:rPr>
                        <a:t>Particulars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1" i="0" u="none" strike="noStrike" cap="none" normalizeH="0" baseline="0" dirty="0" smtClean="0">
                          <a:ln>
                            <a:noFill/>
                          </a:ln>
                          <a:solidFill>
                            <a:srgbClr val="000000"/>
                          </a:solidFill>
                          <a:effectLst/>
                          <a:latin typeface="Arial Narrow" pitchFamily="34" charset="0"/>
                          <a:cs typeface="Times New Roman" pitchFamily="18" charset="0"/>
                        </a:rPr>
                        <a:t>20X7</a:t>
                      </a:r>
                      <a:endParaRPr kumimoji="0" lang="en-US" sz="20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1" i="0" u="none" strike="noStrike" cap="none" normalizeH="0" baseline="0" dirty="0" smtClean="0">
                          <a:ln>
                            <a:noFill/>
                          </a:ln>
                          <a:solidFill>
                            <a:srgbClr val="000000"/>
                          </a:solidFill>
                          <a:effectLst/>
                          <a:latin typeface="Arial Narrow" pitchFamily="34" charset="0"/>
                          <a:cs typeface="Times New Roman" pitchFamily="18" charset="0"/>
                        </a:rPr>
                        <a:t>20X6</a:t>
                      </a:r>
                      <a:endParaRPr kumimoji="0" lang="en-US" sz="20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77800">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Cost of goods sold (INR Million)</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148</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smtClean="0">
                          <a:ln>
                            <a:noFill/>
                          </a:ln>
                          <a:solidFill>
                            <a:srgbClr val="000000"/>
                          </a:solidFill>
                          <a:effectLst/>
                          <a:latin typeface="Arial Narrow" pitchFamily="34" charset="0"/>
                          <a:cs typeface="Times New Roman" pitchFamily="18" charset="0"/>
                        </a:rPr>
                        <a:t>140</a:t>
                      </a:r>
                      <a:endParaRPr kumimoji="0" lang="en-US" sz="20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77800">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Cost of goods sold per day (INR Million)</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smtClean="0">
                          <a:ln>
                            <a:noFill/>
                          </a:ln>
                          <a:solidFill>
                            <a:srgbClr val="000000"/>
                          </a:solidFill>
                          <a:effectLst/>
                          <a:latin typeface="Arial Narrow" pitchFamily="34" charset="0"/>
                          <a:cs typeface="Times New Roman" pitchFamily="18" charset="0"/>
                        </a:rPr>
                        <a:t>0.41</a:t>
                      </a:r>
                      <a:endParaRPr kumimoji="0" lang="en-US" sz="20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smtClean="0">
                          <a:ln>
                            <a:noFill/>
                          </a:ln>
                          <a:solidFill>
                            <a:srgbClr val="000000"/>
                          </a:solidFill>
                          <a:effectLst/>
                          <a:latin typeface="Arial Narrow" pitchFamily="34" charset="0"/>
                          <a:cs typeface="Times New Roman" pitchFamily="18" charset="0"/>
                        </a:rPr>
                        <a:t>0.38</a:t>
                      </a:r>
                      <a:endParaRPr kumimoji="0" lang="en-US" sz="20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77800">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Inventory (INR Million)	</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smtClean="0">
                          <a:ln>
                            <a:noFill/>
                          </a:ln>
                          <a:solidFill>
                            <a:srgbClr val="000000"/>
                          </a:solidFill>
                          <a:effectLst/>
                          <a:latin typeface="Arial Narrow" pitchFamily="34" charset="0"/>
                          <a:cs typeface="Times New Roman" pitchFamily="18" charset="0"/>
                        </a:rPr>
                        <a:t>121</a:t>
                      </a:r>
                      <a:endParaRPr kumimoji="0" lang="en-US" sz="20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smtClean="0">
                          <a:ln>
                            <a:noFill/>
                          </a:ln>
                          <a:solidFill>
                            <a:srgbClr val="000000"/>
                          </a:solidFill>
                          <a:effectLst/>
                          <a:latin typeface="Arial Narrow" pitchFamily="34" charset="0"/>
                          <a:cs typeface="Times New Roman" pitchFamily="18" charset="0"/>
                        </a:rPr>
                        <a:t>99</a:t>
                      </a:r>
                      <a:endParaRPr kumimoji="0" lang="en-US" sz="20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77800">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Inventory turnover</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smtClean="0">
                          <a:ln>
                            <a:noFill/>
                          </a:ln>
                          <a:solidFill>
                            <a:srgbClr val="000000"/>
                          </a:solidFill>
                          <a:effectLst/>
                          <a:latin typeface="Arial Narrow" pitchFamily="34" charset="0"/>
                          <a:cs typeface="Times New Roman" pitchFamily="18" charset="0"/>
                        </a:rPr>
                        <a:t>1.22</a:t>
                      </a:r>
                      <a:endParaRPr kumimoji="0" lang="en-US" sz="20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smtClean="0">
                          <a:ln>
                            <a:noFill/>
                          </a:ln>
                          <a:solidFill>
                            <a:srgbClr val="000000"/>
                          </a:solidFill>
                          <a:effectLst/>
                          <a:latin typeface="Arial Narrow" pitchFamily="34" charset="0"/>
                          <a:cs typeface="Times New Roman" pitchFamily="18" charset="0"/>
                        </a:rPr>
                        <a:t>1.41</a:t>
                      </a:r>
                      <a:endParaRPr kumimoji="0" lang="en-US" sz="20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77800">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Inventory Holding Period (number of days)</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smtClean="0">
                          <a:ln>
                            <a:noFill/>
                          </a:ln>
                          <a:solidFill>
                            <a:srgbClr val="000000"/>
                          </a:solidFill>
                          <a:effectLst/>
                          <a:latin typeface="Arial Narrow" pitchFamily="34" charset="0"/>
                          <a:cs typeface="Times New Roman" pitchFamily="18" charset="0"/>
                        </a:rPr>
                        <a:t>299</a:t>
                      </a:r>
                      <a:endParaRPr kumimoji="0" lang="en-US" sz="20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smtClean="0">
                          <a:ln>
                            <a:noFill/>
                          </a:ln>
                          <a:solidFill>
                            <a:srgbClr val="000000"/>
                          </a:solidFill>
                          <a:effectLst/>
                          <a:latin typeface="Arial Narrow" pitchFamily="34" charset="0"/>
                          <a:cs typeface="Times New Roman" pitchFamily="18" charset="0"/>
                        </a:rPr>
                        <a:t>259</a:t>
                      </a:r>
                      <a:endParaRPr kumimoji="0" lang="en-US" sz="20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76213">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Average Inventory Turnover</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smtClean="0">
                          <a:ln>
                            <a:noFill/>
                          </a:ln>
                          <a:solidFill>
                            <a:srgbClr val="000000"/>
                          </a:solidFill>
                          <a:effectLst/>
                          <a:latin typeface="Arial Narrow" pitchFamily="34" charset="0"/>
                          <a:cs typeface="Times New Roman" pitchFamily="18" charset="0"/>
                        </a:rPr>
                        <a:t>1.35</a:t>
                      </a:r>
                      <a:endParaRPr kumimoji="0" lang="en-US" sz="20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20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20675">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smtClean="0">
                          <a:ln>
                            <a:noFill/>
                          </a:ln>
                          <a:solidFill>
                            <a:srgbClr val="000000"/>
                          </a:solidFill>
                          <a:effectLst/>
                          <a:latin typeface="Arial Narrow" pitchFamily="34" charset="0"/>
                          <a:cs typeface="Times New Roman" pitchFamily="18" charset="0"/>
                        </a:rPr>
                        <a:t>Inventory Holding Period based on average inventory (number of days)</a:t>
                      </a:r>
                      <a:endParaRPr kumimoji="0" lang="en-US" sz="20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270</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bl>
          </a:graphicData>
        </a:graphic>
      </p:graphicFrame>
      <p:sp>
        <p:nvSpPr>
          <p:cNvPr id="335913" name="Oval 41"/>
          <p:cNvSpPr>
            <a:spLocks noChangeArrowheads="1"/>
          </p:cNvSpPr>
          <p:nvPr/>
        </p:nvSpPr>
        <p:spPr bwMode="auto">
          <a:xfrm>
            <a:off x="228600" y="4648200"/>
            <a:ext cx="2590800" cy="1447800"/>
          </a:xfrm>
          <a:prstGeom prst="ellipse">
            <a:avLst/>
          </a:prstGeom>
          <a:solidFill>
            <a:schemeClr val="accent2">
              <a:lumMod val="60000"/>
              <a:lumOff val="40000"/>
            </a:schemeClr>
          </a:solidFill>
          <a:ln w="127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defRPr/>
            </a:pPr>
            <a:endParaRPr lang="en-US"/>
          </a:p>
        </p:txBody>
      </p:sp>
      <p:sp>
        <p:nvSpPr>
          <p:cNvPr id="335914" name="Text Box 42"/>
          <p:cNvSpPr txBox="1">
            <a:spLocks noChangeArrowheads="1"/>
          </p:cNvSpPr>
          <p:nvPr/>
        </p:nvSpPr>
        <p:spPr bwMode="auto">
          <a:xfrm>
            <a:off x="533400" y="4800600"/>
            <a:ext cx="2024913" cy="1200329"/>
          </a:xfrm>
          <a:prstGeom prst="rect">
            <a:avLst/>
          </a:prstGeom>
          <a:noFill/>
          <a:ln w="12700">
            <a:noFill/>
            <a:miter lim="800000"/>
            <a:headEnd/>
            <a:tailEnd/>
          </a:ln>
        </p:spPr>
        <p:txBody>
          <a:bodyPr wrap="none">
            <a:spAutoFit/>
          </a:bodyPr>
          <a:lstStyle/>
          <a:p>
            <a:pPr algn="ctr"/>
            <a:r>
              <a:rPr lang="en-US" b="1" dirty="0">
                <a:latin typeface="Arial Narrow" pitchFamily="34" charset="0"/>
              </a:rPr>
              <a:t>Inventory</a:t>
            </a:r>
          </a:p>
          <a:p>
            <a:pPr algn="ctr"/>
            <a:r>
              <a:rPr lang="en-US" b="1" dirty="0">
                <a:latin typeface="Arial Narrow" pitchFamily="34" charset="0"/>
              </a:rPr>
              <a:t>turns over just</a:t>
            </a:r>
          </a:p>
          <a:p>
            <a:pPr algn="ctr"/>
            <a:r>
              <a:rPr lang="en-US" b="1" dirty="0">
                <a:latin typeface="Arial Narrow" pitchFamily="34" charset="0"/>
              </a:rPr>
              <a:t>about 1.3 times</a:t>
            </a:r>
          </a:p>
        </p:txBody>
      </p:sp>
      <p:sp>
        <p:nvSpPr>
          <p:cNvPr id="335915" name="Oval 43"/>
          <p:cNvSpPr>
            <a:spLocks noChangeArrowheads="1"/>
          </p:cNvSpPr>
          <p:nvPr/>
        </p:nvSpPr>
        <p:spPr bwMode="auto">
          <a:xfrm>
            <a:off x="3505200" y="4648200"/>
            <a:ext cx="3048000" cy="1524000"/>
          </a:xfrm>
          <a:prstGeom prst="ellipse">
            <a:avLst/>
          </a:prstGeom>
          <a:solidFill>
            <a:schemeClr val="accent2">
              <a:lumMod val="60000"/>
              <a:lumOff val="40000"/>
            </a:schemeClr>
          </a:solidFill>
          <a:ln w="127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defRPr/>
            </a:pPr>
            <a:endParaRPr lang="en-US"/>
          </a:p>
        </p:txBody>
      </p:sp>
      <p:sp>
        <p:nvSpPr>
          <p:cNvPr id="335916" name="Text Box 44"/>
          <p:cNvSpPr txBox="1">
            <a:spLocks noChangeArrowheads="1"/>
          </p:cNvSpPr>
          <p:nvPr/>
        </p:nvSpPr>
        <p:spPr bwMode="auto">
          <a:xfrm>
            <a:off x="3810000" y="4648200"/>
            <a:ext cx="2509837" cy="1569660"/>
          </a:xfrm>
          <a:prstGeom prst="rect">
            <a:avLst/>
          </a:prstGeom>
          <a:noFill/>
          <a:ln w="12700">
            <a:noFill/>
            <a:miter lim="800000"/>
            <a:headEnd/>
            <a:tailEnd/>
          </a:ln>
        </p:spPr>
        <p:txBody>
          <a:bodyPr wrap="square">
            <a:spAutoFit/>
          </a:bodyPr>
          <a:lstStyle/>
          <a:p>
            <a:pPr algn="ctr"/>
            <a:r>
              <a:rPr lang="en-US" b="1" dirty="0">
                <a:latin typeface="Arial Narrow" pitchFamily="34" charset="0"/>
              </a:rPr>
              <a:t>Inventory</a:t>
            </a:r>
          </a:p>
          <a:p>
            <a:pPr algn="ctr"/>
            <a:r>
              <a:rPr lang="en-US" b="1" dirty="0">
                <a:latin typeface="Arial Narrow" pitchFamily="34" charset="0"/>
              </a:rPr>
              <a:t>Holding period is</a:t>
            </a:r>
          </a:p>
          <a:p>
            <a:pPr algn="ctr"/>
            <a:r>
              <a:rPr lang="en-US" b="1" dirty="0">
                <a:latin typeface="Arial Narrow" pitchFamily="34" charset="0"/>
              </a:rPr>
              <a:t>270 days or </a:t>
            </a:r>
          </a:p>
          <a:p>
            <a:pPr algn="ctr"/>
            <a:r>
              <a:rPr lang="en-US" b="1" dirty="0">
                <a:latin typeface="Arial Narrow" pitchFamily="34" charset="0"/>
              </a:rPr>
              <a:t>9 months</a:t>
            </a:r>
          </a:p>
        </p:txBody>
      </p:sp>
      <p:sp>
        <p:nvSpPr>
          <p:cNvPr id="335918" name="Text Box 46"/>
          <p:cNvSpPr txBox="1">
            <a:spLocks noChangeArrowheads="1"/>
          </p:cNvSpPr>
          <p:nvPr/>
        </p:nvSpPr>
        <p:spPr bwMode="auto">
          <a:xfrm>
            <a:off x="457200" y="3741003"/>
            <a:ext cx="5715000" cy="830997"/>
          </a:xfrm>
          <a:prstGeom prst="rect">
            <a:avLst/>
          </a:prstGeom>
          <a:solidFill>
            <a:schemeClr val="accent2">
              <a:lumMod val="60000"/>
              <a:lumOff val="40000"/>
            </a:schemeClr>
          </a:solidFill>
          <a:ln w="1270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defRPr/>
            </a:pPr>
            <a:r>
              <a:rPr lang="en-US" b="1" dirty="0">
                <a:latin typeface="Arial Narrow" pitchFamily="34" charset="0"/>
              </a:rPr>
              <a:t>Inventory turnover =</a:t>
            </a:r>
          </a:p>
          <a:p>
            <a:pPr algn="ctr">
              <a:defRPr/>
            </a:pPr>
            <a:r>
              <a:rPr lang="en-US" b="1" dirty="0">
                <a:latin typeface="Arial Narrow" pitchFamily="34" charset="0"/>
              </a:rPr>
              <a:t>Cost of Goods </a:t>
            </a:r>
            <a:r>
              <a:rPr lang="en-US" b="1" dirty="0" smtClean="0">
                <a:latin typeface="Arial Narrow" pitchFamily="34" charset="0"/>
              </a:rPr>
              <a:t>Sold/Average </a:t>
            </a:r>
            <a:r>
              <a:rPr lang="en-US" b="1" dirty="0">
                <a:latin typeface="Arial Narrow" pitchFamily="34" charset="0"/>
              </a:rPr>
              <a:t>inventory </a:t>
            </a:r>
          </a:p>
        </p:txBody>
      </p:sp>
      <p:sp>
        <p:nvSpPr>
          <p:cNvPr id="335919" name="AutoShape 47"/>
          <p:cNvSpPr>
            <a:spLocks noChangeArrowheads="1"/>
          </p:cNvSpPr>
          <p:nvPr/>
        </p:nvSpPr>
        <p:spPr bwMode="auto">
          <a:xfrm rot="-1709751">
            <a:off x="6096000" y="3352800"/>
            <a:ext cx="762000" cy="457200"/>
          </a:xfrm>
          <a:prstGeom prst="rightArrow">
            <a:avLst>
              <a:gd name="adj1" fmla="val 29769"/>
              <a:gd name="adj2" fmla="val 64738"/>
            </a:avLst>
          </a:prstGeom>
          <a:solidFill>
            <a:srgbClr val="FF0000"/>
          </a:solidFill>
          <a:ln w="1270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defRPr/>
            </a:pPr>
            <a:endParaRPr lang="en-US"/>
          </a:p>
        </p:txBody>
      </p:sp>
      <p:sp>
        <p:nvSpPr>
          <p:cNvPr id="13" name="AutoShape 47"/>
          <p:cNvSpPr>
            <a:spLocks noChangeArrowheads="1"/>
          </p:cNvSpPr>
          <p:nvPr/>
        </p:nvSpPr>
        <p:spPr bwMode="auto">
          <a:xfrm>
            <a:off x="2895600" y="5181600"/>
            <a:ext cx="609600" cy="457200"/>
          </a:xfrm>
          <a:prstGeom prst="rightArrow">
            <a:avLst>
              <a:gd name="adj1" fmla="val 29769"/>
              <a:gd name="adj2" fmla="val 64738"/>
            </a:avLst>
          </a:prstGeom>
          <a:solidFill>
            <a:srgbClr val="FF0000"/>
          </a:solidFill>
          <a:ln w="1270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defRPr/>
            </a:pPr>
            <a:endParaRPr lang="en-US"/>
          </a:p>
        </p:txBody>
      </p:sp>
    </p:spTree>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4" name="Rectangle 2"/>
          <p:cNvSpPr>
            <a:spLocks noGrp="1" noChangeArrowheads="1"/>
          </p:cNvSpPr>
          <p:nvPr>
            <p:ph type="title"/>
          </p:nvPr>
        </p:nvSpPr>
        <p:spPr>
          <a:xfrm>
            <a:off x="533400" y="152400"/>
            <a:ext cx="8229600" cy="1143000"/>
          </a:xfrm>
        </p:spPr>
        <p:txBody>
          <a:bodyPr>
            <a:normAutofit/>
          </a:bodyPr>
          <a:lstStyle/>
          <a:p>
            <a:pPr algn="ctr">
              <a:defRPr/>
            </a:pPr>
            <a:r>
              <a:rPr lang="en-US" sz="4400" b="1" dirty="0"/>
              <a:t>Inventory Conversion Period</a:t>
            </a:r>
          </a:p>
        </p:txBody>
      </p:sp>
      <p:sp>
        <p:nvSpPr>
          <p:cNvPr id="71685" name="Rectangle 3"/>
          <p:cNvSpPr>
            <a:spLocks noGrp="1" noChangeArrowheads="1"/>
          </p:cNvSpPr>
          <p:nvPr>
            <p:ph idx="1"/>
          </p:nvPr>
        </p:nvSpPr>
        <p:spPr>
          <a:xfrm>
            <a:off x="685800" y="1676400"/>
            <a:ext cx="8153400" cy="4572000"/>
          </a:xfrm>
        </p:spPr>
        <p:txBody>
          <a:bodyPr/>
          <a:lstStyle/>
          <a:p>
            <a:pPr marL="457200" indent="-457200" eaLnBrk="1" hangingPunct="1"/>
            <a:r>
              <a:rPr lang="en-US" sz="2400" dirty="0" smtClean="0">
                <a:latin typeface="+mj-lt"/>
              </a:rPr>
              <a:t>Excess inventory represents wasteful use of the resources.</a:t>
            </a:r>
          </a:p>
          <a:p>
            <a:pPr marL="457200" indent="-457200" eaLnBrk="1" hangingPunct="1"/>
            <a:r>
              <a:rPr lang="en-US" sz="2400" dirty="0" smtClean="0">
                <a:latin typeface="+mj-lt"/>
              </a:rPr>
              <a:t>The need for holding inventory will also be influenced by the availability, time taken for deliveries, seasonal nature of business and a host of other factors.</a:t>
            </a:r>
          </a:p>
          <a:p>
            <a:pPr marL="457200" indent="-457200" eaLnBrk="1" hangingPunct="1"/>
            <a:r>
              <a:rPr lang="en-US" sz="2400" dirty="0" smtClean="0">
                <a:latin typeface="+mj-lt"/>
              </a:rPr>
              <a:t>Inventory turnover tries to assess the velocity with which inventories are converted to revenue.</a:t>
            </a:r>
          </a:p>
          <a:p>
            <a:pPr marL="457200" indent="-457200" eaLnBrk="1" hangingPunct="1"/>
            <a:r>
              <a:rPr lang="en-US" sz="2400" dirty="0" smtClean="0">
                <a:latin typeface="+mj-lt"/>
              </a:rPr>
              <a:t>Conversion period is the time taken for the money invested in raw material to convert into a sale. In Tools &amp; Tools case, this is about 9 months on the average.</a:t>
            </a:r>
          </a:p>
          <a:p>
            <a:pPr marL="457200" indent="-457200" eaLnBrk="1" hangingPunct="1"/>
            <a:r>
              <a:rPr lang="en-US" sz="2400" dirty="0" smtClean="0">
                <a:latin typeface="+mj-lt"/>
              </a:rPr>
              <a:t>Management’s objective should be to turn over the inventory as fast as possible.</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p:nvPr>
        </p:nvSpPr>
        <p:spPr>
          <a:xfrm>
            <a:off x="533400" y="228600"/>
            <a:ext cx="8229600" cy="1143000"/>
          </a:xfrm>
        </p:spPr>
        <p:txBody>
          <a:bodyPr>
            <a:normAutofit/>
          </a:bodyPr>
          <a:lstStyle/>
          <a:p>
            <a:pPr algn="ctr">
              <a:defRPr/>
            </a:pPr>
            <a:r>
              <a:rPr lang="en-US" sz="4400" b="1" dirty="0"/>
              <a:t>Account Payable Turnover</a:t>
            </a:r>
          </a:p>
        </p:txBody>
      </p:sp>
      <p:sp>
        <p:nvSpPr>
          <p:cNvPr id="72707" name="Content Placeholder 2"/>
          <p:cNvSpPr>
            <a:spLocks noGrp="1"/>
          </p:cNvSpPr>
          <p:nvPr>
            <p:ph idx="1"/>
          </p:nvPr>
        </p:nvSpPr>
        <p:spPr>
          <a:xfrm>
            <a:off x="609600" y="1600200"/>
            <a:ext cx="8001000" cy="4572000"/>
          </a:xfrm>
        </p:spPr>
        <p:txBody>
          <a:bodyPr/>
          <a:lstStyle/>
          <a:p>
            <a:r>
              <a:rPr lang="en-US" sz="2400" dirty="0" smtClean="0">
                <a:latin typeface="+mj-lt"/>
              </a:rPr>
              <a:t>Account Payable Turnover analyze the trade liabilities on the balance sheet to see how long it takes a firm to pay its creditors.</a:t>
            </a:r>
          </a:p>
          <a:p>
            <a:r>
              <a:rPr lang="en-US" sz="2400" dirty="0" smtClean="0">
                <a:latin typeface="+mj-lt"/>
              </a:rPr>
              <a:t>Average Payables Turnover (APT) is computed by dividing Cost of Goods Sold by Average Accounts payable:</a:t>
            </a:r>
          </a:p>
          <a:p>
            <a:pPr>
              <a:buNone/>
            </a:pPr>
            <a:endParaRPr lang="en-US" sz="2400" dirty="0" smtClean="0">
              <a:latin typeface="+mj-lt"/>
            </a:endParaRPr>
          </a:p>
          <a:p>
            <a:pPr>
              <a:buNone/>
            </a:pPr>
            <a:endParaRPr lang="en-US" sz="2400" dirty="0" smtClean="0">
              <a:latin typeface="+mj-lt"/>
            </a:endParaRPr>
          </a:p>
          <a:p>
            <a:r>
              <a:rPr lang="en-US" sz="2400" dirty="0" smtClean="0">
                <a:latin typeface="+mj-lt"/>
              </a:rPr>
              <a:t>A high accounts payable turnover means a relatively short time between purchase of goods and services and payment for them i.e., the company pays its bills quickly.</a:t>
            </a:r>
          </a:p>
          <a:p>
            <a:r>
              <a:rPr lang="en-US" sz="2400" dirty="0" smtClean="0">
                <a:latin typeface="+mj-lt"/>
              </a:rPr>
              <a:t>A low turnover would indicate the opposite.</a:t>
            </a:r>
          </a:p>
        </p:txBody>
      </p:sp>
      <p:sp>
        <p:nvSpPr>
          <p:cNvPr id="194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9457" name="Picture 1"/>
          <p:cNvPicPr>
            <a:picLocks noChangeAspect="1" noChangeArrowheads="1"/>
          </p:cNvPicPr>
          <p:nvPr/>
        </p:nvPicPr>
        <p:blipFill>
          <a:blip r:embed="rId2" cstate="print">
            <a:clrChange>
              <a:clrFrom>
                <a:srgbClr val="FFFFFF"/>
              </a:clrFrom>
              <a:clrTo>
                <a:srgbClr val="FFFFFF">
                  <a:alpha val="0"/>
                </a:srgbClr>
              </a:clrTo>
            </a:clrChange>
            <a:lum bright="-40000"/>
          </a:blip>
          <a:srcRect/>
          <a:stretch>
            <a:fillRect/>
          </a:stretch>
        </p:blipFill>
        <p:spPr bwMode="auto">
          <a:xfrm>
            <a:off x="2095500" y="3505200"/>
            <a:ext cx="4495800" cy="914400"/>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Autofit/>
          </a:bodyPr>
          <a:lstStyle/>
          <a:p>
            <a:pPr algn="ctr">
              <a:defRPr/>
            </a:pPr>
            <a:r>
              <a:rPr lang="en-US" sz="4400" b="1" dirty="0"/>
              <a:t>Operating Cycle and Cash Conversion Period </a:t>
            </a:r>
          </a:p>
        </p:txBody>
      </p:sp>
      <p:sp>
        <p:nvSpPr>
          <p:cNvPr id="73731" name="Content Placeholder 2"/>
          <p:cNvSpPr>
            <a:spLocks noGrp="1"/>
          </p:cNvSpPr>
          <p:nvPr>
            <p:ph idx="1"/>
          </p:nvPr>
        </p:nvSpPr>
        <p:spPr>
          <a:xfrm>
            <a:off x="566738" y="1752600"/>
            <a:ext cx="8196262" cy="3733800"/>
          </a:xfrm>
        </p:spPr>
        <p:txBody>
          <a:bodyPr>
            <a:normAutofit lnSpcReduction="10000"/>
          </a:bodyPr>
          <a:lstStyle/>
          <a:p>
            <a:r>
              <a:rPr lang="en-US" sz="2400" dirty="0" smtClean="0">
                <a:latin typeface="+mj-lt"/>
              </a:rPr>
              <a:t>Operating Cycle is the duration of the period to generate cash through the investment of cash.</a:t>
            </a:r>
          </a:p>
          <a:p>
            <a:r>
              <a:rPr lang="en-US" sz="2400" dirty="0" smtClean="0">
                <a:latin typeface="+mj-lt"/>
              </a:rPr>
              <a:t>To measure operating cycle we need to know: </a:t>
            </a:r>
          </a:p>
          <a:p>
            <a:pPr lvl="1"/>
            <a:r>
              <a:rPr lang="en-US" sz="2400" dirty="0" smtClean="0">
                <a:latin typeface="+mj-lt"/>
              </a:rPr>
              <a:t>Time taken to convert “cash 	   inventory	   sales accounts receivable” – Inventory Conversion Period (ICP) does capture this period.</a:t>
            </a:r>
          </a:p>
          <a:p>
            <a:pPr lvl="1"/>
            <a:r>
              <a:rPr lang="en-US" sz="2400" dirty="0" smtClean="0">
                <a:latin typeface="+mj-lt"/>
              </a:rPr>
              <a:t>Time taken to collect accounts receivable “accounts receivable          cash” – Average Collection Period (ACP) does capture this period.</a:t>
            </a:r>
          </a:p>
          <a:p>
            <a:pPr>
              <a:buNone/>
            </a:pPr>
            <a:r>
              <a:rPr lang="en-US" sz="2400" dirty="0" smtClean="0">
                <a:latin typeface="+mj-lt"/>
              </a:rPr>
              <a:t>	</a:t>
            </a:r>
          </a:p>
        </p:txBody>
      </p:sp>
      <p:cxnSp>
        <p:nvCxnSpPr>
          <p:cNvPr id="10" name="Straight Arrow Connector 15"/>
          <p:cNvCxnSpPr>
            <a:cxnSpLocks noChangeShapeType="1"/>
          </p:cNvCxnSpPr>
          <p:nvPr/>
        </p:nvCxnSpPr>
        <p:spPr bwMode="auto">
          <a:xfrm>
            <a:off x="4800600" y="3115397"/>
            <a:ext cx="609600" cy="1588"/>
          </a:xfrm>
          <a:prstGeom prst="straightConnector1">
            <a:avLst/>
          </a:prstGeom>
          <a:noFill/>
          <a:ln w="38100" algn="ctr">
            <a:solidFill>
              <a:schemeClr val="tx1"/>
            </a:solidFill>
            <a:round/>
            <a:headEnd/>
            <a:tailEnd type="arrow" w="med" len="med"/>
          </a:ln>
        </p:spPr>
      </p:cxnSp>
      <p:cxnSp>
        <p:nvCxnSpPr>
          <p:cNvPr id="11" name="Straight Arrow Connector 15"/>
          <p:cNvCxnSpPr>
            <a:cxnSpLocks noChangeShapeType="1"/>
          </p:cNvCxnSpPr>
          <p:nvPr/>
        </p:nvCxnSpPr>
        <p:spPr bwMode="auto">
          <a:xfrm>
            <a:off x="6629400" y="3116985"/>
            <a:ext cx="609600" cy="1588"/>
          </a:xfrm>
          <a:prstGeom prst="straightConnector1">
            <a:avLst/>
          </a:prstGeom>
          <a:noFill/>
          <a:ln w="38100" algn="ctr">
            <a:solidFill>
              <a:schemeClr val="tx1"/>
            </a:solidFill>
            <a:round/>
            <a:headEnd/>
            <a:tailEnd type="arrow" w="med" len="med"/>
          </a:ln>
        </p:spPr>
      </p:cxnSp>
      <p:cxnSp>
        <p:nvCxnSpPr>
          <p:cNvPr id="12" name="Straight Arrow Connector 15"/>
          <p:cNvCxnSpPr>
            <a:cxnSpLocks noChangeShapeType="1"/>
          </p:cNvCxnSpPr>
          <p:nvPr/>
        </p:nvCxnSpPr>
        <p:spPr bwMode="auto">
          <a:xfrm>
            <a:off x="7848600" y="3129252"/>
            <a:ext cx="609600" cy="1588"/>
          </a:xfrm>
          <a:prstGeom prst="straightConnector1">
            <a:avLst/>
          </a:prstGeom>
          <a:noFill/>
          <a:ln w="38100" algn="ctr">
            <a:solidFill>
              <a:schemeClr val="tx1"/>
            </a:solidFill>
            <a:round/>
            <a:headEnd/>
            <a:tailEnd type="arrow" w="med" len="med"/>
          </a:ln>
        </p:spPr>
      </p:cxnSp>
      <p:cxnSp>
        <p:nvCxnSpPr>
          <p:cNvPr id="13" name="Straight Arrow Connector 15"/>
          <p:cNvCxnSpPr>
            <a:cxnSpLocks noChangeShapeType="1"/>
          </p:cNvCxnSpPr>
          <p:nvPr/>
        </p:nvCxnSpPr>
        <p:spPr bwMode="auto">
          <a:xfrm>
            <a:off x="2590800" y="4495800"/>
            <a:ext cx="609600" cy="1588"/>
          </a:xfrm>
          <a:prstGeom prst="straightConnector1">
            <a:avLst/>
          </a:prstGeom>
          <a:noFill/>
          <a:ln w="38100" algn="ctr">
            <a:solidFill>
              <a:schemeClr val="tx1"/>
            </a:solidFill>
            <a:round/>
            <a:headEnd/>
            <a:tailEnd type="arrow" w="med" len="med"/>
          </a:ln>
        </p:spPr>
      </p:cxnSp>
      <p:sp>
        <p:nvSpPr>
          <p:cNvPr id="184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8433" name="Picture 1"/>
          <p:cNvPicPr>
            <a:picLocks noChangeAspect="1" noChangeArrowheads="1"/>
          </p:cNvPicPr>
          <p:nvPr/>
        </p:nvPicPr>
        <p:blipFill>
          <a:blip r:embed="rId2" cstate="print">
            <a:clrChange>
              <a:clrFrom>
                <a:srgbClr val="FFFFFF"/>
              </a:clrFrom>
              <a:clrTo>
                <a:srgbClr val="FFFFFF">
                  <a:alpha val="0"/>
                </a:srgbClr>
              </a:clrTo>
            </a:clrChange>
            <a:lum bright="-40000"/>
          </a:blip>
          <a:srcRect/>
          <a:stretch>
            <a:fillRect/>
          </a:stretch>
        </p:blipFill>
        <p:spPr bwMode="auto">
          <a:xfrm>
            <a:off x="1905000" y="5562600"/>
            <a:ext cx="5943600" cy="407096"/>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p:nvPr>
        </p:nvSpPr>
        <p:spPr>
          <a:xfrm>
            <a:off x="457200" y="228600"/>
            <a:ext cx="8229600" cy="1143000"/>
          </a:xfrm>
        </p:spPr>
        <p:txBody>
          <a:bodyPr>
            <a:normAutofit/>
          </a:bodyPr>
          <a:lstStyle/>
          <a:p>
            <a:pPr algn="ctr">
              <a:defRPr/>
            </a:pPr>
            <a:r>
              <a:rPr lang="en-US" sz="4400" b="1" dirty="0"/>
              <a:t>Example of Colgate Palmolive </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831277315"/>
              </p:ext>
            </p:extLst>
          </p:nvPr>
        </p:nvGraphicFramePr>
        <p:xfrm>
          <a:off x="609600" y="1752598"/>
          <a:ext cx="7924800" cy="4495804"/>
        </p:xfrm>
        <a:graphic>
          <a:graphicData uri="http://schemas.openxmlformats.org/drawingml/2006/table">
            <a:tbl>
              <a:tblPr firstRow="1" firstCol="1" bandRow="1">
                <a:tableStyleId>{93296810-A885-4BE3-A3E7-6D5BEEA58F35}</a:tableStyleId>
              </a:tblPr>
              <a:tblGrid>
                <a:gridCol w="4382270"/>
                <a:gridCol w="1274670"/>
                <a:gridCol w="1101452"/>
                <a:gridCol w="1166408"/>
              </a:tblGrid>
              <a:tr h="677015">
                <a:tc gridSpan="4">
                  <a:txBody>
                    <a:bodyPr/>
                    <a:lstStyle/>
                    <a:p>
                      <a:pPr marL="0" marR="0" algn="ctr">
                        <a:spcBef>
                          <a:spcPts val="0"/>
                        </a:spcBef>
                        <a:spcAft>
                          <a:spcPts val="0"/>
                        </a:spcAft>
                      </a:pPr>
                      <a:r>
                        <a:rPr lang="en-US" sz="1900" b="1" dirty="0">
                          <a:solidFill>
                            <a:schemeClr val="tx1"/>
                          </a:solidFill>
                          <a:effectLst/>
                        </a:rPr>
                        <a:t>CPIL: Operating Cycles Per Year and Cash Conversion Period (in Days)</a:t>
                      </a:r>
                      <a:endParaRPr lang="en-US" sz="1900" b="1" dirty="0">
                        <a:solidFill>
                          <a:schemeClr val="tx1"/>
                        </a:solidFill>
                        <a:effectLst/>
                        <a:latin typeface="Times New Roman"/>
                        <a:ea typeface="Times New Roman"/>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r>
              <a:tr h="370243">
                <a:tc>
                  <a:txBody>
                    <a:bodyPr/>
                    <a:lstStyle/>
                    <a:p>
                      <a:pPr marL="0" marR="0">
                        <a:spcBef>
                          <a:spcPts val="0"/>
                        </a:spcBef>
                        <a:spcAft>
                          <a:spcPts val="0"/>
                        </a:spcAft>
                      </a:pPr>
                      <a:r>
                        <a:rPr lang="en-US" sz="1500">
                          <a:effectLst/>
                        </a:rPr>
                        <a:t>Cash Conversion Period</a:t>
                      </a:r>
                      <a:endParaRPr lang="en-US" sz="1500">
                        <a:effectLst/>
                        <a:latin typeface="Times New Roman"/>
                        <a:ea typeface="Times New Roman"/>
                      </a:endParaRPr>
                    </a:p>
                  </a:txBody>
                  <a:tcPr marL="68580" marR="68580" marT="0" marB="0"/>
                </a:tc>
                <a:tc>
                  <a:txBody>
                    <a:bodyPr/>
                    <a:lstStyle/>
                    <a:p>
                      <a:pPr marL="0" marR="0" algn="ctr">
                        <a:spcBef>
                          <a:spcPts val="0"/>
                        </a:spcBef>
                        <a:spcAft>
                          <a:spcPts val="0"/>
                        </a:spcAft>
                      </a:pPr>
                      <a:r>
                        <a:rPr lang="en-US" sz="1500">
                          <a:solidFill>
                            <a:schemeClr val="tx1"/>
                          </a:solidFill>
                          <a:effectLst/>
                        </a:rPr>
                        <a:t>Year 4</a:t>
                      </a:r>
                      <a:endParaRPr lang="en-US" sz="1500">
                        <a:solidFill>
                          <a:schemeClr val="tx1"/>
                        </a:solidFill>
                        <a:effectLst/>
                        <a:latin typeface="Times New Roman"/>
                        <a:ea typeface="Times New Roman"/>
                      </a:endParaRPr>
                    </a:p>
                  </a:txBody>
                  <a:tcPr marL="68580" marR="68580" marT="0" marB="0" anchor="b"/>
                </a:tc>
                <a:tc>
                  <a:txBody>
                    <a:bodyPr/>
                    <a:lstStyle/>
                    <a:p>
                      <a:pPr marL="0" marR="0" algn="ctr">
                        <a:spcBef>
                          <a:spcPts val="0"/>
                        </a:spcBef>
                        <a:spcAft>
                          <a:spcPts val="0"/>
                        </a:spcAft>
                      </a:pPr>
                      <a:r>
                        <a:rPr lang="en-US" sz="1500">
                          <a:solidFill>
                            <a:schemeClr val="tx1"/>
                          </a:solidFill>
                          <a:effectLst/>
                        </a:rPr>
                        <a:t>Year 3</a:t>
                      </a:r>
                      <a:endParaRPr lang="en-US" sz="1500">
                        <a:solidFill>
                          <a:schemeClr val="tx1"/>
                        </a:solidFill>
                        <a:effectLst/>
                        <a:latin typeface="Times New Roman"/>
                        <a:ea typeface="Times New Roman"/>
                      </a:endParaRPr>
                    </a:p>
                  </a:txBody>
                  <a:tcPr marL="68580" marR="68580" marT="0" marB="0" anchor="b"/>
                </a:tc>
                <a:tc>
                  <a:txBody>
                    <a:bodyPr/>
                    <a:lstStyle/>
                    <a:p>
                      <a:pPr marL="0" marR="0" algn="ctr">
                        <a:spcBef>
                          <a:spcPts val="0"/>
                        </a:spcBef>
                        <a:spcAft>
                          <a:spcPts val="0"/>
                        </a:spcAft>
                      </a:pPr>
                      <a:r>
                        <a:rPr lang="en-US" sz="1500" dirty="0">
                          <a:solidFill>
                            <a:schemeClr val="tx1"/>
                          </a:solidFill>
                          <a:effectLst/>
                        </a:rPr>
                        <a:t>Year 2</a:t>
                      </a:r>
                      <a:endParaRPr lang="en-US" sz="1500" dirty="0">
                        <a:solidFill>
                          <a:schemeClr val="tx1"/>
                        </a:solidFill>
                        <a:effectLst/>
                        <a:latin typeface="Times New Roman"/>
                        <a:ea typeface="Times New Roman"/>
                      </a:endParaRPr>
                    </a:p>
                  </a:txBody>
                  <a:tcPr marL="68580" marR="68580" marT="0" marB="0" anchor="b"/>
                </a:tc>
              </a:tr>
              <a:tr h="677015">
                <a:tc>
                  <a:txBody>
                    <a:bodyPr/>
                    <a:lstStyle/>
                    <a:p>
                      <a:pPr marL="0" marR="0">
                        <a:spcBef>
                          <a:spcPts val="0"/>
                        </a:spcBef>
                        <a:spcAft>
                          <a:spcPts val="0"/>
                        </a:spcAft>
                      </a:pPr>
                      <a:r>
                        <a:rPr lang="en-US" sz="1500">
                          <a:effectLst/>
                        </a:rPr>
                        <a:t>Average Collection Period (ACP) (in days)</a:t>
                      </a:r>
                      <a:endParaRPr lang="en-US" sz="1500">
                        <a:effectLst/>
                        <a:latin typeface="Times New Roman"/>
                        <a:ea typeface="Times New Roman"/>
                      </a:endParaRPr>
                    </a:p>
                  </a:txBody>
                  <a:tcPr marL="68580" marR="68580" marT="0" marB="0"/>
                </a:tc>
                <a:tc>
                  <a:txBody>
                    <a:bodyPr/>
                    <a:lstStyle/>
                    <a:p>
                      <a:pPr marL="0" marR="0" algn="ctr">
                        <a:spcBef>
                          <a:spcPts val="0"/>
                        </a:spcBef>
                        <a:spcAft>
                          <a:spcPts val="0"/>
                        </a:spcAft>
                      </a:pPr>
                      <a:r>
                        <a:rPr lang="en-US" sz="1500">
                          <a:effectLst/>
                        </a:rPr>
                        <a:t>10</a:t>
                      </a:r>
                      <a:endParaRPr lang="en-US" sz="15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500">
                          <a:effectLst/>
                        </a:rPr>
                        <a:t>11</a:t>
                      </a:r>
                      <a:endParaRPr lang="en-US" sz="15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500" dirty="0">
                          <a:effectLst/>
                        </a:rPr>
                        <a:t>7</a:t>
                      </a:r>
                      <a:endParaRPr lang="en-US" sz="1500" dirty="0">
                        <a:effectLst/>
                        <a:latin typeface="Times New Roman"/>
                        <a:ea typeface="Times New Roman"/>
                      </a:endParaRPr>
                    </a:p>
                  </a:txBody>
                  <a:tcPr marL="68580" marR="68580" marT="0" marB="0" anchor="ctr"/>
                </a:tc>
              </a:tr>
              <a:tr h="677015">
                <a:tc>
                  <a:txBody>
                    <a:bodyPr/>
                    <a:lstStyle/>
                    <a:p>
                      <a:pPr marL="0" marR="0">
                        <a:spcBef>
                          <a:spcPts val="0"/>
                        </a:spcBef>
                        <a:spcAft>
                          <a:spcPts val="0"/>
                        </a:spcAft>
                      </a:pPr>
                      <a:r>
                        <a:rPr lang="en-US" sz="1500" dirty="0">
                          <a:effectLst/>
                        </a:rPr>
                        <a:t>Inventory Collection Period (ICP) (in days)</a:t>
                      </a:r>
                      <a:endParaRPr lang="en-US" sz="1500" dirty="0">
                        <a:effectLst/>
                        <a:latin typeface="Times New Roman"/>
                        <a:ea typeface="Times New Roman"/>
                      </a:endParaRPr>
                    </a:p>
                  </a:txBody>
                  <a:tcPr marL="68580" marR="68580" marT="0" marB="0"/>
                </a:tc>
                <a:tc>
                  <a:txBody>
                    <a:bodyPr/>
                    <a:lstStyle/>
                    <a:p>
                      <a:pPr marL="0" marR="0" algn="ctr">
                        <a:spcBef>
                          <a:spcPts val="0"/>
                        </a:spcBef>
                        <a:spcAft>
                          <a:spcPts val="0"/>
                        </a:spcAft>
                      </a:pPr>
                      <a:r>
                        <a:rPr lang="en-US" sz="1500">
                          <a:effectLst/>
                        </a:rPr>
                        <a:t>59</a:t>
                      </a:r>
                      <a:endParaRPr lang="en-US" sz="15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500" dirty="0">
                          <a:effectLst/>
                        </a:rPr>
                        <a:t>65</a:t>
                      </a:r>
                      <a:endParaRPr lang="en-US" sz="15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500">
                          <a:effectLst/>
                        </a:rPr>
                        <a:t>55</a:t>
                      </a:r>
                      <a:endParaRPr lang="en-US" sz="1500">
                        <a:effectLst/>
                        <a:latin typeface="Times New Roman"/>
                        <a:ea typeface="Times New Roman"/>
                      </a:endParaRPr>
                    </a:p>
                  </a:txBody>
                  <a:tcPr marL="68580" marR="68580" marT="0" marB="0" anchor="ctr"/>
                </a:tc>
              </a:tr>
              <a:tr h="370243">
                <a:tc>
                  <a:txBody>
                    <a:bodyPr/>
                    <a:lstStyle/>
                    <a:p>
                      <a:pPr marL="0" marR="0">
                        <a:spcBef>
                          <a:spcPts val="0"/>
                        </a:spcBef>
                        <a:spcAft>
                          <a:spcPts val="0"/>
                        </a:spcAft>
                      </a:pPr>
                      <a:r>
                        <a:rPr lang="en-US" sz="1500">
                          <a:effectLst/>
                        </a:rPr>
                        <a:t>Operating Cycle (in days)</a:t>
                      </a:r>
                      <a:endParaRPr lang="en-US" sz="1500">
                        <a:effectLst/>
                        <a:latin typeface="Times New Roman"/>
                        <a:ea typeface="Times New Roman"/>
                      </a:endParaRPr>
                    </a:p>
                  </a:txBody>
                  <a:tcPr marL="68580" marR="68580" marT="0" marB="0"/>
                </a:tc>
                <a:tc>
                  <a:txBody>
                    <a:bodyPr/>
                    <a:lstStyle/>
                    <a:p>
                      <a:pPr marL="0" marR="0" algn="ctr">
                        <a:spcBef>
                          <a:spcPts val="0"/>
                        </a:spcBef>
                        <a:spcAft>
                          <a:spcPts val="0"/>
                        </a:spcAft>
                      </a:pPr>
                      <a:r>
                        <a:rPr lang="en-US" sz="1500">
                          <a:effectLst/>
                        </a:rPr>
                        <a:t>69</a:t>
                      </a:r>
                      <a:endParaRPr lang="en-US" sz="15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500">
                          <a:effectLst/>
                        </a:rPr>
                        <a:t>76</a:t>
                      </a:r>
                      <a:endParaRPr lang="en-US" sz="15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500">
                          <a:effectLst/>
                        </a:rPr>
                        <a:t>62</a:t>
                      </a:r>
                      <a:endParaRPr lang="en-US" sz="1500">
                        <a:effectLst/>
                        <a:latin typeface="Times New Roman"/>
                        <a:ea typeface="Times New Roman"/>
                      </a:endParaRPr>
                    </a:p>
                  </a:txBody>
                  <a:tcPr marL="68580" marR="68580" marT="0" marB="0" anchor="ctr"/>
                </a:tc>
              </a:tr>
              <a:tr h="677015">
                <a:tc>
                  <a:txBody>
                    <a:bodyPr/>
                    <a:lstStyle/>
                    <a:p>
                      <a:pPr marL="0" marR="0">
                        <a:spcBef>
                          <a:spcPts val="0"/>
                        </a:spcBef>
                        <a:spcAft>
                          <a:spcPts val="0"/>
                        </a:spcAft>
                      </a:pPr>
                      <a:r>
                        <a:rPr lang="en-US" sz="1500">
                          <a:effectLst/>
                        </a:rPr>
                        <a:t>Average Payables Period (APP) (in days)</a:t>
                      </a:r>
                      <a:endParaRPr lang="en-US" sz="1500">
                        <a:effectLst/>
                        <a:latin typeface="Times New Roman"/>
                        <a:ea typeface="Times New Roman"/>
                      </a:endParaRPr>
                    </a:p>
                  </a:txBody>
                  <a:tcPr marL="68580" marR="68580" marT="0" marB="0"/>
                </a:tc>
                <a:tc>
                  <a:txBody>
                    <a:bodyPr/>
                    <a:lstStyle/>
                    <a:p>
                      <a:pPr marL="0" marR="0" algn="ctr">
                        <a:spcBef>
                          <a:spcPts val="0"/>
                        </a:spcBef>
                        <a:spcAft>
                          <a:spcPts val="0"/>
                        </a:spcAft>
                      </a:pPr>
                      <a:r>
                        <a:rPr lang="en-US" sz="1500">
                          <a:effectLst/>
                        </a:rPr>
                        <a:t>122</a:t>
                      </a:r>
                      <a:endParaRPr lang="en-US" sz="15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500">
                          <a:effectLst/>
                        </a:rPr>
                        <a:t>130</a:t>
                      </a:r>
                      <a:endParaRPr lang="en-US" sz="15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500">
                          <a:effectLst/>
                        </a:rPr>
                        <a:t>157</a:t>
                      </a:r>
                      <a:endParaRPr lang="en-US" sz="1500">
                        <a:effectLst/>
                        <a:latin typeface="Times New Roman"/>
                        <a:ea typeface="Times New Roman"/>
                      </a:endParaRPr>
                    </a:p>
                  </a:txBody>
                  <a:tcPr marL="68580" marR="68580" marT="0" marB="0" anchor="ctr"/>
                </a:tc>
              </a:tr>
              <a:tr h="370243">
                <a:tc>
                  <a:txBody>
                    <a:bodyPr/>
                    <a:lstStyle/>
                    <a:p>
                      <a:pPr marL="0" marR="0">
                        <a:spcBef>
                          <a:spcPts val="0"/>
                        </a:spcBef>
                        <a:spcAft>
                          <a:spcPts val="0"/>
                        </a:spcAft>
                      </a:pPr>
                      <a:r>
                        <a:rPr lang="en-US" sz="1500">
                          <a:effectLst/>
                        </a:rPr>
                        <a:t>Operating Cycles Per Year</a:t>
                      </a:r>
                      <a:endParaRPr lang="en-US" sz="1500">
                        <a:effectLst/>
                        <a:latin typeface="Times New Roman"/>
                        <a:ea typeface="Times New Roman"/>
                      </a:endParaRPr>
                    </a:p>
                  </a:txBody>
                  <a:tcPr marL="68580" marR="68580" marT="0" marB="0"/>
                </a:tc>
                <a:tc>
                  <a:txBody>
                    <a:bodyPr/>
                    <a:lstStyle/>
                    <a:p>
                      <a:pPr marL="0" marR="0" algn="ctr">
                        <a:spcBef>
                          <a:spcPts val="0"/>
                        </a:spcBef>
                        <a:spcAft>
                          <a:spcPts val="0"/>
                        </a:spcAft>
                      </a:pPr>
                      <a:r>
                        <a:rPr lang="en-US" sz="1500">
                          <a:effectLst/>
                        </a:rPr>
                        <a:t>5.3</a:t>
                      </a:r>
                      <a:endParaRPr lang="en-US" sz="15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500">
                          <a:effectLst/>
                        </a:rPr>
                        <a:t>4.8</a:t>
                      </a:r>
                      <a:endParaRPr lang="en-US" sz="15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500">
                          <a:effectLst/>
                        </a:rPr>
                        <a:t>5.9</a:t>
                      </a:r>
                      <a:endParaRPr lang="en-US" sz="1500">
                        <a:effectLst/>
                        <a:latin typeface="Times New Roman"/>
                        <a:ea typeface="Times New Roman"/>
                      </a:endParaRPr>
                    </a:p>
                  </a:txBody>
                  <a:tcPr marL="68580" marR="68580" marT="0" marB="0" anchor="ctr"/>
                </a:tc>
              </a:tr>
              <a:tr h="677015">
                <a:tc>
                  <a:txBody>
                    <a:bodyPr/>
                    <a:lstStyle/>
                    <a:p>
                      <a:pPr marL="0" marR="0">
                        <a:spcBef>
                          <a:spcPts val="0"/>
                        </a:spcBef>
                        <a:spcAft>
                          <a:spcPts val="0"/>
                        </a:spcAft>
                      </a:pPr>
                      <a:r>
                        <a:rPr lang="en-US" sz="1500">
                          <a:effectLst/>
                        </a:rPr>
                        <a:t>Cash Conversion Period (CCP) (in days)</a:t>
                      </a:r>
                      <a:endParaRPr lang="en-US" sz="1500">
                        <a:effectLst/>
                        <a:latin typeface="Times New Roman"/>
                        <a:ea typeface="Times New Roman"/>
                      </a:endParaRPr>
                    </a:p>
                  </a:txBody>
                  <a:tcPr marL="68580" marR="68580" marT="0" marB="0"/>
                </a:tc>
                <a:tc>
                  <a:txBody>
                    <a:bodyPr/>
                    <a:lstStyle/>
                    <a:p>
                      <a:pPr marL="0" marR="0" algn="ctr">
                        <a:spcBef>
                          <a:spcPts val="0"/>
                        </a:spcBef>
                        <a:spcAft>
                          <a:spcPts val="0"/>
                        </a:spcAft>
                      </a:pPr>
                      <a:r>
                        <a:rPr lang="en-US" sz="1500">
                          <a:effectLst/>
                        </a:rPr>
                        <a:t>-53</a:t>
                      </a:r>
                      <a:endParaRPr lang="en-US" sz="15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500">
                          <a:effectLst/>
                        </a:rPr>
                        <a:t>-54</a:t>
                      </a:r>
                      <a:endParaRPr lang="en-US" sz="15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500" dirty="0">
                          <a:effectLst/>
                        </a:rPr>
                        <a:t>-95</a:t>
                      </a:r>
                      <a:endParaRPr lang="en-US" sz="1500" dirty="0">
                        <a:effectLst/>
                        <a:latin typeface="Times New Roman"/>
                        <a:ea typeface="Times New Roman"/>
                      </a:endParaRPr>
                    </a:p>
                  </a:txBody>
                  <a:tcPr marL="68580" marR="68580" marT="0" marB="0" anchor="ctr"/>
                </a:tc>
              </a:tr>
            </a:tbl>
          </a:graphicData>
        </a:graphic>
      </p:graphicFrame>
      <p:sp>
        <p:nvSpPr>
          <p:cNvPr id="74802" name="Oval Callout 9"/>
          <p:cNvSpPr>
            <a:spLocks noChangeArrowheads="1"/>
          </p:cNvSpPr>
          <p:nvPr/>
        </p:nvSpPr>
        <p:spPr bwMode="auto">
          <a:xfrm>
            <a:off x="6172200" y="3581400"/>
            <a:ext cx="2667000" cy="2057400"/>
          </a:xfrm>
          <a:prstGeom prst="wedgeEllipseCallout">
            <a:avLst>
              <a:gd name="adj1" fmla="val -10763"/>
              <a:gd name="adj2" fmla="val 67323"/>
            </a:avLst>
          </a:prstGeom>
          <a:solidFill>
            <a:schemeClr val="accent2">
              <a:lumMod val="60000"/>
              <a:lumOff val="40000"/>
            </a:schemeClr>
          </a:solidFill>
          <a:ln w="9525" algn="ctr">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lgn="ctr">
              <a:defRPr/>
            </a:pPr>
            <a:r>
              <a:rPr lang="en-US" sz="1800" b="1" dirty="0">
                <a:latin typeface="Arial Narrow" pitchFamily="34" charset="0"/>
              </a:rPr>
              <a:t>CCP has been negative throughout and has been steady at over </a:t>
            </a:r>
            <a:r>
              <a:rPr lang="en-US" sz="1800" b="1" dirty="0" smtClean="0">
                <a:latin typeface="Arial Narrow" pitchFamily="34" charset="0"/>
              </a:rPr>
              <a:t>2 </a:t>
            </a:r>
            <a:r>
              <a:rPr lang="en-US" sz="1800" b="1" dirty="0">
                <a:latin typeface="Arial Narrow" pitchFamily="34" charset="0"/>
              </a:rPr>
              <a:t>month duration  </a:t>
            </a:r>
          </a:p>
        </p:txBody>
      </p:sp>
      <p:sp>
        <p:nvSpPr>
          <p:cNvPr id="74801" name="Cloud Callout 6"/>
          <p:cNvSpPr>
            <a:spLocks noChangeArrowheads="1"/>
          </p:cNvSpPr>
          <p:nvPr/>
        </p:nvSpPr>
        <p:spPr bwMode="auto">
          <a:xfrm>
            <a:off x="990600" y="2667000"/>
            <a:ext cx="3505200" cy="2324100"/>
          </a:xfrm>
          <a:prstGeom prst="cloudCallout">
            <a:avLst>
              <a:gd name="adj1" fmla="val -27065"/>
              <a:gd name="adj2" fmla="val 63736"/>
            </a:avLst>
          </a:prstGeom>
          <a:solidFill>
            <a:schemeClr val="accent2">
              <a:lumMod val="60000"/>
              <a:lumOff val="40000"/>
            </a:schemeClr>
          </a:solidFill>
          <a:ln w="9525" algn="ctr">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lgn="ctr">
              <a:defRPr/>
            </a:pPr>
            <a:r>
              <a:rPr lang="en-US" sz="1700" b="1" dirty="0">
                <a:latin typeface="Arial Narrow" pitchFamily="34" charset="0"/>
              </a:rPr>
              <a:t>CPIL’s Operating Cycle has come down from </a:t>
            </a:r>
            <a:r>
              <a:rPr lang="en-US" sz="1700" b="1" dirty="0" smtClean="0">
                <a:latin typeface="Arial Narrow" pitchFamily="34" charset="0"/>
              </a:rPr>
              <a:t>62 days </a:t>
            </a:r>
            <a:r>
              <a:rPr lang="en-US" sz="1700" b="1" dirty="0">
                <a:latin typeface="Arial Narrow" pitchFamily="34" charset="0"/>
              </a:rPr>
              <a:t>in </a:t>
            </a:r>
            <a:r>
              <a:rPr lang="en-US" sz="1700" b="1" dirty="0" smtClean="0">
                <a:latin typeface="Arial Narrow" pitchFamily="34" charset="0"/>
              </a:rPr>
              <a:t>Year 2 </a:t>
            </a:r>
            <a:r>
              <a:rPr lang="en-US" sz="1700" b="1" dirty="0">
                <a:latin typeface="Arial Narrow" pitchFamily="34" charset="0"/>
              </a:rPr>
              <a:t>to </a:t>
            </a:r>
            <a:r>
              <a:rPr lang="en-US" sz="1700" b="1" dirty="0" smtClean="0">
                <a:latin typeface="Arial Narrow" pitchFamily="34" charset="0"/>
              </a:rPr>
              <a:t>69 </a:t>
            </a:r>
            <a:r>
              <a:rPr lang="en-US" sz="1700" b="1" dirty="0">
                <a:latin typeface="Arial Narrow" pitchFamily="34" charset="0"/>
              </a:rPr>
              <a:t>days in </a:t>
            </a:r>
            <a:r>
              <a:rPr lang="en-US" sz="1700" b="1" dirty="0" smtClean="0">
                <a:latin typeface="Arial Narrow" pitchFamily="34" charset="0"/>
              </a:rPr>
              <a:t>year 4 </a:t>
            </a:r>
            <a:r>
              <a:rPr lang="en-US" sz="1700" b="1" dirty="0">
                <a:latin typeface="Arial Narrow" pitchFamily="34" charset="0"/>
              </a:rPr>
              <a:t>Due to </a:t>
            </a:r>
            <a:r>
              <a:rPr lang="en-US" sz="1700" b="1" dirty="0" smtClean="0">
                <a:latin typeface="Arial Narrow" pitchFamily="34" charset="0"/>
              </a:rPr>
              <a:t>increase </a:t>
            </a:r>
            <a:r>
              <a:rPr lang="en-US" sz="1700" b="1" dirty="0">
                <a:latin typeface="Arial Narrow" pitchFamily="34" charset="0"/>
              </a:rPr>
              <a:t>in the Inventory Holding Period </a:t>
            </a:r>
            <a:r>
              <a:rPr lang="en-US" sz="1700" b="1" dirty="0" smtClean="0">
                <a:latin typeface="Arial Narrow" pitchFamily="34" charset="0"/>
              </a:rPr>
              <a:t>and Collection Period</a:t>
            </a:r>
            <a:endParaRPr lang="en-US" sz="1700" b="1" dirty="0">
              <a:latin typeface="Arial Narrow"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p:nvPr>
        </p:nvSpPr>
        <p:spPr>
          <a:xfrm>
            <a:off x="457200" y="228600"/>
            <a:ext cx="8229600" cy="1143000"/>
          </a:xfrm>
        </p:spPr>
        <p:txBody>
          <a:bodyPr>
            <a:normAutofit/>
          </a:bodyPr>
          <a:lstStyle/>
          <a:p>
            <a:pPr algn="ctr">
              <a:defRPr/>
            </a:pPr>
            <a:r>
              <a:rPr lang="en-US" sz="4400" b="1" dirty="0" err="1" smtClean="0"/>
              <a:t>Contd</a:t>
            </a:r>
            <a:r>
              <a:rPr lang="en-US" sz="4400" b="1" dirty="0" smtClean="0"/>
              <a:t>….</a:t>
            </a:r>
            <a:endParaRPr lang="en-US" sz="4400" b="1" dirty="0"/>
          </a:p>
        </p:txBody>
      </p:sp>
      <p:sp>
        <p:nvSpPr>
          <p:cNvPr id="75779" name="Content Placeholder 5"/>
          <p:cNvSpPr>
            <a:spLocks noGrp="1"/>
          </p:cNvSpPr>
          <p:nvPr>
            <p:ph idx="1"/>
          </p:nvPr>
        </p:nvSpPr>
        <p:spPr>
          <a:xfrm>
            <a:off x="381000" y="1676400"/>
            <a:ext cx="8458200" cy="4648200"/>
          </a:xfrm>
        </p:spPr>
        <p:txBody>
          <a:bodyPr>
            <a:normAutofit lnSpcReduction="10000"/>
          </a:bodyPr>
          <a:lstStyle/>
          <a:p>
            <a:r>
              <a:rPr lang="en-US" sz="2400" dirty="0" smtClean="0">
                <a:latin typeface="+mj-lt"/>
              </a:rPr>
              <a:t>Cash Conversion Period (CCP) is calculated by subtracting Average Payable Period from Operating Cycle.</a:t>
            </a:r>
          </a:p>
          <a:p>
            <a:r>
              <a:rPr lang="en-US" sz="2400" dirty="0" smtClean="0">
                <a:latin typeface="+mj-lt"/>
              </a:rPr>
              <a:t>Based on CCP figure generated, one can make the following interpretation: </a:t>
            </a:r>
          </a:p>
          <a:p>
            <a:pPr lvl="1"/>
            <a:r>
              <a:rPr lang="en-US" sz="2400" dirty="0" smtClean="0">
                <a:latin typeface="+mj-lt"/>
              </a:rPr>
              <a:t>In case of  positive figure, CCP conveys the duration, for which a firm will need to tie up cash. The longer the CCP, the greater is the need for liquidity and working capital funding arrangements especially using long-term sources.</a:t>
            </a:r>
          </a:p>
          <a:p>
            <a:pPr lvl="1"/>
            <a:r>
              <a:rPr lang="en-US" sz="2400" dirty="0" smtClean="0">
                <a:latin typeface="+mj-lt"/>
              </a:rPr>
              <a:t>In case of negative figure CCP conveys the duration, for which a firm will have excess cash to invest. The more negative is the CCP, the greater will be the scope for the firm to use these funds elsewhere. </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4" name="Rectangle 2"/>
          <p:cNvSpPr>
            <a:spLocks noGrp="1" noChangeArrowheads="1"/>
          </p:cNvSpPr>
          <p:nvPr>
            <p:ph type="title"/>
          </p:nvPr>
        </p:nvSpPr>
        <p:spPr>
          <a:xfrm>
            <a:off x="609600" y="152400"/>
            <a:ext cx="8229600" cy="1143000"/>
          </a:xfrm>
        </p:spPr>
        <p:txBody>
          <a:bodyPr>
            <a:normAutofit/>
          </a:bodyPr>
          <a:lstStyle/>
          <a:p>
            <a:pPr algn="ctr">
              <a:defRPr/>
            </a:pPr>
            <a:r>
              <a:rPr lang="en-US" sz="4400" b="1" dirty="0"/>
              <a:t>Long-Term Solvency</a:t>
            </a:r>
          </a:p>
        </p:txBody>
      </p:sp>
      <p:sp>
        <p:nvSpPr>
          <p:cNvPr id="337923" name="Rectangle 3"/>
          <p:cNvSpPr>
            <a:spLocks noGrp="1" noChangeArrowheads="1"/>
          </p:cNvSpPr>
          <p:nvPr>
            <p:ph idx="1"/>
          </p:nvPr>
        </p:nvSpPr>
        <p:spPr>
          <a:xfrm>
            <a:off x="685800" y="1676400"/>
            <a:ext cx="7848600" cy="4572000"/>
          </a:xfrm>
        </p:spPr>
        <p:txBody>
          <a:bodyPr/>
          <a:lstStyle/>
          <a:p>
            <a:pPr marL="457200" indent="-457200" eaLnBrk="1" hangingPunct="1"/>
            <a:r>
              <a:rPr lang="en-US" sz="2400" dirty="0" smtClean="0">
                <a:latin typeface="+mj-lt"/>
              </a:rPr>
              <a:t>Two approaches in evaluating long-term solvency:</a:t>
            </a:r>
          </a:p>
          <a:p>
            <a:pPr marL="957263" lvl="1" indent="-385763" eaLnBrk="1" hangingPunct="1"/>
            <a:r>
              <a:rPr lang="en-US" sz="2400" dirty="0" smtClean="0">
                <a:latin typeface="+mj-lt"/>
              </a:rPr>
              <a:t>Evaluating the margin of safety available for lenders represented by owners’ equity.</a:t>
            </a:r>
          </a:p>
          <a:p>
            <a:pPr marL="957263" lvl="1" indent="-385763" eaLnBrk="1" hangingPunct="1"/>
            <a:r>
              <a:rPr lang="en-US" sz="2400" dirty="0" smtClean="0">
                <a:latin typeface="+mj-lt"/>
              </a:rPr>
              <a:t>Ability of the firm to earn sufficient surpluses to meet all the long-term commitments.</a:t>
            </a:r>
          </a:p>
          <a:p>
            <a:pPr marL="457200" indent="-457200" eaLnBrk="1" hangingPunct="1"/>
            <a:r>
              <a:rPr lang="en-US" sz="2400" dirty="0" smtClean="0">
                <a:solidFill>
                  <a:srgbClr val="C00000"/>
                </a:solidFill>
                <a:latin typeface="+mj-lt"/>
              </a:rPr>
              <a:t>Debt-Equity Ratios</a:t>
            </a:r>
          </a:p>
          <a:p>
            <a:pPr marL="457200" indent="-457200" eaLnBrk="1" hangingPunct="1"/>
            <a:r>
              <a:rPr lang="en-US" sz="2400" dirty="0" smtClean="0">
                <a:latin typeface="+mj-lt"/>
              </a:rPr>
              <a:t>The claims against assets are those of creditors and shareholders.</a:t>
            </a:r>
          </a:p>
          <a:p>
            <a:pPr marL="457200" indent="-457200" eaLnBrk="1" hangingPunct="1"/>
            <a:r>
              <a:rPr lang="en-US" sz="2400" dirty="0" smtClean="0">
                <a:latin typeface="+mj-lt"/>
              </a:rPr>
              <a:t>Creditors have a prior claim on the assets of the company and to that extent the owners’ equity forms the extent of margin of safety for lenders’ claims.</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8" name="Rectangle 2"/>
          <p:cNvSpPr>
            <a:spLocks noGrp="1" noChangeArrowheads="1"/>
          </p:cNvSpPr>
          <p:nvPr>
            <p:ph type="title"/>
          </p:nvPr>
        </p:nvSpPr>
        <p:spPr>
          <a:xfrm>
            <a:off x="533400" y="0"/>
            <a:ext cx="8001000" cy="1216025"/>
          </a:xfrm>
        </p:spPr>
        <p:txBody>
          <a:bodyPr>
            <a:normAutofit/>
          </a:bodyPr>
          <a:lstStyle/>
          <a:p>
            <a:pPr algn="ctr">
              <a:defRPr/>
            </a:pPr>
            <a:r>
              <a:rPr lang="en-US" sz="4400" b="1" dirty="0"/>
              <a:t>Debt-Equity Ratio</a:t>
            </a:r>
          </a:p>
        </p:txBody>
      </p:sp>
      <p:graphicFrame>
        <p:nvGraphicFramePr>
          <p:cNvPr id="338947" name="Group 3"/>
          <p:cNvGraphicFramePr>
            <a:graphicFrameLocks noGrp="1"/>
          </p:cNvGraphicFramePr>
          <p:nvPr>
            <p:ph type="tbl" idx="1"/>
            <p:extLst>
              <p:ext uri="{D42A27DB-BD31-4B8C-83A1-F6EECF244321}">
                <p14:modId xmlns:p14="http://schemas.microsoft.com/office/powerpoint/2010/main" val="1660635270"/>
              </p:ext>
            </p:extLst>
          </p:nvPr>
        </p:nvGraphicFramePr>
        <p:xfrm>
          <a:off x="533400" y="1295400"/>
          <a:ext cx="8001000" cy="1524000"/>
        </p:xfrm>
        <a:graphic>
          <a:graphicData uri="http://schemas.openxmlformats.org/drawingml/2006/table">
            <a:tbl>
              <a:tblPr/>
              <a:tblGrid>
                <a:gridCol w="5454650"/>
                <a:gridCol w="1273175"/>
                <a:gridCol w="1273175"/>
              </a:tblGrid>
              <a:tr h="22860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900" b="1" i="0" u="none" strike="noStrike" cap="none" normalizeH="0" baseline="0" dirty="0" smtClean="0">
                          <a:ln>
                            <a:noFill/>
                          </a:ln>
                          <a:solidFill>
                            <a:srgbClr val="000000"/>
                          </a:solidFill>
                          <a:effectLst/>
                          <a:latin typeface="Arial Narrow" pitchFamily="34" charset="0"/>
                          <a:cs typeface="Times New Roman" pitchFamily="18" charset="0"/>
                        </a:rPr>
                        <a:t>Particulars of Tools &amp; Tools Limited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900" b="1" i="0" u="none" strike="noStrike" cap="none" normalizeH="0" baseline="0" dirty="0" smtClean="0">
                          <a:ln>
                            <a:noFill/>
                          </a:ln>
                          <a:solidFill>
                            <a:srgbClr val="000000"/>
                          </a:solidFill>
                          <a:effectLst/>
                          <a:latin typeface="Arial Narrow" pitchFamily="34" charset="0"/>
                          <a:cs typeface="Times New Roman" pitchFamily="18" charset="0"/>
                        </a:rPr>
                        <a:t>20X7</a:t>
                      </a:r>
                      <a:endParaRPr kumimoji="0" lang="en-US" sz="19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900" b="1" i="0" u="none" strike="noStrike" cap="none" normalizeH="0" baseline="0" dirty="0" smtClean="0">
                          <a:ln>
                            <a:noFill/>
                          </a:ln>
                          <a:solidFill>
                            <a:srgbClr val="000000"/>
                          </a:solidFill>
                          <a:effectLst/>
                          <a:latin typeface="Arial Narrow" pitchFamily="34" charset="0"/>
                          <a:cs typeface="Times New Roman" pitchFamily="18" charset="0"/>
                        </a:rPr>
                        <a:t>20X6</a:t>
                      </a:r>
                      <a:endParaRPr kumimoji="0" lang="en-US" sz="19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04800">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Arial Narrow" pitchFamily="34" charset="0"/>
                          <a:cs typeface="Times New Roman" pitchFamily="18" charset="0"/>
                        </a:rPr>
                        <a:t>Total Debt (INR Million)</a:t>
                      </a:r>
                      <a:endParaRPr kumimoji="0" lang="en-US" sz="19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smtClean="0">
                          <a:ln>
                            <a:noFill/>
                          </a:ln>
                          <a:solidFill>
                            <a:srgbClr val="000000"/>
                          </a:solidFill>
                          <a:effectLst/>
                          <a:latin typeface="Arial Narrow" pitchFamily="34" charset="0"/>
                          <a:cs typeface="Times New Roman" pitchFamily="18" charset="0"/>
                        </a:rPr>
                        <a:t>195</a:t>
                      </a:r>
                      <a:endParaRPr kumimoji="0" lang="en-US" sz="19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Arial Narrow" pitchFamily="34" charset="0"/>
                          <a:cs typeface="Times New Roman" pitchFamily="18" charset="0"/>
                        </a:rPr>
                        <a:t>160</a:t>
                      </a:r>
                      <a:endParaRPr kumimoji="0" lang="en-US" sz="19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52400">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Arial Narrow" pitchFamily="34" charset="0"/>
                          <a:cs typeface="Times New Roman" pitchFamily="18" charset="0"/>
                        </a:rPr>
                        <a:t>Shareholders Equity (INR Million)</a:t>
                      </a:r>
                      <a:endParaRPr kumimoji="0" lang="en-US" sz="19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Arial Narrow" pitchFamily="34" charset="0"/>
                          <a:cs typeface="Times New Roman" pitchFamily="18" charset="0"/>
                        </a:rPr>
                        <a:t>135</a:t>
                      </a:r>
                      <a:endParaRPr kumimoji="0" lang="en-US" sz="19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Arial Narrow" pitchFamily="34" charset="0"/>
                          <a:cs typeface="Times New Roman" pitchFamily="18" charset="0"/>
                        </a:rPr>
                        <a:t>110</a:t>
                      </a:r>
                      <a:endParaRPr kumimoji="0" lang="en-US" sz="19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0">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smtClean="0">
                          <a:ln>
                            <a:noFill/>
                          </a:ln>
                          <a:solidFill>
                            <a:srgbClr val="000000"/>
                          </a:solidFill>
                          <a:effectLst/>
                          <a:latin typeface="Arial Narrow" pitchFamily="34" charset="0"/>
                          <a:cs typeface="Times New Roman" pitchFamily="18" charset="0"/>
                        </a:rPr>
                        <a:t>Total Debt to Shareholders Equity </a:t>
                      </a:r>
                      <a:endParaRPr kumimoji="0" lang="en-US" sz="19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Arial Narrow" pitchFamily="34" charset="0"/>
                          <a:cs typeface="Times New Roman" pitchFamily="18" charset="0"/>
                        </a:rPr>
                        <a:t>1.44</a:t>
                      </a:r>
                      <a:endParaRPr kumimoji="0" lang="en-US" sz="19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900" b="0" i="0" u="none" strike="noStrike" cap="none" normalizeH="0" baseline="0" dirty="0" smtClean="0">
                          <a:ln>
                            <a:noFill/>
                          </a:ln>
                          <a:solidFill>
                            <a:srgbClr val="000000"/>
                          </a:solidFill>
                          <a:effectLst/>
                          <a:latin typeface="Arial Narrow" pitchFamily="34" charset="0"/>
                          <a:cs typeface="Times New Roman" pitchFamily="18" charset="0"/>
                        </a:rPr>
                        <a:t>1.45</a:t>
                      </a:r>
                      <a:endParaRPr kumimoji="0" lang="en-US" sz="19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bl>
          </a:graphicData>
        </a:graphic>
      </p:graphicFrame>
      <p:sp>
        <p:nvSpPr>
          <p:cNvPr id="338969" name="Text Box 25"/>
          <p:cNvSpPr txBox="1">
            <a:spLocks noChangeArrowheads="1"/>
          </p:cNvSpPr>
          <p:nvPr/>
        </p:nvSpPr>
        <p:spPr bwMode="auto">
          <a:xfrm>
            <a:off x="593725" y="3657600"/>
            <a:ext cx="7940675" cy="2825389"/>
          </a:xfrm>
          <a:prstGeom prst="rect">
            <a:avLst/>
          </a:prstGeom>
          <a:noFill/>
          <a:ln w="12700">
            <a:noFill/>
            <a:miter lim="800000"/>
            <a:headEnd/>
            <a:tailEnd/>
          </a:ln>
        </p:spPr>
        <p:txBody>
          <a:bodyPr>
            <a:spAutoFit/>
          </a:bodyPr>
          <a:lstStyle/>
          <a:p>
            <a:pPr marL="404812" indent="-342900">
              <a:spcBef>
                <a:spcPct val="20000"/>
              </a:spcBef>
              <a:buFont typeface="Arial" panose="020B0604020202020204" pitchFamily="34" charset="0"/>
              <a:buChar char="•"/>
            </a:pPr>
            <a:r>
              <a:rPr lang="en-US" dirty="0">
                <a:latin typeface="+mj-lt"/>
              </a:rPr>
              <a:t>For every Rupee of shareholders funds in the company there is </a:t>
            </a:r>
            <a:r>
              <a:rPr lang="en-US" dirty="0" smtClean="0">
                <a:latin typeface="+mj-lt"/>
              </a:rPr>
              <a:t>INR 1.4 </a:t>
            </a:r>
            <a:r>
              <a:rPr lang="en-US" dirty="0">
                <a:latin typeface="+mj-lt"/>
              </a:rPr>
              <a:t>of lenders </a:t>
            </a:r>
            <a:r>
              <a:rPr lang="en-US" dirty="0" smtClean="0">
                <a:latin typeface="+mj-lt"/>
              </a:rPr>
              <a:t>claim.</a:t>
            </a:r>
            <a:endParaRPr lang="en-US" dirty="0">
              <a:latin typeface="+mj-lt"/>
            </a:endParaRPr>
          </a:p>
          <a:p>
            <a:pPr marL="404812" indent="-342900">
              <a:spcBef>
                <a:spcPct val="20000"/>
              </a:spcBef>
              <a:buFont typeface="Arial" panose="020B0604020202020204" pitchFamily="34" charset="0"/>
              <a:buChar char="•"/>
            </a:pPr>
            <a:r>
              <a:rPr lang="en-US" dirty="0">
                <a:latin typeface="+mj-lt"/>
              </a:rPr>
              <a:t>Lower the lender’s claim to shareholders claim; lower are the demands on firm’s earnings for meeting fixed commitment in terms of </a:t>
            </a:r>
            <a:r>
              <a:rPr lang="en-US" dirty="0" smtClean="0">
                <a:latin typeface="+mj-lt"/>
              </a:rPr>
              <a:t>interest.</a:t>
            </a:r>
            <a:endParaRPr lang="en-US" dirty="0">
              <a:latin typeface="+mj-lt"/>
            </a:endParaRPr>
          </a:p>
          <a:p>
            <a:pPr marL="404812" indent="-342900">
              <a:spcBef>
                <a:spcPct val="20000"/>
              </a:spcBef>
              <a:buFont typeface="Arial" panose="020B0604020202020204" pitchFamily="34" charset="0"/>
              <a:buChar char="•"/>
            </a:pPr>
            <a:r>
              <a:rPr lang="en-US" dirty="0">
                <a:latin typeface="+mj-lt"/>
              </a:rPr>
              <a:t>There is lesser leverage in the capital structure of the </a:t>
            </a:r>
            <a:r>
              <a:rPr lang="en-US" dirty="0" smtClean="0">
                <a:latin typeface="+mj-lt"/>
              </a:rPr>
              <a:t>company. </a:t>
            </a:r>
            <a:endParaRPr lang="en-US" dirty="0">
              <a:latin typeface="+mj-lt"/>
            </a:endParaRPr>
          </a:p>
        </p:txBody>
      </p:sp>
      <p:sp>
        <p:nvSpPr>
          <p:cNvPr id="143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4339" name="Rectangle 3"/>
          <p:cNvSpPr>
            <a:spLocks noChangeArrowheads="1"/>
          </p:cNvSpPr>
          <p:nvPr/>
        </p:nvSpPr>
        <p:spPr bwMode="auto">
          <a:xfrm>
            <a:off x="17463" y="800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1800" b="0" i="0" u="none" strike="noStrike" cap="none" normalizeH="0" baseline="0" smtClean="0">
              <a:ln>
                <a:noFill/>
              </a:ln>
              <a:solidFill>
                <a:schemeClr val="tx1"/>
              </a:solidFill>
              <a:effectLst/>
              <a:latin typeface="Arial" pitchFamily="34" charset="0"/>
            </a:endParaRPr>
          </a:p>
        </p:txBody>
      </p:sp>
      <p:pic>
        <p:nvPicPr>
          <p:cNvPr id="10" name="Picture 1"/>
          <p:cNvPicPr>
            <a:picLocks noChangeAspect="1" noChangeArrowheads="1"/>
          </p:cNvPicPr>
          <p:nvPr/>
        </p:nvPicPr>
        <p:blipFill>
          <a:blip r:embed="rId2" cstate="print">
            <a:clrChange>
              <a:clrFrom>
                <a:srgbClr val="FFFFFF"/>
              </a:clrFrom>
              <a:clrTo>
                <a:srgbClr val="FFFFFF">
                  <a:alpha val="0"/>
                </a:srgbClr>
              </a:clrTo>
            </a:clrChange>
            <a:lum bright="-40000"/>
          </a:blip>
          <a:srcRect/>
          <a:stretch>
            <a:fillRect/>
          </a:stretch>
        </p:blipFill>
        <p:spPr bwMode="auto">
          <a:xfrm>
            <a:off x="1981200" y="3048000"/>
            <a:ext cx="5334000" cy="685800"/>
          </a:xfrm>
          <a:prstGeom prst="rect">
            <a:avLst/>
          </a:prstGeom>
          <a:noFill/>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4914" name="Rectangle 2"/>
          <p:cNvSpPr>
            <a:spLocks noGrp="1" noChangeArrowheads="1"/>
          </p:cNvSpPr>
          <p:nvPr>
            <p:ph type="title"/>
          </p:nvPr>
        </p:nvSpPr>
        <p:spPr>
          <a:xfrm>
            <a:off x="457200" y="76200"/>
            <a:ext cx="8229600" cy="1143000"/>
          </a:xfrm>
        </p:spPr>
        <p:txBody>
          <a:bodyPr>
            <a:normAutofit/>
          </a:bodyPr>
          <a:lstStyle/>
          <a:p>
            <a:pPr algn="ctr"/>
            <a:r>
              <a:rPr lang="en-US" sz="3600" b="1" dirty="0"/>
              <a:t>Common Size Financial Statements</a:t>
            </a:r>
          </a:p>
        </p:txBody>
      </p:sp>
      <p:sp>
        <p:nvSpPr>
          <p:cNvPr id="294915" name="Rectangle 3"/>
          <p:cNvSpPr>
            <a:spLocks noGrp="1" noChangeArrowheads="1"/>
          </p:cNvSpPr>
          <p:nvPr>
            <p:ph idx="1"/>
          </p:nvPr>
        </p:nvSpPr>
        <p:spPr>
          <a:xfrm>
            <a:off x="685800" y="1676400"/>
            <a:ext cx="7848600" cy="4495800"/>
          </a:xfrm>
        </p:spPr>
        <p:txBody>
          <a:bodyPr/>
          <a:lstStyle/>
          <a:p>
            <a:pPr marL="457200" indent="-457200" eaLnBrk="1" hangingPunct="1"/>
            <a:r>
              <a:rPr lang="en-US" sz="2400" dirty="0" smtClean="0">
                <a:latin typeface="+mj-lt"/>
              </a:rPr>
              <a:t>A financial statement presented by representing each item as a percentage to the total amount of which it is a part.</a:t>
            </a:r>
          </a:p>
          <a:p>
            <a:pPr marL="457200" indent="-457200" eaLnBrk="1" hangingPunct="1"/>
            <a:r>
              <a:rPr lang="en-US" sz="2400" i="1" dirty="0" smtClean="0">
                <a:latin typeface="+mj-lt"/>
              </a:rPr>
              <a:t>Example</a:t>
            </a:r>
            <a:r>
              <a:rPr lang="en-US" sz="2400" dirty="0" smtClean="0">
                <a:latin typeface="+mj-lt"/>
              </a:rPr>
              <a:t>: X had a sale of INR 150 </a:t>
            </a:r>
            <a:r>
              <a:rPr lang="en-US" sz="2400" dirty="0" err="1" smtClean="0">
                <a:latin typeface="+mj-lt"/>
              </a:rPr>
              <a:t>mn</a:t>
            </a:r>
            <a:r>
              <a:rPr lang="en-US" sz="2400" dirty="0" smtClean="0">
                <a:latin typeface="+mj-lt"/>
              </a:rPr>
              <a:t> during the year and cost of goods sold of INR 120mn, whereas Y has a sale of INR 80 </a:t>
            </a:r>
            <a:r>
              <a:rPr lang="en-US" sz="2400" dirty="0" err="1" smtClean="0">
                <a:latin typeface="+mj-lt"/>
              </a:rPr>
              <a:t>mn</a:t>
            </a:r>
            <a:r>
              <a:rPr lang="en-US" sz="2400" dirty="0" smtClean="0">
                <a:latin typeface="+mj-lt"/>
              </a:rPr>
              <a:t> and cost of goods sold of INR 48 </a:t>
            </a:r>
            <a:r>
              <a:rPr lang="en-US" sz="2400" dirty="0" err="1" smtClean="0">
                <a:latin typeface="+mj-lt"/>
              </a:rPr>
              <a:t>mn</a:t>
            </a:r>
            <a:r>
              <a:rPr lang="en-US" sz="2400" dirty="0" smtClean="0">
                <a:latin typeface="+mj-lt"/>
              </a:rPr>
              <a:t>.</a:t>
            </a:r>
          </a:p>
          <a:p>
            <a:pPr marL="457200" indent="-457200" eaLnBrk="1" hangingPunct="1"/>
            <a:r>
              <a:rPr lang="en-US" sz="2400" dirty="0" smtClean="0">
                <a:latin typeface="+mj-lt"/>
              </a:rPr>
              <a:t>The above is not amenable to direct understanding. </a:t>
            </a:r>
          </a:p>
          <a:p>
            <a:pPr marL="457200" indent="-457200" eaLnBrk="1" hangingPunct="1"/>
            <a:r>
              <a:rPr lang="en-US" sz="2400" dirty="0" smtClean="0">
                <a:latin typeface="+mj-lt"/>
              </a:rPr>
              <a:t>Cost of goods sold of X is 80% of sales and for Y it is 60% of sales.</a:t>
            </a:r>
          </a:p>
          <a:p>
            <a:pPr marL="457200" indent="-457200" eaLnBrk="1" hangingPunct="1"/>
            <a:r>
              <a:rPr lang="en-US" sz="2400" dirty="0" smtClean="0">
                <a:latin typeface="+mj-lt"/>
              </a:rPr>
              <a:t>This is more lucid and meaningful. Useful while dealing with many companies in the same industry.</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2" name="Rectangle 2"/>
          <p:cNvSpPr>
            <a:spLocks noGrp="1" noChangeArrowheads="1"/>
          </p:cNvSpPr>
          <p:nvPr>
            <p:ph type="title"/>
          </p:nvPr>
        </p:nvSpPr>
        <p:spPr>
          <a:xfrm>
            <a:off x="571500" y="76200"/>
            <a:ext cx="8001000" cy="1216025"/>
          </a:xfrm>
        </p:spPr>
        <p:txBody>
          <a:bodyPr>
            <a:normAutofit/>
          </a:bodyPr>
          <a:lstStyle/>
          <a:p>
            <a:pPr algn="ctr">
              <a:defRPr/>
            </a:pPr>
            <a:r>
              <a:rPr lang="en-US" sz="4400" b="1" dirty="0"/>
              <a:t>Long-term Debt to Total Capital</a:t>
            </a:r>
          </a:p>
        </p:txBody>
      </p:sp>
      <p:sp>
        <p:nvSpPr>
          <p:cNvPr id="78853" name="Rectangle 3"/>
          <p:cNvSpPr>
            <a:spLocks noGrp="1" noChangeArrowheads="1"/>
          </p:cNvSpPr>
          <p:nvPr>
            <p:ph type="body" sz="half" idx="1"/>
          </p:nvPr>
        </p:nvSpPr>
        <p:spPr>
          <a:xfrm>
            <a:off x="685800" y="1676400"/>
            <a:ext cx="7848600" cy="1447800"/>
          </a:xfrm>
        </p:spPr>
        <p:txBody>
          <a:bodyPr/>
          <a:lstStyle/>
          <a:p>
            <a:pPr marL="457200" indent="-457200" eaLnBrk="1" hangingPunct="1">
              <a:buClr>
                <a:schemeClr val="tx1"/>
              </a:buClr>
            </a:pPr>
            <a:r>
              <a:rPr lang="en-US" sz="2400" dirty="0" smtClean="0">
                <a:latin typeface="+mj-lt"/>
              </a:rPr>
              <a:t>Measures the relationship long-term debt bears to owners’ total investment in the company.</a:t>
            </a:r>
          </a:p>
          <a:p>
            <a:pPr marL="457200" indent="-457200" eaLnBrk="1" hangingPunct="1">
              <a:buClr>
                <a:schemeClr val="tx1"/>
              </a:buClr>
              <a:buNone/>
            </a:pPr>
            <a:endParaRPr lang="en-US" sz="2400" dirty="0" smtClean="0">
              <a:latin typeface="+mj-lt"/>
            </a:endParaRPr>
          </a:p>
        </p:txBody>
      </p:sp>
      <p:graphicFrame>
        <p:nvGraphicFramePr>
          <p:cNvPr id="339972" name="Group 4"/>
          <p:cNvGraphicFramePr>
            <a:graphicFrameLocks noGrp="1"/>
          </p:cNvGraphicFramePr>
          <p:nvPr>
            <p:ph sz="half" idx="2"/>
            <p:extLst>
              <p:ext uri="{D42A27DB-BD31-4B8C-83A1-F6EECF244321}">
                <p14:modId xmlns:p14="http://schemas.microsoft.com/office/powerpoint/2010/main" val="4285295299"/>
              </p:ext>
            </p:extLst>
          </p:nvPr>
        </p:nvGraphicFramePr>
        <p:xfrm>
          <a:off x="685800" y="3364173"/>
          <a:ext cx="7881938" cy="1828800"/>
        </p:xfrm>
        <a:graphic>
          <a:graphicData uri="http://schemas.openxmlformats.org/drawingml/2006/table">
            <a:tbl>
              <a:tblPr/>
              <a:tblGrid>
                <a:gridCol w="5611813"/>
                <a:gridCol w="1195387"/>
                <a:gridCol w="1074738"/>
              </a:tblGrid>
              <a:tr h="30480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400" b="1" i="0" u="none" strike="noStrike" cap="none" normalizeH="0" baseline="0" dirty="0" smtClean="0">
                          <a:ln>
                            <a:noFill/>
                          </a:ln>
                          <a:solidFill>
                            <a:schemeClr val="tx1"/>
                          </a:solidFill>
                          <a:effectLst/>
                          <a:latin typeface="Arial Narrow" pitchFamily="34" charset="0"/>
                        </a:rPr>
                        <a:t>Tools &amp; Tools Ltd.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l" defTabSz="914400" rtl="0" eaLnBrk="1" fontAlgn="base" latinLnBrk="0" hangingPunct="1">
                        <a:lnSpc>
                          <a:spcPct val="100000"/>
                        </a:lnSpc>
                        <a:spcBef>
                          <a:spcPct val="0"/>
                        </a:spcBef>
                        <a:spcAft>
                          <a:spcPct val="0"/>
                        </a:spcAft>
                        <a:buClrTx/>
                        <a:buSzTx/>
                        <a:buFontTx/>
                        <a:buNone/>
                        <a:tabLst>
                          <a:tab pos="-457200" algn="l"/>
                        </a:tabLst>
                      </a:pPr>
                      <a:r>
                        <a:rPr kumimoji="0" lang="en-US" sz="2400" b="1" i="0" u="none" strike="noStrike" cap="none" normalizeH="0" baseline="0" dirty="0" smtClean="0">
                          <a:ln>
                            <a:noFill/>
                          </a:ln>
                          <a:solidFill>
                            <a:srgbClr val="000000"/>
                          </a:solidFill>
                          <a:effectLst/>
                          <a:latin typeface="Arial Narrow" pitchFamily="34" charset="0"/>
                          <a:cs typeface="Times New Roman" pitchFamily="18" charset="0"/>
                        </a:rPr>
                        <a:t>20X7</a:t>
                      </a:r>
                      <a:endParaRPr kumimoji="0" lang="en-US" sz="24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l" defTabSz="914400" rtl="0" eaLnBrk="1" fontAlgn="base" latinLnBrk="0" hangingPunct="1">
                        <a:lnSpc>
                          <a:spcPct val="100000"/>
                        </a:lnSpc>
                        <a:spcBef>
                          <a:spcPct val="0"/>
                        </a:spcBef>
                        <a:spcAft>
                          <a:spcPct val="0"/>
                        </a:spcAft>
                        <a:buClrTx/>
                        <a:buSzTx/>
                        <a:buFontTx/>
                        <a:buNone/>
                        <a:tabLst>
                          <a:tab pos="-457200" algn="l"/>
                        </a:tabLst>
                      </a:pPr>
                      <a:r>
                        <a:rPr kumimoji="0" lang="en-US" sz="2400" b="1" i="0" u="none" strike="noStrike" cap="none" normalizeH="0" baseline="0" dirty="0" smtClean="0">
                          <a:ln>
                            <a:noFill/>
                          </a:ln>
                          <a:solidFill>
                            <a:srgbClr val="000000"/>
                          </a:solidFill>
                          <a:effectLst/>
                          <a:latin typeface="Arial Narrow" pitchFamily="34" charset="0"/>
                          <a:cs typeface="Times New Roman" pitchFamily="18" charset="0"/>
                        </a:rPr>
                        <a:t>20X6</a:t>
                      </a:r>
                      <a:endParaRPr kumimoji="0" lang="en-US" sz="24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28600">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Long-term Debt (INR Million)</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l"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smtClean="0">
                          <a:ln>
                            <a:noFill/>
                          </a:ln>
                          <a:solidFill>
                            <a:srgbClr val="000000"/>
                          </a:solidFill>
                          <a:effectLst/>
                          <a:latin typeface="Arial Narrow" pitchFamily="34" charset="0"/>
                          <a:cs typeface="Times New Roman" pitchFamily="18" charset="0"/>
                        </a:rPr>
                        <a:t>90</a:t>
                      </a:r>
                      <a:endParaRPr kumimoji="0" lang="en-US" sz="24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l"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80</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28600">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Shareholders’ Equity (INR Million)</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l"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135</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l"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110</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85750">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Long-term Debt to Shareholders’ Equity (%)</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l"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smtClean="0">
                          <a:ln>
                            <a:noFill/>
                          </a:ln>
                          <a:solidFill>
                            <a:srgbClr val="000000"/>
                          </a:solidFill>
                          <a:effectLst/>
                          <a:latin typeface="Arial Narrow" pitchFamily="34" charset="0"/>
                          <a:cs typeface="Times New Roman" pitchFamily="18" charset="0"/>
                        </a:rPr>
                        <a:t>66.67</a:t>
                      </a:r>
                      <a:endParaRPr kumimoji="0" lang="en-US" sz="24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l"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72.73</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bl>
          </a:graphicData>
        </a:graphic>
      </p:graphicFrame>
      <p:sp>
        <p:nvSpPr>
          <p:cNvPr id="339994" name="Rectangle 26"/>
          <p:cNvSpPr>
            <a:spLocks noChangeArrowheads="1"/>
          </p:cNvSpPr>
          <p:nvPr/>
        </p:nvSpPr>
        <p:spPr bwMode="auto">
          <a:xfrm>
            <a:off x="533400" y="4953000"/>
            <a:ext cx="7967663" cy="1447800"/>
          </a:xfrm>
          <a:prstGeom prst="rect">
            <a:avLst/>
          </a:prstGeom>
          <a:noFill/>
          <a:ln w="9525">
            <a:noFill/>
            <a:miter lim="800000"/>
            <a:headEnd/>
            <a:tailEnd/>
          </a:ln>
        </p:spPr>
        <p:txBody>
          <a:bodyPr/>
          <a:lstStyle/>
          <a:p>
            <a:pPr marL="457200" indent="-457200" eaLnBrk="1" hangingPunct="1">
              <a:spcBef>
                <a:spcPct val="20000"/>
              </a:spcBef>
              <a:buClr>
                <a:schemeClr val="tx1"/>
              </a:buClr>
              <a:buFont typeface="Arial" panose="020B0604020202020204" pitchFamily="34" charset="0"/>
              <a:buChar char="•"/>
            </a:pPr>
            <a:endParaRPr lang="en-US" dirty="0" smtClean="0">
              <a:latin typeface="+mj-lt"/>
            </a:endParaRPr>
          </a:p>
          <a:p>
            <a:pPr marL="457200" indent="-457200" eaLnBrk="1" hangingPunct="1">
              <a:spcBef>
                <a:spcPct val="20000"/>
              </a:spcBef>
              <a:buClr>
                <a:schemeClr val="tx1"/>
              </a:buClr>
              <a:buFont typeface="Arial" panose="020B0604020202020204" pitchFamily="34" charset="0"/>
              <a:buChar char="•"/>
            </a:pPr>
            <a:r>
              <a:rPr lang="en-US" dirty="0" smtClean="0">
                <a:latin typeface="+mj-lt"/>
              </a:rPr>
              <a:t>For </a:t>
            </a:r>
            <a:r>
              <a:rPr lang="en-US" dirty="0">
                <a:latin typeface="+mj-lt"/>
              </a:rPr>
              <a:t>every Rupee of owners’ funds there is a long-term debt commitment of </a:t>
            </a:r>
            <a:r>
              <a:rPr lang="en-US" dirty="0" smtClean="0">
                <a:latin typeface="+mj-lt"/>
              </a:rPr>
              <a:t>INR 0.67 only. </a:t>
            </a:r>
            <a:endParaRPr lang="en-US" dirty="0">
              <a:latin typeface="+mj-lt"/>
            </a:endParaRPr>
          </a:p>
        </p:txBody>
      </p:sp>
      <p:sp>
        <p:nvSpPr>
          <p:cNvPr id="133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3313" name="Picture 1"/>
          <p:cNvPicPr>
            <a:picLocks noChangeAspect="1" noChangeArrowheads="1"/>
          </p:cNvPicPr>
          <p:nvPr/>
        </p:nvPicPr>
        <p:blipFill>
          <a:blip r:embed="rId2" cstate="print">
            <a:clrChange>
              <a:clrFrom>
                <a:srgbClr val="FFFFFF"/>
              </a:clrFrom>
              <a:clrTo>
                <a:srgbClr val="FFFFFF">
                  <a:alpha val="0"/>
                </a:srgbClr>
              </a:clrTo>
            </a:clrChange>
            <a:lum bright="-40000"/>
          </a:blip>
          <a:srcRect/>
          <a:stretch>
            <a:fillRect/>
          </a:stretch>
        </p:blipFill>
        <p:spPr bwMode="auto">
          <a:xfrm>
            <a:off x="1905000" y="2362200"/>
            <a:ext cx="4114800" cy="762000"/>
          </a:xfrm>
          <a:prstGeom prst="rect">
            <a:avLst/>
          </a:prstGeom>
          <a:noFill/>
        </p:spPr>
      </p:pic>
    </p:spTree>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6" name="Rectangle 2"/>
          <p:cNvSpPr>
            <a:spLocks noGrp="1" noChangeArrowheads="1"/>
          </p:cNvSpPr>
          <p:nvPr>
            <p:ph type="title"/>
          </p:nvPr>
        </p:nvSpPr>
        <p:spPr>
          <a:xfrm>
            <a:off x="685800" y="76200"/>
            <a:ext cx="8001000" cy="1216025"/>
          </a:xfrm>
        </p:spPr>
        <p:txBody>
          <a:bodyPr>
            <a:normAutofit/>
          </a:bodyPr>
          <a:lstStyle/>
          <a:p>
            <a:pPr algn="ctr">
              <a:defRPr/>
            </a:pPr>
            <a:r>
              <a:rPr lang="en-US" sz="4400" b="1" dirty="0"/>
              <a:t>Long-term Debt to Fixed Asset</a:t>
            </a:r>
          </a:p>
        </p:txBody>
      </p:sp>
      <p:sp>
        <p:nvSpPr>
          <p:cNvPr id="79877" name="Rectangle 3"/>
          <p:cNvSpPr>
            <a:spLocks noGrp="1" noChangeArrowheads="1"/>
          </p:cNvSpPr>
          <p:nvPr>
            <p:ph type="body" sz="half" idx="1"/>
          </p:nvPr>
        </p:nvSpPr>
        <p:spPr>
          <a:xfrm>
            <a:off x="609600" y="1600200"/>
            <a:ext cx="7967662" cy="1066800"/>
          </a:xfrm>
        </p:spPr>
        <p:txBody>
          <a:bodyPr/>
          <a:lstStyle/>
          <a:p>
            <a:pPr marL="457200" indent="-457200" eaLnBrk="1" hangingPunct="1">
              <a:buClr>
                <a:schemeClr val="tx1"/>
              </a:buClr>
            </a:pPr>
            <a:r>
              <a:rPr lang="en-US" sz="2400" dirty="0" smtClean="0">
                <a:latin typeface="+mj-lt"/>
              </a:rPr>
              <a:t>Measures the amount of fixed assets available as a backing for long-term debt.</a:t>
            </a:r>
          </a:p>
          <a:p>
            <a:pPr marL="457200" indent="-457200" eaLnBrk="1" hangingPunct="1">
              <a:buClr>
                <a:schemeClr val="tx1"/>
              </a:buClr>
              <a:buNone/>
            </a:pPr>
            <a:endParaRPr lang="en-US" sz="2400" dirty="0" smtClean="0">
              <a:latin typeface="+mj-lt"/>
            </a:endParaRPr>
          </a:p>
        </p:txBody>
      </p:sp>
      <p:graphicFrame>
        <p:nvGraphicFramePr>
          <p:cNvPr id="340996" name="Group 4"/>
          <p:cNvGraphicFramePr>
            <a:graphicFrameLocks noGrp="1"/>
          </p:cNvGraphicFramePr>
          <p:nvPr>
            <p:ph sz="half" idx="2"/>
            <p:extLst>
              <p:ext uri="{D42A27DB-BD31-4B8C-83A1-F6EECF244321}">
                <p14:modId xmlns:p14="http://schemas.microsoft.com/office/powerpoint/2010/main" val="667447218"/>
              </p:ext>
            </p:extLst>
          </p:nvPr>
        </p:nvGraphicFramePr>
        <p:xfrm>
          <a:off x="685800" y="3200400"/>
          <a:ext cx="7881938" cy="1828800"/>
        </p:xfrm>
        <a:graphic>
          <a:graphicData uri="http://schemas.openxmlformats.org/drawingml/2006/table">
            <a:tbl>
              <a:tblPr/>
              <a:tblGrid>
                <a:gridCol w="5464175"/>
                <a:gridCol w="1295400"/>
                <a:gridCol w="1122363"/>
              </a:tblGrid>
              <a:tr h="38100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400" b="1" i="0" u="none" strike="noStrike" cap="none" normalizeH="0" baseline="0" dirty="0" smtClean="0">
                          <a:ln>
                            <a:noFill/>
                          </a:ln>
                          <a:solidFill>
                            <a:schemeClr val="tx1"/>
                          </a:solidFill>
                          <a:effectLst/>
                          <a:latin typeface="Arial Narrow" pitchFamily="34" charset="0"/>
                        </a:rPr>
                        <a:t>Tools &amp; Tools Ltd.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1" i="0" u="none" strike="noStrike" cap="none" normalizeH="0" baseline="0" dirty="0" smtClean="0">
                          <a:ln>
                            <a:noFill/>
                          </a:ln>
                          <a:solidFill>
                            <a:srgbClr val="000000"/>
                          </a:solidFill>
                          <a:effectLst/>
                          <a:latin typeface="Arial Narrow" pitchFamily="34" charset="0"/>
                          <a:cs typeface="Times New Roman" pitchFamily="18" charset="0"/>
                        </a:rPr>
                        <a:t>20X7</a:t>
                      </a:r>
                      <a:endParaRPr kumimoji="0" lang="en-US" sz="24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1" i="0" u="none" strike="noStrike" cap="none" normalizeH="0" baseline="0" dirty="0" smtClean="0">
                          <a:ln>
                            <a:noFill/>
                          </a:ln>
                          <a:solidFill>
                            <a:srgbClr val="000000"/>
                          </a:solidFill>
                          <a:effectLst/>
                          <a:latin typeface="Arial Narrow" pitchFamily="34" charset="0"/>
                          <a:cs typeface="Times New Roman" pitchFamily="18" charset="0"/>
                        </a:rPr>
                        <a:t>20X6</a:t>
                      </a:r>
                      <a:endParaRPr kumimoji="0" lang="en-US" sz="24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98463">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Long-term Debt (INR Million)</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90</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80</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400050">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Net Fixed Assets (INR Million)</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smtClean="0">
                          <a:ln>
                            <a:noFill/>
                          </a:ln>
                          <a:solidFill>
                            <a:srgbClr val="000000"/>
                          </a:solidFill>
                          <a:effectLst/>
                          <a:latin typeface="Arial Narrow" pitchFamily="34" charset="0"/>
                          <a:cs typeface="Times New Roman" pitchFamily="18" charset="0"/>
                        </a:rPr>
                        <a:t>94</a:t>
                      </a:r>
                      <a:endParaRPr kumimoji="0" lang="en-US" sz="24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79</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98463">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Long-term Debt to Net Fixed Assets (%)</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95.8</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000000"/>
                          </a:solidFill>
                          <a:effectLst/>
                          <a:latin typeface="Arial Narrow" pitchFamily="34" charset="0"/>
                          <a:cs typeface="Times New Roman" pitchFamily="18" charset="0"/>
                        </a:rPr>
                        <a:t>101</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bl>
          </a:graphicData>
        </a:graphic>
      </p:graphicFrame>
      <p:sp>
        <p:nvSpPr>
          <p:cNvPr id="341018" name="Rectangle 26"/>
          <p:cNvSpPr>
            <a:spLocks noChangeArrowheads="1"/>
          </p:cNvSpPr>
          <p:nvPr/>
        </p:nvSpPr>
        <p:spPr bwMode="auto">
          <a:xfrm>
            <a:off x="533400" y="5029200"/>
            <a:ext cx="8001000" cy="1143000"/>
          </a:xfrm>
          <a:prstGeom prst="rect">
            <a:avLst/>
          </a:prstGeom>
          <a:noFill/>
          <a:ln w="9525">
            <a:noFill/>
            <a:miter lim="800000"/>
            <a:headEnd/>
            <a:tailEnd/>
          </a:ln>
        </p:spPr>
        <p:txBody>
          <a:bodyPr/>
          <a:lstStyle/>
          <a:p>
            <a:pPr marL="457200" indent="-457200" eaLnBrk="1" hangingPunct="1">
              <a:spcBef>
                <a:spcPct val="20000"/>
              </a:spcBef>
              <a:buClr>
                <a:schemeClr val="tx1"/>
              </a:buClr>
              <a:buFont typeface="Arial" panose="020B0604020202020204" pitchFamily="34" charset="0"/>
              <a:buChar char="•"/>
            </a:pPr>
            <a:r>
              <a:rPr lang="en-US" dirty="0">
                <a:latin typeface="+mj-lt"/>
              </a:rPr>
              <a:t>The long-term debt is more than covered by net fixed assets of the company during </a:t>
            </a:r>
            <a:r>
              <a:rPr lang="en-US" dirty="0" smtClean="0">
                <a:latin typeface="+mj-lt"/>
              </a:rPr>
              <a:t>20X7. </a:t>
            </a:r>
            <a:endParaRPr lang="en-US" dirty="0">
              <a:latin typeface="+mj-lt"/>
            </a:endParaRPr>
          </a:p>
        </p:txBody>
      </p:sp>
      <p:sp>
        <p:nvSpPr>
          <p:cNvPr id="122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2289" name="Picture 1"/>
          <p:cNvPicPr>
            <a:picLocks noChangeAspect="1" noChangeArrowheads="1"/>
          </p:cNvPicPr>
          <p:nvPr/>
        </p:nvPicPr>
        <p:blipFill>
          <a:blip r:embed="rId2" cstate="print">
            <a:clrChange>
              <a:clrFrom>
                <a:srgbClr val="FFFFFF"/>
              </a:clrFrom>
              <a:clrTo>
                <a:srgbClr val="FFFFFF">
                  <a:alpha val="0"/>
                </a:srgbClr>
              </a:clrTo>
            </a:clrChange>
            <a:lum bright="-40000"/>
          </a:blip>
          <a:srcRect/>
          <a:stretch>
            <a:fillRect/>
          </a:stretch>
        </p:blipFill>
        <p:spPr bwMode="auto">
          <a:xfrm>
            <a:off x="2362200" y="2362200"/>
            <a:ext cx="3733800" cy="685800"/>
          </a:xfrm>
          <a:prstGeom prst="rect">
            <a:avLst/>
          </a:prstGeom>
          <a:noFill/>
        </p:spPr>
      </p:pic>
      <p:sp>
        <p:nvSpPr>
          <p:cNvPr id="12291" name="Rectangle 3"/>
          <p:cNvSpPr>
            <a:spLocks noChangeArrowheads="1"/>
          </p:cNvSpPr>
          <p:nvPr/>
        </p:nvSpPr>
        <p:spPr bwMode="auto">
          <a:xfrm>
            <a:off x="0" y="7715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1800" b="0" i="0" u="none" strike="noStrike" cap="none" normalizeH="0" baseline="0" smtClean="0">
              <a:ln>
                <a:noFill/>
              </a:ln>
              <a:solidFill>
                <a:schemeClr val="tx1"/>
              </a:solidFill>
              <a:effectLst/>
              <a:latin typeface="Arial" pitchFamily="34" charset="0"/>
            </a:endParaRPr>
          </a:p>
        </p:txBody>
      </p:sp>
    </p:spTree>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0" name="Rectangle 2"/>
          <p:cNvSpPr>
            <a:spLocks noGrp="1" noChangeArrowheads="1"/>
          </p:cNvSpPr>
          <p:nvPr>
            <p:ph type="title"/>
          </p:nvPr>
        </p:nvSpPr>
        <p:spPr>
          <a:xfrm>
            <a:off x="609600" y="34636"/>
            <a:ext cx="8001000" cy="1216025"/>
          </a:xfrm>
        </p:spPr>
        <p:txBody>
          <a:bodyPr>
            <a:normAutofit/>
          </a:bodyPr>
          <a:lstStyle/>
          <a:p>
            <a:pPr algn="ctr">
              <a:defRPr/>
            </a:pPr>
            <a:r>
              <a:rPr lang="en-US" sz="4400" b="1" dirty="0"/>
              <a:t>Times Interest Earned</a:t>
            </a:r>
          </a:p>
        </p:txBody>
      </p:sp>
      <p:sp>
        <p:nvSpPr>
          <p:cNvPr id="80901" name="Rectangle 3"/>
          <p:cNvSpPr>
            <a:spLocks noGrp="1" noChangeArrowheads="1"/>
          </p:cNvSpPr>
          <p:nvPr>
            <p:ph type="body" sz="half" idx="1"/>
          </p:nvPr>
        </p:nvSpPr>
        <p:spPr>
          <a:xfrm>
            <a:off x="642938" y="1676400"/>
            <a:ext cx="7815262" cy="1828800"/>
          </a:xfrm>
        </p:spPr>
        <p:txBody>
          <a:bodyPr>
            <a:normAutofit fontScale="92500" lnSpcReduction="10000"/>
          </a:bodyPr>
          <a:lstStyle/>
          <a:p>
            <a:pPr eaLnBrk="1" hangingPunct="1">
              <a:buClr>
                <a:schemeClr val="tx1"/>
              </a:buClr>
              <a:buFont typeface="Arial" panose="020B0604020202020204" pitchFamily="34" charset="0"/>
              <a:buChar char="•"/>
            </a:pPr>
            <a:r>
              <a:rPr lang="en-US" sz="2400" dirty="0" smtClean="0">
                <a:latin typeface="+mj-lt"/>
              </a:rPr>
              <a:t>This ratio measures the relationship of earnings before interest and taxes to the fixed interest commitment.</a:t>
            </a:r>
          </a:p>
          <a:p>
            <a:pPr eaLnBrk="1" hangingPunct="1">
              <a:buClr>
                <a:schemeClr val="tx1"/>
              </a:buClr>
              <a:buFont typeface="Arial" panose="020B0604020202020204" pitchFamily="34" charset="0"/>
              <a:buChar char="•"/>
            </a:pPr>
            <a:r>
              <a:rPr lang="en-US" sz="2400" dirty="0" smtClean="0">
                <a:latin typeface="+mj-lt"/>
              </a:rPr>
              <a:t>Larger the cover greater is the safety of lender's interest.</a:t>
            </a:r>
          </a:p>
          <a:p>
            <a:pPr eaLnBrk="1" hangingPunct="1">
              <a:buClr>
                <a:schemeClr val="tx1"/>
              </a:buClr>
              <a:buFont typeface="Arial" panose="020B0604020202020204" pitchFamily="34" charset="0"/>
              <a:buChar char="•"/>
            </a:pPr>
            <a:r>
              <a:rPr lang="en-US" sz="2400" dirty="0" smtClean="0">
                <a:latin typeface="+mj-lt"/>
              </a:rPr>
              <a:t>Alternately, it also shows the risk in case the firm's earnings decrease.</a:t>
            </a:r>
          </a:p>
        </p:txBody>
      </p:sp>
      <p:graphicFrame>
        <p:nvGraphicFramePr>
          <p:cNvPr id="342020" name="Group 4"/>
          <p:cNvGraphicFramePr>
            <a:graphicFrameLocks noGrp="1"/>
          </p:cNvGraphicFramePr>
          <p:nvPr>
            <p:ph sz="half" idx="2"/>
            <p:extLst>
              <p:ext uri="{D42A27DB-BD31-4B8C-83A1-F6EECF244321}">
                <p14:modId xmlns:p14="http://schemas.microsoft.com/office/powerpoint/2010/main" val="3136075429"/>
              </p:ext>
            </p:extLst>
          </p:nvPr>
        </p:nvGraphicFramePr>
        <p:xfrm>
          <a:off x="685800" y="4343400"/>
          <a:ext cx="7881938" cy="1767840"/>
        </p:xfrm>
        <a:graphic>
          <a:graphicData uri="http://schemas.openxmlformats.org/drawingml/2006/table">
            <a:tbl>
              <a:tblPr/>
              <a:tblGrid>
                <a:gridCol w="5486400"/>
                <a:gridCol w="1257300"/>
                <a:gridCol w="1138238"/>
              </a:tblGrid>
              <a:tr h="268288">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300" b="1" i="0" u="none" strike="noStrike" cap="none" normalizeH="0" baseline="0" dirty="0" smtClean="0">
                          <a:ln>
                            <a:noFill/>
                          </a:ln>
                          <a:solidFill>
                            <a:srgbClr val="000000"/>
                          </a:solidFill>
                          <a:effectLst/>
                          <a:latin typeface="Arial Narrow" pitchFamily="34" charset="0"/>
                          <a:cs typeface="Times New Roman" pitchFamily="18" charset="0"/>
                        </a:rPr>
                        <a:t>Particulars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300" b="1" i="0" u="none" strike="noStrike" cap="none" normalizeH="0" baseline="0" dirty="0" smtClean="0">
                          <a:ln>
                            <a:noFill/>
                          </a:ln>
                          <a:solidFill>
                            <a:srgbClr val="000000"/>
                          </a:solidFill>
                          <a:effectLst/>
                          <a:latin typeface="Arial Narrow" pitchFamily="34" charset="0"/>
                          <a:cs typeface="Times New Roman" pitchFamily="18" charset="0"/>
                        </a:rPr>
                        <a:t>20X7</a:t>
                      </a:r>
                      <a:endParaRPr kumimoji="0" lang="en-US" sz="23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300" b="1" i="0" u="none" strike="noStrike" cap="none" normalizeH="0" baseline="0" dirty="0" smtClean="0">
                          <a:ln>
                            <a:noFill/>
                          </a:ln>
                          <a:solidFill>
                            <a:srgbClr val="000000"/>
                          </a:solidFill>
                          <a:effectLst/>
                          <a:latin typeface="Arial Narrow" pitchFamily="34" charset="0"/>
                          <a:cs typeface="Times New Roman" pitchFamily="18" charset="0"/>
                        </a:rPr>
                        <a:t>20X6</a:t>
                      </a:r>
                      <a:endParaRPr kumimoji="0" lang="en-US" sz="2300" b="1"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15900">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300" b="0" i="0" u="none" strike="noStrike" cap="none" normalizeH="0" baseline="0" dirty="0" smtClean="0">
                          <a:ln>
                            <a:noFill/>
                          </a:ln>
                          <a:solidFill>
                            <a:srgbClr val="000000"/>
                          </a:solidFill>
                          <a:effectLst/>
                          <a:latin typeface="Arial Narrow" pitchFamily="34" charset="0"/>
                          <a:cs typeface="Times New Roman" pitchFamily="18" charset="0"/>
                        </a:rPr>
                        <a:t>Earnings before interest and taxes</a:t>
                      </a:r>
                      <a:endParaRPr kumimoji="0" lang="en-US" sz="23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300" b="0" i="0" u="none" strike="noStrike" cap="none" normalizeH="0" baseline="0" smtClean="0">
                          <a:ln>
                            <a:noFill/>
                          </a:ln>
                          <a:solidFill>
                            <a:srgbClr val="000000"/>
                          </a:solidFill>
                          <a:effectLst/>
                          <a:latin typeface="Arial Narrow" pitchFamily="34" charset="0"/>
                          <a:cs typeface="Times New Roman" pitchFamily="18" charset="0"/>
                        </a:rPr>
                        <a:t>67</a:t>
                      </a:r>
                      <a:endParaRPr kumimoji="0" lang="en-US" sz="23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300" b="0" i="0" u="none" strike="noStrike" cap="none" normalizeH="0" baseline="0" dirty="0" smtClean="0">
                          <a:ln>
                            <a:noFill/>
                          </a:ln>
                          <a:solidFill>
                            <a:srgbClr val="000000"/>
                          </a:solidFill>
                          <a:effectLst/>
                          <a:latin typeface="Arial Narrow" pitchFamily="34" charset="0"/>
                          <a:cs typeface="Times New Roman" pitchFamily="18" charset="0"/>
                        </a:rPr>
                        <a:t>60</a:t>
                      </a:r>
                      <a:endParaRPr kumimoji="0" lang="en-US" sz="23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66713">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300" b="0" i="0" u="none" strike="noStrike" cap="none" normalizeH="0" baseline="0" dirty="0" smtClean="0">
                          <a:ln>
                            <a:noFill/>
                          </a:ln>
                          <a:solidFill>
                            <a:srgbClr val="000000"/>
                          </a:solidFill>
                          <a:effectLst/>
                          <a:latin typeface="Arial Narrow" pitchFamily="34" charset="0"/>
                          <a:cs typeface="Times New Roman" pitchFamily="18" charset="0"/>
                        </a:rPr>
                        <a:t>Interest expense (INR Million)</a:t>
                      </a:r>
                      <a:endParaRPr kumimoji="0" lang="en-US" sz="23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300" b="0" i="0" u="none" strike="noStrike" cap="none" normalizeH="0" baseline="0" smtClean="0">
                          <a:ln>
                            <a:noFill/>
                          </a:ln>
                          <a:solidFill>
                            <a:srgbClr val="000000"/>
                          </a:solidFill>
                          <a:effectLst/>
                          <a:latin typeface="Arial Narrow" pitchFamily="34" charset="0"/>
                          <a:cs typeface="Times New Roman" pitchFamily="18" charset="0"/>
                        </a:rPr>
                        <a:t>14</a:t>
                      </a:r>
                      <a:endParaRPr kumimoji="0" lang="en-US" sz="23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300" b="0" i="0" u="none" strike="noStrike" cap="none" normalizeH="0" baseline="0" dirty="0" smtClean="0">
                          <a:ln>
                            <a:noFill/>
                          </a:ln>
                          <a:solidFill>
                            <a:srgbClr val="000000"/>
                          </a:solidFill>
                          <a:effectLst/>
                          <a:latin typeface="Arial Narrow" pitchFamily="34" charset="0"/>
                          <a:cs typeface="Times New Roman" pitchFamily="18" charset="0"/>
                        </a:rPr>
                        <a:t>13</a:t>
                      </a:r>
                      <a:endParaRPr kumimoji="0" lang="en-US" sz="23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15900">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300" b="0" i="0" u="none" strike="noStrike" cap="none" normalizeH="0" baseline="0" dirty="0" smtClean="0">
                          <a:ln>
                            <a:noFill/>
                          </a:ln>
                          <a:solidFill>
                            <a:srgbClr val="000000"/>
                          </a:solidFill>
                          <a:effectLst/>
                          <a:latin typeface="Arial Narrow" pitchFamily="34" charset="0"/>
                          <a:cs typeface="Times New Roman" pitchFamily="18" charset="0"/>
                        </a:rPr>
                        <a:t>Long-term Debt to Net Fixed Assets (%)</a:t>
                      </a:r>
                      <a:endParaRPr kumimoji="0" lang="en-US" sz="23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300" b="0" i="0" u="none" strike="noStrike" cap="none" normalizeH="0" baseline="0" dirty="0" smtClean="0">
                          <a:ln>
                            <a:noFill/>
                          </a:ln>
                          <a:solidFill>
                            <a:srgbClr val="000000"/>
                          </a:solidFill>
                          <a:effectLst/>
                          <a:latin typeface="Arial Narrow" pitchFamily="34" charset="0"/>
                          <a:cs typeface="Times New Roman" pitchFamily="18" charset="0"/>
                        </a:rPr>
                        <a:t>4.8</a:t>
                      </a:r>
                      <a:endParaRPr kumimoji="0" lang="en-US" sz="23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300" b="0" i="0" u="none" strike="noStrike" cap="none" normalizeH="0" baseline="0" dirty="0" smtClean="0">
                          <a:ln>
                            <a:noFill/>
                          </a:ln>
                          <a:solidFill>
                            <a:srgbClr val="000000"/>
                          </a:solidFill>
                          <a:effectLst/>
                          <a:latin typeface="Arial Narrow" pitchFamily="34" charset="0"/>
                          <a:cs typeface="Times New Roman" pitchFamily="18" charset="0"/>
                        </a:rPr>
                        <a:t>4.6</a:t>
                      </a:r>
                      <a:endParaRPr kumimoji="0" lang="en-US" sz="23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bl>
          </a:graphicData>
        </a:graphic>
      </p:graphicFrame>
      <p:sp>
        <p:nvSpPr>
          <p:cNvPr id="112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1265" name="Picture 1"/>
          <p:cNvPicPr>
            <a:picLocks noChangeAspect="1" noChangeArrowheads="1"/>
          </p:cNvPicPr>
          <p:nvPr/>
        </p:nvPicPr>
        <p:blipFill>
          <a:blip r:embed="rId2" cstate="print">
            <a:clrChange>
              <a:clrFrom>
                <a:srgbClr val="FFFFFF"/>
              </a:clrFrom>
              <a:clrTo>
                <a:srgbClr val="FFFFFF">
                  <a:alpha val="0"/>
                </a:srgbClr>
              </a:clrTo>
            </a:clrChange>
            <a:lum bright="-40000"/>
          </a:blip>
          <a:srcRect/>
          <a:stretch>
            <a:fillRect/>
          </a:stretch>
        </p:blipFill>
        <p:spPr bwMode="auto">
          <a:xfrm>
            <a:off x="1905000" y="3505200"/>
            <a:ext cx="4800600" cy="762000"/>
          </a:xfrm>
          <a:prstGeom prst="rect">
            <a:avLst/>
          </a:prstGeom>
          <a:noFill/>
        </p:spPr>
      </p:pic>
    </p:spTree>
  </p:cSld>
  <p:clrMapOvr>
    <a:masterClrMapping/>
  </p:clrMapOv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4" name="Rectangle 2"/>
          <p:cNvSpPr>
            <a:spLocks noGrp="1" noChangeArrowheads="1"/>
          </p:cNvSpPr>
          <p:nvPr>
            <p:ph type="title"/>
          </p:nvPr>
        </p:nvSpPr>
        <p:spPr>
          <a:xfrm>
            <a:off x="533400" y="152400"/>
            <a:ext cx="8229600" cy="1143000"/>
          </a:xfrm>
        </p:spPr>
        <p:txBody>
          <a:bodyPr>
            <a:normAutofit/>
          </a:bodyPr>
          <a:lstStyle/>
          <a:p>
            <a:pPr algn="ctr">
              <a:defRPr/>
            </a:pPr>
            <a:r>
              <a:rPr lang="en-US" sz="4400" b="1" dirty="0"/>
              <a:t>Times </a:t>
            </a:r>
            <a:r>
              <a:rPr lang="en-US" sz="4400" b="1" dirty="0" smtClean="0"/>
              <a:t>Fixed Charges Covered</a:t>
            </a:r>
            <a:endParaRPr lang="en-US" sz="4400" b="1" dirty="0"/>
          </a:p>
        </p:txBody>
      </p:sp>
      <p:sp>
        <p:nvSpPr>
          <p:cNvPr id="81925" name="Rectangle 3"/>
          <p:cNvSpPr>
            <a:spLocks noGrp="1" noChangeArrowheads="1"/>
          </p:cNvSpPr>
          <p:nvPr>
            <p:ph idx="1"/>
          </p:nvPr>
        </p:nvSpPr>
        <p:spPr>
          <a:xfrm>
            <a:off x="685800" y="1676400"/>
            <a:ext cx="8077200" cy="4572000"/>
          </a:xfrm>
        </p:spPr>
        <p:txBody>
          <a:bodyPr/>
          <a:lstStyle/>
          <a:p>
            <a:pPr marL="457200" indent="-457200" eaLnBrk="1" hangingPunct="1"/>
            <a:r>
              <a:rPr lang="en-US" sz="2400" dirty="0" smtClean="0">
                <a:latin typeface="+mj-lt"/>
              </a:rPr>
              <a:t>It is computed usually if the company has other fixed commitments (say lease payments) under non-cancelable lease obligations:</a:t>
            </a:r>
          </a:p>
          <a:p>
            <a:pPr marL="457200" indent="-457200" eaLnBrk="1" hangingPunct="1"/>
            <a:endParaRPr lang="en-US" sz="2400" dirty="0" smtClean="0">
              <a:latin typeface="+mj-lt"/>
            </a:endParaRPr>
          </a:p>
          <a:p>
            <a:pPr marL="457200" indent="-457200" eaLnBrk="1" hangingPunct="1"/>
            <a:endParaRPr lang="en-US" sz="2400" dirty="0" smtClean="0">
              <a:latin typeface="+mj-lt"/>
            </a:endParaRPr>
          </a:p>
          <a:p>
            <a:pPr marL="457200" indent="-457200" eaLnBrk="1" hangingPunct="1"/>
            <a:r>
              <a:rPr lang="en-US" sz="2400" dirty="0" smtClean="0">
                <a:latin typeface="+mj-lt"/>
              </a:rPr>
              <a:t>If information is available, one should also be including items like scheduled repayment of the loans (a commitment made by the company) in the fixed charges as above.</a:t>
            </a:r>
          </a:p>
          <a:p>
            <a:pPr marL="457200" indent="-457200" eaLnBrk="1" hangingPunct="1"/>
            <a:r>
              <a:rPr lang="en-US" sz="2400" dirty="0" smtClean="0">
                <a:latin typeface="+mj-lt"/>
              </a:rPr>
              <a:t>Interpretation of this ratio is similar to the interest cover and shows the extent of safety provided by current operating earnings. </a:t>
            </a:r>
          </a:p>
        </p:txBody>
      </p:sp>
      <p:sp>
        <p:nvSpPr>
          <p:cNvPr id="102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41" name="Picture 1"/>
          <p:cNvPicPr>
            <a:picLocks noChangeAspect="1" noChangeArrowheads="1"/>
          </p:cNvPicPr>
          <p:nvPr/>
        </p:nvPicPr>
        <p:blipFill>
          <a:blip r:embed="rId2" cstate="print">
            <a:clrChange>
              <a:clrFrom>
                <a:srgbClr val="FFFFFF"/>
              </a:clrFrom>
              <a:clrTo>
                <a:srgbClr val="FFFFFF">
                  <a:alpha val="0"/>
                </a:srgbClr>
              </a:clrTo>
            </a:clrChange>
            <a:lum bright="-40000"/>
          </a:blip>
          <a:srcRect/>
          <a:stretch>
            <a:fillRect/>
          </a:stretch>
        </p:blipFill>
        <p:spPr bwMode="auto">
          <a:xfrm>
            <a:off x="1600200" y="2743200"/>
            <a:ext cx="5334000" cy="762000"/>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8" name="Rectangle 2"/>
          <p:cNvSpPr>
            <a:spLocks noGrp="1" noChangeArrowheads="1"/>
          </p:cNvSpPr>
          <p:nvPr>
            <p:ph type="title"/>
          </p:nvPr>
        </p:nvSpPr>
        <p:spPr>
          <a:xfrm>
            <a:off x="685800" y="3464"/>
            <a:ext cx="8001000" cy="1216025"/>
          </a:xfrm>
        </p:spPr>
        <p:txBody>
          <a:bodyPr>
            <a:normAutofit/>
          </a:bodyPr>
          <a:lstStyle/>
          <a:p>
            <a:pPr algn="ctr">
              <a:defRPr/>
            </a:pPr>
            <a:r>
              <a:rPr lang="en-US" sz="4400" b="1" dirty="0" smtClean="0"/>
              <a:t>Gearing… </a:t>
            </a:r>
            <a:endParaRPr lang="en-US" sz="4400" b="1" dirty="0"/>
          </a:p>
        </p:txBody>
      </p:sp>
      <p:graphicFrame>
        <p:nvGraphicFramePr>
          <p:cNvPr id="344067" name="Group 3"/>
          <p:cNvGraphicFramePr>
            <a:graphicFrameLocks noGrp="1"/>
          </p:cNvGraphicFramePr>
          <p:nvPr>
            <p:ph type="tbl" idx="1"/>
            <p:extLst>
              <p:ext uri="{D42A27DB-BD31-4B8C-83A1-F6EECF244321}">
                <p14:modId xmlns:p14="http://schemas.microsoft.com/office/powerpoint/2010/main" val="3497163536"/>
              </p:ext>
            </p:extLst>
          </p:nvPr>
        </p:nvGraphicFramePr>
        <p:xfrm>
          <a:off x="457200" y="3221038"/>
          <a:ext cx="8458200" cy="3078480"/>
        </p:xfrm>
        <a:graphic>
          <a:graphicData uri="http://schemas.openxmlformats.org/drawingml/2006/table">
            <a:tbl>
              <a:tblPr/>
              <a:tblGrid>
                <a:gridCol w="4648200"/>
                <a:gridCol w="2514600"/>
                <a:gridCol w="1295400"/>
              </a:tblGrid>
              <a:tr h="284480">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1" i="0" u="none" strike="noStrike" cap="none" normalizeH="0" baseline="0" dirty="0" smtClean="0">
                          <a:ln>
                            <a:noFill/>
                          </a:ln>
                          <a:solidFill>
                            <a:schemeClr val="tx1"/>
                          </a:solidFill>
                          <a:effectLst/>
                          <a:latin typeface="Arial" charset="0"/>
                        </a:rPr>
                        <a:t>Tools &amp; Tools Limited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endParaRPr kumimoji="0" lang="en-US" sz="20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1" i="0" u="none" strike="noStrike" cap="none" normalizeH="0" baseline="0" dirty="0" smtClean="0">
                          <a:ln>
                            <a:noFill/>
                          </a:ln>
                          <a:solidFill>
                            <a:schemeClr val="tx1"/>
                          </a:solidFill>
                          <a:effectLst/>
                          <a:latin typeface="Arial" charset="0"/>
                        </a:rPr>
                        <a:t>FY20X7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688240">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Profit earned by average borrowed funds (using the earlier computed operating profit margin)</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0.5(195 + 160) × 22.33</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38.52</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89169">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0" i="1" u="none" strike="noStrike" cap="none" normalizeH="0" baseline="0" dirty="0" smtClean="0">
                          <a:ln>
                            <a:noFill/>
                          </a:ln>
                          <a:solidFill>
                            <a:srgbClr val="000000"/>
                          </a:solidFill>
                          <a:effectLst/>
                          <a:latin typeface="Arial Narrow" pitchFamily="34" charset="0"/>
                          <a:cs typeface="Times New Roman" pitchFamily="18" charset="0"/>
                        </a:rPr>
                        <a:t>Less</a:t>
                      </a: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 interest cost</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20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14.0</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89169">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Gain from borrowed funds</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24.52</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89005">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0" i="1" u="none" strike="noStrike" cap="none" normalizeH="0" baseline="0" dirty="0" smtClean="0">
                          <a:ln>
                            <a:noFill/>
                          </a:ln>
                          <a:solidFill>
                            <a:srgbClr val="000000"/>
                          </a:solidFill>
                          <a:effectLst/>
                          <a:latin typeface="Arial Narrow" pitchFamily="34" charset="0"/>
                          <a:cs typeface="Times New Roman" pitchFamily="18" charset="0"/>
                        </a:rPr>
                        <a:t>Less:</a:t>
                      </a: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 tax liability on the gain</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24.52 × 49.06%</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12.03</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89005">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smtClean="0">
                          <a:ln>
                            <a:noFill/>
                          </a:ln>
                          <a:solidFill>
                            <a:srgbClr val="000000"/>
                          </a:solidFill>
                          <a:effectLst/>
                          <a:latin typeface="Arial Narrow" pitchFamily="34" charset="0"/>
                          <a:cs typeface="Times New Roman" pitchFamily="18" charset="0"/>
                        </a:rPr>
                        <a:t>Net gain from borrowed funds</a:t>
                      </a:r>
                      <a:endParaRPr kumimoji="0" lang="en-US" sz="20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20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12.49</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89005">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smtClean="0">
                          <a:ln>
                            <a:noFill/>
                          </a:ln>
                          <a:solidFill>
                            <a:srgbClr val="000000"/>
                          </a:solidFill>
                          <a:effectLst/>
                          <a:latin typeface="Arial Narrow" pitchFamily="34" charset="0"/>
                          <a:cs typeface="Times New Roman" pitchFamily="18" charset="0"/>
                        </a:rPr>
                        <a:t>The net profit realized as a result of gearing</a:t>
                      </a:r>
                      <a:endParaRPr kumimoji="0" lang="en-US" sz="2000" b="0"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(12.49/177.5)×100</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7.04%</a:t>
                      </a: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bl>
          </a:graphicData>
        </a:graphic>
      </p:graphicFrame>
      <p:sp>
        <p:nvSpPr>
          <p:cNvPr id="82983" name="Rectangle 33"/>
          <p:cNvSpPr>
            <a:spLocks noChangeArrowheads="1"/>
          </p:cNvSpPr>
          <p:nvPr/>
        </p:nvSpPr>
        <p:spPr bwMode="auto">
          <a:xfrm>
            <a:off x="665018" y="1371600"/>
            <a:ext cx="8001000" cy="1828800"/>
          </a:xfrm>
          <a:prstGeom prst="rect">
            <a:avLst/>
          </a:prstGeom>
          <a:noFill/>
          <a:ln w="9525">
            <a:noFill/>
            <a:miter lim="800000"/>
            <a:headEnd/>
            <a:tailEnd/>
          </a:ln>
        </p:spPr>
        <p:txBody>
          <a:bodyPr/>
          <a:lstStyle/>
          <a:p>
            <a:pPr marL="457200" indent="-457200" eaLnBrk="1" hangingPunct="1">
              <a:spcBef>
                <a:spcPct val="20000"/>
              </a:spcBef>
              <a:buClr>
                <a:schemeClr val="tx1"/>
              </a:buClr>
              <a:buFont typeface="Arial" panose="020B0604020202020204" pitchFamily="34" charset="0"/>
              <a:buChar char="•"/>
            </a:pPr>
            <a:r>
              <a:rPr lang="en-US" sz="2300" dirty="0">
                <a:latin typeface="+mj-lt"/>
              </a:rPr>
              <a:t>It is the extent to which the company is in a position to increase the earnings to shareholders by having fixed interest bearing borrowing in the capital structure. </a:t>
            </a:r>
            <a:endParaRPr lang="en-US" sz="2300" dirty="0" smtClean="0">
              <a:latin typeface="+mj-lt"/>
            </a:endParaRPr>
          </a:p>
          <a:p>
            <a:pPr marL="457200" indent="-457200" eaLnBrk="1" hangingPunct="1">
              <a:spcBef>
                <a:spcPct val="20000"/>
              </a:spcBef>
              <a:buClr>
                <a:schemeClr val="tx1"/>
              </a:buClr>
              <a:buFont typeface="Arial" panose="020B0604020202020204" pitchFamily="34" charset="0"/>
              <a:buChar char="•"/>
            </a:pPr>
            <a:r>
              <a:rPr lang="en-US" sz="2300" dirty="0" smtClean="0">
                <a:latin typeface="+mj-lt"/>
              </a:rPr>
              <a:t>This </a:t>
            </a:r>
            <a:r>
              <a:rPr lang="en-US" sz="2300" dirty="0">
                <a:latin typeface="+mj-lt"/>
              </a:rPr>
              <a:t>could be worked out by disaggregating the earnings on borrowed funds as follows:</a:t>
            </a:r>
          </a:p>
        </p:txBody>
      </p:sp>
    </p:spTree>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2" name="Rectangle 2"/>
          <p:cNvSpPr>
            <a:spLocks noGrp="1" noChangeArrowheads="1"/>
          </p:cNvSpPr>
          <p:nvPr>
            <p:ph type="title"/>
          </p:nvPr>
        </p:nvSpPr>
        <p:spPr>
          <a:xfrm>
            <a:off x="838200" y="0"/>
            <a:ext cx="8001000" cy="1216025"/>
          </a:xfrm>
        </p:spPr>
        <p:txBody>
          <a:bodyPr>
            <a:normAutofit/>
          </a:bodyPr>
          <a:lstStyle/>
          <a:p>
            <a:pPr algn="ctr">
              <a:defRPr/>
            </a:pPr>
            <a:r>
              <a:rPr lang="en-US" sz="4400" b="1" dirty="0"/>
              <a:t>Equity Multiplier</a:t>
            </a:r>
          </a:p>
        </p:txBody>
      </p:sp>
      <p:sp>
        <p:nvSpPr>
          <p:cNvPr id="83973" name="Rectangle 3"/>
          <p:cNvSpPr>
            <a:spLocks noGrp="1" noChangeArrowheads="1"/>
          </p:cNvSpPr>
          <p:nvPr>
            <p:ph type="body" sz="half" idx="1"/>
          </p:nvPr>
        </p:nvSpPr>
        <p:spPr>
          <a:xfrm>
            <a:off x="685800" y="1676400"/>
            <a:ext cx="7848600" cy="762000"/>
          </a:xfrm>
        </p:spPr>
        <p:txBody>
          <a:bodyPr>
            <a:normAutofit fontScale="92500"/>
          </a:bodyPr>
          <a:lstStyle/>
          <a:p>
            <a:pPr marL="457200" indent="-457200" eaLnBrk="1" hangingPunct="1"/>
            <a:r>
              <a:rPr lang="en-US" sz="2400" dirty="0" smtClean="0">
                <a:latin typeface="+mj-lt"/>
              </a:rPr>
              <a:t>The equity multiplier will show the extent of enhancement of return to equity holder due to leverage or borrowing:</a:t>
            </a:r>
          </a:p>
        </p:txBody>
      </p:sp>
      <p:graphicFrame>
        <p:nvGraphicFramePr>
          <p:cNvPr id="345092" name="Group 4"/>
          <p:cNvGraphicFramePr>
            <a:graphicFrameLocks noGrp="1"/>
          </p:cNvGraphicFramePr>
          <p:nvPr>
            <p:ph sz="half" idx="2"/>
            <p:extLst>
              <p:ext uri="{D42A27DB-BD31-4B8C-83A1-F6EECF244321}">
                <p14:modId xmlns:p14="http://schemas.microsoft.com/office/powerpoint/2010/main" val="1715859310"/>
              </p:ext>
            </p:extLst>
          </p:nvPr>
        </p:nvGraphicFramePr>
        <p:xfrm>
          <a:off x="609600" y="3429000"/>
          <a:ext cx="7881938" cy="2773680"/>
        </p:xfrm>
        <a:graphic>
          <a:graphicData uri="http://schemas.openxmlformats.org/drawingml/2006/table">
            <a:tbl>
              <a:tblPr/>
              <a:tblGrid>
                <a:gridCol w="5468938"/>
                <a:gridCol w="1166812"/>
                <a:gridCol w="1246188"/>
              </a:tblGrid>
              <a:tr h="22860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1" i="0" u="none" strike="noStrike" cap="none" normalizeH="0" baseline="0" dirty="0" smtClean="0">
                          <a:ln>
                            <a:noFill/>
                          </a:ln>
                          <a:solidFill>
                            <a:schemeClr val="tx1"/>
                          </a:solidFill>
                          <a:effectLst/>
                          <a:latin typeface="Arial Narrow" pitchFamily="34" charset="0"/>
                        </a:rPr>
                        <a:t>Tools &amp; Tools Ltd.</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1" i="0" u="none" strike="noStrike" cap="none" normalizeH="0" baseline="0" dirty="0" smtClean="0">
                          <a:ln>
                            <a:noFill/>
                          </a:ln>
                          <a:solidFill>
                            <a:srgbClr val="000000"/>
                          </a:solidFill>
                          <a:effectLst/>
                          <a:latin typeface="Arial Narrow" pitchFamily="34" charset="0"/>
                          <a:cs typeface="Times New Roman" pitchFamily="18" charset="0"/>
                        </a:rPr>
                        <a:t>20X7</a:t>
                      </a:r>
                      <a:endParaRPr kumimoji="0" lang="en-US" sz="2000" b="1" i="0" u="none" strike="noStrike" cap="none" normalizeH="0" baseline="0" dirty="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1" i="0" u="none" strike="noStrike" cap="none" normalizeH="0" baseline="0" dirty="0" smtClean="0">
                          <a:ln>
                            <a:noFill/>
                          </a:ln>
                          <a:solidFill>
                            <a:srgbClr val="000000"/>
                          </a:solidFill>
                          <a:effectLst/>
                          <a:latin typeface="Arial Narrow" pitchFamily="34" charset="0"/>
                          <a:cs typeface="Times New Roman" pitchFamily="18" charset="0"/>
                        </a:rPr>
                        <a:t>20X6</a:t>
                      </a:r>
                      <a:endParaRPr kumimoji="0" lang="en-US" sz="2000" b="1" i="0" u="none" strike="noStrike" cap="none" normalizeH="0" baseline="0" dirty="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57188">
                <a:tc>
                  <a:txBody>
                    <a:bodyPr/>
                    <a:lstStyle/>
                    <a:p>
                      <a:pPr marL="457200" marR="0" lvl="0" indent="-457200" algn="l"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Total Debt (INR Million)</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195</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smtClean="0">
                          <a:ln>
                            <a:noFill/>
                          </a:ln>
                          <a:solidFill>
                            <a:srgbClr val="000000"/>
                          </a:solidFill>
                          <a:effectLst/>
                          <a:latin typeface="Arial Narrow" pitchFamily="34" charset="0"/>
                          <a:cs typeface="Times New Roman" pitchFamily="18" charset="0"/>
                        </a:rPr>
                        <a:t>160</a:t>
                      </a:r>
                      <a:endParaRPr kumimoji="0" lang="en-US" sz="20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25438">
                <a:tc>
                  <a:txBody>
                    <a:bodyPr/>
                    <a:lstStyle/>
                    <a:p>
                      <a:pPr marL="457200" marR="0" lvl="0" indent="-457200" algn="l"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Shareholders’ Equity (INR Million)</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135</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smtClean="0">
                          <a:ln>
                            <a:noFill/>
                          </a:ln>
                          <a:solidFill>
                            <a:srgbClr val="000000"/>
                          </a:solidFill>
                          <a:effectLst/>
                          <a:latin typeface="Arial Narrow" pitchFamily="34" charset="0"/>
                          <a:cs typeface="Times New Roman" pitchFamily="18" charset="0"/>
                        </a:rPr>
                        <a:t>110</a:t>
                      </a:r>
                      <a:endParaRPr kumimoji="0" lang="en-US" sz="2000" b="0"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80975">
                <a:tc>
                  <a:txBody>
                    <a:bodyPr/>
                    <a:lstStyle/>
                    <a:p>
                      <a:pPr marL="457200" marR="0" lvl="0" indent="-457200" algn="l"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Total Assets</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330</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270</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44488">
                <a:tc>
                  <a:txBody>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Equity multiplier (Total Assets/Owners’ Equity)</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2.44</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2.45</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80975">
                <a:tc>
                  <a:txBody>
                    <a:bodyPr/>
                    <a:lstStyle/>
                    <a:p>
                      <a:pPr marL="457200" marR="0" lvl="0" indent="-457200" algn="l"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Return on Total Assets (%)</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8.18</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8.89</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47663">
                <a:tc>
                  <a:txBody>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rgbClr val="000000"/>
                          </a:solidFill>
                          <a:effectLst/>
                          <a:latin typeface="Arial Narrow" pitchFamily="34" charset="0"/>
                          <a:cs typeface="Times New Roman" pitchFamily="18" charset="0"/>
                        </a:rPr>
                        <a:t>Return on Equity ( ROTA * Equity Multiplier)(%)</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1" i="0" u="none" strike="noStrike" cap="none" normalizeH="0" baseline="0" smtClean="0">
                          <a:ln>
                            <a:noFill/>
                          </a:ln>
                          <a:solidFill>
                            <a:srgbClr val="000000"/>
                          </a:solidFill>
                          <a:effectLst/>
                          <a:latin typeface="Arial Narrow" pitchFamily="34" charset="0"/>
                          <a:cs typeface="Times New Roman" pitchFamily="18" charset="0"/>
                        </a:rPr>
                        <a:t>20</a:t>
                      </a:r>
                      <a:endParaRPr kumimoji="0" lang="en-US" sz="2000" b="1" i="0" u="none" strike="noStrike" cap="none" normalizeH="0" baseline="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1" i="0" u="none" strike="noStrike" cap="none" normalizeH="0" baseline="0" dirty="0" smtClean="0">
                          <a:ln>
                            <a:noFill/>
                          </a:ln>
                          <a:solidFill>
                            <a:srgbClr val="000000"/>
                          </a:solidFill>
                          <a:effectLst/>
                          <a:latin typeface="Arial Narrow" pitchFamily="34" charset="0"/>
                          <a:cs typeface="Times New Roman" pitchFamily="18" charset="0"/>
                        </a:rPr>
                        <a:t>21.8</a:t>
                      </a:r>
                      <a:endParaRPr kumimoji="0" lang="en-US" sz="2000" b="1" i="0" u="none" strike="noStrike" cap="none" normalizeH="0" baseline="0" dirty="0" smtClean="0">
                        <a:ln>
                          <a:noFill/>
                        </a:ln>
                        <a:solidFill>
                          <a:schemeClr val="tx1"/>
                        </a:solidFill>
                        <a:effectLst/>
                        <a:latin typeface="Arial Narrow"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bl>
          </a:graphicData>
        </a:graphic>
      </p:graphicFrame>
      <p:sp>
        <p:nvSpPr>
          <p:cNvPr id="819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8193" name="Picture 1"/>
          <p:cNvPicPr>
            <a:picLocks noChangeAspect="1" noChangeArrowheads="1"/>
          </p:cNvPicPr>
          <p:nvPr/>
        </p:nvPicPr>
        <p:blipFill>
          <a:blip r:embed="rId2" cstate="print">
            <a:clrChange>
              <a:clrFrom>
                <a:srgbClr val="FFFFFF"/>
              </a:clrFrom>
              <a:clrTo>
                <a:srgbClr val="FFFFFF">
                  <a:alpha val="0"/>
                </a:srgbClr>
              </a:clrTo>
            </a:clrChange>
            <a:lum bright="-40000"/>
          </a:blip>
          <a:srcRect/>
          <a:stretch>
            <a:fillRect/>
          </a:stretch>
        </p:blipFill>
        <p:spPr bwMode="auto">
          <a:xfrm>
            <a:off x="2819400" y="2590800"/>
            <a:ext cx="2667000" cy="533400"/>
          </a:xfrm>
          <a:prstGeom prst="rect">
            <a:avLst/>
          </a:prstGeom>
          <a:noFill/>
        </p:spPr>
      </p:pic>
    </p:spTree>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6" name="Rectangle 2"/>
          <p:cNvSpPr>
            <a:spLocks noGrp="1" noChangeArrowheads="1"/>
          </p:cNvSpPr>
          <p:nvPr>
            <p:ph type="title"/>
          </p:nvPr>
        </p:nvSpPr>
        <p:spPr>
          <a:xfrm>
            <a:off x="609600" y="257175"/>
            <a:ext cx="8229600" cy="1143000"/>
          </a:xfrm>
        </p:spPr>
        <p:txBody>
          <a:bodyPr>
            <a:normAutofit/>
          </a:bodyPr>
          <a:lstStyle/>
          <a:p>
            <a:pPr algn="ctr">
              <a:defRPr/>
            </a:pPr>
            <a:r>
              <a:rPr lang="en-US" sz="4400" b="1" dirty="0"/>
              <a:t>Du Pont Analysis</a:t>
            </a:r>
          </a:p>
        </p:txBody>
      </p:sp>
      <p:sp>
        <p:nvSpPr>
          <p:cNvPr id="84997" name="Rectangle 3"/>
          <p:cNvSpPr>
            <a:spLocks noGrp="1" noChangeArrowheads="1"/>
          </p:cNvSpPr>
          <p:nvPr>
            <p:ph idx="1"/>
          </p:nvPr>
        </p:nvSpPr>
        <p:spPr>
          <a:xfrm>
            <a:off x="685800" y="1600200"/>
            <a:ext cx="8077200" cy="4572000"/>
          </a:xfrm>
        </p:spPr>
        <p:txBody>
          <a:bodyPr>
            <a:normAutofit lnSpcReduction="10000"/>
          </a:bodyPr>
          <a:lstStyle/>
          <a:p>
            <a:pPr marL="457200" indent="-457200" eaLnBrk="1" hangingPunct="1"/>
            <a:r>
              <a:rPr lang="en-US" sz="2400" dirty="0" smtClean="0">
                <a:latin typeface="+mj-lt"/>
              </a:rPr>
              <a:t>A combination of margin on sales ratio, efficiency ratio, and long-term solvency ratio is popularly known as the DuPont analysis.</a:t>
            </a:r>
          </a:p>
          <a:p>
            <a:pPr marL="457200" indent="-457200" eaLnBrk="1" hangingPunct="1"/>
            <a:endParaRPr lang="en-US" sz="2400" dirty="0" smtClean="0">
              <a:latin typeface="+mj-lt"/>
            </a:endParaRPr>
          </a:p>
          <a:p>
            <a:pPr marL="457200" indent="-457200" eaLnBrk="1" hangingPunct="1"/>
            <a:endParaRPr lang="en-US" sz="2400" dirty="0" smtClean="0">
              <a:latin typeface="+mj-lt"/>
            </a:endParaRPr>
          </a:p>
          <a:p>
            <a:pPr marL="457200" indent="-457200" eaLnBrk="1" hangingPunct="1"/>
            <a:r>
              <a:rPr lang="en-US" sz="2400" dirty="0" smtClean="0">
                <a:latin typeface="+mj-lt"/>
                <a:ea typeface="Times New Roman"/>
              </a:rPr>
              <a:t>The DuPont break up conveys that one can maximize profitability (ROE) by focusing on playing a margin-based game and/or the asset utilization, and/or the financial leverage game.</a:t>
            </a:r>
            <a:endParaRPr lang="en-US" sz="2400" dirty="0" smtClean="0">
              <a:latin typeface="+mj-lt"/>
            </a:endParaRPr>
          </a:p>
          <a:p>
            <a:pPr marL="457200" indent="-457200" eaLnBrk="1" hangingPunct="1"/>
            <a:r>
              <a:rPr lang="en-US" sz="2400" dirty="0" smtClean="0">
                <a:latin typeface="+mj-lt"/>
              </a:rPr>
              <a:t>The DuPont analysis approach helps in identifying and pinpointing the reasons behind high or low profitability of a firm vis-à-vis its competitors.</a:t>
            </a:r>
          </a:p>
        </p:txBody>
      </p:sp>
      <p:pic>
        <p:nvPicPr>
          <p:cNvPr id="7172" name="Picture 4"/>
          <p:cNvPicPr>
            <a:picLocks noChangeAspect="1" noChangeArrowheads="1"/>
          </p:cNvPicPr>
          <p:nvPr/>
        </p:nvPicPr>
        <p:blipFill>
          <a:blip r:embed="rId3" cstate="print">
            <a:clrChange>
              <a:clrFrom>
                <a:srgbClr val="FFFFFF"/>
              </a:clrFrom>
              <a:clrTo>
                <a:srgbClr val="FFFFFF">
                  <a:alpha val="0"/>
                </a:srgbClr>
              </a:clrTo>
            </a:clrChange>
            <a:lum bright="-40000"/>
          </a:blip>
          <a:srcRect/>
          <a:stretch>
            <a:fillRect/>
          </a:stretch>
        </p:blipFill>
        <p:spPr bwMode="auto">
          <a:xfrm>
            <a:off x="2209800" y="2667000"/>
            <a:ext cx="3733800" cy="685800"/>
          </a:xfrm>
          <a:prstGeom prst="rect">
            <a:avLst/>
          </a:prstGeom>
          <a:noFill/>
        </p:spPr>
      </p:pic>
      <p:sp>
        <p:nvSpPr>
          <p:cNvPr id="7174" name="Rectangle 6"/>
          <p:cNvSpPr>
            <a:spLocks noChangeArrowheads="1"/>
          </p:cNvSpPr>
          <p:nvPr/>
        </p:nvSpPr>
        <p:spPr bwMode="auto">
          <a:xfrm>
            <a:off x="0" y="828675"/>
            <a:ext cx="9144000" cy="0"/>
          </a:xfrm>
          <a:prstGeom prst="rect">
            <a:avLst/>
          </a:prstGeom>
          <a:solidFill>
            <a:srgbClr val="F2F2F2"/>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1800" b="0" i="0" u="none" strike="noStrike" cap="none" normalizeH="0" baseline="0" smtClean="0">
              <a:ln>
                <a:noFill/>
              </a:ln>
              <a:solidFill>
                <a:schemeClr val="tx1"/>
              </a:solidFill>
              <a:effectLst/>
              <a:latin typeface="Arial" pitchFamily="34" charset="0"/>
            </a:endParaRPr>
          </a:p>
        </p:txBody>
      </p:sp>
      <p:pic>
        <p:nvPicPr>
          <p:cNvPr id="7175" name="Picture 7"/>
          <p:cNvPicPr>
            <a:picLocks noChangeAspect="1" noChangeArrowheads="1"/>
          </p:cNvPicPr>
          <p:nvPr/>
        </p:nvPicPr>
        <p:blipFill>
          <a:blip r:embed="rId4" cstate="print">
            <a:clrChange>
              <a:clrFrom>
                <a:srgbClr val="FFFFFF"/>
              </a:clrFrom>
              <a:clrTo>
                <a:srgbClr val="FFFFFF">
                  <a:alpha val="0"/>
                </a:srgbClr>
              </a:clrTo>
            </a:clrChange>
            <a:lum bright="-40000"/>
          </a:blip>
          <a:srcRect/>
          <a:stretch>
            <a:fillRect/>
          </a:stretch>
        </p:blipFill>
        <p:spPr bwMode="auto">
          <a:xfrm>
            <a:off x="2514600" y="5867400"/>
            <a:ext cx="5486400" cy="381000"/>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20" name="Rectangle 2"/>
          <p:cNvSpPr>
            <a:spLocks noGrp="1" noChangeArrowheads="1"/>
          </p:cNvSpPr>
          <p:nvPr>
            <p:ph type="title"/>
          </p:nvPr>
        </p:nvSpPr>
        <p:spPr>
          <a:xfrm>
            <a:off x="533400" y="152400"/>
            <a:ext cx="8229600" cy="1143000"/>
          </a:xfrm>
        </p:spPr>
        <p:txBody>
          <a:bodyPr>
            <a:normAutofit/>
          </a:bodyPr>
          <a:lstStyle/>
          <a:p>
            <a:pPr algn="ctr">
              <a:defRPr/>
            </a:pPr>
            <a:r>
              <a:rPr lang="en-US" sz="4400" b="1" dirty="0"/>
              <a:t>Using Financial Information</a:t>
            </a:r>
          </a:p>
        </p:txBody>
      </p:sp>
      <p:sp>
        <p:nvSpPr>
          <p:cNvPr id="86021" name="Rectangle 3"/>
          <p:cNvSpPr>
            <a:spLocks noGrp="1" noChangeArrowheads="1"/>
          </p:cNvSpPr>
          <p:nvPr>
            <p:ph idx="1"/>
          </p:nvPr>
        </p:nvSpPr>
        <p:spPr>
          <a:xfrm>
            <a:off x="685800" y="1676400"/>
            <a:ext cx="7772400" cy="4572000"/>
          </a:xfrm>
        </p:spPr>
        <p:txBody>
          <a:bodyPr>
            <a:normAutofit lnSpcReduction="10000"/>
          </a:bodyPr>
          <a:lstStyle/>
          <a:p>
            <a:pPr marL="457200" indent="-457200" eaLnBrk="1" hangingPunct="1"/>
            <a:r>
              <a:rPr lang="en-US" sz="2400" dirty="0" smtClean="0">
                <a:latin typeface="+mj-lt"/>
              </a:rPr>
              <a:t>Computation of financial statement ratios does enhance the understanding of the financial statement information.</a:t>
            </a:r>
          </a:p>
          <a:p>
            <a:pPr marL="457200" indent="-457200" eaLnBrk="1" hangingPunct="1"/>
            <a:r>
              <a:rPr lang="en-US" sz="2400" dirty="0" smtClean="0">
                <a:latin typeface="+mj-lt"/>
              </a:rPr>
              <a:t>The rich information could be used for many purposes:</a:t>
            </a:r>
          </a:p>
          <a:p>
            <a:pPr marL="957263" lvl="1" indent="-385763" eaLnBrk="1" hangingPunct="1"/>
            <a:r>
              <a:rPr lang="en-US" sz="2400" dirty="0" smtClean="0">
                <a:latin typeface="+mj-lt"/>
              </a:rPr>
              <a:t>Evaluating investments</a:t>
            </a:r>
          </a:p>
          <a:p>
            <a:pPr marL="957263" lvl="1" indent="-385763" eaLnBrk="1" hangingPunct="1"/>
            <a:r>
              <a:rPr lang="en-US" sz="2400" dirty="0" smtClean="0">
                <a:latin typeface="+mj-lt"/>
              </a:rPr>
              <a:t>Deciding on credit terms for customers</a:t>
            </a:r>
          </a:p>
          <a:p>
            <a:pPr marL="957263" lvl="1" indent="-385763" eaLnBrk="1" hangingPunct="1"/>
            <a:r>
              <a:rPr lang="en-US" sz="2400" dirty="0" smtClean="0">
                <a:latin typeface="+mj-lt"/>
              </a:rPr>
              <a:t>Comparing financial performance of companies, etc.</a:t>
            </a:r>
          </a:p>
          <a:p>
            <a:pPr marL="457200" indent="-457200" eaLnBrk="1" hangingPunct="1"/>
            <a:r>
              <a:rPr lang="en-US" sz="2400" dirty="0" smtClean="0">
                <a:latin typeface="+mj-lt"/>
              </a:rPr>
              <a:t>Important tool for supporting planning for future:</a:t>
            </a:r>
          </a:p>
          <a:p>
            <a:pPr marL="957263" lvl="1" indent="-385763" eaLnBrk="1" hangingPunct="1"/>
            <a:r>
              <a:rPr lang="en-US" sz="2400" dirty="0" smtClean="0">
                <a:latin typeface="+mj-lt"/>
              </a:rPr>
              <a:t>Financial analysis of other competing firms can be used for tracking the “time-trend” behavior of the industry.</a:t>
            </a:r>
          </a:p>
          <a:p>
            <a:pPr marL="957263" lvl="1" indent="-385763" eaLnBrk="1" hangingPunct="1"/>
            <a:r>
              <a:rPr lang="en-US" sz="2400" dirty="0" smtClean="0">
                <a:latin typeface="+mj-lt"/>
              </a:rPr>
              <a:t>It is also a usual practice to identify a peer group and keep monitoring for benchmarking.</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4" name="Rectangle 2"/>
          <p:cNvSpPr>
            <a:spLocks noGrp="1" noChangeArrowheads="1"/>
          </p:cNvSpPr>
          <p:nvPr>
            <p:ph type="title"/>
          </p:nvPr>
        </p:nvSpPr>
        <p:spPr>
          <a:xfrm>
            <a:off x="533400" y="457200"/>
            <a:ext cx="8229600" cy="1143000"/>
          </a:xfrm>
        </p:spPr>
        <p:txBody>
          <a:bodyPr>
            <a:noAutofit/>
          </a:bodyPr>
          <a:lstStyle/>
          <a:p>
            <a:pPr algn="ctr">
              <a:defRPr/>
            </a:pPr>
            <a:r>
              <a:rPr lang="en-US" sz="4400" b="1" dirty="0"/>
              <a:t>Hidden Assumptions Mean Caution </a:t>
            </a:r>
            <a:r>
              <a:rPr lang="en-US" sz="4400" b="1" dirty="0" smtClean="0"/>
              <a:t>…quick contexts…  </a:t>
            </a:r>
            <a:endParaRPr lang="en-US" sz="4400" b="1" dirty="0"/>
          </a:p>
        </p:txBody>
      </p:sp>
      <p:sp>
        <p:nvSpPr>
          <p:cNvPr id="348163" name="Rectangle 3"/>
          <p:cNvSpPr>
            <a:spLocks noGrp="1" noChangeArrowheads="1"/>
          </p:cNvSpPr>
          <p:nvPr>
            <p:ph idx="1"/>
          </p:nvPr>
        </p:nvSpPr>
        <p:spPr>
          <a:xfrm>
            <a:off x="685800" y="1828800"/>
            <a:ext cx="7772400" cy="4495800"/>
          </a:xfrm>
        </p:spPr>
        <p:txBody>
          <a:bodyPr>
            <a:normAutofit fontScale="92500"/>
          </a:bodyPr>
          <a:lstStyle/>
          <a:p>
            <a:pPr marL="571500" indent="-571500" eaLnBrk="1" hangingPunct="1"/>
            <a:r>
              <a:rPr lang="en-US" sz="2400" dirty="0" smtClean="0">
                <a:latin typeface="+mj-lt"/>
              </a:rPr>
              <a:t>All the firms have similar accounting policies and practices (such as the method of depreciation allocation).</a:t>
            </a:r>
          </a:p>
          <a:p>
            <a:pPr marL="571500" indent="-571500" eaLnBrk="1" hangingPunct="1"/>
            <a:r>
              <a:rPr lang="en-US" sz="2400" dirty="0" smtClean="0">
                <a:latin typeface="+mj-lt"/>
              </a:rPr>
              <a:t>All the firms did not have any significant change in accounting policy (such as a change in the inventory valuation policy).</a:t>
            </a:r>
          </a:p>
          <a:p>
            <a:pPr marL="571500" indent="-571500" eaLnBrk="1" hangingPunct="1"/>
            <a:r>
              <a:rPr lang="en-US" sz="2400" dirty="0" smtClean="0">
                <a:latin typeface="+mj-lt"/>
              </a:rPr>
              <a:t>The processes of generating the accounting numbers are reliable across the firms.</a:t>
            </a:r>
          </a:p>
          <a:p>
            <a:pPr marL="571500" indent="-571500" eaLnBrk="1" hangingPunct="1"/>
            <a:r>
              <a:rPr lang="en-US" sz="2400" dirty="0" smtClean="0">
                <a:latin typeface="+mj-lt"/>
              </a:rPr>
              <a:t>Financial ratios are primarily used for comparison (instead of absolute values) in order to facilitate adjustments for size. However while doing this, we are also assuming that ratios posses the appropriate statistical properties for handling and summarizing data. </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8" name="Rectangle 2"/>
          <p:cNvSpPr>
            <a:spLocks noGrp="1" noChangeArrowheads="1"/>
          </p:cNvSpPr>
          <p:nvPr>
            <p:ph type="title"/>
          </p:nvPr>
        </p:nvSpPr>
        <p:spPr>
          <a:xfrm>
            <a:off x="533400" y="457200"/>
            <a:ext cx="8229600" cy="1143000"/>
          </a:xfrm>
        </p:spPr>
        <p:txBody>
          <a:bodyPr>
            <a:noAutofit/>
          </a:bodyPr>
          <a:lstStyle/>
          <a:p>
            <a:pPr algn="ctr">
              <a:defRPr/>
            </a:pPr>
            <a:r>
              <a:rPr lang="en-US" sz="4400" b="1" dirty="0"/>
              <a:t>Hidden Assumptions Mean Caution </a:t>
            </a:r>
            <a:r>
              <a:rPr lang="en-US" sz="4400" b="1" dirty="0" smtClean="0"/>
              <a:t>…quick contexts… </a:t>
            </a:r>
            <a:endParaRPr lang="en-US" sz="4400" b="1" dirty="0"/>
          </a:p>
        </p:txBody>
      </p:sp>
      <p:sp>
        <p:nvSpPr>
          <p:cNvPr id="349187" name="Rectangle 3"/>
          <p:cNvSpPr>
            <a:spLocks noGrp="1" noChangeArrowheads="1"/>
          </p:cNvSpPr>
          <p:nvPr>
            <p:ph idx="1"/>
          </p:nvPr>
        </p:nvSpPr>
        <p:spPr>
          <a:xfrm>
            <a:off x="685800" y="1676400"/>
            <a:ext cx="7772400" cy="4572000"/>
          </a:xfrm>
        </p:spPr>
        <p:txBody>
          <a:bodyPr>
            <a:normAutofit fontScale="92500"/>
          </a:bodyPr>
          <a:lstStyle/>
          <a:p>
            <a:pPr marL="457200" indent="-457200" eaLnBrk="1" hangingPunct="1"/>
            <a:r>
              <a:rPr lang="en-US" sz="2400" dirty="0" smtClean="0">
                <a:latin typeface="+mj-lt"/>
              </a:rPr>
              <a:t>A large number of such assumptions might be violated even while making comparisons of a single firm over many years.</a:t>
            </a:r>
          </a:p>
          <a:p>
            <a:pPr marL="457200" indent="-457200" eaLnBrk="1" hangingPunct="1"/>
            <a:r>
              <a:rPr lang="en-US" sz="2400" dirty="0" smtClean="0">
                <a:latin typeface="+mj-lt"/>
              </a:rPr>
              <a:t>Hence, care must be taken in terms of making any significant conclusions.</a:t>
            </a:r>
          </a:p>
          <a:p>
            <a:pPr marL="457200" indent="-457200" eaLnBrk="1" hangingPunct="1"/>
            <a:r>
              <a:rPr lang="en-US" sz="2400" dirty="0" smtClean="0">
                <a:latin typeface="+mj-lt"/>
              </a:rPr>
              <a:t>One should carefully read the notes of accounts for any significant comments such as changes on accounting policy or any significant provisions or contingent liabilities that may arise.</a:t>
            </a:r>
          </a:p>
          <a:p>
            <a:pPr marL="457200" indent="-457200" eaLnBrk="1" hangingPunct="1"/>
            <a:r>
              <a:rPr lang="en-US" sz="2400" dirty="0" smtClean="0">
                <a:latin typeface="+mj-lt"/>
              </a:rPr>
              <a:t>Importance ought to be given to qualitative factors, such as differing economic and cultural environments, while doing financial analysis for firms across industries, geographies, and </a:t>
            </a:r>
            <a:r>
              <a:rPr lang="en-US" sz="2400" smtClean="0">
                <a:latin typeface="+mj-lt"/>
              </a:rPr>
              <a:t>time periods.</a:t>
            </a:r>
            <a:endParaRPr lang="en-US" sz="2400" dirty="0" smtClean="0">
              <a:latin typeface="+mj-lt"/>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2"/>
          <p:cNvSpPr>
            <a:spLocks noGrp="1" noChangeArrowheads="1"/>
          </p:cNvSpPr>
          <p:nvPr>
            <p:ph type="title"/>
          </p:nvPr>
        </p:nvSpPr>
        <p:spPr>
          <a:xfrm>
            <a:off x="609600" y="228600"/>
            <a:ext cx="8229600" cy="1143000"/>
          </a:xfrm>
        </p:spPr>
        <p:txBody>
          <a:bodyPr>
            <a:normAutofit/>
          </a:bodyPr>
          <a:lstStyle/>
          <a:p>
            <a:pPr algn="ctr"/>
            <a:r>
              <a:rPr lang="en-US" sz="3600" b="1" dirty="0"/>
              <a:t>Common Size Financial Statements</a:t>
            </a:r>
          </a:p>
        </p:txBody>
      </p:sp>
      <p:sp>
        <p:nvSpPr>
          <p:cNvPr id="18437" name="Rectangle 3"/>
          <p:cNvSpPr>
            <a:spLocks noGrp="1" noChangeArrowheads="1"/>
          </p:cNvSpPr>
          <p:nvPr>
            <p:ph idx="1"/>
          </p:nvPr>
        </p:nvSpPr>
        <p:spPr>
          <a:xfrm>
            <a:off x="685800" y="1752600"/>
            <a:ext cx="8458200" cy="4495800"/>
          </a:xfrm>
        </p:spPr>
        <p:txBody>
          <a:bodyPr>
            <a:noAutofit/>
          </a:bodyPr>
          <a:lstStyle/>
          <a:p>
            <a:pPr marL="457200" indent="-457200" eaLnBrk="1" hangingPunct="1">
              <a:buNone/>
            </a:pPr>
            <a:r>
              <a:rPr lang="en-US" sz="2400" dirty="0" smtClean="0">
                <a:solidFill>
                  <a:schemeClr val="accent2"/>
                </a:solidFill>
                <a:latin typeface="+mj-lt"/>
              </a:rPr>
              <a:t>Profit and Loss Account</a:t>
            </a:r>
          </a:p>
          <a:p>
            <a:pPr marL="457200" indent="-457200" eaLnBrk="1" hangingPunct="1"/>
            <a:r>
              <a:rPr lang="en-US" sz="2400" dirty="0" smtClean="0">
                <a:latin typeface="+mj-lt"/>
              </a:rPr>
              <a:t>Here we show the net sales as 100% and each of the components of expenses and profits as a percentage of net sales.</a:t>
            </a:r>
          </a:p>
          <a:p>
            <a:pPr marL="457200" indent="-457200" eaLnBrk="1" hangingPunct="1"/>
            <a:r>
              <a:rPr lang="en-US" sz="2400" dirty="0" smtClean="0">
                <a:latin typeface="+mj-lt"/>
              </a:rPr>
              <a:t>When there are other revenues and expenses of a non-operating nature, it may be advantageous to treat them separately. </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866040669"/>
              </p:ext>
            </p:extLst>
          </p:nvPr>
        </p:nvGraphicFramePr>
        <p:xfrm>
          <a:off x="304800" y="1219200"/>
          <a:ext cx="8458200" cy="5029200"/>
        </p:xfrm>
        <a:graphic>
          <a:graphicData uri="http://schemas.openxmlformats.org/drawingml/2006/table">
            <a:tbl>
              <a:tblPr firstRow="1" bandRow="1">
                <a:tableStyleId>{5C22544A-7EE6-4342-B048-85BDC9FD1C3A}</a:tableStyleId>
              </a:tblPr>
              <a:tblGrid>
                <a:gridCol w="3429000"/>
                <a:gridCol w="1295400"/>
                <a:gridCol w="1219200"/>
                <a:gridCol w="1295400"/>
                <a:gridCol w="1219200"/>
              </a:tblGrid>
              <a:tr h="304800">
                <a:tc>
                  <a:txBody>
                    <a:bodyPr/>
                    <a:lstStyle/>
                    <a:p>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gridSpan="2">
                  <a:txBody>
                    <a:bodyPr/>
                    <a:lstStyle/>
                    <a:p>
                      <a:pPr algn="ctr"/>
                      <a:r>
                        <a:rPr lang="en-US" sz="1600" b="1" dirty="0" smtClean="0">
                          <a:solidFill>
                            <a:schemeClr val="tx1"/>
                          </a:solidFill>
                          <a:latin typeface="+mj-lt"/>
                        </a:rPr>
                        <a:t>20X7</a:t>
                      </a:r>
                      <a:endParaRPr lang="en-US" sz="1600" b="1"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hMerge="1">
                  <a:txBody>
                    <a:bodyPr/>
                    <a:lstStyle/>
                    <a:p>
                      <a:endParaRPr lang="en-US" dirty="0">
                        <a:latin typeface="Arial Narrow" pitchFamily="34" charset="0"/>
                      </a:endParaRPr>
                    </a:p>
                  </a:txBody>
                  <a:tcPr/>
                </a:tc>
                <a:tc gridSpan="2">
                  <a:txBody>
                    <a:bodyPr/>
                    <a:lstStyle/>
                    <a:p>
                      <a:pPr algn="ctr"/>
                      <a:r>
                        <a:rPr lang="en-US" sz="1600" b="1" dirty="0" smtClean="0">
                          <a:solidFill>
                            <a:schemeClr val="tx1"/>
                          </a:solidFill>
                          <a:latin typeface="+mj-lt"/>
                        </a:rPr>
                        <a:t>20X6</a:t>
                      </a:r>
                      <a:endParaRPr lang="en-US" sz="1600" b="1"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hMerge="1">
                  <a:txBody>
                    <a:bodyPr/>
                    <a:lstStyle/>
                    <a:p>
                      <a:endParaRPr lang="en-US" dirty="0">
                        <a:latin typeface="Arial Narrow" pitchFamily="34" charset="0"/>
                      </a:endParaRPr>
                    </a:p>
                  </a:txBody>
                  <a:tcPr/>
                </a:tc>
              </a:tr>
              <a:tr h="243840">
                <a:tc>
                  <a:txBody>
                    <a:bodyPr/>
                    <a:lstStyle/>
                    <a:p>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b="1" dirty="0" smtClean="0">
                          <a:latin typeface="+mj-lt"/>
                        </a:rPr>
                        <a:t>INR Million</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b="1" dirty="0" smtClean="0">
                          <a:latin typeface="+mj-lt"/>
                        </a:rPr>
                        <a:t>%</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b="1" dirty="0" smtClean="0">
                          <a:latin typeface="+mj-lt"/>
                        </a:rPr>
                        <a:t>INR Million</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ctr"/>
                      <a:r>
                        <a:rPr lang="en-US" sz="1600" b="1" dirty="0" smtClean="0">
                          <a:latin typeface="+mj-lt"/>
                        </a:rPr>
                        <a:t>%</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0">
                <a:tc>
                  <a:txBody>
                    <a:bodyPr/>
                    <a:lstStyle/>
                    <a:p>
                      <a:r>
                        <a:rPr lang="en-US" sz="1600" b="1" dirty="0" smtClean="0">
                          <a:latin typeface="+mj-lt"/>
                        </a:rPr>
                        <a:t>Sales </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300</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100</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280</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100</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98120">
                <a:tc>
                  <a:txBody>
                    <a:bodyPr/>
                    <a:lstStyle/>
                    <a:p>
                      <a:r>
                        <a:rPr lang="en-US" sz="1600" b="1" dirty="0" smtClean="0">
                          <a:latin typeface="+mj-lt"/>
                        </a:rPr>
                        <a:t>Cost of Goods Sold</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148</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49.33</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140</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50.00</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13360">
                <a:tc>
                  <a:txBody>
                    <a:bodyPr/>
                    <a:lstStyle/>
                    <a:p>
                      <a:r>
                        <a:rPr lang="en-US" sz="1600" b="1" dirty="0" smtClean="0">
                          <a:latin typeface="+mj-lt"/>
                        </a:rPr>
                        <a:t>Gross</a:t>
                      </a:r>
                      <a:r>
                        <a:rPr lang="en-US" sz="1600" b="1" baseline="0" dirty="0" smtClean="0">
                          <a:latin typeface="+mj-lt"/>
                        </a:rPr>
                        <a:t> Profit</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152</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50.67</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140</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50.00</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28600">
                <a:tc>
                  <a:txBody>
                    <a:bodyPr/>
                    <a:lstStyle/>
                    <a:p>
                      <a:r>
                        <a:rPr lang="en-US" sz="1600" b="1" dirty="0" smtClean="0">
                          <a:latin typeface="+mj-lt"/>
                        </a:rPr>
                        <a:t>Selling Expenses</a:t>
                      </a:r>
                      <a:r>
                        <a:rPr lang="en-US" sz="1600" b="1" baseline="0" dirty="0" smtClean="0">
                          <a:latin typeface="+mj-lt"/>
                        </a:rPr>
                        <a:t> </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25</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8.33</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22</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7.86</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43840">
                <a:tc>
                  <a:txBody>
                    <a:bodyPr/>
                    <a:lstStyle/>
                    <a:p>
                      <a:r>
                        <a:rPr lang="en-US" sz="1600" b="1" dirty="0" smtClean="0">
                          <a:latin typeface="+mj-lt"/>
                        </a:rPr>
                        <a:t>General Expenses </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60</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20.00</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58</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20.71</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82880">
                <a:tc>
                  <a:txBody>
                    <a:bodyPr/>
                    <a:lstStyle/>
                    <a:p>
                      <a:r>
                        <a:rPr lang="en-US" sz="1600" b="1" dirty="0" smtClean="0">
                          <a:latin typeface="+mj-lt"/>
                        </a:rPr>
                        <a:t>Total</a:t>
                      </a:r>
                      <a:r>
                        <a:rPr lang="en-US" sz="1600" b="1" baseline="0" dirty="0" smtClean="0">
                          <a:latin typeface="+mj-lt"/>
                        </a:rPr>
                        <a:t> Operating Expenses </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85</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28.33</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80</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28.57</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98120">
                <a:tc>
                  <a:txBody>
                    <a:bodyPr/>
                    <a:lstStyle/>
                    <a:p>
                      <a:r>
                        <a:rPr lang="en-US" sz="1600" b="1" dirty="0" smtClean="0">
                          <a:latin typeface="+mj-lt"/>
                        </a:rPr>
                        <a:t>Operating Income</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67</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22.33</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60</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21.43</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13360">
                <a:tc>
                  <a:txBody>
                    <a:bodyPr/>
                    <a:lstStyle/>
                    <a:p>
                      <a:r>
                        <a:rPr lang="en-US" sz="1600" b="1" smtClean="0">
                          <a:latin typeface="+mj-lt"/>
                        </a:rPr>
                        <a:t>Interest</a:t>
                      </a:r>
                      <a:r>
                        <a:rPr lang="en-US" sz="1600" b="1" baseline="0" smtClean="0">
                          <a:latin typeface="+mj-lt"/>
                        </a:rPr>
                        <a:t> Expense</a:t>
                      </a:r>
                      <a:endParaRPr lang="en-US" sz="1600" b="1">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14</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4.67</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13</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4.64</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28600">
                <a:tc>
                  <a:txBody>
                    <a:bodyPr/>
                    <a:lstStyle/>
                    <a:p>
                      <a:r>
                        <a:rPr lang="en-US" sz="1600" b="1" dirty="0" smtClean="0">
                          <a:latin typeface="+mj-lt"/>
                        </a:rPr>
                        <a:t>Net Income</a:t>
                      </a:r>
                      <a:r>
                        <a:rPr lang="en-US" sz="1600" b="1" baseline="0" dirty="0" smtClean="0">
                          <a:latin typeface="+mj-lt"/>
                        </a:rPr>
                        <a:t> before tax</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53</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17.67</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47</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16.79</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43840">
                <a:tc>
                  <a:txBody>
                    <a:bodyPr/>
                    <a:lstStyle/>
                    <a:p>
                      <a:r>
                        <a:rPr lang="en-US" sz="1600" b="1" dirty="0" smtClean="0">
                          <a:latin typeface="+mj-lt"/>
                        </a:rPr>
                        <a:t>Income Tax</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26</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8.67</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23</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8.21</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320040">
                <a:tc>
                  <a:txBody>
                    <a:bodyPr/>
                    <a:lstStyle/>
                    <a:p>
                      <a:r>
                        <a:rPr lang="en-US" sz="1600" b="1" dirty="0" smtClean="0">
                          <a:latin typeface="+mj-lt"/>
                        </a:rPr>
                        <a:t>Profit</a:t>
                      </a:r>
                      <a:r>
                        <a:rPr lang="en-US" sz="1600" b="1" baseline="0" dirty="0" smtClean="0">
                          <a:latin typeface="+mj-lt"/>
                        </a:rPr>
                        <a:t> After Tax </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27</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9.00</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24</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8.57</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198120">
                <a:tc>
                  <a:txBody>
                    <a:bodyPr/>
                    <a:lstStyle/>
                    <a:p>
                      <a:r>
                        <a:rPr lang="en-US" sz="1600" b="1" dirty="0" smtClean="0">
                          <a:latin typeface="+mj-lt"/>
                        </a:rPr>
                        <a:t>Dividends</a:t>
                      </a:r>
                      <a:r>
                        <a:rPr lang="en-US" sz="1600" b="1" baseline="0" dirty="0" smtClean="0">
                          <a:latin typeface="+mj-lt"/>
                        </a:rPr>
                        <a:t> </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2</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0.67</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2</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0.71</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r h="274320">
                <a:tc>
                  <a:txBody>
                    <a:bodyPr/>
                    <a:lstStyle/>
                    <a:p>
                      <a:r>
                        <a:rPr lang="en-US" sz="1600" b="1" dirty="0" smtClean="0">
                          <a:latin typeface="+mj-lt"/>
                        </a:rPr>
                        <a:t>Profits</a:t>
                      </a:r>
                      <a:r>
                        <a:rPr lang="en-US" sz="1600" b="1" baseline="0" dirty="0" smtClean="0">
                          <a:latin typeface="+mj-lt"/>
                        </a:rPr>
                        <a:t> retained</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25</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8.33</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22</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c>
                  <a:txBody>
                    <a:bodyPr/>
                    <a:lstStyle/>
                    <a:p>
                      <a:pPr algn="r"/>
                      <a:r>
                        <a:rPr lang="en-US" sz="1600" b="1" dirty="0" smtClean="0">
                          <a:latin typeface="+mj-lt"/>
                        </a:rPr>
                        <a:t>7.86</a:t>
                      </a:r>
                      <a:endParaRPr lang="en-US" sz="16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tcPr>
                </a:tc>
              </a:tr>
            </a:tbl>
          </a:graphicData>
        </a:graphic>
      </p:graphicFrame>
      <p:sp>
        <p:nvSpPr>
          <p:cNvPr id="19556" name="TextBox 6"/>
          <p:cNvSpPr txBox="1">
            <a:spLocks noChangeArrowheads="1"/>
          </p:cNvSpPr>
          <p:nvPr/>
        </p:nvSpPr>
        <p:spPr bwMode="auto">
          <a:xfrm>
            <a:off x="228600" y="0"/>
            <a:ext cx="8915400" cy="1200329"/>
          </a:xfrm>
          <a:prstGeom prst="rect">
            <a:avLst/>
          </a:prstGeom>
          <a:noFill/>
          <a:ln w="9525">
            <a:noFill/>
            <a:miter lim="800000"/>
            <a:headEnd/>
            <a:tailEnd/>
          </a:ln>
        </p:spPr>
        <p:txBody>
          <a:bodyPr wrap="square">
            <a:spAutoFit/>
          </a:bodyPr>
          <a:lstStyle/>
          <a:p>
            <a:pPr algn="ctr" eaLnBrk="1" hangingPunct="1"/>
            <a:r>
              <a:rPr lang="en-US" b="1" dirty="0">
                <a:solidFill>
                  <a:schemeClr val="tx2"/>
                </a:solidFill>
                <a:latin typeface="+mj-lt"/>
                <a:ea typeface="+mj-ea"/>
                <a:cs typeface="+mj-cs"/>
              </a:rPr>
              <a:t>Tools &amp; Tools </a:t>
            </a:r>
            <a:r>
              <a:rPr lang="en-US" b="1" dirty="0" smtClean="0">
                <a:solidFill>
                  <a:schemeClr val="tx2"/>
                </a:solidFill>
                <a:latin typeface="+mj-lt"/>
                <a:ea typeface="+mj-ea"/>
                <a:cs typeface="+mj-cs"/>
              </a:rPr>
              <a:t>Ltd. </a:t>
            </a:r>
            <a:endParaRPr lang="en-US" b="1" dirty="0">
              <a:solidFill>
                <a:schemeClr val="tx2"/>
              </a:solidFill>
              <a:latin typeface="+mj-lt"/>
              <a:ea typeface="+mj-ea"/>
              <a:cs typeface="+mj-cs"/>
            </a:endParaRPr>
          </a:p>
          <a:p>
            <a:pPr algn="ctr" eaLnBrk="1" hangingPunct="1"/>
            <a:r>
              <a:rPr lang="en-US" b="1" dirty="0">
                <a:solidFill>
                  <a:schemeClr val="tx2"/>
                </a:solidFill>
                <a:latin typeface="+mj-lt"/>
                <a:ea typeface="+mj-ea"/>
                <a:cs typeface="+mj-cs"/>
              </a:rPr>
              <a:t>Common Size Profit &amp; Loss Account </a:t>
            </a:r>
          </a:p>
          <a:p>
            <a:pPr algn="ctr" eaLnBrk="1" hangingPunct="1"/>
            <a:r>
              <a:rPr lang="en-US" b="1" dirty="0">
                <a:solidFill>
                  <a:schemeClr val="tx2"/>
                </a:solidFill>
                <a:latin typeface="+mj-lt"/>
                <a:ea typeface="+mj-ea"/>
                <a:cs typeface="+mj-cs"/>
              </a:rPr>
              <a:t>For the year ended Dec 31,20X7</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4381</TotalTime>
  <Words>6990</Words>
  <Application>Microsoft Office PowerPoint</Application>
  <PresentationFormat>On-screen Show (4:3)</PresentationFormat>
  <Paragraphs>1599</Paragraphs>
  <Slides>79</Slides>
  <Notes>16</Notes>
  <HiddenSlides>0</HiddenSlides>
  <MMClips>0</MMClips>
  <ScaleCrop>false</ScaleCrop>
  <HeadingPairs>
    <vt:vector size="4" baseType="variant">
      <vt:variant>
        <vt:lpstr>Theme</vt:lpstr>
      </vt:variant>
      <vt:variant>
        <vt:i4>1</vt:i4>
      </vt:variant>
      <vt:variant>
        <vt:lpstr>Slide Titles</vt:lpstr>
      </vt:variant>
      <vt:variant>
        <vt:i4>79</vt:i4>
      </vt:variant>
    </vt:vector>
  </HeadingPairs>
  <TitlesOfParts>
    <vt:vector size="80" baseType="lpstr">
      <vt:lpstr>Flow</vt:lpstr>
      <vt:lpstr>Chapter 7 Financial Statement Analysis</vt:lpstr>
      <vt:lpstr>Financial Statements –  Basic Relationships</vt:lpstr>
      <vt:lpstr>Financial Statements</vt:lpstr>
      <vt:lpstr>Steps to Analyze Financial Statements</vt:lpstr>
      <vt:lpstr>Relation and Comparison of Data</vt:lpstr>
      <vt:lpstr>But…</vt:lpstr>
      <vt:lpstr>Common Size Financial Statements</vt:lpstr>
      <vt:lpstr>Common Size Financial Statements</vt:lpstr>
      <vt:lpstr>PowerPoint Presentation</vt:lpstr>
      <vt:lpstr>PowerPoint Presentation</vt:lpstr>
      <vt:lpstr>Contd. . .</vt:lpstr>
      <vt:lpstr>PowerPoint Presentation</vt:lpstr>
      <vt:lpstr>PowerPoint Presentation</vt:lpstr>
      <vt:lpstr>PowerPoint Presentation</vt:lpstr>
      <vt:lpstr>PowerPoint Presentation</vt:lpstr>
      <vt:lpstr>Index Based Analysis</vt:lpstr>
      <vt:lpstr>   Index Based Balance Sheet of CPIL</vt:lpstr>
      <vt:lpstr>Contd...</vt:lpstr>
      <vt:lpstr>Contd... </vt:lpstr>
      <vt:lpstr> Possible Reasons Include</vt:lpstr>
      <vt:lpstr>Connections between Income Statement and Balance Sheet</vt:lpstr>
      <vt:lpstr>Index Based Profit and Loss Statement </vt:lpstr>
      <vt:lpstr>Index Based Profit and Loss Statement </vt:lpstr>
      <vt:lpstr>Index Based Profit and Loss Statement </vt:lpstr>
      <vt:lpstr>Comparing Index Based Numbers of CPIL’s with ML’s</vt:lpstr>
      <vt:lpstr>Comparing Index Based Numbers of CPIL’s with ML’s</vt:lpstr>
      <vt:lpstr>Comparing Index Based Numbers</vt:lpstr>
      <vt:lpstr>Using Financial Ratios</vt:lpstr>
      <vt:lpstr>Profitability Ratios</vt:lpstr>
      <vt:lpstr>Solvency Ratios</vt:lpstr>
      <vt:lpstr>Profitability</vt:lpstr>
      <vt:lpstr>Illustration – Tools &amp; Tools Ltd. (Table on Profit Margins)</vt:lpstr>
      <vt:lpstr>Gross Margins and Operating Margins</vt:lpstr>
      <vt:lpstr>Contd…</vt:lpstr>
      <vt:lpstr>PAT and Retained Earnings</vt:lpstr>
      <vt:lpstr>Tools &amp; Tools Ltd. – Analysis</vt:lpstr>
      <vt:lpstr>Return on Investment</vt:lpstr>
      <vt:lpstr>Tools &amp; Tools Ltd. - ROA</vt:lpstr>
      <vt:lpstr>ROTA</vt:lpstr>
      <vt:lpstr>ROE</vt:lpstr>
      <vt:lpstr>Net Income to Total Assets</vt:lpstr>
      <vt:lpstr>ROE Computations… </vt:lpstr>
      <vt:lpstr>Return Per Share</vt:lpstr>
      <vt:lpstr>Earnings-Price Ratio (E/P)</vt:lpstr>
      <vt:lpstr>Contd…</vt:lpstr>
      <vt:lpstr>Efficiency</vt:lpstr>
      <vt:lpstr>Example – Tools &amp; Tools Ltd.</vt:lpstr>
      <vt:lpstr>Operating Assets Turnover</vt:lpstr>
      <vt:lpstr>Example – Tools &amp; Tools</vt:lpstr>
      <vt:lpstr>Working Capital Turnover</vt:lpstr>
      <vt:lpstr>Shareholders’ Equity Turnover</vt:lpstr>
      <vt:lpstr>Solvency</vt:lpstr>
      <vt:lpstr>Evaluating Short-Term Solvency</vt:lpstr>
      <vt:lpstr>Illustration – Ramsons</vt:lpstr>
      <vt:lpstr>Current Ratio </vt:lpstr>
      <vt:lpstr>Discussion… </vt:lpstr>
      <vt:lpstr>Quick Ratio</vt:lpstr>
      <vt:lpstr>Expenses Cover</vt:lpstr>
      <vt:lpstr>Example…</vt:lpstr>
      <vt:lpstr>Account Receivable Turnover </vt:lpstr>
      <vt:lpstr>Accounts Receivable Turnover … </vt:lpstr>
      <vt:lpstr>Inventory Turnover … </vt:lpstr>
      <vt:lpstr>Inventory Conversion Period</vt:lpstr>
      <vt:lpstr>Account Payable Turnover</vt:lpstr>
      <vt:lpstr>Operating Cycle and Cash Conversion Period </vt:lpstr>
      <vt:lpstr>Example of Colgate Palmolive </vt:lpstr>
      <vt:lpstr>Contd….</vt:lpstr>
      <vt:lpstr>Long-Term Solvency</vt:lpstr>
      <vt:lpstr>Debt-Equity Ratio</vt:lpstr>
      <vt:lpstr>Long-term Debt to Total Capital</vt:lpstr>
      <vt:lpstr>Long-term Debt to Fixed Asset</vt:lpstr>
      <vt:lpstr>Times Interest Earned</vt:lpstr>
      <vt:lpstr>Times Fixed Charges Covered</vt:lpstr>
      <vt:lpstr>Gearing… </vt:lpstr>
      <vt:lpstr>Equity Multiplier</vt:lpstr>
      <vt:lpstr>Du Pont Analysis</vt:lpstr>
      <vt:lpstr>Using Financial Information</vt:lpstr>
      <vt:lpstr>Hidden Assumptions Mean Caution …quick contexts…  </vt:lpstr>
      <vt:lpstr>Hidden Assumptions Mean Caution …quick contexts… </vt:lpstr>
    </vt:vector>
  </TitlesOfParts>
  <Company>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7: Financial Statement Analysis</dc:title>
  <dc:creator> Ram</dc:creator>
  <cp:lastModifiedBy>Adhikari, Kunal</cp:lastModifiedBy>
  <cp:revision>609</cp:revision>
  <cp:lastPrinted>2016-06-09T08:58:15Z</cp:lastPrinted>
  <dcterms:created xsi:type="dcterms:W3CDTF">2007-07-07T15:23:53Z</dcterms:created>
  <dcterms:modified xsi:type="dcterms:W3CDTF">2016-06-13T09:19:55Z</dcterms:modified>
</cp:coreProperties>
</file>