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68"/>
  </p:notesMasterIdLst>
  <p:handoutMasterIdLst>
    <p:handoutMasterId r:id="rId69"/>
  </p:handoutMasterIdLst>
  <p:sldIdLst>
    <p:sldId id="256" r:id="rId2"/>
    <p:sldId id="370" r:id="rId3"/>
    <p:sldId id="371" r:id="rId4"/>
    <p:sldId id="372" r:id="rId5"/>
    <p:sldId id="375" r:id="rId6"/>
    <p:sldId id="376" r:id="rId7"/>
    <p:sldId id="345" r:id="rId8"/>
    <p:sldId id="347" r:id="rId9"/>
    <p:sldId id="348" r:id="rId10"/>
    <p:sldId id="349" r:id="rId11"/>
    <p:sldId id="351" r:id="rId12"/>
    <p:sldId id="352" r:id="rId13"/>
    <p:sldId id="353" r:id="rId14"/>
    <p:sldId id="354" r:id="rId15"/>
    <p:sldId id="377" r:id="rId16"/>
    <p:sldId id="378" r:id="rId17"/>
    <p:sldId id="379" r:id="rId18"/>
    <p:sldId id="341" r:id="rId19"/>
    <p:sldId id="342" r:id="rId20"/>
    <p:sldId id="373" r:id="rId21"/>
    <p:sldId id="302" r:id="rId22"/>
    <p:sldId id="380" r:id="rId23"/>
    <p:sldId id="303" r:id="rId24"/>
    <p:sldId id="304" r:id="rId25"/>
    <p:sldId id="305" r:id="rId26"/>
    <p:sldId id="306" r:id="rId27"/>
    <p:sldId id="307" r:id="rId28"/>
    <p:sldId id="308" r:id="rId29"/>
    <p:sldId id="311" r:id="rId30"/>
    <p:sldId id="309" r:id="rId31"/>
    <p:sldId id="310" r:id="rId32"/>
    <p:sldId id="312" r:id="rId33"/>
    <p:sldId id="313" r:id="rId34"/>
    <p:sldId id="314" r:id="rId35"/>
    <p:sldId id="315" r:id="rId36"/>
    <p:sldId id="316" r:id="rId37"/>
    <p:sldId id="317" r:id="rId38"/>
    <p:sldId id="318" r:id="rId39"/>
    <p:sldId id="319" r:id="rId40"/>
    <p:sldId id="320" r:id="rId41"/>
    <p:sldId id="321" r:id="rId42"/>
    <p:sldId id="322" r:id="rId43"/>
    <p:sldId id="323" r:id="rId44"/>
    <p:sldId id="326" r:id="rId45"/>
    <p:sldId id="324" r:id="rId46"/>
    <p:sldId id="327" r:id="rId47"/>
    <p:sldId id="374" r:id="rId48"/>
    <p:sldId id="358" r:id="rId49"/>
    <p:sldId id="329" r:id="rId50"/>
    <p:sldId id="330" r:id="rId51"/>
    <p:sldId id="331" r:id="rId52"/>
    <p:sldId id="382" r:id="rId53"/>
    <p:sldId id="383" r:id="rId54"/>
    <p:sldId id="384" r:id="rId55"/>
    <p:sldId id="385" r:id="rId56"/>
    <p:sldId id="386" r:id="rId57"/>
    <p:sldId id="387" r:id="rId58"/>
    <p:sldId id="389" r:id="rId59"/>
    <p:sldId id="361" r:id="rId60"/>
    <p:sldId id="362" r:id="rId61"/>
    <p:sldId id="363" r:id="rId62"/>
    <p:sldId id="365" r:id="rId63"/>
    <p:sldId id="366" r:id="rId64"/>
    <p:sldId id="367" r:id="rId65"/>
    <p:sldId id="368" r:id="rId66"/>
    <p:sldId id="369" r:id="rId67"/>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itchFamily="34" charset="0"/>
        <a:ea typeface="+mn-ea"/>
        <a:cs typeface="+mn-cs"/>
      </a:defRPr>
    </a:lvl5pPr>
    <a:lvl6pPr marL="2286000" algn="l" defTabSz="914400" rtl="0" eaLnBrk="1" latinLnBrk="0" hangingPunct="1">
      <a:defRPr sz="2400" kern="1200">
        <a:solidFill>
          <a:schemeClr val="tx1"/>
        </a:solidFill>
        <a:latin typeface="Verdana" pitchFamily="34" charset="0"/>
        <a:ea typeface="+mn-ea"/>
        <a:cs typeface="+mn-cs"/>
      </a:defRPr>
    </a:lvl6pPr>
    <a:lvl7pPr marL="2743200" algn="l" defTabSz="914400" rtl="0" eaLnBrk="1" latinLnBrk="0" hangingPunct="1">
      <a:defRPr sz="2400" kern="1200">
        <a:solidFill>
          <a:schemeClr val="tx1"/>
        </a:solidFill>
        <a:latin typeface="Verdana" pitchFamily="34" charset="0"/>
        <a:ea typeface="+mn-ea"/>
        <a:cs typeface="+mn-cs"/>
      </a:defRPr>
    </a:lvl7pPr>
    <a:lvl8pPr marL="3200400" algn="l" defTabSz="914400" rtl="0" eaLnBrk="1" latinLnBrk="0" hangingPunct="1">
      <a:defRPr sz="2400" kern="1200">
        <a:solidFill>
          <a:schemeClr val="tx1"/>
        </a:solidFill>
        <a:latin typeface="Verdana" pitchFamily="34" charset="0"/>
        <a:ea typeface="+mn-ea"/>
        <a:cs typeface="+mn-cs"/>
      </a:defRPr>
    </a:lvl8pPr>
    <a:lvl9pPr marL="3657600" algn="l" defTabSz="914400" rtl="0" eaLnBrk="1" latinLnBrk="0" hangingPunct="1">
      <a:defRPr sz="2400"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FF9999"/>
    <a:srgbClr val="FFCCCC"/>
    <a:srgbClr val="FFCC99"/>
    <a:srgbClr val="FFFFCC"/>
    <a:srgbClr val="00FFCC"/>
    <a:srgbClr val="CCEC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054" autoAdjust="0"/>
    <p:restoredTop sz="92769" autoAdjust="0"/>
  </p:normalViewPr>
  <p:slideViewPr>
    <p:cSldViewPr>
      <p:cViewPr varScale="1">
        <p:scale>
          <a:sx n="92" d="100"/>
          <a:sy n="92" d="100"/>
        </p:scale>
        <p:origin x="-105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2" d="100"/>
        <a:sy n="52" d="100"/>
      </p:scale>
      <p:origin x="0" y="1068"/>
    </p:cViewPr>
  </p:sorterViewPr>
  <p:notesViewPr>
    <p:cSldViewPr>
      <p:cViewPr varScale="1">
        <p:scale>
          <a:sx n="56" d="100"/>
          <a:sy n="56" d="100"/>
        </p:scale>
        <p:origin x="-1860"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0147F7-A5A4-4EAF-9A25-7395C785440A}"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44C307-FECC-40FF-BE92-14D40D30D590}">
      <dgm:prSet phldrT="[Text]"/>
      <dgm:spPr/>
      <dgm:t>
        <a:bodyPr/>
        <a:lstStyle/>
        <a:p>
          <a:r>
            <a:rPr lang="en-US" dirty="0" smtClean="0"/>
            <a:t>Cash</a:t>
          </a:r>
          <a:endParaRPr lang="en-US" dirty="0"/>
        </a:p>
      </dgm:t>
    </dgm:pt>
    <dgm:pt modelId="{ED82BCEE-9AD7-44AD-9183-D5E6C5969AD0}" type="parTrans" cxnId="{B88C4838-28C3-4B8F-B70E-CA7F6422357A}">
      <dgm:prSet/>
      <dgm:spPr/>
      <dgm:t>
        <a:bodyPr/>
        <a:lstStyle/>
        <a:p>
          <a:endParaRPr lang="en-US"/>
        </a:p>
      </dgm:t>
    </dgm:pt>
    <dgm:pt modelId="{09DA6820-3AA8-47A4-A546-5B6602FD29D6}" type="sibTrans" cxnId="{B88C4838-28C3-4B8F-B70E-CA7F6422357A}">
      <dgm:prSet/>
      <dgm:spPr/>
      <dgm:t>
        <a:bodyPr/>
        <a:lstStyle/>
        <a:p>
          <a:endParaRPr lang="en-US"/>
        </a:p>
      </dgm:t>
    </dgm:pt>
    <dgm:pt modelId="{342FCB7F-9606-495F-8D53-9DE15122D0EE}">
      <dgm:prSet phldrT="[Text]"/>
      <dgm:spPr/>
      <dgm:t>
        <a:bodyPr/>
        <a:lstStyle/>
        <a:p>
          <a:r>
            <a:rPr lang="en-US" dirty="0" smtClean="0"/>
            <a:t>Raw Material Inventory </a:t>
          </a:r>
          <a:endParaRPr lang="en-US" dirty="0"/>
        </a:p>
      </dgm:t>
    </dgm:pt>
    <dgm:pt modelId="{77424A9C-E66F-4D5A-8B06-6A2619D4693A}" type="parTrans" cxnId="{3E11CBF4-AE7A-4D9B-8D67-711803B67EC9}">
      <dgm:prSet/>
      <dgm:spPr/>
      <dgm:t>
        <a:bodyPr/>
        <a:lstStyle/>
        <a:p>
          <a:endParaRPr lang="en-US"/>
        </a:p>
      </dgm:t>
    </dgm:pt>
    <dgm:pt modelId="{BDB70349-85F0-448E-9EBA-E9AEE35008A8}" type="sibTrans" cxnId="{3E11CBF4-AE7A-4D9B-8D67-711803B67EC9}">
      <dgm:prSet/>
      <dgm:spPr/>
      <dgm:t>
        <a:bodyPr/>
        <a:lstStyle/>
        <a:p>
          <a:endParaRPr lang="en-US"/>
        </a:p>
      </dgm:t>
    </dgm:pt>
    <dgm:pt modelId="{0AA68636-6C0E-4151-B3D7-564BC1087451}">
      <dgm:prSet phldrT="[Text]"/>
      <dgm:spPr/>
      <dgm:t>
        <a:bodyPr/>
        <a:lstStyle/>
        <a:p>
          <a:r>
            <a:rPr lang="en-US" dirty="0" smtClean="0"/>
            <a:t>Finished Goods Inventory</a:t>
          </a:r>
          <a:endParaRPr lang="en-US" dirty="0"/>
        </a:p>
      </dgm:t>
    </dgm:pt>
    <dgm:pt modelId="{22E7E41B-27B7-461D-9154-D557D3DE8952}" type="parTrans" cxnId="{385E46B0-18CF-4366-83AB-F09E5130A928}">
      <dgm:prSet/>
      <dgm:spPr/>
      <dgm:t>
        <a:bodyPr/>
        <a:lstStyle/>
        <a:p>
          <a:endParaRPr lang="en-US"/>
        </a:p>
      </dgm:t>
    </dgm:pt>
    <dgm:pt modelId="{FD9DBB72-4198-4645-8AF9-62FFB4A5782B}" type="sibTrans" cxnId="{385E46B0-18CF-4366-83AB-F09E5130A928}">
      <dgm:prSet/>
      <dgm:spPr/>
      <dgm:t>
        <a:bodyPr/>
        <a:lstStyle/>
        <a:p>
          <a:endParaRPr lang="en-US"/>
        </a:p>
      </dgm:t>
    </dgm:pt>
    <dgm:pt modelId="{67FB5DC1-4550-42E1-95B9-4EC485EF7CE3}">
      <dgm:prSet phldrT="[Text]"/>
      <dgm:spPr/>
      <dgm:t>
        <a:bodyPr/>
        <a:lstStyle/>
        <a:p>
          <a:r>
            <a:rPr lang="en-US" dirty="0" smtClean="0"/>
            <a:t>Account Receivable </a:t>
          </a:r>
          <a:endParaRPr lang="en-US" dirty="0"/>
        </a:p>
      </dgm:t>
    </dgm:pt>
    <dgm:pt modelId="{2244E242-4C45-47FD-BAA4-EEC5914D0A6F}" type="parTrans" cxnId="{0ADE2467-3145-4149-BFA4-5FB6BF0FBD55}">
      <dgm:prSet/>
      <dgm:spPr/>
      <dgm:t>
        <a:bodyPr/>
        <a:lstStyle/>
        <a:p>
          <a:endParaRPr lang="en-US"/>
        </a:p>
      </dgm:t>
    </dgm:pt>
    <dgm:pt modelId="{B7565057-C77D-4DA3-92C0-8E202A847225}" type="sibTrans" cxnId="{0ADE2467-3145-4149-BFA4-5FB6BF0FBD55}">
      <dgm:prSet/>
      <dgm:spPr/>
      <dgm:t>
        <a:bodyPr/>
        <a:lstStyle/>
        <a:p>
          <a:endParaRPr lang="en-US"/>
        </a:p>
      </dgm:t>
    </dgm:pt>
    <dgm:pt modelId="{B5512915-1D94-4ADF-A55A-6920B7047B39}">
      <dgm:prSet/>
      <dgm:spPr/>
      <dgm:t>
        <a:bodyPr/>
        <a:lstStyle/>
        <a:p>
          <a:r>
            <a:rPr lang="en-US" dirty="0" smtClean="0"/>
            <a:t>Work In Process</a:t>
          </a:r>
          <a:endParaRPr lang="en-US" dirty="0"/>
        </a:p>
      </dgm:t>
    </dgm:pt>
    <dgm:pt modelId="{7602E612-01DB-4BA5-B614-A33328D46207}" type="parTrans" cxnId="{5E80D23E-33B7-499E-AAE6-FE8D767C7FFA}">
      <dgm:prSet/>
      <dgm:spPr/>
      <dgm:t>
        <a:bodyPr/>
        <a:lstStyle/>
        <a:p>
          <a:endParaRPr lang="en-US"/>
        </a:p>
      </dgm:t>
    </dgm:pt>
    <dgm:pt modelId="{E84D76AC-B1EA-40AE-AA22-146E3A761B93}" type="sibTrans" cxnId="{5E80D23E-33B7-499E-AAE6-FE8D767C7FFA}">
      <dgm:prSet/>
      <dgm:spPr/>
      <dgm:t>
        <a:bodyPr/>
        <a:lstStyle/>
        <a:p>
          <a:endParaRPr lang="en-US"/>
        </a:p>
      </dgm:t>
    </dgm:pt>
    <dgm:pt modelId="{094CB137-DED9-428D-93B5-6CF3159B679A}" type="pres">
      <dgm:prSet presAssocID="{CE0147F7-A5A4-4EAF-9A25-7395C785440A}" presName="cycle" presStyleCnt="0">
        <dgm:presLayoutVars>
          <dgm:dir/>
          <dgm:resizeHandles val="exact"/>
        </dgm:presLayoutVars>
      </dgm:prSet>
      <dgm:spPr/>
      <dgm:t>
        <a:bodyPr/>
        <a:lstStyle/>
        <a:p>
          <a:endParaRPr lang="en-US"/>
        </a:p>
      </dgm:t>
    </dgm:pt>
    <dgm:pt modelId="{4E13EDD3-390F-4CB9-BB94-5DA702B3230F}" type="pres">
      <dgm:prSet presAssocID="{F544C307-FECC-40FF-BE92-14D40D30D590}" presName="dummy" presStyleCnt="0"/>
      <dgm:spPr/>
    </dgm:pt>
    <dgm:pt modelId="{F9CF9527-764C-4B9D-90E1-5866A875E1B4}" type="pres">
      <dgm:prSet presAssocID="{F544C307-FECC-40FF-BE92-14D40D30D590}" presName="node" presStyleLbl="revTx" presStyleIdx="0" presStyleCnt="5">
        <dgm:presLayoutVars>
          <dgm:bulletEnabled val="1"/>
        </dgm:presLayoutVars>
      </dgm:prSet>
      <dgm:spPr/>
      <dgm:t>
        <a:bodyPr/>
        <a:lstStyle/>
        <a:p>
          <a:endParaRPr lang="en-US"/>
        </a:p>
      </dgm:t>
    </dgm:pt>
    <dgm:pt modelId="{CCAEEF4E-5BE2-4C19-A4DC-F1606D91A3D6}" type="pres">
      <dgm:prSet presAssocID="{09DA6820-3AA8-47A4-A546-5B6602FD29D6}" presName="sibTrans" presStyleLbl="node1" presStyleIdx="0" presStyleCnt="5"/>
      <dgm:spPr/>
      <dgm:t>
        <a:bodyPr/>
        <a:lstStyle/>
        <a:p>
          <a:endParaRPr lang="en-US"/>
        </a:p>
      </dgm:t>
    </dgm:pt>
    <dgm:pt modelId="{31F4C507-9C2C-4386-9450-C282BE2263B7}" type="pres">
      <dgm:prSet presAssocID="{342FCB7F-9606-495F-8D53-9DE15122D0EE}" presName="dummy" presStyleCnt="0"/>
      <dgm:spPr/>
    </dgm:pt>
    <dgm:pt modelId="{47CAC0B2-49A7-425F-8FF3-F9B28C213C4C}" type="pres">
      <dgm:prSet presAssocID="{342FCB7F-9606-495F-8D53-9DE15122D0EE}" presName="node" presStyleLbl="revTx" presStyleIdx="1" presStyleCnt="5">
        <dgm:presLayoutVars>
          <dgm:bulletEnabled val="1"/>
        </dgm:presLayoutVars>
      </dgm:prSet>
      <dgm:spPr/>
      <dgm:t>
        <a:bodyPr/>
        <a:lstStyle/>
        <a:p>
          <a:endParaRPr lang="en-US"/>
        </a:p>
      </dgm:t>
    </dgm:pt>
    <dgm:pt modelId="{A3EDC0A1-17BF-49E4-BB73-D851305ABA1F}" type="pres">
      <dgm:prSet presAssocID="{BDB70349-85F0-448E-9EBA-E9AEE35008A8}" presName="sibTrans" presStyleLbl="node1" presStyleIdx="1" presStyleCnt="5"/>
      <dgm:spPr/>
      <dgm:t>
        <a:bodyPr/>
        <a:lstStyle/>
        <a:p>
          <a:endParaRPr lang="en-US"/>
        </a:p>
      </dgm:t>
    </dgm:pt>
    <dgm:pt modelId="{8D8267E8-4F50-407E-A437-3E062F46002D}" type="pres">
      <dgm:prSet presAssocID="{B5512915-1D94-4ADF-A55A-6920B7047B39}" presName="dummy" presStyleCnt="0"/>
      <dgm:spPr/>
    </dgm:pt>
    <dgm:pt modelId="{F3F0D3E6-6EF3-44D4-998B-D05C84362D1E}" type="pres">
      <dgm:prSet presAssocID="{B5512915-1D94-4ADF-A55A-6920B7047B39}" presName="node" presStyleLbl="revTx" presStyleIdx="2" presStyleCnt="5">
        <dgm:presLayoutVars>
          <dgm:bulletEnabled val="1"/>
        </dgm:presLayoutVars>
      </dgm:prSet>
      <dgm:spPr/>
      <dgm:t>
        <a:bodyPr/>
        <a:lstStyle/>
        <a:p>
          <a:endParaRPr lang="en-US"/>
        </a:p>
      </dgm:t>
    </dgm:pt>
    <dgm:pt modelId="{6547C251-A565-4EEA-81CB-9B82FF0641E7}" type="pres">
      <dgm:prSet presAssocID="{E84D76AC-B1EA-40AE-AA22-146E3A761B93}" presName="sibTrans" presStyleLbl="node1" presStyleIdx="2" presStyleCnt="5"/>
      <dgm:spPr/>
      <dgm:t>
        <a:bodyPr/>
        <a:lstStyle/>
        <a:p>
          <a:endParaRPr lang="en-US"/>
        </a:p>
      </dgm:t>
    </dgm:pt>
    <dgm:pt modelId="{B097EBEC-E36D-438F-AF0A-71C9C15DF21A}" type="pres">
      <dgm:prSet presAssocID="{0AA68636-6C0E-4151-B3D7-564BC1087451}" presName="dummy" presStyleCnt="0"/>
      <dgm:spPr/>
    </dgm:pt>
    <dgm:pt modelId="{FE83ADEE-F810-49C7-B393-6369720D81B0}" type="pres">
      <dgm:prSet presAssocID="{0AA68636-6C0E-4151-B3D7-564BC1087451}" presName="node" presStyleLbl="revTx" presStyleIdx="3" presStyleCnt="5">
        <dgm:presLayoutVars>
          <dgm:bulletEnabled val="1"/>
        </dgm:presLayoutVars>
      </dgm:prSet>
      <dgm:spPr/>
      <dgm:t>
        <a:bodyPr/>
        <a:lstStyle/>
        <a:p>
          <a:endParaRPr lang="en-US"/>
        </a:p>
      </dgm:t>
    </dgm:pt>
    <dgm:pt modelId="{DA40279A-ECFC-458F-B173-EF62F9CA31B4}" type="pres">
      <dgm:prSet presAssocID="{FD9DBB72-4198-4645-8AF9-62FFB4A5782B}" presName="sibTrans" presStyleLbl="node1" presStyleIdx="3" presStyleCnt="5"/>
      <dgm:spPr/>
      <dgm:t>
        <a:bodyPr/>
        <a:lstStyle/>
        <a:p>
          <a:endParaRPr lang="en-US"/>
        </a:p>
      </dgm:t>
    </dgm:pt>
    <dgm:pt modelId="{7BD0131D-5792-4362-8AFF-A35244DE2877}" type="pres">
      <dgm:prSet presAssocID="{67FB5DC1-4550-42E1-95B9-4EC485EF7CE3}" presName="dummy" presStyleCnt="0"/>
      <dgm:spPr/>
    </dgm:pt>
    <dgm:pt modelId="{86E9EBF6-2322-4658-B735-1968C43A1D4C}" type="pres">
      <dgm:prSet presAssocID="{67FB5DC1-4550-42E1-95B9-4EC485EF7CE3}" presName="node" presStyleLbl="revTx" presStyleIdx="4" presStyleCnt="5">
        <dgm:presLayoutVars>
          <dgm:bulletEnabled val="1"/>
        </dgm:presLayoutVars>
      </dgm:prSet>
      <dgm:spPr/>
      <dgm:t>
        <a:bodyPr/>
        <a:lstStyle/>
        <a:p>
          <a:endParaRPr lang="en-US"/>
        </a:p>
      </dgm:t>
    </dgm:pt>
    <dgm:pt modelId="{E045910E-E8E9-4BC6-B311-DC01702F43A1}" type="pres">
      <dgm:prSet presAssocID="{B7565057-C77D-4DA3-92C0-8E202A847225}" presName="sibTrans" presStyleLbl="node1" presStyleIdx="4" presStyleCnt="5"/>
      <dgm:spPr/>
      <dgm:t>
        <a:bodyPr/>
        <a:lstStyle/>
        <a:p>
          <a:endParaRPr lang="en-US"/>
        </a:p>
      </dgm:t>
    </dgm:pt>
  </dgm:ptLst>
  <dgm:cxnLst>
    <dgm:cxn modelId="{29481B8B-D1C7-453A-9233-C15B2FCBFEB4}" type="presOf" srcId="{B5512915-1D94-4ADF-A55A-6920B7047B39}" destId="{F3F0D3E6-6EF3-44D4-998B-D05C84362D1E}" srcOrd="0" destOrd="0" presId="urn:microsoft.com/office/officeart/2005/8/layout/cycle1"/>
    <dgm:cxn modelId="{5E80D23E-33B7-499E-AAE6-FE8D767C7FFA}" srcId="{CE0147F7-A5A4-4EAF-9A25-7395C785440A}" destId="{B5512915-1D94-4ADF-A55A-6920B7047B39}" srcOrd="2" destOrd="0" parTransId="{7602E612-01DB-4BA5-B614-A33328D46207}" sibTransId="{E84D76AC-B1EA-40AE-AA22-146E3A761B93}"/>
    <dgm:cxn modelId="{385E46B0-18CF-4366-83AB-F09E5130A928}" srcId="{CE0147F7-A5A4-4EAF-9A25-7395C785440A}" destId="{0AA68636-6C0E-4151-B3D7-564BC1087451}" srcOrd="3" destOrd="0" parTransId="{22E7E41B-27B7-461D-9154-D557D3DE8952}" sibTransId="{FD9DBB72-4198-4645-8AF9-62FFB4A5782B}"/>
    <dgm:cxn modelId="{3E11CBF4-AE7A-4D9B-8D67-711803B67EC9}" srcId="{CE0147F7-A5A4-4EAF-9A25-7395C785440A}" destId="{342FCB7F-9606-495F-8D53-9DE15122D0EE}" srcOrd="1" destOrd="0" parTransId="{77424A9C-E66F-4D5A-8B06-6A2619D4693A}" sibTransId="{BDB70349-85F0-448E-9EBA-E9AEE35008A8}"/>
    <dgm:cxn modelId="{58237E8D-591D-4A8E-9318-7643F8AB6D0E}" type="presOf" srcId="{E84D76AC-B1EA-40AE-AA22-146E3A761B93}" destId="{6547C251-A565-4EEA-81CB-9B82FF0641E7}" srcOrd="0" destOrd="0" presId="urn:microsoft.com/office/officeart/2005/8/layout/cycle1"/>
    <dgm:cxn modelId="{0ADE2467-3145-4149-BFA4-5FB6BF0FBD55}" srcId="{CE0147F7-A5A4-4EAF-9A25-7395C785440A}" destId="{67FB5DC1-4550-42E1-95B9-4EC485EF7CE3}" srcOrd="4" destOrd="0" parTransId="{2244E242-4C45-47FD-BAA4-EEC5914D0A6F}" sibTransId="{B7565057-C77D-4DA3-92C0-8E202A847225}"/>
    <dgm:cxn modelId="{3482B2E8-0F4C-4F77-934C-9AA657B1E64C}" type="presOf" srcId="{F544C307-FECC-40FF-BE92-14D40D30D590}" destId="{F9CF9527-764C-4B9D-90E1-5866A875E1B4}" srcOrd="0" destOrd="0" presId="urn:microsoft.com/office/officeart/2005/8/layout/cycle1"/>
    <dgm:cxn modelId="{98A4B4D4-E895-4F56-A8B5-363D4D2079A1}" type="presOf" srcId="{09DA6820-3AA8-47A4-A546-5B6602FD29D6}" destId="{CCAEEF4E-5BE2-4C19-A4DC-F1606D91A3D6}" srcOrd="0" destOrd="0" presId="urn:microsoft.com/office/officeart/2005/8/layout/cycle1"/>
    <dgm:cxn modelId="{765475DD-593D-48A4-A58E-BA45A3332CDF}" type="presOf" srcId="{BDB70349-85F0-448E-9EBA-E9AEE35008A8}" destId="{A3EDC0A1-17BF-49E4-BB73-D851305ABA1F}" srcOrd="0" destOrd="0" presId="urn:microsoft.com/office/officeart/2005/8/layout/cycle1"/>
    <dgm:cxn modelId="{7EB7DEBE-E86A-405E-8E73-8AEB2119C90D}" type="presOf" srcId="{CE0147F7-A5A4-4EAF-9A25-7395C785440A}" destId="{094CB137-DED9-428D-93B5-6CF3159B679A}" srcOrd="0" destOrd="0" presId="urn:microsoft.com/office/officeart/2005/8/layout/cycle1"/>
    <dgm:cxn modelId="{AF57D2A9-7A39-44AC-BE0C-7A018DC91E39}" type="presOf" srcId="{67FB5DC1-4550-42E1-95B9-4EC485EF7CE3}" destId="{86E9EBF6-2322-4658-B735-1968C43A1D4C}" srcOrd="0" destOrd="0" presId="urn:microsoft.com/office/officeart/2005/8/layout/cycle1"/>
    <dgm:cxn modelId="{B88C4838-28C3-4B8F-B70E-CA7F6422357A}" srcId="{CE0147F7-A5A4-4EAF-9A25-7395C785440A}" destId="{F544C307-FECC-40FF-BE92-14D40D30D590}" srcOrd="0" destOrd="0" parTransId="{ED82BCEE-9AD7-44AD-9183-D5E6C5969AD0}" sibTransId="{09DA6820-3AA8-47A4-A546-5B6602FD29D6}"/>
    <dgm:cxn modelId="{F61B80D9-2C02-4FBB-8580-026A1929AB53}" type="presOf" srcId="{342FCB7F-9606-495F-8D53-9DE15122D0EE}" destId="{47CAC0B2-49A7-425F-8FF3-F9B28C213C4C}" srcOrd="0" destOrd="0" presId="urn:microsoft.com/office/officeart/2005/8/layout/cycle1"/>
    <dgm:cxn modelId="{5C258850-4E78-4827-9F5F-ED3240040E86}" type="presOf" srcId="{B7565057-C77D-4DA3-92C0-8E202A847225}" destId="{E045910E-E8E9-4BC6-B311-DC01702F43A1}" srcOrd="0" destOrd="0" presId="urn:microsoft.com/office/officeart/2005/8/layout/cycle1"/>
    <dgm:cxn modelId="{70807CC4-A7D6-4B52-89F4-7359466BF1D2}" type="presOf" srcId="{0AA68636-6C0E-4151-B3D7-564BC1087451}" destId="{FE83ADEE-F810-49C7-B393-6369720D81B0}" srcOrd="0" destOrd="0" presId="urn:microsoft.com/office/officeart/2005/8/layout/cycle1"/>
    <dgm:cxn modelId="{2F08A3EE-B357-43DE-9C04-A21059281960}" type="presOf" srcId="{FD9DBB72-4198-4645-8AF9-62FFB4A5782B}" destId="{DA40279A-ECFC-458F-B173-EF62F9CA31B4}" srcOrd="0" destOrd="0" presId="urn:microsoft.com/office/officeart/2005/8/layout/cycle1"/>
    <dgm:cxn modelId="{DDA61987-06AD-4178-ABE9-EC1398A794D4}" type="presParOf" srcId="{094CB137-DED9-428D-93B5-6CF3159B679A}" destId="{4E13EDD3-390F-4CB9-BB94-5DA702B3230F}" srcOrd="0" destOrd="0" presId="urn:microsoft.com/office/officeart/2005/8/layout/cycle1"/>
    <dgm:cxn modelId="{CA5B03A7-A789-452E-AC09-0F22287B7218}" type="presParOf" srcId="{094CB137-DED9-428D-93B5-6CF3159B679A}" destId="{F9CF9527-764C-4B9D-90E1-5866A875E1B4}" srcOrd="1" destOrd="0" presId="urn:microsoft.com/office/officeart/2005/8/layout/cycle1"/>
    <dgm:cxn modelId="{8AFF7873-96C5-4F35-ACEA-283113C4E14E}" type="presParOf" srcId="{094CB137-DED9-428D-93B5-6CF3159B679A}" destId="{CCAEEF4E-5BE2-4C19-A4DC-F1606D91A3D6}" srcOrd="2" destOrd="0" presId="urn:microsoft.com/office/officeart/2005/8/layout/cycle1"/>
    <dgm:cxn modelId="{16746D27-6EDF-43D7-B9A7-B2BABE8AD085}" type="presParOf" srcId="{094CB137-DED9-428D-93B5-6CF3159B679A}" destId="{31F4C507-9C2C-4386-9450-C282BE2263B7}" srcOrd="3" destOrd="0" presId="urn:microsoft.com/office/officeart/2005/8/layout/cycle1"/>
    <dgm:cxn modelId="{EE67DB73-6D30-4EF2-B89D-84DAC052358C}" type="presParOf" srcId="{094CB137-DED9-428D-93B5-6CF3159B679A}" destId="{47CAC0B2-49A7-425F-8FF3-F9B28C213C4C}" srcOrd="4" destOrd="0" presId="urn:microsoft.com/office/officeart/2005/8/layout/cycle1"/>
    <dgm:cxn modelId="{5C9B399C-2063-47AD-934E-68CF89A86BD9}" type="presParOf" srcId="{094CB137-DED9-428D-93B5-6CF3159B679A}" destId="{A3EDC0A1-17BF-49E4-BB73-D851305ABA1F}" srcOrd="5" destOrd="0" presId="urn:microsoft.com/office/officeart/2005/8/layout/cycle1"/>
    <dgm:cxn modelId="{EAE62CF0-7DE9-4605-AC42-3F7044DC0371}" type="presParOf" srcId="{094CB137-DED9-428D-93B5-6CF3159B679A}" destId="{8D8267E8-4F50-407E-A437-3E062F46002D}" srcOrd="6" destOrd="0" presId="urn:microsoft.com/office/officeart/2005/8/layout/cycle1"/>
    <dgm:cxn modelId="{B4A22BEE-E1BB-4B09-BF42-50CB1D349048}" type="presParOf" srcId="{094CB137-DED9-428D-93B5-6CF3159B679A}" destId="{F3F0D3E6-6EF3-44D4-998B-D05C84362D1E}" srcOrd="7" destOrd="0" presId="urn:microsoft.com/office/officeart/2005/8/layout/cycle1"/>
    <dgm:cxn modelId="{40DFA5C6-5762-4BDE-9E47-333A38615651}" type="presParOf" srcId="{094CB137-DED9-428D-93B5-6CF3159B679A}" destId="{6547C251-A565-4EEA-81CB-9B82FF0641E7}" srcOrd="8" destOrd="0" presId="urn:microsoft.com/office/officeart/2005/8/layout/cycle1"/>
    <dgm:cxn modelId="{D2AFD1BF-1478-4370-815A-0A2C6DC54958}" type="presParOf" srcId="{094CB137-DED9-428D-93B5-6CF3159B679A}" destId="{B097EBEC-E36D-438F-AF0A-71C9C15DF21A}" srcOrd="9" destOrd="0" presId="urn:microsoft.com/office/officeart/2005/8/layout/cycle1"/>
    <dgm:cxn modelId="{95F83E29-B32D-43A0-9E61-5E8DBED46CE5}" type="presParOf" srcId="{094CB137-DED9-428D-93B5-6CF3159B679A}" destId="{FE83ADEE-F810-49C7-B393-6369720D81B0}" srcOrd="10" destOrd="0" presId="urn:microsoft.com/office/officeart/2005/8/layout/cycle1"/>
    <dgm:cxn modelId="{046DC071-F8A2-453B-80B8-469CF6DEA43E}" type="presParOf" srcId="{094CB137-DED9-428D-93B5-6CF3159B679A}" destId="{DA40279A-ECFC-458F-B173-EF62F9CA31B4}" srcOrd="11" destOrd="0" presId="urn:microsoft.com/office/officeart/2005/8/layout/cycle1"/>
    <dgm:cxn modelId="{B0FCCFF0-D9AF-45A8-A37B-7BD0E2A39849}" type="presParOf" srcId="{094CB137-DED9-428D-93B5-6CF3159B679A}" destId="{7BD0131D-5792-4362-8AFF-A35244DE2877}" srcOrd="12" destOrd="0" presId="urn:microsoft.com/office/officeart/2005/8/layout/cycle1"/>
    <dgm:cxn modelId="{8986E9AC-7948-4F2A-9865-9FB1C543458E}" type="presParOf" srcId="{094CB137-DED9-428D-93B5-6CF3159B679A}" destId="{86E9EBF6-2322-4658-B735-1968C43A1D4C}" srcOrd="13" destOrd="0" presId="urn:microsoft.com/office/officeart/2005/8/layout/cycle1"/>
    <dgm:cxn modelId="{CD0773A4-516A-4126-A5E5-45399092FBF6}" type="presParOf" srcId="{094CB137-DED9-428D-93B5-6CF3159B679A}" destId="{E045910E-E8E9-4BC6-B311-DC01702F43A1}"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D3AE96-08E6-41E8-A4CD-A85DFE06468F}" type="doc">
      <dgm:prSet loTypeId="urn:microsoft.com/office/officeart/2005/8/layout/radial5" loCatId="relationship" qsTypeId="urn:microsoft.com/office/officeart/2005/8/quickstyle/3d1" qsCatId="3D" csTypeId="urn:microsoft.com/office/officeart/2005/8/colors/accent2_2" csCatId="accent2" phldr="1"/>
      <dgm:spPr/>
      <dgm:t>
        <a:bodyPr/>
        <a:lstStyle/>
        <a:p>
          <a:endParaRPr lang="en-US"/>
        </a:p>
      </dgm:t>
    </dgm:pt>
    <dgm:pt modelId="{96A070B7-87E0-430B-B402-12E5FD86B0ED}">
      <dgm:prSet phldrT="[Text]" custT="1"/>
      <dgm:spPr/>
      <dgm:t>
        <a:bodyPr/>
        <a:lstStyle/>
        <a:p>
          <a:pPr algn="ctr"/>
          <a:r>
            <a:rPr lang="en-US" sz="1000" b="1">
              <a:latin typeface="Times New Roman" pitchFamily="18" charset="0"/>
              <a:cs typeface="Times New Roman" pitchFamily="18" charset="0"/>
            </a:rPr>
            <a:t>Uses of Fund</a:t>
          </a:r>
        </a:p>
      </dgm:t>
    </dgm:pt>
    <dgm:pt modelId="{FD175FFA-8161-4146-863E-60AD3967FFAD}" type="parTrans" cxnId="{C64665B6-9111-4F4C-BBD4-19222EE7E9E6}">
      <dgm:prSet/>
      <dgm:spPr/>
      <dgm:t>
        <a:bodyPr/>
        <a:lstStyle/>
        <a:p>
          <a:endParaRPr lang="en-US" sz="900" b="1">
            <a:latin typeface="Times New Roman" pitchFamily="18" charset="0"/>
            <a:cs typeface="Times New Roman" pitchFamily="18" charset="0"/>
          </a:endParaRPr>
        </a:p>
      </dgm:t>
    </dgm:pt>
    <dgm:pt modelId="{1916C537-8BC4-4135-B156-95B5CC959B96}" type="sibTrans" cxnId="{C64665B6-9111-4F4C-BBD4-19222EE7E9E6}">
      <dgm:prSet/>
      <dgm:spPr/>
      <dgm:t>
        <a:bodyPr/>
        <a:lstStyle/>
        <a:p>
          <a:endParaRPr lang="en-US" sz="900" b="1">
            <a:latin typeface="Times New Roman" pitchFamily="18" charset="0"/>
            <a:cs typeface="Times New Roman" pitchFamily="18" charset="0"/>
          </a:endParaRPr>
        </a:p>
      </dgm:t>
    </dgm:pt>
    <dgm:pt modelId="{FDC12605-6EB8-40E1-8A01-1794E4620678}">
      <dgm:prSet phldrT="[Text]" custT="1"/>
      <dgm:spPr/>
      <dgm:t>
        <a:bodyPr/>
        <a:lstStyle/>
        <a:p>
          <a:pPr algn="ctr"/>
          <a:r>
            <a:rPr lang="en-US" sz="1000" b="1" dirty="0">
              <a:latin typeface="Times New Roman" pitchFamily="18" charset="0"/>
              <a:cs typeface="Times New Roman" pitchFamily="18" charset="0"/>
            </a:rPr>
            <a:t>Dividends</a:t>
          </a:r>
        </a:p>
      </dgm:t>
    </dgm:pt>
    <dgm:pt modelId="{D77AAF35-92D7-4567-A95D-1FE8230C3EE3}" type="parTrans" cxnId="{AC27E179-EA34-45AB-97B3-C8A6D3A38330}">
      <dgm:prSet custT="1"/>
      <dgm:spPr/>
      <dgm:t>
        <a:bodyPr/>
        <a:lstStyle/>
        <a:p>
          <a:endParaRPr lang="en-US" sz="900" b="1">
            <a:latin typeface="Times New Roman" pitchFamily="18" charset="0"/>
            <a:cs typeface="Times New Roman" pitchFamily="18" charset="0"/>
          </a:endParaRPr>
        </a:p>
      </dgm:t>
    </dgm:pt>
    <dgm:pt modelId="{5A5496CD-E15D-43B7-A3B9-BEB1E12AA61A}" type="sibTrans" cxnId="{AC27E179-EA34-45AB-97B3-C8A6D3A38330}">
      <dgm:prSet/>
      <dgm:spPr/>
      <dgm:t>
        <a:bodyPr/>
        <a:lstStyle/>
        <a:p>
          <a:endParaRPr lang="en-US" sz="900" b="1">
            <a:latin typeface="Times New Roman" pitchFamily="18" charset="0"/>
            <a:cs typeface="Times New Roman" pitchFamily="18" charset="0"/>
          </a:endParaRPr>
        </a:p>
      </dgm:t>
    </dgm:pt>
    <dgm:pt modelId="{F9283B02-97A0-41CD-9F3A-E9BFEB84FE28}">
      <dgm:prSet phldrT="[Text]" custT="1"/>
      <dgm:spPr/>
      <dgm:t>
        <a:bodyPr/>
        <a:lstStyle/>
        <a:p>
          <a:pPr algn="ctr"/>
          <a:r>
            <a:rPr lang="en-US" sz="1000" b="1">
              <a:latin typeface="Times New Roman" pitchFamily="18" charset="0"/>
              <a:cs typeface="Times New Roman" pitchFamily="18" charset="0"/>
            </a:rPr>
            <a:t>Non-operating losses not passed through income statement </a:t>
          </a:r>
        </a:p>
      </dgm:t>
    </dgm:pt>
    <dgm:pt modelId="{D822F532-7035-4245-A2DC-55764EEA8923}" type="parTrans" cxnId="{1FD327CA-3146-4611-82B2-D87FCD2A2AFD}">
      <dgm:prSet custT="1"/>
      <dgm:spPr/>
      <dgm:t>
        <a:bodyPr/>
        <a:lstStyle/>
        <a:p>
          <a:endParaRPr lang="en-US" sz="900" b="1">
            <a:latin typeface="Times New Roman" pitchFamily="18" charset="0"/>
            <a:cs typeface="Times New Roman" pitchFamily="18" charset="0"/>
          </a:endParaRPr>
        </a:p>
      </dgm:t>
    </dgm:pt>
    <dgm:pt modelId="{D417E51C-C784-4D97-8715-8F66F0369F43}" type="sibTrans" cxnId="{1FD327CA-3146-4611-82B2-D87FCD2A2AFD}">
      <dgm:prSet/>
      <dgm:spPr/>
      <dgm:t>
        <a:bodyPr/>
        <a:lstStyle/>
        <a:p>
          <a:endParaRPr lang="en-US" sz="900" b="1">
            <a:latin typeface="Times New Roman" pitchFamily="18" charset="0"/>
            <a:cs typeface="Times New Roman" pitchFamily="18" charset="0"/>
          </a:endParaRPr>
        </a:p>
      </dgm:t>
    </dgm:pt>
    <dgm:pt modelId="{B91C1B24-BA37-4522-926E-915212576126}">
      <dgm:prSet phldrT="[Text]" custT="1"/>
      <dgm:spPr/>
      <dgm:t>
        <a:bodyPr/>
        <a:lstStyle/>
        <a:p>
          <a:pPr algn="ctr"/>
          <a:r>
            <a:rPr lang="en-US" sz="1000" b="1" dirty="0">
              <a:latin typeface="Times New Roman" pitchFamily="18" charset="0"/>
              <a:cs typeface="Times New Roman" pitchFamily="18" charset="0"/>
            </a:rPr>
            <a:t>Redemption of redeemable preference share capital</a:t>
          </a:r>
        </a:p>
      </dgm:t>
    </dgm:pt>
    <dgm:pt modelId="{BACDDC81-AC13-4FFD-839B-E48C92A865DF}" type="parTrans" cxnId="{6F7C051E-09B4-4E0A-BCCB-D6BFB68175D3}">
      <dgm:prSet custT="1"/>
      <dgm:spPr/>
      <dgm:t>
        <a:bodyPr/>
        <a:lstStyle/>
        <a:p>
          <a:endParaRPr lang="en-US" sz="900" b="1">
            <a:latin typeface="Times New Roman" pitchFamily="18" charset="0"/>
            <a:cs typeface="Times New Roman" pitchFamily="18" charset="0"/>
          </a:endParaRPr>
        </a:p>
      </dgm:t>
    </dgm:pt>
    <dgm:pt modelId="{4B341D1A-FDE1-4B47-9307-EE1B530C4DB7}" type="sibTrans" cxnId="{6F7C051E-09B4-4E0A-BCCB-D6BFB68175D3}">
      <dgm:prSet/>
      <dgm:spPr/>
      <dgm:t>
        <a:bodyPr/>
        <a:lstStyle/>
        <a:p>
          <a:endParaRPr lang="en-US" sz="900" b="1">
            <a:latin typeface="Times New Roman" pitchFamily="18" charset="0"/>
            <a:cs typeface="Times New Roman" pitchFamily="18" charset="0"/>
          </a:endParaRPr>
        </a:p>
      </dgm:t>
    </dgm:pt>
    <dgm:pt modelId="{305D0167-F04F-4453-A10F-EFC530569536}">
      <dgm:prSet phldrT="[Text]" custT="1"/>
      <dgm:spPr/>
      <dgm:t>
        <a:bodyPr/>
        <a:lstStyle/>
        <a:p>
          <a:pPr algn="ctr"/>
          <a:r>
            <a:rPr lang="en-US" sz="1000" b="1">
              <a:latin typeface="Times New Roman" pitchFamily="18" charset="0"/>
              <a:cs typeface="Times New Roman" pitchFamily="18" charset="0"/>
            </a:rPr>
            <a:t>Repayment of debentures/bonds</a:t>
          </a:r>
        </a:p>
      </dgm:t>
    </dgm:pt>
    <dgm:pt modelId="{441D9339-F638-4B49-869B-D22F9382592B}" type="parTrans" cxnId="{FB05F500-3EB2-42E6-83C9-D6AD5B65272B}">
      <dgm:prSet custT="1"/>
      <dgm:spPr/>
      <dgm:t>
        <a:bodyPr/>
        <a:lstStyle/>
        <a:p>
          <a:endParaRPr lang="en-US" sz="900" b="1">
            <a:latin typeface="Times New Roman" pitchFamily="18" charset="0"/>
            <a:cs typeface="Times New Roman" pitchFamily="18" charset="0"/>
          </a:endParaRPr>
        </a:p>
      </dgm:t>
    </dgm:pt>
    <dgm:pt modelId="{DDE784E9-E69D-46E2-8DE9-27BC95A86AA5}" type="sibTrans" cxnId="{FB05F500-3EB2-42E6-83C9-D6AD5B65272B}">
      <dgm:prSet/>
      <dgm:spPr/>
      <dgm:t>
        <a:bodyPr/>
        <a:lstStyle/>
        <a:p>
          <a:endParaRPr lang="en-US" sz="900" b="1">
            <a:latin typeface="Times New Roman" pitchFamily="18" charset="0"/>
            <a:cs typeface="Times New Roman" pitchFamily="18" charset="0"/>
          </a:endParaRPr>
        </a:p>
      </dgm:t>
    </dgm:pt>
    <dgm:pt modelId="{01D0C1C4-37B4-42B4-8F07-5D8BA350AAFE}">
      <dgm:prSet phldrT="[Text]" custT="1"/>
      <dgm:spPr/>
      <dgm:t>
        <a:bodyPr/>
        <a:lstStyle/>
        <a:p>
          <a:pPr algn="ctr"/>
          <a:r>
            <a:rPr lang="en-US" sz="1000" b="1">
              <a:latin typeface="Times New Roman" pitchFamily="18" charset="0"/>
              <a:cs typeface="Times New Roman" pitchFamily="18" charset="0"/>
            </a:rPr>
            <a:t>Repayment of Long-Term loans</a:t>
          </a:r>
        </a:p>
      </dgm:t>
    </dgm:pt>
    <dgm:pt modelId="{D9A9126B-0774-41A7-BD06-23F35CA02DC8}" type="parTrans" cxnId="{78D97417-79EC-42BF-9EAE-D63675B6FFBD}">
      <dgm:prSet custT="1"/>
      <dgm:spPr/>
      <dgm:t>
        <a:bodyPr/>
        <a:lstStyle/>
        <a:p>
          <a:endParaRPr lang="en-US" sz="900" b="1">
            <a:latin typeface="Times New Roman" pitchFamily="18" charset="0"/>
            <a:cs typeface="Times New Roman" pitchFamily="18" charset="0"/>
          </a:endParaRPr>
        </a:p>
      </dgm:t>
    </dgm:pt>
    <dgm:pt modelId="{1C7156DD-5DFA-43D6-BAD3-B9F33FDDC795}" type="sibTrans" cxnId="{78D97417-79EC-42BF-9EAE-D63675B6FFBD}">
      <dgm:prSet/>
      <dgm:spPr/>
      <dgm:t>
        <a:bodyPr/>
        <a:lstStyle/>
        <a:p>
          <a:endParaRPr lang="en-US" sz="900" b="1">
            <a:latin typeface="Times New Roman" pitchFamily="18" charset="0"/>
            <a:cs typeface="Times New Roman" pitchFamily="18" charset="0"/>
          </a:endParaRPr>
        </a:p>
      </dgm:t>
    </dgm:pt>
    <dgm:pt modelId="{28823E94-21CB-4D76-AA34-5F69339A1B82}">
      <dgm:prSet phldrT="[Text]" custT="1"/>
      <dgm:spPr/>
      <dgm:t>
        <a:bodyPr/>
        <a:lstStyle/>
        <a:p>
          <a:pPr algn="ctr"/>
          <a:r>
            <a:rPr lang="en-US" sz="1000" b="1">
              <a:latin typeface="Times New Roman" pitchFamily="18" charset="0"/>
              <a:cs typeface="Times New Roman" pitchFamily="18" charset="0"/>
            </a:rPr>
            <a:t>Purchase of Fixed Assets </a:t>
          </a:r>
        </a:p>
      </dgm:t>
    </dgm:pt>
    <dgm:pt modelId="{68D99C3C-2F54-445C-AE72-CC735D2931A8}" type="parTrans" cxnId="{A7B77637-C3D7-419C-97E9-DDF514951B84}">
      <dgm:prSet custT="1"/>
      <dgm:spPr/>
      <dgm:t>
        <a:bodyPr/>
        <a:lstStyle/>
        <a:p>
          <a:endParaRPr lang="en-US" sz="900" b="1">
            <a:latin typeface="Times New Roman" pitchFamily="18" charset="0"/>
            <a:cs typeface="Times New Roman" pitchFamily="18" charset="0"/>
          </a:endParaRPr>
        </a:p>
      </dgm:t>
    </dgm:pt>
    <dgm:pt modelId="{4DE9D496-66CB-4ACA-A8FC-E77E1F44A8F0}" type="sibTrans" cxnId="{A7B77637-C3D7-419C-97E9-DDF514951B84}">
      <dgm:prSet/>
      <dgm:spPr/>
      <dgm:t>
        <a:bodyPr/>
        <a:lstStyle/>
        <a:p>
          <a:endParaRPr lang="en-US" sz="900" b="1">
            <a:latin typeface="Times New Roman" pitchFamily="18" charset="0"/>
            <a:cs typeface="Times New Roman" pitchFamily="18" charset="0"/>
          </a:endParaRPr>
        </a:p>
      </dgm:t>
    </dgm:pt>
    <dgm:pt modelId="{8EFF39B3-6724-4BBA-83C3-9F644598FE31}">
      <dgm:prSet phldrT="[Text]" custT="1"/>
      <dgm:spPr/>
      <dgm:t>
        <a:bodyPr/>
        <a:lstStyle/>
        <a:p>
          <a:pPr algn="ctr"/>
          <a:r>
            <a:rPr lang="en-US" sz="1000" b="1">
              <a:latin typeface="Times New Roman" pitchFamily="18" charset="0"/>
              <a:cs typeface="Times New Roman" pitchFamily="18" charset="0"/>
            </a:rPr>
            <a:t>Purchase of Long-Term Investment</a:t>
          </a:r>
        </a:p>
      </dgm:t>
    </dgm:pt>
    <dgm:pt modelId="{12217733-5085-44EE-8271-FD104205A5FC}" type="parTrans" cxnId="{28098444-24AE-4E3A-BC6F-A45FD35B4F1E}">
      <dgm:prSet custT="1"/>
      <dgm:spPr/>
      <dgm:t>
        <a:bodyPr/>
        <a:lstStyle/>
        <a:p>
          <a:endParaRPr lang="en-US" sz="900" b="1">
            <a:latin typeface="Times New Roman" pitchFamily="18" charset="0"/>
            <a:cs typeface="Times New Roman" pitchFamily="18" charset="0"/>
          </a:endParaRPr>
        </a:p>
      </dgm:t>
    </dgm:pt>
    <dgm:pt modelId="{C229FBC4-53AB-4836-8900-4FB5A0C80B01}" type="sibTrans" cxnId="{28098444-24AE-4E3A-BC6F-A45FD35B4F1E}">
      <dgm:prSet/>
      <dgm:spPr/>
      <dgm:t>
        <a:bodyPr/>
        <a:lstStyle/>
        <a:p>
          <a:endParaRPr lang="en-US" sz="900" b="1">
            <a:latin typeface="Times New Roman" pitchFamily="18" charset="0"/>
            <a:cs typeface="Times New Roman" pitchFamily="18" charset="0"/>
          </a:endParaRPr>
        </a:p>
      </dgm:t>
    </dgm:pt>
    <dgm:pt modelId="{9A9D4A3E-634E-43B4-B8A0-7D7F5DF22ED1}">
      <dgm:prSet phldrT="[Text]" custT="1"/>
      <dgm:spPr/>
      <dgm:t>
        <a:bodyPr/>
        <a:lstStyle/>
        <a:p>
          <a:pPr algn="ctr"/>
          <a:r>
            <a:rPr lang="en-US" sz="1000" b="1">
              <a:latin typeface="Times New Roman" pitchFamily="18" charset="0"/>
              <a:cs typeface="Times New Roman" pitchFamily="18" charset="0"/>
            </a:rPr>
            <a:t>Increase in Working Capital</a:t>
          </a:r>
        </a:p>
      </dgm:t>
    </dgm:pt>
    <dgm:pt modelId="{54BF5C56-54DD-474B-BA0E-276A4CB7C7CA}" type="parTrans" cxnId="{F4329C7E-9D28-4CC4-8859-FC2A7E12EDDC}">
      <dgm:prSet custT="1"/>
      <dgm:spPr/>
      <dgm:t>
        <a:bodyPr/>
        <a:lstStyle/>
        <a:p>
          <a:endParaRPr lang="en-US" sz="900" b="1">
            <a:latin typeface="Times New Roman" pitchFamily="18" charset="0"/>
            <a:cs typeface="Times New Roman" pitchFamily="18" charset="0"/>
          </a:endParaRPr>
        </a:p>
      </dgm:t>
    </dgm:pt>
    <dgm:pt modelId="{034AE843-821E-45FB-926C-A17B57EBF2BE}" type="sibTrans" cxnId="{F4329C7E-9D28-4CC4-8859-FC2A7E12EDDC}">
      <dgm:prSet/>
      <dgm:spPr/>
      <dgm:t>
        <a:bodyPr/>
        <a:lstStyle/>
        <a:p>
          <a:endParaRPr lang="en-US" sz="900" b="1">
            <a:latin typeface="Times New Roman" pitchFamily="18" charset="0"/>
            <a:cs typeface="Times New Roman" pitchFamily="18" charset="0"/>
          </a:endParaRPr>
        </a:p>
      </dgm:t>
    </dgm:pt>
    <dgm:pt modelId="{970C863C-DE7D-426B-855B-0056F1D18F73}" type="pres">
      <dgm:prSet presAssocID="{EDD3AE96-08E6-41E8-A4CD-A85DFE06468F}" presName="Name0" presStyleCnt="0">
        <dgm:presLayoutVars>
          <dgm:chMax val="1"/>
          <dgm:dir/>
          <dgm:animLvl val="ctr"/>
          <dgm:resizeHandles val="exact"/>
        </dgm:presLayoutVars>
      </dgm:prSet>
      <dgm:spPr/>
      <dgm:t>
        <a:bodyPr/>
        <a:lstStyle/>
        <a:p>
          <a:endParaRPr lang="en-US"/>
        </a:p>
      </dgm:t>
    </dgm:pt>
    <dgm:pt modelId="{250BD210-54E3-4888-9D3E-996547E17A06}" type="pres">
      <dgm:prSet presAssocID="{96A070B7-87E0-430B-B402-12E5FD86B0ED}" presName="centerShape" presStyleLbl="node0" presStyleIdx="0" presStyleCnt="1"/>
      <dgm:spPr/>
      <dgm:t>
        <a:bodyPr/>
        <a:lstStyle/>
        <a:p>
          <a:endParaRPr lang="en-US"/>
        </a:p>
      </dgm:t>
    </dgm:pt>
    <dgm:pt modelId="{77E8E972-534A-4D81-AB1A-697DED8A9E51}" type="pres">
      <dgm:prSet presAssocID="{D77AAF35-92D7-4567-A95D-1FE8230C3EE3}" presName="parTrans" presStyleLbl="sibTrans2D1" presStyleIdx="0" presStyleCnt="8"/>
      <dgm:spPr/>
      <dgm:t>
        <a:bodyPr/>
        <a:lstStyle/>
        <a:p>
          <a:endParaRPr lang="en-US"/>
        </a:p>
      </dgm:t>
    </dgm:pt>
    <dgm:pt modelId="{E80399D7-8C8E-4BEC-A4F4-D24785DB83D7}" type="pres">
      <dgm:prSet presAssocID="{D77AAF35-92D7-4567-A95D-1FE8230C3EE3}" presName="connectorText" presStyleLbl="sibTrans2D1" presStyleIdx="0" presStyleCnt="8"/>
      <dgm:spPr/>
      <dgm:t>
        <a:bodyPr/>
        <a:lstStyle/>
        <a:p>
          <a:endParaRPr lang="en-US"/>
        </a:p>
      </dgm:t>
    </dgm:pt>
    <dgm:pt modelId="{B5B19324-D607-4825-AF17-7281EB9B5E37}" type="pres">
      <dgm:prSet presAssocID="{FDC12605-6EB8-40E1-8A01-1794E4620678}" presName="node" presStyleLbl="node1" presStyleIdx="0" presStyleCnt="8">
        <dgm:presLayoutVars>
          <dgm:bulletEnabled val="1"/>
        </dgm:presLayoutVars>
      </dgm:prSet>
      <dgm:spPr/>
      <dgm:t>
        <a:bodyPr/>
        <a:lstStyle/>
        <a:p>
          <a:endParaRPr lang="en-US"/>
        </a:p>
      </dgm:t>
    </dgm:pt>
    <dgm:pt modelId="{8A23A212-92EC-4FCD-BF36-1A48A8CFA86E}" type="pres">
      <dgm:prSet presAssocID="{D822F532-7035-4245-A2DC-55764EEA8923}" presName="parTrans" presStyleLbl="sibTrans2D1" presStyleIdx="1" presStyleCnt="8"/>
      <dgm:spPr/>
      <dgm:t>
        <a:bodyPr/>
        <a:lstStyle/>
        <a:p>
          <a:endParaRPr lang="en-US"/>
        </a:p>
      </dgm:t>
    </dgm:pt>
    <dgm:pt modelId="{E59C31DE-D4DC-4336-BB62-BF5416D40B73}" type="pres">
      <dgm:prSet presAssocID="{D822F532-7035-4245-A2DC-55764EEA8923}" presName="connectorText" presStyleLbl="sibTrans2D1" presStyleIdx="1" presStyleCnt="8"/>
      <dgm:spPr/>
      <dgm:t>
        <a:bodyPr/>
        <a:lstStyle/>
        <a:p>
          <a:endParaRPr lang="en-US"/>
        </a:p>
      </dgm:t>
    </dgm:pt>
    <dgm:pt modelId="{F030CD64-85CC-462F-9FFD-AAD64CEE72D6}" type="pres">
      <dgm:prSet presAssocID="{F9283B02-97A0-41CD-9F3A-E9BFEB84FE28}" presName="node" presStyleLbl="node1" presStyleIdx="1" presStyleCnt="8">
        <dgm:presLayoutVars>
          <dgm:bulletEnabled val="1"/>
        </dgm:presLayoutVars>
      </dgm:prSet>
      <dgm:spPr/>
      <dgm:t>
        <a:bodyPr/>
        <a:lstStyle/>
        <a:p>
          <a:endParaRPr lang="en-US"/>
        </a:p>
      </dgm:t>
    </dgm:pt>
    <dgm:pt modelId="{9337E2E1-93E5-44F8-9E12-1E46ED22DA54}" type="pres">
      <dgm:prSet presAssocID="{BACDDC81-AC13-4FFD-839B-E48C92A865DF}" presName="parTrans" presStyleLbl="sibTrans2D1" presStyleIdx="2" presStyleCnt="8"/>
      <dgm:spPr/>
      <dgm:t>
        <a:bodyPr/>
        <a:lstStyle/>
        <a:p>
          <a:endParaRPr lang="en-US"/>
        </a:p>
      </dgm:t>
    </dgm:pt>
    <dgm:pt modelId="{82260577-38CB-4972-8020-65E9BFA43373}" type="pres">
      <dgm:prSet presAssocID="{BACDDC81-AC13-4FFD-839B-E48C92A865DF}" presName="connectorText" presStyleLbl="sibTrans2D1" presStyleIdx="2" presStyleCnt="8"/>
      <dgm:spPr/>
      <dgm:t>
        <a:bodyPr/>
        <a:lstStyle/>
        <a:p>
          <a:endParaRPr lang="en-US"/>
        </a:p>
      </dgm:t>
    </dgm:pt>
    <dgm:pt modelId="{BFBEC399-6762-4385-BDB4-01BAE9ECE5F0}" type="pres">
      <dgm:prSet presAssocID="{B91C1B24-BA37-4522-926E-915212576126}" presName="node" presStyleLbl="node1" presStyleIdx="2" presStyleCnt="8">
        <dgm:presLayoutVars>
          <dgm:bulletEnabled val="1"/>
        </dgm:presLayoutVars>
      </dgm:prSet>
      <dgm:spPr/>
      <dgm:t>
        <a:bodyPr/>
        <a:lstStyle/>
        <a:p>
          <a:endParaRPr lang="en-US"/>
        </a:p>
      </dgm:t>
    </dgm:pt>
    <dgm:pt modelId="{4B74F526-63BA-42AB-A167-B26C00998678}" type="pres">
      <dgm:prSet presAssocID="{441D9339-F638-4B49-869B-D22F9382592B}" presName="parTrans" presStyleLbl="sibTrans2D1" presStyleIdx="3" presStyleCnt="8"/>
      <dgm:spPr/>
      <dgm:t>
        <a:bodyPr/>
        <a:lstStyle/>
        <a:p>
          <a:endParaRPr lang="en-US"/>
        </a:p>
      </dgm:t>
    </dgm:pt>
    <dgm:pt modelId="{D90955B1-97BC-4461-9B9C-6C63A23EC296}" type="pres">
      <dgm:prSet presAssocID="{441D9339-F638-4B49-869B-D22F9382592B}" presName="connectorText" presStyleLbl="sibTrans2D1" presStyleIdx="3" presStyleCnt="8"/>
      <dgm:spPr/>
      <dgm:t>
        <a:bodyPr/>
        <a:lstStyle/>
        <a:p>
          <a:endParaRPr lang="en-US"/>
        </a:p>
      </dgm:t>
    </dgm:pt>
    <dgm:pt modelId="{AC51DCC3-B6D1-4263-B2A2-1E94488E790A}" type="pres">
      <dgm:prSet presAssocID="{305D0167-F04F-4453-A10F-EFC530569536}" presName="node" presStyleLbl="node1" presStyleIdx="3" presStyleCnt="8">
        <dgm:presLayoutVars>
          <dgm:bulletEnabled val="1"/>
        </dgm:presLayoutVars>
      </dgm:prSet>
      <dgm:spPr/>
      <dgm:t>
        <a:bodyPr/>
        <a:lstStyle/>
        <a:p>
          <a:endParaRPr lang="en-US"/>
        </a:p>
      </dgm:t>
    </dgm:pt>
    <dgm:pt modelId="{2E9FA8A1-F572-48E9-A97A-3C8AA3BA6D2A}" type="pres">
      <dgm:prSet presAssocID="{D9A9126B-0774-41A7-BD06-23F35CA02DC8}" presName="parTrans" presStyleLbl="sibTrans2D1" presStyleIdx="4" presStyleCnt="8"/>
      <dgm:spPr/>
      <dgm:t>
        <a:bodyPr/>
        <a:lstStyle/>
        <a:p>
          <a:endParaRPr lang="en-US"/>
        </a:p>
      </dgm:t>
    </dgm:pt>
    <dgm:pt modelId="{255E40E8-4ED6-435F-9674-DA5E78854E80}" type="pres">
      <dgm:prSet presAssocID="{D9A9126B-0774-41A7-BD06-23F35CA02DC8}" presName="connectorText" presStyleLbl="sibTrans2D1" presStyleIdx="4" presStyleCnt="8"/>
      <dgm:spPr/>
      <dgm:t>
        <a:bodyPr/>
        <a:lstStyle/>
        <a:p>
          <a:endParaRPr lang="en-US"/>
        </a:p>
      </dgm:t>
    </dgm:pt>
    <dgm:pt modelId="{200A3643-DBD1-4888-B032-BD2C47777C3E}" type="pres">
      <dgm:prSet presAssocID="{01D0C1C4-37B4-42B4-8F07-5D8BA350AAFE}" presName="node" presStyleLbl="node1" presStyleIdx="4" presStyleCnt="8">
        <dgm:presLayoutVars>
          <dgm:bulletEnabled val="1"/>
        </dgm:presLayoutVars>
      </dgm:prSet>
      <dgm:spPr/>
      <dgm:t>
        <a:bodyPr/>
        <a:lstStyle/>
        <a:p>
          <a:endParaRPr lang="en-US"/>
        </a:p>
      </dgm:t>
    </dgm:pt>
    <dgm:pt modelId="{BF662363-F9A7-4BEE-823F-7E573A31CB08}" type="pres">
      <dgm:prSet presAssocID="{68D99C3C-2F54-445C-AE72-CC735D2931A8}" presName="parTrans" presStyleLbl="sibTrans2D1" presStyleIdx="5" presStyleCnt="8"/>
      <dgm:spPr/>
      <dgm:t>
        <a:bodyPr/>
        <a:lstStyle/>
        <a:p>
          <a:endParaRPr lang="en-US"/>
        </a:p>
      </dgm:t>
    </dgm:pt>
    <dgm:pt modelId="{6DF8BFB8-702F-4559-B8D3-171C4BDB05F3}" type="pres">
      <dgm:prSet presAssocID="{68D99C3C-2F54-445C-AE72-CC735D2931A8}" presName="connectorText" presStyleLbl="sibTrans2D1" presStyleIdx="5" presStyleCnt="8"/>
      <dgm:spPr/>
      <dgm:t>
        <a:bodyPr/>
        <a:lstStyle/>
        <a:p>
          <a:endParaRPr lang="en-US"/>
        </a:p>
      </dgm:t>
    </dgm:pt>
    <dgm:pt modelId="{9DCB499B-023D-4A62-9552-021BEA9406AC}" type="pres">
      <dgm:prSet presAssocID="{28823E94-21CB-4D76-AA34-5F69339A1B82}" presName="node" presStyleLbl="node1" presStyleIdx="5" presStyleCnt="8">
        <dgm:presLayoutVars>
          <dgm:bulletEnabled val="1"/>
        </dgm:presLayoutVars>
      </dgm:prSet>
      <dgm:spPr/>
      <dgm:t>
        <a:bodyPr/>
        <a:lstStyle/>
        <a:p>
          <a:endParaRPr lang="en-US"/>
        </a:p>
      </dgm:t>
    </dgm:pt>
    <dgm:pt modelId="{9CED4D75-F2E5-499E-83B9-D21DFA79789F}" type="pres">
      <dgm:prSet presAssocID="{12217733-5085-44EE-8271-FD104205A5FC}" presName="parTrans" presStyleLbl="sibTrans2D1" presStyleIdx="6" presStyleCnt="8"/>
      <dgm:spPr/>
      <dgm:t>
        <a:bodyPr/>
        <a:lstStyle/>
        <a:p>
          <a:endParaRPr lang="en-US"/>
        </a:p>
      </dgm:t>
    </dgm:pt>
    <dgm:pt modelId="{FF724786-14E5-4DFF-A0E7-731308A2EDFC}" type="pres">
      <dgm:prSet presAssocID="{12217733-5085-44EE-8271-FD104205A5FC}" presName="connectorText" presStyleLbl="sibTrans2D1" presStyleIdx="6" presStyleCnt="8"/>
      <dgm:spPr/>
      <dgm:t>
        <a:bodyPr/>
        <a:lstStyle/>
        <a:p>
          <a:endParaRPr lang="en-US"/>
        </a:p>
      </dgm:t>
    </dgm:pt>
    <dgm:pt modelId="{09E84761-1AD0-4D97-87D5-D334F51EF985}" type="pres">
      <dgm:prSet presAssocID="{8EFF39B3-6724-4BBA-83C3-9F644598FE31}" presName="node" presStyleLbl="node1" presStyleIdx="6" presStyleCnt="8">
        <dgm:presLayoutVars>
          <dgm:bulletEnabled val="1"/>
        </dgm:presLayoutVars>
      </dgm:prSet>
      <dgm:spPr/>
      <dgm:t>
        <a:bodyPr/>
        <a:lstStyle/>
        <a:p>
          <a:endParaRPr lang="en-US"/>
        </a:p>
      </dgm:t>
    </dgm:pt>
    <dgm:pt modelId="{5A2E7B50-3026-440E-91B2-63E1F7B3260F}" type="pres">
      <dgm:prSet presAssocID="{54BF5C56-54DD-474B-BA0E-276A4CB7C7CA}" presName="parTrans" presStyleLbl="sibTrans2D1" presStyleIdx="7" presStyleCnt="8"/>
      <dgm:spPr/>
      <dgm:t>
        <a:bodyPr/>
        <a:lstStyle/>
        <a:p>
          <a:endParaRPr lang="en-US"/>
        </a:p>
      </dgm:t>
    </dgm:pt>
    <dgm:pt modelId="{0E0964EA-F98C-4471-864C-1AC3E8A67392}" type="pres">
      <dgm:prSet presAssocID="{54BF5C56-54DD-474B-BA0E-276A4CB7C7CA}" presName="connectorText" presStyleLbl="sibTrans2D1" presStyleIdx="7" presStyleCnt="8"/>
      <dgm:spPr/>
      <dgm:t>
        <a:bodyPr/>
        <a:lstStyle/>
        <a:p>
          <a:endParaRPr lang="en-US"/>
        </a:p>
      </dgm:t>
    </dgm:pt>
    <dgm:pt modelId="{28F56A7F-6C16-45C3-B09B-4B6FF2271CC1}" type="pres">
      <dgm:prSet presAssocID="{9A9D4A3E-634E-43B4-B8A0-7D7F5DF22ED1}" presName="node" presStyleLbl="node1" presStyleIdx="7" presStyleCnt="8">
        <dgm:presLayoutVars>
          <dgm:bulletEnabled val="1"/>
        </dgm:presLayoutVars>
      </dgm:prSet>
      <dgm:spPr/>
      <dgm:t>
        <a:bodyPr/>
        <a:lstStyle/>
        <a:p>
          <a:endParaRPr lang="en-US"/>
        </a:p>
      </dgm:t>
    </dgm:pt>
  </dgm:ptLst>
  <dgm:cxnLst>
    <dgm:cxn modelId="{AC27E179-EA34-45AB-97B3-C8A6D3A38330}" srcId="{96A070B7-87E0-430B-B402-12E5FD86B0ED}" destId="{FDC12605-6EB8-40E1-8A01-1794E4620678}" srcOrd="0" destOrd="0" parTransId="{D77AAF35-92D7-4567-A95D-1FE8230C3EE3}" sibTransId="{5A5496CD-E15D-43B7-A3B9-BEB1E12AA61A}"/>
    <dgm:cxn modelId="{8A6CB982-C22B-4F28-AFD1-C08CF4D8C370}" type="presOf" srcId="{54BF5C56-54DD-474B-BA0E-276A4CB7C7CA}" destId="{0E0964EA-F98C-4471-864C-1AC3E8A67392}" srcOrd="1" destOrd="0" presId="urn:microsoft.com/office/officeart/2005/8/layout/radial5"/>
    <dgm:cxn modelId="{5CDD3CA8-DB5A-4F99-8D59-CF4235BA8E4C}" type="presOf" srcId="{D9A9126B-0774-41A7-BD06-23F35CA02DC8}" destId="{255E40E8-4ED6-435F-9674-DA5E78854E80}" srcOrd="1" destOrd="0" presId="urn:microsoft.com/office/officeart/2005/8/layout/radial5"/>
    <dgm:cxn modelId="{76E39500-5933-43E2-B9B0-E136FB76C568}" type="presOf" srcId="{FDC12605-6EB8-40E1-8A01-1794E4620678}" destId="{B5B19324-D607-4825-AF17-7281EB9B5E37}" srcOrd="0" destOrd="0" presId="urn:microsoft.com/office/officeart/2005/8/layout/radial5"/>
    <dgm:cxn modelId="{0D7404A2-B711-4638-B372-EA053CD6A012}" type="presOf" srcId="{68D99C3C-2F54-445C-AE72-CC735D2931A8}" destId="{6DF8BFB8-702F-4559-B8D3-171C4BDB05F3}" srcOrd="1" destOrd="0" presId="urn:microsoft.com/office/officeart/2005/8/layout/radial5"/>
    <dgm:cxn modelId="{50384D3F-AAA8-4338-B68A-DA7441A3799B}" type="presOf" srcId="{8EFF39B3-6724-4BBA-83C3-9F644598FE31}" destId="{09E84761-1AD0-4D97-87D5-D334F51EF985}" srcOrd="0" destOrd="0" presId="urn:microsoft.com/office/officeart/2005/8/layout/radial5"/>
    <dgm:cxn modelId="{529F861B-B4AE-4A30-B337-11AFF4F64101}" type="presOf" srcId="{305D0167-F04F-4453-A10F-EFC530569536}" destId="{AC51DCC3-B6D1-4263-B2A2-1E94488E790A}" srcOrd="0" destOrd="0" presId="urn:microsoft.com/office/officeart/2005/8/layout/radial5"/>
    <dgm:cxn modelId="{E7109FBA-B441-43BA-A2A8-3D7B87BD3126}" type="presOf" srcId="{96A070B7-87E0-430B-B402-12E5FD86B0ED}" destId="{250BD210-54E3-4888-9D3E-996547E17A06}" srcOrd="0" destOrd="0" presId="urn:microsoft.com/office/officeart/2005/8/layout/radial5"/>
    <dgm:cxn modelId="{E7CC4554-0B5F-41A5-B937-DB3213470BC0}" type="presOf" srcId="{12217733-5085-44EE-8271-FD104205A5FC}" destId="{FF724786-14E5-4DFF-A0E7-731308A2EDFC}" srcOrd="1" destOrd="0" presId="urn:microsoft.com/office/officeart/2005/8/layout/radial5"/>
    <dgm:cxn modelId="{3C8895EE-20CC-48A3-AAA6-22255282F986}" type="presOf" srcId="{12217733-5085-44EE-8271-FD104205A5FC}" destId="{9CED4D75-F2E5-499E-83B9-D21DFA79789F}" srcOrd="0" destOrd="0" presId="urn:microsoft.com/office/officeart/2005/8/layout/radial5"/>
    <dgm:cxn modelId="{6F7C051E-09B4-4E0A-BCCB-D6BFB68175D3}" srcId="{96A070B7-87E0-430B-B402-12E5FD86B0ED}" destId="{B91C1B24-BA37-4522-926E-915212576126}" srcOrd="2" destOrd="0" parTransId="{BACDDC81-AC13-4FFD-839B-E48C92A865DF}" sibTransId="{4B341D1A-FDE1-4B47-9307-EE1B530C4DB7}"/>
    <dgm:cxn modelId="{04EA1409-F2A9-4FBC-8311-A991D1D3A012}" type="presOf" srcId="{01D0C1C4-37B4-42B4-8F07-5D8BA350AAFE}" destId="{200A3643-DBD1-4888-B032-BD2C47777C3E}" srcOrd="0" destOrd="0" presId="urn:microsoft.com/office/officeart/2005/8/layout/radial5"/>
    <dgm:cxn modelId="{A7B77637-C3D7-419C-97E9-DDF514951B84}" srcId="{96A070B7-87E0-430B-B402-12E5FD86B0ED}" destId="{28823E94-21CB-4D76-AA34-5F69339A1B82}" srcOrd="5" destOrd="0" parTransId="{68D99C3C-2F54-445C-AE72-CC735D2931A8}" sibTransId="{4DE9D496-66CB-4ACA-A8FC-E77E1F44A8F0}"/>
    <dgm:cxn modelId="{5D2CD761-6332-4835-A080-8EED4F285417}" type="presOf" srcId="{BACDDC81-AC13-4FFD-839B-E48C92A865DF}" destId="{9337E2E1-93E5-44F8-9E12-1E46ED22DA54}" srcOrd="0" destOrd="0" presId="urn:microsoft.com/office/officeart/2005/8/layout/radial5"/>
    <dgm:cxn modelId="{C64665B6-9111-4F4C-BBD4-19222EE7E9E6}" srcId="{EDD3AE96-08E6-41E8-A4CD-A85DFE06468F}" destId="{96A070B7-87E0-430B-B402-12E5FD86B0ED}" srcOrd="0" destOrd="0" parTransId="{FD175FFA-8161-4146-863E-60AD3967FFAD}" sibTransId="{1916C537-8BC4-4135-B156-95B5CC959B96}"/>
    <dgm:cxn modelId="{4BD5066F-AC08-43B0-8D0A-D6F7C7BE2E40}" type="presOf" srcId="{D822F532-7035-4245-A2DC-55764EEA8923}" destId="{8A23A212-92EC-4FCD-BF36-1A48A8CFA86E}" srcOrd="0" destOrd="0" presId="urn:microsoft.com/office/officeart/2005/8/layout/radial5"/>
    <dgm:cxn modelId="{BA611150-81A4-4655-AD6B-E506149CBDCC}" type="presOf" srcId="{D77AAF35-92D7-4567-A95D-1FE8230C3EE3}" destId="{77E8E972-534A-4D81-AB1A-697DED8A9E51}" srcOrd="0" destOrd="0" presId="urn:microsoft.com/office/officeart/2005/8/layout/radial5"/>
    <dgm:cxn modelId="{839D5C9B-000D-4E95-803D-DD6F74E70803}" type="presOf" srcId="{EDD3AE96-08E6-41E8-A4CD-A85DFE06468F}" destId="{970C863C-DE7D-426B-855B-0056F1D18F73}" srcOrd="0" destOrd="0" presId="urn:microsoft.com/office/officeart/2005/8/layout/radial5"/>
    <dgm:cxn modelId="{B34FA1B5-CC1C-4E70-AEF7-961E14188032}" type="presOf" srcId="{BACDDC81-AC13-4FFD-839B-E48C92A865DF}" destId="{82260577-38CB-4972-8020-65E9BFA43373}" srcOrd="1" destOrd="0" presId="urn:microsoft.com/office/officeart/2005/8/layout/radial5"/>
    <dgm:cxn modelId="{FB05F500-3EB2-42E6-83C9-D6AD5B65272B}" srcId="{96A070B7-87E0-430B-B402-12E5FD86B0ED}" destId="{305D0167-F04F-4453-A10F-EFC530569536}" srcOrd="3" destOrd="0" parTransId="{441D9339-F638-4B49-869B-D22F9382592B}" sibTransId="{DDE784E9-E69D-46E2-8DE9-27BC95A86AA5}"/>
    <dgm:cxn modelId="{A61D7FCE-D682-45B5-8916-3FD11030EF30}" type="presOf" srcId="{54BF5C56-54DD-474B-BA0E-276A4CB7C7CA}" destId="{5A2E7B50-3026-440E-91B2-63E1F7B3260F}" srcOrd="0" destOrd="0" presId="urn:microsoft.com/office/officeart/2005/8/layout/radial5"/>
    <dgm:cxn modelId="{F4329C7E-9D28-4CC4-8859-FC2A7E12EDDC}" srcId="{96A070B7-87E0-430B-B402-12E5FD86B0ED}" destId="{9A9D4A3E-634E-43B4-B8A0-7D7F5DF22ED1}" srcOrd="7" destOrd="0" parTransId="{54BF5C56-54DD-474B-BA0E-276A4CB7C7CA}" sibTransId="{034AE843-821E-45FB-926C-A17B57EBF2BE}"/>
    <dgm:cxn modelId="{03604F5F-5084-4E89-AC7D-EF1FAEFB33BC}" type="presOf" srcId="{28823E94-21CB-4D76-AA34-5F69339A1B82}" destId="{9DCB499B-023D-4A62-9552-021BEA9406AC}" srcOrd="0" destOrd="0" presId="urn:microsoft.com/office/officeart/2005/8/layout/radial5"/>
    <dgm:cxn modelId="{1FD327CA-3146-4611-82B2-D87FCD2A2AFD}" srcId="{96A070B7-87E0-430B-B402-12E5FD86B0ED}" destId="{F9283B02-97A0-41CD-9F3A-E9BFEB84FE28}" srcOrd="1" destOrd="0" parTransId="{D822F532-7035-4245-A2DC-55764EEA8923}" sibTransId="{D417E51C-C784-4D97-8715-8F66F0369F43}"/>
    <dgm:cxn modelId="{6D05B3DB-1DA9-47CD-8221-91E49DC06581}" type="presOf" srcId="{68D99C3C-2F54-445C-AE72-CC735D2931A8}" destId="{BF662363-F9A7-4BEE-823F-7E573A31CB08}" srcOrd="0" destOrd="0" presId="urn:microsoft.com/office/officeart/2005/8/layout/radial5"/>
    <dgm:cxn modelId="{78D97417-79EC-42BF-9EAE-D63675B6FFBD}" srcId="{96A070B7-87E0-430B-B402-12E5FD86B0ED}" destId="{01D0C1C4-37B4-42B4-8F07-5D8BA350AAFE}" srcOrd="4" destOrd="0" parTransId="{D9A9126B-0774-41A7-BD06-23F35CA02DC8}" sibTransId="{1C7156DD-5DFA-43D6-BAD3-B9F33FDDC795}"/>
    <dgm:cxn modelId="{BBB3433F-D4C1-4466-A265-62D38EA09339}" type="presOf" srcId="{B91C1B24-BA37-4522-926E-915212576126}" destId="{BFBEC399-6762-4385-BDB4-01BAE9ECE5F0}" srcOrd="0" destOrd="0" presId="urn:microsoft.com/office/officeart/2005/8/layout/radial5"/>
    <dgm:cxn modelId="{6DC66E7D-40D4-4662-BF74-E268D6E12F9A}" type="presOf" srcId="{D9A9126B-0774-41A7-BD06-23F35CA02DC8}" destId="{2E9FA8A1-F572-48E9-A97A-3C8AA3BA6D2A}" srcOrd="0" destOrd="0" presId="urn:microsoft.com/office/officeart/2005/8/layout/radial5"/>
    <dgm:cxn modelId="{F63609DD-D7A7-4E3E-9234-CE716D95ABBE}" type="presOf" srcId="{D822F532-7035-4245-A2DC-55764EEA8923}" destId="{E59C31DE-D4DC-4336-BB62-BF5416D40B73}" srcOrd="1" destOrd="0" presId="urn:microsoft.com/office/officeart/2005/8/layout/radial5"/>
    <dgm:cxn modelId="{4F0FFD66-130D-4588-AFAE-7A7F90480D92}" type="presOf" srcId="{D77AAF35-92D7-4567-A95D-1FE8230C3EE3}" destId="{E80399D7-8C8E-4BEC-A4F4-D24785DB83D7}" srcOrd="1" destOrd="0" presId="urn:microsoft.com/office/officeart/2005/8/layout/radial5"/>
    <dgm:cxn modelId="{BCC81D12-70BE-4B8C-B62E-CFD21A696D66}" type="presOf" srcId="{F9283B02-97A0-41CD-9F3A-E9BFEB84FE28}" destId="{F030CD64-85CC-462F-9FFD-AAD64CEE72D6}" srcOrd="0" destOrd="0" presId="urn:microsoft.com/office/officeart/2005/8/layout/radial5"/>
    <dgm:cxn modelId="{6577CC3B-0C12-46D2-82E6-5BD1BC799854}" type="presOf" srcId="{441D9339-F638-4B49-869B-D22F9382592B}" destId="{4B74F526-63BA-42AB-A167-B26C00998678}" srcOrd="0" destOrd="0" presId="urn:microsoft.com/office/officeart/2005/8/layout/radial5"/>
    <dgm:cxn modelId="{28098444-24AE-4E3A-BC6F-A45FD35B4F1E}" srcId="{96A070B7-87E0-430B-B402-12E5FD86B0ED}" destId="{8EFF39B3-6724-4BBA-83C3-9F644598FE31}" srcOrd="6" destOrd="0" parTransId="{12217733-5085-44EE-8271-FD104205A5FC}" sibTransId="{C229FBC4-53AB-4836-8900-4FB5A0C80B01}"/>
    <dgm:cxn modelId="{955788E4-B225-4100-A3A9-4861AEE5E0B0}" type="presOf" srcId="{9A9D4A3E-634E-43B4-B8A0-7D7F5DF22ED1}" destId="{28F56A7F-6C16-45C3-B09B-4B6FF2271CC1}" srcOrd="0" destOrd="0" presId="urn:microsoft.com/office/officeart/2005/8/layout/radial5"/>
    <dgm:cxn modelId="{3ED99160-920E-4893-8E5B-371AAC81A335}" type="presOf" srcId="{441D9339-F638-4B49-869B-D22F9382592B}" destId="{D90955B1-97BC-4461-9B9C-6C63A23EC296}" srcOrd="1" destOrd="0" presId="urn:microsoft.com/office/officeart/2005/8/layout/radial5"/>
    <dgm:cxn modelId="{E4512BAB-CD67-4E9A-88F8-CB95E56CB598}" type="presParOf" srcId="{970C863C-DE7D-426B-855B-0056F1D18F73}" destId="{250BD210-54E3-4888-9D3E-996547E17A06}" srcOrd="0" destOrd="0" presId="urn:microsoft.com/office/officeart/2005/8/layout/radial5"/>
    <dgm:cxn modelId="{100F8EE2-E74C-4339-B5F5-D32C0B9051CA}" type="presParOf" srcId="{970C863C-DE7D-426B-855B-0056F1D18F73}" destId="{77E8E972-534A-4D81-AB1A-697DED8A9E51}" srcOrd="1" destOrd="0" presId="urn:microsoft.com/office/officeart/2005/8/layout/radial5"/>
    <dgm:cxn modelId="{E78C8B81-4C03-40E7-87C8-57E35D12E697}" type="presParOf" srcId="{77E8E972-534A-4D81-AB1A-697DED8A9E51}" destId="{E80399D7-8C8E-4BEC-A4F4-D24785DB83D7}" srcOrd="0" destOrd="0" presId="urn:microsoft.com/office/officeart/2005/8/layout/radial5"/>
    <dgm:cxn modelId="{57465BB5-BA78-4002-A1BB-6348FC7088FF}" type="presParOf" srcId="{970C863C-DE7D-426B-855B-0056F1D18F73}" destId="{B5B19324-D607-4825-AF17-7281EB9B5E37}" srcOrd="2" destOrd="0" presId="urn:microsoft.com/office/officeart/2005/8/layout/radial5"/>
    <dgm:cxn modelId="{0D127CE1-A4F9-48A8-8F21-2EA8D5DE053D}" type="presParOf" srcId="{970C863C-DE7D-426B-855B-0056F1D18F73}" destId="{8A23A212-92EC-4FCD-BF36-1A48A8CFA86E}" srcOrd="3" destOrd="0" presId="urn:microsoft.com/office/officeart/2005/8/layout/radial5"/>
    <dgm:cxn modelId="{3F10DCC1-90F7-499C-9ABB-E2BE2965A110}" type="presParOf" srcId="{8A23A212-92EC-4FCD-BF36-1A48A8CFA86E}" destId="{E59C31DE-D4DC-4336-BB62-BF5416D40B73}" srcOrd="0" destOrd="0" presId="urn:microsoft.com/office/officeart/2005/8/layout/radial5"/>
    <dgm:cxn modelId="{01309DA0-B393-4487-A3CB-0A70A7AEE275}" type="presParOf" srcId="{970C863C-DE7D-426B-855B-0056F1D18F73}" destId="{F030CD64-85CC-462F-9FFD-AAD64CEE72D6}" srcOrd="4" destOrd="0" presId="urn:microsoft.com/office/officeart/2005/8/layout/radial5"/>
    <dgm:cxn modelId="{1D48CC9C-3CD0-481C-8EE8-60DA9BF26744}" type="presParOf" srcId="{970C863C-DE7D-426B-855B-0056F1D18F73}" destId="{9337E2E1-93E5-44F8-9E12-1E46ED22DA54}" srcOrd="5" destOrd="0" presId="urn:microsoft.com/office/officeart/2005/8/layout/radial5"/>
    <dgm:cxn modelId="{95315A6A-DED0-4710-8216-78B7522F0D6E}" type="presParOf" srcId="{9337E2E1-93E5-44F8-9E12-1E46ED22DA54}" destId="{82260577-38CB-4972-8020-65E9BFA43373}" srcOrd="0" destOrd="0" presId="urn:microsoft.com/office/officeart/2005/8/layout/radial5"/>
    <dgm:cxn modelId="{D53A69BD-D6E0-45A8-AB86-497C32791FC8}" type="presParOf" srcId="{970C863C-DE7D-426B-855B-0056F1D18F73}" destId="{BFBEC399-6762-4385-BDB4-01BAE9ECE5F0}" srcOrd="6" destOrd="0" presId="urn:microsoft.com/office/officeart/2005/8/layout/radial5"/>
    <dgm:cxn modelId="{1DA2128C-16DF-41A9-A81B-89C7864D3ADC}" type="presParOf" srcId="{970C863C-DE7D-426B-855B-0056F1D18F73}" destId="{4B74F526-63BA-42AB-A167-B26C00998678}" srcOrd="7" destOrd="0" presId="urn:microsoft.com/office/officeart/2005/8/layout/radial5"/>
    <dgm:cxn modelId="{C53BCB0A-FCC6-48F1-A42C-70B955F5B50B}" type="presParOf" srcId="{4B74F526-63BA-42AB-A167-B26C00998678}" destId="{D90955B1-97BC-4461-9B9C-6C63A23EC296}" srcOrd="0" destOrd="0" presId="urn:microsoft.com/office/officeart/2005/8/layout/radial5"/>
    <dgm:cxn modelId="{7890EEC6-617E-4AA7-A1FD-F513B62C43FC}" type="presParOf" srcId="{970C863C-DE7D-426B-855B-0056F1D18F73}" destId="{AC51DCC3-B6D1-4263-B2A2-1E94488E790A}" srcOrd="8" destOrd="0" presId="urn:microsoft.com/office/officeart/2005/8/layout/radial5"/>
    <dgm:cxn modelId="{3C445D24-6A64-41CE-9940-3694FA02BAA7}" type="presParOf" srcId="{970C863C-DE7D-426B-855B-0056F1D18F73}" destId="{2E9FA8A1-F572-48E9-A97A-3C8AA3BA6D2A}" srcOrd="9" destOrd="0" presId="urn:microsoft.com/office/officeart/2005/8/layout/radial5"/>
    <dgm:cxn modelId="{11D60506-61E4-4346-AC49-C301E20D6025}" type="presParOf" srcId="{2E9FA8A1-F572-48E9-A97A-3C8AA3BA6D2A}" destId="{255E40E8-4ED6-435F-9674-DA5E78854E80}" srcOrd="0" destOrd="0" presId="urn:microsoft.com/office/officeart/2005/8/layout/radial5"/>
    <dgm:cxn modelId="{66ECBB80-D2DE-4889-8B21-C0A627272F35}" type="presParOf" srcId="{970C863C-DE7D-426B-855B-0056F1D18F73}" destId="{200A3643-DBD1-4888-B032-BD2C47777C3E}" srcOrd="10" destOrd="0" presId="urn:microsoft.com/office/officeart/2005/8/layout/radial5"/>
    <dgm:cxn modelId="{5A62D70C-9B19-44A1-8E4F-D6E239C360BA}" type="presParOf" srcId="{970C863C-DE7D-426B-855B-0056F1D18F73}" destId="{BF662363-F9A7-4BEE-823F-7E573A31CB08}" srcOrd="11" destOrd="0" presId="urn:microsoft.com/office/officeart/2005/8/layout/radial5"/>
    <dgm:cxn modelId="{73795B95-E4E2-42E5-B095-06680334DE6D}" type="presParOf" srcId="{BF662363-F9A7-4BEE-823F-7E573A31CB08}" destId="{6DF8BFB8-702F-4559-B8D3-171C4BDB05F3}" srcOrd="0" destOrd="0" presId="urn:microsoft.com/office/officeart/2005/8/layout/radial5"/>
    <dgm:cxn modelId="{117E27C1-11C6-4B15-8E4F-C0EFE90F2406}" type="presParOf" srcId="{970C863C-DE7D-426B-855B-0056F1D18F73}" destId="{9DCB499B-023D-4A62-9552-021BEA9406AC}" srcOrd="12" destOrd="0" presId="urn:microsoft.com/office/officeart/2005/8/layout/radial5"/>
    <dgm:cxn modelId="{2E1E31B4-6BDB-47C0-B1E2-58E40FA5E4A8}" type="presParOf" srcId="{970C863C-DE7D-426B-855B-0056F1D18F73}" destId="{9CED4D75-F2E5-499E-83B9-D21DFA79789F}" srcOrd="13" destOrd="0" presId="urn:microsoft.com/office/officeart/2005/8/layout/radial5"/>
    <dgm:cxn modelId="{0002C4CE-05F5-4397-9B7A-3D21324095A6}" type="presParOf" srcId="{9CED4D75-F2E5-499E-83B9-D21DFA79789F}" destId="{FF724786-14E5-4DFF-A0E7-731308A2EDFC}" srcOrd="0" destOrd="0" presId="urn:microsoft.com/office/officeart/2005/8/layout/radial5"/>
    <dgm:cxn modelId="{C3D2D743-31C0-4BB5-9145-406E62A7C59B}" type="presParOf" srcId="{970C863C-DE7D-426B-855B-0056F1D18F73}" destId="{09E84761-1AD0-4D97-87D5-D334F51EF985}" srcOrd="14" destOrd="0" presId="urn:microsoft.com/office/officeart/2005/8/layout/radial5"/>
    <dgm:cxn modelId="{DBE0E22D-615B-4B94-8159-5D5F7B934C4B}" type="presParOf" srcId="{970C863C-DE7D-426B-855B-0056F1D18F73}" destId="{5A2E7B50-3026-440E-91B2-63E1F7B3260F}" srcOrd="15" destOrd="0" presId="urn:microsoft.com/office/officeart/2005/8/layout/radial5"/>
    <dgm:cxn modelId="{014FD581-A429-48B4-A4DE-98128ABE952E}" type="presParOf" srcId="{5A2E7B50-3026-440E-91B2-63E1F7B3260F}" destId="{0E0964EA-F98C-4471-864C-1AC3E8A67392}" srcOrd="0" destOrd="0" presId="urn:microsoft.com/office/officeart/2005/8/layout/radial5"/>
    <dgm:cxn modelId="{9DD39070-57AF-4C12-B13B-9BAB7CD0CA81}" type="presParOf" srcId="{970C863C-DE7D-426B-855B-0056F1D18F73}" destId="{28F56A7F-6C16-45C3-B09B-4B6FF2271CC1}" srcOrd="16"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77D9BD3D-D3AA-42AD-967F-E736CE6ADDE4}"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1A04FDEF-7C27-4845-B033-314B19DD9B72}">
      <dgm:prSet phldrT="[Text]" custT="1"/>
      <dgm:spPr>
        <a:solidFill>
          <a:schemeClr val="bg2">
            <a:lumMod val="50000"/>
          </a:schemeClr>
        </a:solidFill>
      </dgm:spPr>
      <dgm:t>
        <a:bodyPr/>
        <a:lstStyle/>
        <a:p>
          <a:pPr algn="ctr"/>
          <a:r>
            <a:rPr lang="en-US" sz="1600">
              <a:latin typeface="Arial Narrow" pitchFamily="34" charset="0"/>
              <a:cs typeface="Times New Roman" pitchFamily="18" charset="0"/>
            </a:rPr>
            <a:t>Sources of Funds</a:t>
          </a:r>
        </a:p>
      </dgm:t>
    </dgm:pt>
    <dgm:pt modelId="{BC48689F-6363-4416-8E3F-1298EA98B6FD}" type="parTrans" cxnId="{EAB8F0FF-7FF5-459A-9FC9-166B043B22AD}">
      <dgm:prSet/>
      <dgm:spPr/>
      <dgm:t>
        <a:bodyPr/>
        <a:lstStyle/>
        <a:p>
          <a:pPr algn="ctr"/>
          <a:endParaRPr lang="en-US">
            <a:latin typeface="Times New Roman" pitchFamily="18" charset="0"/>
            <a:cs typeface="Times New Roman" pitchFamily="18" charset="0"/>
          </a:endParaRPr>
        </a:p>
      </dgm:t>
    </dgm:pt>
    <dgm:pt modelId="{90FC1A46-C154-48ED-AA1C-A161B4244BFF}" type="sibTrans" cxnId="{EAB8F0FF-7FF5-459A-9FC9-166B043B22AD}">
      <dgm:prSet/>
      <dgm:spPr/>
      <dgm:t>
        <a:bodyPr/>
        <a:lstStyle/>
        <a:p>
          <a:pPr algn="ctr"/>
          <a:endParaRPr lang="en-US">
            <a:latin typeface="Times New Roman" pitchFamily="18" charset="0"/>
            <a:cs typeface="Times New Roman" pitchFamily="18" charset="0"/>
          </a:endParaRPr>
        </a:p>
      </dgm:t>
    </dgm:pt>
    <dgm:pt modelId="{73867259-0B11-4CBD-BA1F-28BA65780346}">
      <dgm:prSet phldrT="[Text]" custT="1"/>
      <dgm:spPr>
        <a:solidFill>
          <a:schemeClr val="bg2">
            <a:lumMod val="50000"/>
          </a:schemeClr>
        </a:solidFill>
      </dgm:spPr>
      <dgm:t>
        <a:bodyPr/>
        <a:lstStyle/>
        <a:p>
          <a:pPr algn="ctr"/>
          <a:r>
            <a:rPr lang="en-US" sz="1600">
              <a:latin typeface="Arial Narrow" pitchFamily="34" charset="0"/>
              <a:cs typeface="Times New Roman" pitchFamily="18" charset="0"/>
            </a:rPr>
            <a:t>Funds from Operations</a:t>
          </a:r>
        </a:p>
      </dgm:t>
    </dgm:pt>
    <dgm:pt modelId="{EA82484F-B16F-4085-9370-0F506FFD8C6D}" type="parTrans" cxnId="{E7DB207A-C1FE-4333-9E91-0CDDEA50B81B}">
      <dgm:prSet/>
      <dgm:spPr/>
      <dgm:t>
        <a:bodyPr/>
        <a:lstStyle/>
        <a:p>
          <a:pPr algn="ctr"/>
          <a:endParaRPr lang="en-US">
            <a:latin typeface="Times New Roman" pitchFamily="18" charset="0"/>
            <a:cs typeface="Times New Roman" pitchFamily="18" charset="0"/>
          </a:endParaRPr>
        </a:p>
      </dgm:t>
    </dgm:pt>
    <dgm:pt modelId="{4D301CAC-1E20-4064-B9C5-F0FAECC96C75}" type="sibTrans" cxnId="{E7DB207A-C1FE-4333-9E91-0CDDEA50B81B}">
      <dgm:prSet/>
      <dgm:spPr/>
      <dgm:t>
        <a:bodyPr/>
        <a:lstStyle/>
        <a:p>
          <a:pPr algn="ctr"/>
          <a:endParaRPr lang="en-US">
            <a:latin typeface="Times New Roman" pitchFamily="18" charset="0"/>
            <a:cs typeface="Times New Roman" pitchFamily="18" charset="0"/>
          </a:endParaRPr>
        </a:p>
      </dgm:t>
    </dgm:pt>
    <dgm:pt modelId="{1154884F-9F8C-4F4E-8B72-C2D751878E9B}">
      <dgm:prSet phldrT="[Text]" custT="1"/>
      <dgm:spPr>
        <a:solidFill>
          <a:schemeClr val="bg2">
            <a:lumMod val="50000"/>
          </a:schemeClr>
        </a:solidFill>
      </dgm:spPr>
      <dgm:t>
        <a:bodyPr/>
        <a:lstStyle/>
        <a:p>
          <a:pPr algn="ctr"/>
          <a:r>
            <a:rPr lang="en-US" sz="1600">
              <a:latin typeface="Arial Narrow" pitchFamily="34" charset="0"/>
              <a:cs typeface="Times New Roman" pitchFamily="18" charset="0"/>
            </a:rPr>
            <a:t>New Issue of Share Capital</a:t>
          </a:r>
        </a:p>
      </dgm:t>
    </dgm:pt>
    <dgm:pt modelId="{F785F452-3B82-495B-8A69-69C40BE70954}" type="parTrans" cxnId="{81F67697-CEB8-4637-AABA-84054A157F53}">
      <dgm:prSet/>
      <dgm:spPr/>
      <dgm:t>
        <a:bodyPr/>
        <a:lstStyle/>
        <a:p>
          <a:pPr algn="ctr"/>
          <a:endParaRPr lang="en-US">
            <a:latin typeface="Times New Roman" pitchFamily="18" charset="0"/>
            <a:cs typeface="Times New Roman" pitchFamily="18" charset="0"/>
          </a:endParaRPr>
        </a:p>
      </dgm:t>
    </dgm:pt>
    <dgm:pt modelId="{CD7DFF24-5E6B-4023-B3F3-07130B6EAF50}" type="sibTrans" cxnId="{81F67697-CEB8-4637-AABA-84054A157F53}">
      <dgm:prSet/>
      <dgm:spPr/>
      <dgm:t>
        <a:bodyPr/>
        <a:lstStyle/>
        <a:p>
          <a:pPr algn="ctr"/>
          <a:endParaRPr lang="en-US">
            <a:latin typeface="Times New Roman" pitchFamily="18" charset="0"/>
            <a:cs typeface="Times New Roman" pitchFamily="18" charset="0"/>
          </a:endParaRPr>
        </a:p>
      </dgm:t>
    </dgm:pt>
    <dgm:pt modelId="{36728AEE-2679-4115-8C3E-F22D67DED04D}">
      <dgm:prSet phldrT="[Text]" custT="1"/>
      <dgm:spPr>
        <a:solidFill>
          <a:schemeClr val="bg2">
            <a:lumMod val="50000"/>
          </a:schemeClr>
        </a:solidFill>
      </dgm:spPr>
      <dgm:t>
        <a:bodyPr/>
        <a:lstStyle/>
        <a:p>
          <a:pPr algn="ctr"/>
          <a:r>
            <a:rPr lang="en-US" sz="1600" dirty="0">
              <a:latin typeface="Arial Narrow" pitchFamily="34" charset="0"/>
              <a:cs typeface="Times New Roman" pitchFamily="18" charset="0"/>
            </a:rPr>
            <a:t>New Issue of debenture/bonds</a:t>
          </a:r>
        </a:p>
      </dgm:t>
    </dgm:pt>
    <dgm:pt modelId="{D957E99B-6FFF-4A51-B894-604F4E26B6C5}" type="parTrans" cxnId="{4A1D6842-37F7-4B14-9D59-495F2BC77685}">
      <dgm:prSet/>
      <dgm:spPr/>
      <dgm:t>
        <a:bodyPr/>
        <a:lstStyle/>
        <a:p>
          <a:pPr algn="ctr"/>
          <a:endParaRPr lang="en-US">
            <a:latin typeface="Times New Roman" pitchFamily="18" charset="0"/>
            <a:cs typeface="Times New Roman" pitchFamily="18" charset="0"/>
          </a:endParaRPr>
        </a:p>
      </dgm:t>
    </dgm:pt>
    <dgm:pt modelId="{A3A81EB4-FB00-45DC-A5A8-26AEFCE667FE}" type="sibTrans" cxnId="{4A1D6842-37F7-4B14-9D59-495F2BC77685}">
      <dgm:prSet/>
      <dgm:spPr/>
      <dgm:t>
        <a:bodyPr/>
        <a:lstStyle/>
        <a:p>
          <a:pPr algn="ctr"/>
          <a:endParaRPr lang="en-US">
            <a:latin typeface="Times New Roman" pitchFamily="18" charset="0"/>
            <a:cs typeface="Times New Roman" pitchFamily="18" charset="0"/>
          </a:endParaRPr>
        </a:p>
      </dgm:t>
    </dgm:pt>
    <dgm:pt modelId="{6A535E4C-D28E-492D-A1BD-C0F2524700AF}">
      <dgm:prSet phldrT="[Text]" custT="1"/>
      <dgm:spPr>
        <a:solidFill>
          <a:schemeClr val="bg2">
            <a:lumMod val="50000"/>
          </a:schemeClr>
        </a:solidFill>
      </dgm:spPr>
      <dgm:t>
        <a:bodyPr/>
        <a:lstStyle/>
        <a:p>
          <a:pPr algn="ctr"/>
          <a:r>
            <a:rPr lang="en-US" sz="1600">
              <a:latin typeface="Arial Narrow" pitchFamily="34" charset="0"/>
              <a:cs typeface="Times New Roman" pitchFamily="18" charset="0"/>
            </a:rPr>
            <a:t>Additional Long-Term Borrowing</a:t>
          </a:r>
        </a:p>
      </dgm:t>
    </dgm:pt>
    <dgm:pt modelId="{49935EBF-3B02-48B1-B46A-9DE4F71FCE21}" type="parTrans" cxnId="{15C5C776-EA48-41D8-8111-6F66198461DF}">
      <dgm:prSet/>
      <dgm:spPr/>
      <dgm:t>
        <a:bodyPr/>
        <a:lstStyle/>
        <a:p>
          <a:pPr algn="ctr"/>
          <a:endParaRPr lang="en-US">
            <a:latin typeface="Times New Roman" pitchFamily="18" charset="0"/>
            <a:cs typeface="Times New Roman" pitchFamily="18" charset="0"/>
          </a:endParaRPr>
        </a:p>
      </dgm:t>
    </dgm:pt>
    <dgm:pt modelId="{8CFD4D8E-FC7C-44A5-BDA8-A49B407DBB9D}" type="sibTrans" cxnId="{15C5C776-EA48-41D8-8111-6F66198461DF}">
      <dgm:prSet/>
      <dgm:spPr/>
      <dgm:t>
        <a:bodyPr/>
        <a:lstStyle/>
        <a:p>
          <a:pPr algn="ctr"/>
          <a:endParaRPr lang="en-US">
            <a:latin typeface="Times New Roman" pitchFamily="18" charset="0"/>
            <a:cs typeface="Times New Roman" pitchFamily="18" charset="0"/>
          </a:endParaRPr>
        </a:p>
      </dgm:t>
    </dgm:pt>
    <dgm:pt modelId="{EDE428E6-A882-43E6-A814-7E4AD300E007}">
      <dgm:prSet phldrT="[Text]" custT="1"/>
      <dgm:spPr>
        <a:solidFill>
          <a:schemeClr val="bg2">
            <a:lumMod val="50000"/>
          </a:schemeClr>
        </a:solidFill>
      </dgm:spPr>
      <dgm:t>
        <a:bodyPr/>
        <a:lstStyle/>
        <a:p>
          <a:pPr algn="ctr"/>
          <a:r>
            <a:rPr lang="en-US" sz="1600">
              <a:latin typeface="Arial Narrow" pitchFamily="34" charset="0"/>
              <a:cs typeface="Times New Roman" pitchFamily="18" charset="0"/>
            </a:rPr>
            <a:t>Sale Proceeds of Fixed Assets</a:t>
          </a:r>
        </a:p>
      </dgm:t>
    </dgm:pt>
    <dgm:pt modelId="{CDB0BAC8-B1A1-439A-B15A-3D7220269040}" type="parTrans" cxnId="{D8597F8E-9AEF-4E03-86D4-412FBA2C0DA0}">
      <dgm:prSet/>
      <dgm:spPr/>
      <dgm:t>
        <a:bodyPr/>
        <a:lstStyle/>
        <a:p>
          <a:pPr algn="ctr"/>
          <a:endParaRPr lang="en-US">
            <a:latin typeface="Times New Roman" pitchFamily="18" charset="0"/>
            <a:cs typeface="Times New Roman" pitchFamily="18" charset="0"/>
          </a:endParaRPr>
        </a:p>
      </dgm:t>
    </dgm:pt>
    <dgm:pt modelId="{D8EA00E3-B69C-4924-81E9-FFCE87C8F3A5}" type="sibTrans" cxnId="{D8597F8E-9AEF-4E03-86D4-412FBA2C0DA0}">
      <dgm:prSet/>
      <dgm:spPr/>
      <dgm:t>
        <a:bodyPr/>
        <a:lstStyle/>
        <a:p>
          <a:pPr algn="ctr"/>
          <a:endParaRPr lang="en-US">
            <a:latin typeface="Times New Roman" pitchFamily="18" charset="0"/>
            <a:cs typeface="Times New Roman" pitchFamily="18" charset="0"/>
          </a:endParaRPr>
        </a:p>
      </dgm:t>
    </dgm:pt>
    <dgm:pt modelId="{D57AB41A-E23E-4A51-A622-D8AD6FC4BA73}">
      <dgm:prSet phldrT="[Text]" custT="1"/>
      <dgm:spPr>
        <a:solidFill>
          <a:schemeClr val="bg2">
            <a:lumMod val="50000"/>
          </a:schemeClr>
        </a:solidFill>
      </dgm:spPr>
      <dgm:t>
        <a:bodyPr/>
        <a:lstStyle/>
        <a:p>
          <a:pPr algn="ctr"/>
          <a:r>
            <a:rPr lang="en-US" sz="1600">
              <a:latin typeface="Arial Narrow" pitchFamily="34" charset="0"/>
              <a:cs typeface="Times New Roman" pitchFamily="18" charset="0"/>
            </a:rPr>
            <a:t>Sale of Long-Term Investment</a:t>
          </a:r>
        </a:p>
      </dgm:t>
    </dgm:pt>
    <dgm:pt modelId="{B927FE6D-212C-4644-849E-E5221670885A}" type="parTrans" cxnId="{22445469-27CB-4DF5-8625-70E9BC8E3CCE}">
      <dgm:prSet/>
      <dgm:spPr/>
      <dgm:t>
        <a:bodyPr/>
        <a:lstStyle/>
        <a:p>
          <a:pPr algn="ctr"/>
          <a:endParaRPr lang="en-US">
            <a:latin typeface="Times New Roman" pitchFamily="18" charset="0"/>
            <a:cs typeface="Times New Roman" pitchFamily="18" charset="0"/>
          </a:endParaRPr>
        </a:p>
      </dgm:t>
    </dgm:pt>
    <dgm:pt modelId="{53745E2A-9801-4552-A881-AAD32A7460D2}" type="sibTrans" cxnId="{22445469-27CB-4DF5-8625-70E9BC8E3CCE}">
      <dgm:prSet/>
      <dgm:spPr/>
      <dgm:t>
        <a:bodyPr/>
        <a:lstStyle/>
        <a:p>
          <a:pPr algn="ctr"/>
          <a:endParaRPr lang="en-US">
            <a:latin typeface="Times New Roman" pitchFamily="18" charset="0"/>
            <a:cs typeface="Times New Roman" pitchFamily="18" charset="0"/>
          </a:endParaRPr>
        </a:p>
      </dgm:t>
    </dgm:pt>
    <dgm:pt modelId="{B5DBA327-0A51-4EB5-9161-94F0559A06F0}" type="pres">
      <dgm:prSet presAssocID="{77D9BD3D-D3AA-42AD-967F-E736CE6ADDE4}" presName="cycle" presStyleCnt="0">
        <dgm:presLayoutVars>
          <dgm:chMax val="1"/>
          <dgm:dir/>
          <dgm:animLvl val="ctr"/>
          <dgm:resizeHandles val="exact"/>
        </dgm:presLayoutVars>
      </dgm:prSet>
      <dgm:spPr/>
      <dgm:t>
        <a:bodyPr/>
        <a:lstStyle/>
        <a:p>
          <a:endParaRPr lang="en-US"/>
        </a:p>
      </dgm:t>
    </dgm:pt>
    <dgm:pt modelId="{F99A1D01-5E46-426D-94FB-37F126F0477F}" type="pres">
      <dgm:prSet presAssocID="{1A04FDEF-7C27-4845-B033-314B19DD9B72}" presName="centerShape" presStyleLbl="node0" presStyleIdx="0" presStyleCnt="1" custLinFactNeighborX="-437" custLinFactNeighborY="14"/>
      <dgm:spPr/>
      <dgm:t>
        <a:bodyPr/>
        <a:lstStyle/>
        <a:p>
          <a:endParaRPr lang="en-US"/>
        </a:p>
      </dgm:t>
    </dgm:pt>
    <dgm:pt modelId="{C7503152-C8CD-4670-A301-BB88277224FA}" type="pres">
      <dgm:prSet presAssocID="{EA82484F-B16F-4085-9370-0F506FFD8C6D}" presName="parTrans" presStyleLbl="bgSibTrans2D1" presStyleIdx="0" presStyleCnt="6"/>
      <dgm:spPr/>
      <dgm:t>
        <a:bodyPr/>
        <a:lstStyle/>
        <a:p>
          <a:endParaRPr lang="en-US"/>
        </a:p>
      </dgm:t>
    </dgm:pt>
    <dgm:pt modelId="{8FF4B20D-30A3-49DC-82E4-CE621B8D3F0C}" type="pres">
      <dgm:prSet presAssocID="{73867259-0B11-4CBD-BA1F-28BA65780346}" presName="node" presStyleLbl="node1" presStyleIdx="0" presStyleCnt="6">
        <dgm:presLayoutVars>
          <dgm:bulletEnabled val="1"/>
        </dgm:presLayoutVars>
      </dgm:prSet>
      <dgm:spPr/>
      <dgm:t>
        <a:bodyPr/>
        <a:lstStyle/>
        <a:p>
          <a:endParaRPr lang="en-US"/>
        </a:p>
      </dgm:t>
    </dgm:pt>
    <dgm:pt modelId="{1E4F5760-84FF-4316-AC95-9FE59D4EDE00}" type="pres">
      <dgm:prSet presAssocID="{F785F452-3B82-495B-8A69-69C40BE70954}" presName="parTrans" presStyleLbl="bgSibTrans2D1" presStyleIdx="1" presStyleCnt="6"/>
      <dgm:spPr/>
      <dgm:t>
        <a:bodyPr/>
        <a:lstStyle/>
        <a:p>
          <a:endParaRPr lang="en-US"/>
        </a:p>
      </dgm:t>
    </dgm:pt>
    <dgm:pt modelId="{8727B9E4-AD60-4003-AEDA-11BB3A793770}" type="pres">
      <dgm:prSet presAssocID="{1154884F-9F8C-4F4E-8B72-C2D751878E9B}" presName="node" presStyleLbl="node1" presStyleIdx="1" presStyleCnt="6">
        <dgm:presLayoutVars>
          <dgm:bulletEnabled val="1"/>
        </dgm:presLayoutVars>
      </dgm:prSet>
      <dgm:spPr/>
      <dgm:t>
        <a:bodyPr/>
        <a:lstStyle/>
        <a:p>
          <a:endParaRPr lang="en-US"/>
        </a:p>
      </dgm:t>
    </dgm:pt>
    <dgm:pt modelId="{055C0754-E27E-430E-BFE4-2527FA048F5B}" type="pres">
      <dgm:prSet presAssocID="{D957E99B-6FFF-4A51-B894-604F4E26B6C5}" presName="parTrans" presStyleLbl="bgSibTrans2D1" presStyleIdx="2" presStyleCnt="6"/>
      <dgm:spPr/>
      <dgm:t>
        <a:bodyPr/>
        <a:lstStyle/>
        <a:p>
          <a:endParaRPr lang="en-US"/>
        </a:p>
      </dgm:t>
    </dgm:pt>
    <dgm:pt modelId="{A2C3F6B7-1E9E-4A31-9290-BE84C89893A1}" type="pres">
      <dgm:prSet presAssocID="{36728AEE-2679-4115-8C3E-F22D67DED04D}" presName="node" presStyleLbl="node1" presStyleIdx="2" presStyleCnt="6" custRadScaleRad="99863" custRadScaleInc="997">
        <dgm:presLayoutVars>
          <dgm:bulletEnabled val="1"/>
        </dgm:presLayoutVars>
      </dgm:prSet>
      <dgm:spPr/>
      <dgm:t>
        <a:bodyPr/>
        <a:lstStyle/>
        <a:p>
          <a:endParaRPr lang="en-US"/>
        </a:p>
      </dgm:t>
    </dgm:pt>
    <dgm:pt modelId="{E6B9F891-1AE0-4AE5-A7D1-BC1AD729B2CF}" type="pres">
      <dgm:prSet presAssocID="{49935EBF-3B02-48B1-B46A-9DE4F71FCE21}" presName="parTrans" presStyleLbl="bgSibTrans2D1" presStyleIdx="3" presStyleCnt="6"/>
      <dgm:spPr/>
      <dgm:t>
        <a:bodyPr/>
        <a:lstStyle/>
        <a:p>
          <a:endParaRPr lang="en-US"/>
        </a:p>
      </dgm:t>
    </dgm:pt>
    <dgm:pt modelId="{B2F28E5C-3533-47FB-A1CF-B1365FA5CB4F}" type="pres">
      <dgm:prSet presAssocID="{6A535E4C-D28E-492D-A1BD-C0F2524700AF}" presName="node" presStyleLbl="node1" presStyleIdx="3" presStyleCnt="6" custRadScaleRad="100196" custRadScaleInc="959">
        <dgm:presLayoutVars>
          <dgm:bulletEnabled val="1"/>
        </dgm:presLayoutVars>
      </dgm:prSet>
      <dgm:spPr/>
      <dgm:t>
        <a:bodyPr/>
        <a:lstStyle/>
        <a:p>
          <a:endParaRPr lang="en-US"/>
        </a:p>
      </dgm:t>
    </dgm:pt>
    <dgm:pt modelId="{CE71CC2D-1521-4C92-8D87-2EB41EDA6EDC}" type="pres">
      <dgm:prSet presAssocID="{CDB0BAC8-B1A1-439A-B15A-3D7220269040}" presName="parTrans" presStyleLbl="bgSibTrans2D1" presStyleIdx="4" presStyleCnt="6"/>
      <dgm:spPr/>
      <dgm:t>
        <a:bodyPr/>
        <a:lstStyle/>
        <a:p>
          <a:endParaRPr lang="en-US"/>
        </a:p>
      </dgm:t>
    </dgm:pt>
    <dgm:pt modelId="{DEECB9AE-AAD1-4D26-AF51-07A7F127A218}" type="pres">
      <dgm:prSet presAssocID="{EDE428E6-A882-43E6-A814-7E4AD300E007}" presName="node" presStyleLbl="node1" presStyleIdx="4" presStyleCnt="6" custRadScaleRad="100453" custRadScaleInc="556">
        <dgm:presLayoutVars>
          <dgm:bulletEnabled val="1"/>
        </dgm:presLayoutVars>
      </dgm:prSet>
      <dgm:spPr/>
      <dgm:t>
        <a:bodyPr/>
        <a:lstStyle/>
        <a:p>
          <a:endParaRPr lang="en-US"/>
        </a:p>
      </dgm:t>
    </dgm:pt>
    <dgm:pt modelId="{414D2351-1345-4EBF-BFFA-267A8AA5CA39}" type="pres">
      <dgm:prSet presAssocID="{B927FE6D-212C-4644-849E-E5221670885A}" presName="parTrans" presStyleLbl="bgSibTrans2D1" presStyleIdx="5" presStyleCnt="6"/>
      <dgm:spPr/>
      <dgm:t>
        <a:bodyPr/>
        <a:lstStyle/>
        <a:p>
          <a:endParaRPr lang="en-US"/>
        </a:p>
      </dgm:t>
    </dgm:pt>
    <dgm:pt modelId="{6DA4D6E0-5F31-4B70-B81A-65DC21E3DC6A}" type="pres">
      <dgm:prSet presAssocID="{D57AB41A-E23E-4A51-A622-D8AD6FC4BA73}" presName="node" presStyleLbl="node1" presStyleIdx="5" presStyleCnt="6" custRadScaleRad="100538" custRadScaleInc="-56">
        <dgm:presLayoutVars>
          <dgm:bulletEnabled val="1"/>
        </dgm:presLayoutVars>
      </dgm:prSet>
      <dgm:spPr/>
      <dgm:t>
        <a:bodyPr/>
        <a:lstStyle/>
        <a:p>
          <a:endParaRPr lang="en-US"/>
        </a:p>
      </dgm:t>
    </dgm:pt>
  </dgm:ptLst>
  <dgm:cxnLst>
    <dgm:cxn modelId="{C340B5F8-55CC-477B-85BB-CDF58AFF5BA8}" type="presOf" srcId="{1154884F-9F8C-4F4E-8B72-C2D751878E9B}" destId="{8727B9E4-AD60-4003-AEDA-11BB3A793770}" srcOrd="0" destOrd="0" presId="urn:microsoft.com/office/officeart/2005/8/layout/radial4"/>
    <dgm:cxn modelId="{FA9FD576-00B4-4613-A9A9-4D246CEC9FD8}" type="presOf" srcId="{77D9BD3D-D3AA-42AD-967F-E736CE6ADDE4}" destId="{B5DBA327-0A51-4EB5-9161-94F0559A06F0}" srcOrd="0" destOrd="0" presId="urn:microsoft.com/office/officeart/2005/8/layout/radial4"/>
    <dgm:cxn modelId="{5C796A54-7672-432A-A448-BD45A0A27525}" type="presOf" srcId="{EA82484F-B16F-4085-9370-0F506FFD8C6D}" destId="{C7503152-C8CD-4670-A301-BB88277224FA}" srcOrd="0" destOrd="0" presId="urn:microsoft.com/office/officeart/2005/8/layout/radial4"/>
    <dgm:cxn modelId="{68040943-154D-4DC9-826F-9443F1D6E719}" type="presOf" srcId="{6A535E4C-D28E-492D-A1BD-C0F2524700AF}" destId="{B2F28E5C-3533-47FB-A1CF-B1365FA5CB4F}" srcOrd="0" destOrd="0" presId="urn:microsoft.com/office/officeart/2005/8/layout/radial4"/>
    <dgm:cxn modelId="{91B20320-A4B7-4755-B980-593BD4433DB1}" type="presOf" srcId="{49935EBF-3B02-48B1-B46A-9DE4F71FCE21}" destId="{E6B9F891-1AE0-4AE5-A7D1-BC1AD729B2CF}" srcOrd="0" destOrd="0" presId="urn:microsoft.com/office/officeart/2005/8/layout/radial4"/>
    <dgm:cxn modelId="{7383E85E-F0B0-40EF-8783-90E51D4BAE04}" type="presOf" srcId="{CDB0BAC8-B1A1-439A-B15A-3D7220269040}" destId="{CE71CC2D-1521-4C92-8D87-2EB41EDA6EDC}" srcOrd="0" destOrd="0" presId="urn:microsoft.com/office/officeart/2005/8/layout/radial4"/>
    <dgm:cxn modelId="{6098EE5A-5FAA-48EF-9770-0BFF25998CB1}" type="presOf" srcId="{73867259-0B11-4CBD-BA1F-28BA65780346}" destId="{8FF4B20D-30A3-49DC-82E4-CE621B8D3F0C}" srcOrd="0" destOrd="0" presId="urn:microsoft.com/office/officeart/2005/8/layout/radial4"/>
    <dgm:cxn modelId="{F4331BE0-E485-44C9-8D9D-F629E6F6F8BC}" type="presOf" srcId="{EDE428E6-A882-43E6-A814-7E4AD300E007}" destId="{DEECB9AE-AAD1-4D26-AF51-07A7F127A218}" srcOrd="0" destOrd="0" presId="urn:microsoft.com/office/officeart/2005/8/layout/radial4"/>
    <dgm:cxn modelId="{EAB8F0FF-7FF5-459A-9FC9-166B043B22AD}" srcId="{77D9BD3D-D3AA-42AD-967F-E736CE6ADDE4}" destId="{1A04FDEF-7C27-4845-B033-314B19DD9B72}" srcOrd="0" destOrd="0" parTransId="{BC48689F-6363-4416-8E3F-1298EA98B6FD}" sibTransId="{90FC1A46-C154-48ED-AA1C-A161B4244BFF}"/>
    <dgm:cxn modelId="{D8597F8E-9AEF-4E03-86D4-412FBA2C0DA0}" srcId="{1A04FDEF-7C27-4845-B033-314B19DD9B72}" destId="{EDE428E6-A882-43E6-A814-7E4AD300E007}" srcOrd="4" destOrd="0" parTransId="{CDB0BAC8-B1A1-439A-B15A-3D7220269040}" sibTransId="{D8EA00E3-B69C-4924-81E9-FFCE87C8F3A5}"/>
    <dgm:cxn modelId="{22445469-27CB-4DF5-8625-70E9BC8E3CCE}" srcId="{1A04FDEF-7C27-4845-B033-314B19DD9B72}" destId="{D57AB41A-E23E-4A51-A622-D8AD6FC4BA73}" srcOrd="5" destOrd="0" parTransId="{B927FE6D-212C-4644-849E-E5221670885A}" sibTransId="{53745E2A-9801-4552-A881-AAD32A7460D2}"/>
    <dgm:cxn modelId="{1DCC2D5A-EAB6-4695-BDAD-F442318E7F27}" type="presOf" srcId="{F785F452-3B82-495B-8A69-69C40BE70954}" destId="{1E4F5760-84FF-4316-AC95-9FE59D4EDE00}" srcOrd="0" destOrd="0" presId="urn:microsoft.com/office/officeart/2005/8/layout/radial4"/>
    <dgm:cxn modelId="{4A1D6842-37F7-4B14-9D59-495F2BC77685}" srcId="{1A04FDEF-7C27-4845-B033-314B19DD9B72}" destId="{36728AEE-2679-4115-8C3E-F22D67DED04D}" srcOrd="2" destOrd="0" parTransId="{D957E99B-6FFF-4A51-B894-604F4E26B6C5}" sibTransId="{A3A81EB4-FB00-45DC-A5A8-26AEFCE667FE}"/>
    <dgm:cxn modelId="{013E687D-D5B0-47AD-8AF1-2719D04D23D9}" type="presOf" srcId="{D957E99B-6FFF-4A51-B894-604F4E26B6C5}" destId="{055C0754-E27E-430E-BFE4-2527FA048F5B}" srcOrd="0" destOrd="0" presId="urn:microsoft.com/office/officeart/2005/8/layout/radial4"/>
    <dgm:cxn modelId="{E7DB207A-C1FE-4333-9E91-0CDDEA50B81B}" srcId="{1A04FDEF-7C27-4845-B033-314B19DD9B72}" destId="{73867259-0B11-4CBD-BA1F-28BA65780346}" srcOrd="0" destOrd="0" parTransId="{EA82484F-B16F-4085-9370-0F506FFD8C6D}" sibTransId="{4D301CAC-1E20-4064-B9C5-F0FAECC96C75}"/>
    <dgm:cxn modelId="{61C93AA5-2E91-4AD5-9B4C-4A3C904F1EA1}" type="presOf" srcId="{1A04FDEF-7C27-4845-B033-314B19DD9B72}" destId="{F99A1D01-5E46-426D-94FB-37F126F0477F}" srcOrd="0" destOrd="0" presId="urn:microsoft.com/office/officeart/2005/8/layout/radial4"/>
    <dgm:cxn modelId="{07F1E5E6-CCEF-40BF-AD88-A6B656F21ADE}" type="presOf" srcId="{36728AEE-2679-4115-8C3E-F22D67DED04D}" destId="{A2C3F6B7-1E9E-4A31-9290-BE84C89893A1}" srcOrd="0" destOrd="0" presId="urn:microsoft.com/office/officeart/2005/8/layout/radial4"/>
    <dgm:cxn modelId="{6854EDEA-199C-4960-9A3F-BFBAF42DFCBC}" type="presOf" srcId="{D57AB41A-E23E-4A51-A622-D8AD6FC4BA73}" destId="{6DA4D6E0-5F31-4B70-B81A-65DC21E3DC6A}" srcOrd="0" destOrd="0" presId="urn:microsoft.com/office/officeart/2005/8/layout/radial4"/>
    <dgm:cxn modelId="{15C5C776-EA48-41D8-8111-6F66198461DF}" srcId="{1A04FDEF-7C27-4845-B033-314B19DD9B72}" destId="{6A535E4C-D28E-492D-A1BD-C0F2524700AF}" srcOrd="3" destOrd="0" parTransId="{49935EBF-3B02-48B1-B46A-9DE4F71FCE21}" sibTransId="{8CFD4D8E-FC7C-44A5-BDA8-A49B407DBB9D}"/>
    <dgm:cxn modelId="{81F67697-CEB8-4637-AABA-84054A157F53}" srcId="{1A04FDEF-7C27-4845-B033-314B19DD9B72}" destId="{1154884F-9F8C-4F4E-8B72-C2D751878E9B}" srcOrd="1" destOrd="0" parTransId="{F785F452-3B82-495B-8A69-69C40BE70954}" sibTransId="{CD7DFF24-5E6B-4023-B3F3-07130B6EAF50}"/>
    <dgm:cxn modelId="{BB1B6F11-DF07-47A9-B555-0DA9EE925F13}" type="presOf" srcId="{B927FE6D-212C-4644-849E-E5221670885A}" destId="{414D2351-1345-4EBF-BFFA-267A8AA5CA39}" srcOrd="0" destOrd="0" presId="urn:microsoft.com/office/officeart/2005/8/layout/radial4"/>
    <dgm:cxn modelId="{17145F5A-E4BB-4C95-8BE8-F5ED6973A24C}" type="presParOf" srcId="{B5DBA327-0A51-4EB5-9161-94F0559A06F0}" destId="{F99A1D01-5E46-426D-94FB-37F126F0477F}" srcOrd="0" destOrd="0" presId="urn:microsoft.com/office/officeart/2005/8/layout/radial4"/>
    <dgm:cxn modelId="{961A6C22-70BD-43D0-B53F-7E73D795F89F}" type="presParOf" srcId="{B5DBA327-0A51-4EB5-9161-94F0559A06F0}" destId="{C7503152-C8CD-4670-A301-BB88277224FA}" srcOrd="1" destOrd="0" presId="urn:microsoft.com/office/officeart/2005/8/layout/radial4"/>
    <dgm:cxn modelId="{428C83D1-7AB4-437C-8512-A1E13ED50DF1}" type="presParOf" srcId="{B5DBA327-0A51-4EB5-9161-94F0559A06F0}" destId="{8FF4B20D-30A3-49DC-82E4-CE621B8D3F0C}" srcOrd="2" destOrd="0" presId="urn:microsoft.com/office/officeart/2005/8/layout/radial4"/>
    <dgm:cxn modelId="{87D2FCF7-1D50-4F42-B957-B72794102FDC}" type="presParOf" srcId="{B5DBA327-0A51-4EB5-9161-94F0559A06F0}" destId="{1E4F5760-84FF-4316-AC95-9FE59D4EDE00}" srcOrd="3" destOrd="0" presId="urn:microsoft.com/office/officeart/2005/8/layout/radial4"/>
    <dgm:cxn modelId="{5A6DFBE5-404D-4D34-9FCA-14A43574A0B5}" type="presParOf" srcId="{B5DBA327-0A51-4EB5-9161-94F0559A06F0}" destId="{8727B9E4-AD60-4003-AEDA-11BB3A793770}" srcOrd="4" destOrd="0" presId="urn:microsoft.com/office/officeart/2005/8/layout/radial4"/>
    <dgm:cxn modelId="{944F48BF-13D4-4C18-90DF-E9AD9584C561}" type="presParOf" srcId="{B5DBA327-0A51-4EB5-9161-94F0559A06F0}" destId="{055C0754-E27E-430E-BFE4-2527FA048F5B}" srcOrd="5" destOrd="0" presId="urn:microsoft.com/office/officeart/2005/8/layout/radial4"/>
    <dgm:cxn modelId="{3E7C590F-51D8-48AE-8BA4-B63B0C2A5D46}" type="presParOf" srcId="{B5DBA327-0A51-4EB5-9161-94F0559A06F0}" destId="{A2C3F6B7-1E9E-4A31-9290-BE84C89893A1}" srcOrd="6" destOrd="0" presId="urn:microsoft.com/office/officeart/2005/8/layout/radial4"/>
    <dgm:cxn modelId="{B138A81A-940B-4798-B604-C97828CA0D98}" type="presParOf" srcId="{B5DBA327-0A51-4EB5-9161-94F0559A06F0}" destId="{E6B9F891-1AE0-4AE5-A7D1-BC1AD729B2CF}" srcOrd="7" destOrd="0" presId="urn:microsoft.com/office/officeart/2005/8/layout/radial4"/>
    <dgm:cxn modelId="{29F9E6D2-6CD7-401B-875A-750DB8CC379D}" type="presParOf" srcId="{B5DBA327-0A51-4EB5-9161-94F0559A06F0}" destId="{B2F28E5C-3533-47FB-A1CF-B1365FA5CB4F}" srcOrd="8" destOrd="0" presId="urn:microsoft.com/office/officeart/2005/8/layout/radial4"/>
    <dgm:cxn modelId="{43C46883-1EB3-4D06-8362-0BCE0076EB2D}" type="presParOf" srcId="{B5DBA327-0A51-4EB5-9161-94F0559A06F0}" destId="{CE71CC2D-1521-4C92-8D87-2EB41EDA6EDC}" srcOrd="9" destOrd="0" presId="urn:microsoft.com/office/officeart/2005/8/layout/radial4"/>
    <dgm:cxn modelId="{D86B6127-4033-4BF3-A2DB-86270DB08949}" type="presParOf" srcId="{B5DBA327-0A51-4EB5-9161-94F0559A06F0}" destId="{DEECB9AE-AAD1-4D26-AF51-07A7F127A218}" srcOrd="10" destOrd="0" presId="urn:microsoft.com/office/officeart/2005/8/layout/radial4"/>
    <dgm:cxn modelId="{0B136B98-66A4-438F-9938-45C9A1CD2C28}" type="presParOf" srcId="{B5DBA327-0A51-4EB5-9161-94F0559A06F0}" destId="{414D2351-1345-4EBF-BFFA-267A8AA5CA39}" srcOrd="11" destOrd="0" presId="urn:microsoft.com/office/officeart/2005/8/layout/radial4"/>
    <dgm:cxn modelId="{F83A12E6-D6B2-4EF7-AC7F-86CF0C377C4A}" type="presParOf" srcId="{B5DBA327-0A51-4EB5-9161-94F0559A06F0}" destId="{6DA4D6E0-5F31-4B70-B81A-65DC21E3DC6A}" srcOrd="12"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CF9527-764C-4B9D-90E1-5866A875E1B4}">
      <dsp:nvSpPr>
        <dsp:cNvPr id="0" name=""/>
        <dsp:cNvSpPr/>
      </dsp:nvSpPr>
      <dsp:spPr>
        <a:xfrm>
          <a:off x="4635414" y="31699"/>
          <a:ext cx="1084957" cy="1084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Cash</a:t>
          </a:r>
          <a:endParaRPr lang="en-US" sz="1800" kern="1200" dirty="0"/>
        </a:p>
      </dsp:txBody>
      <dsp:txXfrm>
        <a:off x="4635414" y="31699"/>
        <a:ext cx="1084957" cy="1084957"/>
      </dsp:txXfrm>
    </dsp:sp>
    <dsp:sp modelId="{CCAEEF4E-5BE2-4C19-A4DC-F1606D91A3D6}">
      <dsp:nvSpPr>
        <dsp:cNvPr id="0" name=""/>
        <dsp:cNvSpPr/>
      </dsp:nvSpPr>
      <dsp:spPr>
        <a:xfrm>
          <a:off x="2076961" y="-438"/>
          <a:ext cx="4075676" cy="4075676"/>
        </a:xfrm>
        <a:prstGeom prst="circularArrow">
          <a:avLst>
            <a:gd name="adj1" fmla="val 5191"/>
            <a:gd name="adj2" fmla="val 335243"/>
            <a:gd name="adj3" fmla="val 21295972"/>
            <a:gd name="adj4" fmla="val 19763846"/>
            <a:gd name="adj5" fmla="val 605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CAC0B2-49A7-425F-8FF3-F9B28C213C4C}">
      <dsp:nvSpPr>
        <dsp:cNvPr id="0" name=""/>
        <dsp:cNvSpPr/>
      </dsp:nvSpPr>
      <dsp:spPr>
        <a:xfrm>
          <a:off x="5292441" y="2053822"/>
          <a:ext cx="1084957" cy="1084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Raw Material Inventory </a:t>
          </a:r>
          <a:endParaRPr lang="en-US" sz="1800" kern="1200" dirty="0"/>
        </a:p>
      </dsp:txBody>
      <dsp:txXfrm>
        <a:off x="5292441" y="2053822"/>
        <a:ext cx="1084957" cy="1084957"/>
      </dsp:txXfrm>
    </dsp:sp>
    <dsp:sp modelId="{A3EDC0A1-17BF-49E4-BB73-D851305ABA1F}">
      <dsp:nvSpPr>
        <dsp:cNvPr id="0" name=""/>
        <dsp:cNvSpPr/>
      </dsp:nvSpPr>
      <dsp:spPr>
        <a:xfrm>
          <a:off x="2076961" y="-438"/>
          <a:ext cx="4075676" cy="4075676"/>
        </a:xfrm>
        <a:prstGeom prst="circularArrow">
          <a:avLst>
            <a:gd name="adj1" fmla="val 5191"/>
            <a:gd name="adj2" fmla="val 335243"/>
            <a:gd name="adj3" fmla="val 4017528"/>
            <a:gd name="adj4" fmla="val 2250835"/>
            <a:gd name="adj5" fmla="val 605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F0D3E6-6EF3-44D4-998B-D05C84362D1E}">
      <dsp:nvSpPr>
        <dsp:cNvPr id="0" name=""/>
        <dsp:cNvSpPr/>
      </dsp:nvSpPr>
      <dsp:spPr>
        <a:xfrm>
          <a:off x="3572321" y="3303562"/>
          <a:ext cx="1084957" cy="1084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Work In Process</a:t>
          </a:r>
          <a:endParaRPr lang="en-US" sz="1800" kern="1200" dirty="0"/>
        </a:p>
      </dsp:txBody>
      <dsp:txXfrm>
        <a:off x="3572321" y="3303562"/>
        <a:ext cx="1084957" cy="1084957"/>
      </dsp:txXfrm>
    </dsp:sp>
    <dsp:sp modelId="{6547C251-A565-4EEA-81CB-9B82FF0641E7}">
      <dsp:nvSpPr>
        <dsp:cNvPr id="0" name=""/>
        <dsp:cNvSpPr/>
      </dsp:nvSpPr>
      <dsp:spPr>
        <a:xfrm>
          <a:off x="2076961" y="-438"/>
          <a:ext cx="4075676" cy="4075676"/>
        </a:xfrm>
        <a:prstGeom prst="circularArrow">
          <a:avLst>
            <a:gd name="adj1" fmla="val 5191"/>
            <a:gd name="adj2" fmla="val 335243"/>
            <a:gd name="adj3" fmla="val 8213923"/>
            <a:gd name="adj4" fmla="val 6447229"/>
            <a:gd name="adj5" fmla="val 605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83ADEE-F810-49C7-B393-6369720D81B0}">
      <dsp:nvSpPr>
        <dsp:cNvPr id="0" name=""/>
        <dsp:cNvSpPr/>
      </dsp:nvSpPr>
      <dsp:spPr>
        <a:xfrm>
          <a:off x="1852201" y="2053822"/>
          <a:ext cx="1084957" cy="1084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Finished Goods Inventory</a:t>
          </a:r>
          <a:endParaRPr lang="en-US" sz="1800" kern="1200" dirty="0"/>
        </a:p>
      </dsp:txBody>
      <dsp:txXfrm>
        <a:off x="1852201" y="2053822"/>
        <a:ext cx="1084957" cy="1084957"/>
      </dsp:txXfrm>
    </dsp:sp>
    <dsp:sp modelId="{DA40279A-ECFC-458F-B173-EF62F9CA31B4}">
      <dsp:nvSpPr>
        <dsp:cNvPr id="0" name=""/>
        <dsp:cNvSpPr/>
      </dsp:nvSpPr>
      <dsp:spPr>
        <a:xfrm>
          <a:off x="2076961" y="-438"/>
          <a:ext cx="4075676" cy="4075676"/>
        </a:xfrm>
        <a:prstGeom prst="circularArrow">
          <a:avLst>
            <a:gd name="adj1" fmla="val 5191"/>
            <a:gd name="adj2" fmla="val 335243"/>
            <a:gd name="adj3" fmla="val 12300911"/>
            <a:gd name="adj4" fmla="val 10768785"/>
            <a:gd name="adj5" fmla="val 605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E9EBF6-2322-4658-B735-1968C43A1D4C}">
      <dsp:nvSpPr>
        <dsp:cNvPr id="0" name=""/>
        <dsp:cNvSpPr/>
      </dsp:nvSpPr>
      <dsp:spPr>
        <a:xfrm>
          <a:off x="2509228" y="31699"/>
          <a:ext cx="1084957" cy="1084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Account Receivable </a:t>
          </a:r>
          <a:endParaRPr lang="en-US" sz="1800" kern="1200" dirty="0"/>
        </a:p>
      </dsp:txBody>
      <dsp:txXfrm>
        <a:off x="2509228" y="31699"/>
        <a:ext cx="1084957" cy="1084957"/>
      </dsp:txXfrm>
    </dsp:sp>
    <dsp:sp modelId="{E045910E-E8E9-4BC6-B311-DC01702F43A1}">
      <dsp:nvSpPr>
        <dsp:cNvPr id="0" name=""/>
        <dsp:cNvSpPr/>
      </dsp:nvSpPr>
      <dsp:spPr>
        <a:xfrm>
          <a:off x="2076961" y="-438"/>
          <a:ext cx="4075676" cy="4075676"/>
        </a:xfrm>
        <a:prstGeom prst="circularArrow">
          <a:avLst>
            <a:gd name="adj1" fmla="val 5191"/>
            <a:gd name="adj2" fmla="val 335243"/>
            <a:gd name="adj3" fmla="val 16868508"/>
            <a:gd name="adj4" fmla="val 15196249"/>
            <a:gd name="adj5" fmla="val 605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0BD210-54E3-4888-9D3E-996547E17A06}">
      <dsp:nvSpPr>
        <dsp:cNvPr id="0" name=""/>
        <dsp:cNvSpPr/>
      </dsp:nvSpPr>
      <dsp:spPr>
        <a:xfrm>
          <a:off x="3364557" y="1774358"/>
          <a:ext cx="1195685" cy="1195685"/>
        </a:xfrm>
        <a:prstGeom prst="ellipse">
          <a:avLst/>
        </a:prstGeom>
        <a:gradFill rotWithShape="0">
          <a:gsLst>
            <a:gs pos="0">
              <a:schemeClr val="accent2">
                <a:hueOff val="0"/>
                <a:satOff val="0"/>
                <a:lumOff val="0"/>
                <a:alphaOff val="0"/>
                <a:tint val="98000"/>
                <a:shade val="25000"/>
                <a:satMod val="250000"/>
              </a:schemeClr>
            </a:gs>
            <a:gs pos="68000">
              <a:schemeClr val="accent2">
                <a:hueOff val="0"/>
                <a:satOff val="0"/>
                <a:lumOff val="0"/>
                <a:alphaOff val="0"/>
                <a:tint val="86000"/>
                <a:satMod val="115000"/>
              </a:schemeClr>
            </a:gs>
            <a:gs pos="100000">
              <a:schemeClr val="accent2">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b="1" kern="1200">
              <a:latin typeface="Times New Roman" pitchFamily="18" charset="0"/>
              <a:cs typeface="Times New Roman" pitchFamily="18" charset="0"/>
            </a:rPr>
            <a:t>Uses of Fund</a:t>
          </a:r>
        </a:p>
      </dsp:txBody>
      <dsp:txXfrm>
        <a:off x="3539661" y="1949462"/>
        <a:ext cx="845477" cy="845477"/>
      </dsp:txXfrm>
    </dsp:sp>
    <dsp:sp modelId="{77E8E972-534A-4D81-AB1A-697DED8A9E51}">
      <dsp:nvSpPr>
        <dsp:cNvPr id="0" name=""/>
        <dsp:cNvSpPr/>
      </dsp:nvSpPr>
      <dsp:spPr>
        <a:xfrm rot="16200000">
          <a:off x="3778310" y="1234174"/>
          <a:ext cx="368178" cy="406532"/>
        </a:xfrm>
        <a:prstGeom prst="rightArrow">
          <a:avLst>
            <a:gd name="adj1" fmla="val 60000"/>
            <a:gd name="adj2" fmla="val 50000"/>
          </a:avLst>
        </a:prstGeom>
        <a:gradFill rotWithShape="0">
          <a:gsLst>
            <a:gs pos="0">
              <a:schemeClr val="accent2">
                <a:tint val="60000"/>
                <a:hueOff val="0"/>
                <a:satOff val="0"/>
                <a:lumOff val="0"/>
                <a:alphaOff val="0"/>
                <a:tint val="98000"/>
                <a:shade val="25000"/>
                <a:satMod val="250000"/>
              </a:schemeClr>
            </a:gs>
            <a:gs pos="68000">
              <a:schemeClr val="accent2">
                <a:tint val="60000"/>
                <a:hueOff val="0"/>
                <a:satOff val="0"/>
                <a:lumOff val="0"/>
                <a:alphaOff val="0"/>
                <a:tint val="86000"/>
                <a:satMod val="115000"/>
              </a:schemeClr>
            </a:gs>
            <a:gs pos="100000">
              <a:schemeClr val="accent2">
                <a:tint val="6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tint val="60000"/>
              <a:hueOff val="0"/>
              <a:satOff val="0"/>
              <a:lumOff val="0"/>
              <a:alphaOff val="0"/>
              <a:shade val="9000"/>
              <a:alpha val="48000"/>
              <a:satMod val="105000"/>
            </a:scheme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b="1" kern="1200">
            <a:latin typeface="Times New Roman" pitchFamily="18" charset="0"/>
            <a:cs typeface="Times New Roman" pitchFamily="18" charset="0"/>
          </a:endParaRPr>
        </a:p>
      </dsp:txBody>
      <dsp:txXfrm>
        <a:off x="3833537" y="1370707"/>
        <a:ext cx="257725" cy="243920"/>
      </dsp:txXfrm>
    </dsp:sp>
    <dsp:sp modelId="{B5B19324-D607-4825-AF17-7281EB9B5E37}">
      <dsp:nvSpPr>
        <dsp:cNvPr id="0" name=""/>
        <dsp:cNvSpPr/>
      </dsp:nvSpPr>
      <dsp:spPr>
        <a:xfrm>
          <a:off x="3424341" y="3566"/>
          <a:ext cx="1076116" cy="1076116"/>
        </a:xfrm>
        <a:prstGeom prst="ellipse">
          <a:avLst/>
        </a:prstGeom>
        <a:gradFill rotWithShape="0">
          <a:gsLst>
            <a:gs pos="0">
              <a:schemeClr val="accent2">
                <a:hueOff val="0"/>
                <a:satOff val="0"/>
                <a:lumOff val="0"/>
                <a:alphaOff val="0"/>
                <a:tint val="98000"/>
                <a:shade val="25000"/>
                <a:satMod val="250000"/>
              </a:schemeClr>
            </a:gs>
            <a:gs pos="68000">
              <a:schemeClr val="accent2">
                <a:hueOff val="0"/>
                <a:satOff val="0"/>
                <a:lumOff val="0"/>
                <a:alphaOff val="0"/>
                <a:tint val="86000"/>
                <a:satMod val="115000"/>
              </a:schemeClr>
            </a:gs>
            <a:gs pos="100000">
              <a:schemeClr val="accent2">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b="1" kern="1200" dirty="0">
              <a:latin typeface="Times New Roman" pitchFamily="18" charset="0"/>
              <a:cs typeface="Times New Roman" pitchFamily="18" charset="0"/>
            </a:rPr>
            <a:t>Dividends</a:t>
          </a:r>
        </a:p>
      </dsp:txBody>
      <dsp:txXfrm>
        <a:off x="3581935" y="161160"/>
        <a:ext cx="760928" cy="760928"/>
      </dsp:txXfrm>
    </dsp:sp>
    <dsp:sp modelId="{8A23A212-92EC-4FCD-BF36-1A48A8CFA86E}">
      <dsp:nvSpPr>
        <dsp:cNvPr id="0" name=""/>
        <dsp:cNvSpPr/>
      </dsp:nvSpPr>
      <dsp:spPr>
        <a:xfrm rot="18900000">
          <a:off x="4439286" y="1507959"/>
          <a:ext cx="368178" cy="406532"/>
        </a:xfrm>
        <a:prstGeom prst="rightArrow">
          <a:avLst>
            <a:gd name="adj1" fmla="val 60000"/>
            <a:gd name="adj2" fmla="val 50000"/>
          </a:avLst>
        </a:prstGeom>
        <a:gradFill rotWithShape="0">
          <a:gsLst>
            <a:gs pos="0">
              <a:schemeClr val="accent2">
                <a:tint val="60000"/>
                <a:hueOff val="0"/>
                <a:satOff val="0"/>
                <a:lumOff val="0"/>
                <a:alphaOff val="0"/>
                <a:tint val="98000"/>
                <a:shade val="25000"/>
                <a:satMod val="250000"/>
              </a:schemeClr>
            </a:gs>
            <a:gs pos="68000">
              <a:schemeClr val="accent2">
                <a:tint val="60000"/>
                <a:hueOff val="0"/>
                <a:satOff val="0"/>
                <a:lumOff val="0"/>
                <a:alphaOff val="0"/>
                <a:tint val="86000"/>
                <a:satMod val="115000"/>
              </a:schemeClr>
            </a:gs>
            <a:gs pos="100000">
              <a:schemeClr val="accent2">
                <a:tint val="6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tint val="60000"/>
              <a:hueOff val="0"/>
              <a:satOff val="0"/>
              <a:lumOff val="0"/>
              <a:alphaOff val="0"/>
              <a:shade val="9000"/>
              <a:alpha val="48000"/>
              <a:satMod val="105000"/>
            </a:scheme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b="1" kern="1200">
            <a:latin typeface="Times New Roman" pitchFamily="18" charset="0"/>
            <a:cs typeface="Times New Roman" pitchFamily="18" charset="0"/>
          </a:endParaRPr>
        </a:p>
      </dsp:txBody>
      <dsp:txXfrm>
        <a:off x="4455461" y="1628316"/>
        <a:ext cx="257725" cy="243920"/>
      </dsp:txXfrm>
    </dsp:sp>
    <dsp:sp modelId="{F030CD64-85CC-462F-9FFD-AAD64CEE72D6}">
      <dsp:nvSpPr>
        <dsp:cNvPr id="0" name=""/>
        <dsp:cNvSpPr/>
      </dsp:nvSpPr>
      <dsp:spPr>
        <a:xfrm>
          <a:off x="4718754" y="539730"/>
          <a:ext cx="1076116" cy="1076116"/>
        </a:xfrm>
        <a:prstGeom prst="ellipse">
          <a:avLst/>
        </a:prstGeom>
        <a:gradFill rotWithShape="0">
          <a:gsLst>
            <a:gs pos="0">
              <a:schemeClr val="accent2">
                <a:hueOff val="0"/>
                <a:satOff val="0"/>
                <a:lumOff val="0"/>
                <a:alphaOff val="0"/>
                <a:tint val="98000"/>
                <a:shade val="25000"/>
                <a:satMod val="250000"/>
              </a:schemeClr>
            </a:gs>
            <a:gs pos="68000">
              <a:schemeClr val="accent2">
                <a:hueOff val="0"/>
                <a:satOff val="0"/>
                <a:lumOff val="0"/>
                <a:alphaOff val="0"/>
                <a:tint val="86000"/>
                <a:satMod val="115000"/>
              </a:schemeClr>
            </a:gs>
            <a:gs pos="100000">
              <a:schemeClr val="accent2">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b="1" kern="1200">
              <a:latin typeface="Times New Roman" pitchFamily="18" charset="0"/>
              <a:cs typeface="Times New Roman" pitchFamily="18" charset="0"/>
            </a:rPr>
            <a:t>Non-operating losses not passed through income statement </a:t>
          </a:r>
        </a:p>
      </dsp:txBody>
      <dsp:txXfrm>
        <a:off x="4876348" y="697324"/>
        <a:ext cx="760928" cy="760928"/>
      </dsp:txXfrm>
    </dsp:sp>
    <dsp:sp modelId="{9337E2E1-93E5-44F8-9E12-1E46ED22DA54}">
      <dsp:nvSpPr>
        <dsp:cNvPr id="0" name=""/>
        <dsp:cNvSpPr/>
      </dsp:nvSpPr>
      <dsp:spPr>
        <a:xfrm>
          <a:off x="4713071" y="2168935"/>
          <a:ext cx="368178" cy="406532"/>
        </a:xfrm>
        <a:prstGeom prst="rightArrow">
          <a:avLst>
            <a:gd name="adj1" fmla="val 60000"/>
            <a:gd name="adj2" fmla="val 50000"/>
          </a:avLst>
        </a:prstGeom>
        <a:gradFill rotWithShape="0">
          <a:gsLst>
            <a:gs pos="0">
              <a:schemeClr val="accent2">
                <a:tint val="60000"/>
                <a:hueOff val="0"/>
                <a:satOff val="0"/>
                <a:lumOff val="0"/>
                <a:alphaOff val="0"/>
                <a:tint val="98000"/>
                <a:shade val="25000"/>
                <a:satMod val="250000"/>
              </a:schemeClr>
            </a:gs>
            <a:gs pos="68000">
              <a:schemeClr val="accent2">
                <a:tint val="60000"/>
                <a:hueOff val="0"/>
                <a:satOff val="0"/>
                <a:lumOff val="0"/>
                <a:alphaOff val="0"/>
                <a:tint val="86000"/>
                <a:satMod val="115000"/>
              </a:schemeClr>
            </a:gs>
            <a:gs pos="100000">
              <a:schemeClr val="accent2">
                <a:tint val="6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tint val="60000"/>
              <a:hueOff val="0"/>
              <a:satOff val="0"/>
              <a:lumOff val="0"/>
              <a:alphaOff val="0"/>
              <a:shade val="9000"/>
              <a:alpha val="48000"/>
              <a:satMod val="105000"/>
            </a:scheme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b="1" kern="1200">
            <a:latin typeface="Times New Roman" pitchFamily="18" charset="0"/>
            <a:cs typeface="Times New Roman" pitchFamily="18" charset="0"/>
          </a:endParaRPr>
        </a:p>
      </dsp:txBody>
      <dsp:txXfrm>
        <a:off x="4713071" y="2250241"/>
        <a:ext cx="257725" cy="243920"/>
      </dsp:txXfrm>
    </dsp:sp>
    <dsp:sp modelId="{BFBEC399-6762-4385-BDB4-01BAE9ECE5F0}">
      <dsp:nvSpPr>
        <dsp:cNvPr id="0" name=""/>
        <dsp:cNvSpPr/>
      </dsp:nvSpPr>
      <dsp:spPr>
        <a:xfrm>
          <a:off x="5254918" y="1834143"/>
          <a:ext cx="1076116" cy="1076116"/>
        </a:xfrm>
        <a:prstGeom prst="ellipse">
          <a:avLst/>
        </a:prstGeom>
        <a:gradFill rotWithShape="0">
          <a:gsLst>
            <a:gs pos="0">
              <a:schemeClr val="accent2">
                <a:hueOff val="0"/>
                <a:satOff val="0"/>
                <a:lumOff val="0"/>
                <a:alphaOff val="0"/>
                <a:tint val="98000"/>
                <a:shade val="25000"/>
                <a:satMod val="250000"/>
              </a:schemeClr>
            </a:gs>
            <a:gs pos="68000">
              <a:schemeClr val="accent2">
                <a:hueOff val="0"/>
                <a:satOff val="0"/>
                <a:lumOff val="0"/>
                <a:alphaOff val="0"/>
                <a:tint val="86000"/>
                <a:satMod val="115000"/>
              </a:schemeClr>
            </a:gs>
            <a:gs pos="100000">
              <a:schemeClr val="accent2">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b="1" kern="1200" dirty="0">
              <a:latin typeface="Times New Roman" pitchFamily="18" charset="0"/>
              <a:cs typeface="Times New Roman" pitchFamily="18" charset="0"/>
            </a:rPr>
            <a:t>Redemption of redeemable preference share capital</a:t>
          </a:r>
        </a:p>
      </dsp:txBody>
      <dsp:txXfrm>
        <a:off x="5412512" y="1991737"/>
        <a:ext cx="760928" cy="760928"/>
      </dsp:txXfrm>
    </dsp:sp>
    <dsp:sp modelId="{4B74F526-63BA-42AB-A167-B26C00998678}">
      <dsp:nvSpPr>
        <dsp:cNvPr id="0" name=""/>
        <dsp:cNvSpPr/>
      </dsp:nvSpPr>
      <dsp:spPr>
        <a:xfrm rot="2700000">
          <a:off x="4439286" y="2829910"/>
          <a:ext cx="368178" cy="406532"/>
        </a:xfrm>
        <a:prstGeom prst="rightArrow">
          <a:avLst>
            <a:gd name="adj1" fmla="val 60000"/>
            <a:gd name="adj2" fmla="val 50000"/>
          </a:avLst>
        </a:prstGeom>
        <a:gradFill rotWithShape="0">
          <a:gsLst>
            <a:gs pos="0">
              <a:schemeClr val="accent2">
                <a:tint val="60000"/>
                <a:hueOff val="0"/>
                <a:satOff val="0"/>
                <a:lumOff val="0"/>
                <a:alphaOff val="0"/>
                <a:tint val="98000"/>
                <a:shade val="25000"/>
                <a:satMod val="250000"/>
              </a:schemeClr>
            </a:gs>
            <a:gs pos="68000">
              <a:schemeClr val="accent2">
                <a:tint val="60000"/>
                <a:hueOff val="0"/>
                <a:satOff val="0"/>
                <a:lumOff val="0"/>
                <a:alphaOff val="0"/>
                <a:tint val="86000"/>
                <a:satMod val="115000"/>
              </a:schemeClr>
            </a:gs>
            <a:gs pos="100000">
              <a:schemeClr val="accent2">
                <a:tint val="6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tint val="60000"/>
              <a:hueOff val="0"/>
              <a:satOff val="0"/>
              <a:lumOff val="0"/>
              <a:alphaOff val="0"/>
              <a:shade val="9000"/>
              <a:alpha val="48000"/>
              <a:satMod val="105000"/>
            </a:scheme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b="1" kern="1200">
            <a:latin typeface="Times New Roman" pitchFamily="18" charset="0"/>
            <a:cs typeface="Times New Roman" pitchFamily="18" charset="0"/>
          </a:endParaRPr>
        </a:p>
      </dsp:txBody>
      <dsp:txXfrm>
        <a:off x="4455461" y="2872165"/>
        <a:ext cx="257725" cy="243920"/>
      </dsp:txXfrm>
    </dsp:sp>
    <dsp:sp modelId="{AC51DCC3-B6D1-4263-B2A2-1E94488E790A}">
      <dsp:nvSpPr>
        <dsp:cNvPr id="0" name=""/>
        <dsp:cNvSpPr/>
      </dsp:nvSpPr>
      <dsp:spPr>
        <a:xfrm>
          <a:off x="4718754" y="3128556"/>
          <a:ext cx="1076116" cy="1076116"/>
        </a:xfrm>
        <a:prstGeom prst="ellipse">
          <a:avLst/>
        </a:prstGeom>
        <a:gradFill rotWithShape="0">
          <a:gsLst>
            <a:gs pos="0">
              <a:schemeClr val="accent2">
                <a:hueOff val="0"/>
                <a:satOff val="0"/>
                <a:lumOff val="0"/>
                <a:alphaOff val="0"/>
                <a:tint val="98000"/>
                <a:shade val="25000"/>
                <a:satMod val="250000"/>
              </a:schemeClr>
            </a:gs>
            <a:gs pos="68000">
              <a:schemeClr val="accent2">
                <a:hueOff val="0"/>
                <a:satOff val="0"/>
                <a:lumOff val="0"/>
                <a:alphaOff val="0"/>
                <a:tint val="86000"/>
                <a:satMod val="115000"/>
              </a:schemeClr>
            </a:gs>
            <a:gs pos="100000">
              <a:schemeClr val="accent2">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b="1" kern="1200">
              <a:latin typeface="Times New Roman" pitchFamily="18" charset="0"/>
              <a:cs typeface="Times New Roman" pitchFamily="18" charset="0"/>
            </a:rPr>
            <a:t>Repayment of debentures/bonds</a:t>
          </a:r>
        </a:p>
      </dsp:txBody>
      <dsp:txXfrm>
        <a:off x="4876348" y="3286150"/>
        <a:ext cx="760928" cy="760928"/>
      </dsp:txXfrm>
    </dsp:sp>
    <dsp:sp modelId="{2E9FA8A1-F572-48E9-A97A-3C8AA3BA6D2A}">
      <dsp:nvSpPr>
        <dsp:cNvPr id="0" name=""/>
        <dsp:cNvSpPr/>
      </dsp:nvSpPr>
      <dsp:spPr>
        <a:xfrm rot="5400000">
          <a:off x="3778310" y="3103695"/>
          <a:ext cx="368178" cy="406532"/>
        </a:xfrm>
        <a:prstGeom prst="rightArrow">
          <a:avLst>
            <a:gd name="adj1" fmla="val 60000"/>
            <a:gd name="adj2" fmla="val 50000"/>
          </a:avLst>
        </a:prstGeom>
        <a:gradFill rotWithShape="0">
          <a:gsLst>
            <a:gs pos="0">
              <a:schemeClr val="accent2">
                <a:tint val="60000"/>
                <a:hueOff val="0"/>
                <a:satOff val="0"/>
                <a:lumOff val="0"/>
                <a:alphaOff val="0"/>
                <a:tint val="98000"/>
                <a:shade val="25000"/>
                <a:satMod val="250000"/>
              </a:schemeClr>
            </a:gs>
            <a:gs pos="68000">
              <a:schemeClr val="accent2">
                <a:tint val="60000"/>
                <a:hueOff val="0"/>
                <a:satOff val="0"/>
                <a:lumOff val="0"/>
                <a:alphaOff val="0"/>
                <a:tint val="86000"/>
                <a:satMod val="115000"/>
              </a:schemeClr>
            </a:gs>
            <a:gs pos="100000">
              <a:schemeClr val="accent2">
                <a:tint val="6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tint val="60000"/>
              <a:hueOff val="0"/>
              <a:satOff val="0"/>
              <a:lumOff val="0"/>
              <a:alphaOff val="0"/>
              <a:shade val="9000"/>
              <a:alpha val="48000"/>
              <a:satMod val="105000"/>
            </a:scheme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b="1" kern="1200">
            <a:latin typeface="Times New Roman" pitchFamily="18" charset="0"/>
            <a:cs typeface="Times New Roman" pitchFamily="18" charset="0"/>
          </a:endParaRPr>
        </a:p>
      </dsp:txBody>
      <dsp:txXfrm>
        <a:off x="3833537" y="3129775"/>
        <a:ext cx="257725" cy="243920"/>
      </dsp:txXfrm>
    </dsp:sp>
    <dsp:sp modelId="{200A3643-DBD1-4888-B032-BD2C47777C3E}">
      <dsp:nvSpPr>
        <dsp:cNvPr id="0" name=""/>
        <dsp:cNvSpPr/>
      </dsp:nvSpPr>
      <dsp:spPr>
        <a:xfrm>
          <a:off x="3424341" y="3664719"/>
          <a:ext cx="1076116" cy="1076116"/>
        </a:xfrm>
        <a:prstGeom prst="ellipse">
          <a:avLst/>
        </a:prstGeom>
        <a:gradFill rotWithShape="0">
          <a:gsLst>
            <a:gs pos="0">
              <a:schemeClr val="accent2">
                <a:hueOff val="0"/>
                <a:satOff val="0"/>
                <a:lumOff val="0"/>
                <a:alphaOff val="0"/>
                <a:tint val="98000"/>
                <a:shade val="25000"/>
                <a:satMod val="250000"/>
              </a:schemeClr>
            </a:gs>
            <a:gs pos="68000">
              <a:schemeClr val="accent2">
                <a:hueOff val="0"/>
                <a:satOff val="0"/>
                <a:lumOff val="0"/>
                <a:alphaOff val="0"/>
                <a:tint val="86000"/>
                <a:satMod val="115000"/>
              </a:schemeClr>
            </a:gs>
            <a:gs pos="100000">
              <a:schemeClr val="accent2">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b="1" kern="1200">
              <a:latin typeface="Times New Roman" pitchFamily="18" charset="0"/>
              <a:cs typeface="Times New Roman" pitchFamily="18" charset="0"/>
            </a:rPr>
            <a:t>Repayment of Long-Term loans</a:t>
          </a:r>
        </a:p>
      </dsp:txBody>
      <dsp:txXfrm>
        <a:off x="3581935" y="3822313"/>
        <a:ext cx="760928" cy="760928"/>
      </dsp:txXfrm>
    </dsp:sp>
    <dsp:sp modelId="{BF662363-F9A7-4BEE-823F-7E573A31CB08}">
      <dsp:nvSpPr>
        <dsp:cNvPr id="0" name=""/>
        <dsp:cNvSpPr/>
      </dsp:nvSpPr>
      <dsp:spPr>
        <a:xfrm rot="8100000">
          <a:off x="3117335" y="2829910"/>
          <a:ext cx="368178" cy="406532"/>
        </a:xfrm>
        <a:prstGeom prst="rightArrow">
          <a:avLst>
            <a:gd name="adj1" fmla="val 60000"/>
            <a:gd name="adj2" fmla="val 50000"/>
          </a:avLst>
        </a:prstGeom>
        <a:gradFill rotWithShape="0">
          <a:gsLst>
            <a:gs pos="0">
              <a:schemeClr val="accent2">
                <a:tint val="60000"/>
                <a:hueOff val="0"/>
                <a:satOff val="0"/>
                <a:lumOff val="0"/>
                <a:alphaOff val="0"/>
                <a:tint val="98000"/>
                <a:shade val="25000"/>
                <a:satMod val="250000"/>
              </a:schemeClr>
            </a:gs>
            <a:gs pos="68000">
              <a:schemeClr val="accent2">
                <a:tint val="60000"/>
                <a:hueOff val="0"/>
                <a:satOff val="0"/>
                <a:lumOff val="0"/>
                <a:alphaOff val="0"/>
                <a:tint val="86000"/>
                <a:satMod val="115000"/>
              </a:schemeClr>
            </a:gs>
            <a:gs pos="100000">
              <a:schemeClr val="accent2">
                <a:tint val="6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tint val="60000"/>
              <a:hueOff val="0"/>
              <a:satOff val="0"/>
              <a:lumOff val="0"/>
              <a:alphaOff val="0"/>
              <a:shade val="9000"/>
              <a:alpha val="48000"/>
              <a:satMod val="105000"/>
            </a:scheme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b="1" kern="1200">
            <a:latin typeface="Times New Roman" pitchFamily="18" charset="0"/>
            <a:cs typeface="Times New Roman" pitchFamily="18" charset="0"/>
          </a:endParaRPr>
        </a:p>
      </dsp:txBody>
      <dsp:txXfrm rot="10800000">
        <a:off x="3211613" y="2872165"/>
        <a:ext cx="257725" cy="243920"/>
      </dsp:txXfrm>
    </dsp:sp>
    <dsp:sp modelId="{9DCB499B-023D-4A62-9552-021BEA9406AC}">
      <dsp:nvSpPr>
        <dsp:cNvPr id="0" name=""/>
        <dsp:cNvSpPr/>
      </dsp:nvSpPr>
      <dsp:spPr>
        <a:xfrm>
          <a:off x="2129928" y="3128556"/>
          <a:ext cx="1076116" cy="1076116"/>
        </a:xfrm>
        <a:prstGeom prst="ellipse">
          <a:avLst/>
        </a:prstGeom>
        <a:gradFill rotWithShape="0">
          <a:gsLst>
            <a:gs pos="0">
              <a:schemeClr val="accent2">
                <a:hueOff val="0"/>
                <a:satOff val="0"/>
                <a:lumOff val="0"/>
                <a:alphaOff val="0"/>
                <a:tint val="98000"/>
                <a:shade val="25000"/>
                <a:satMod val="250000"/>
              </a:schemeClr>
            </a:gs>
            <a:gs pos="68000">
              <a:schemeClr val="accent2">
                <a:hueOff val="0"/>
                <a:satOff val="0"/>
                <a:lumOff val="0"/>
                <a:alphaOff val="0"/>
                <a:tint val="86000"/>
                <a:satMod val="115000"/>
              </a:schemeClr>
            </a:gs>
            <a:gs pos="100000">
              <a:schemeClr val="accent2">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b="1" kern="1200">
              <a:latin typeface="Times New Roman" pitchFamily="18" charset="0"/>
              <a:cs typeface="Times New Roman" pitchFamily="18" charset="0"/>
            </a:rPr>
            <a:t>Purchase of Fixed Assets </a:t>
          </a:r>
        </a:p>
      </dsp:txBody>
      <dsp:txXfrm>
        <a:off x="2287522" y="3286150"/>
        <a:ext cx="760928" cy="760928"/>
      </dsp:txXfrm>
    </dsp:sp>
    <dsp:sp modelId="{9CED4D75-F2E5-499E-83B9-D21DFA79789F}">
      <dsp:nvSpPr>
        <dsp:cNvPr id="0" name=""/>
        <dsp:cNvSpPr/>
      </dsp:nvSpPr>
      <dsp:spPr>
        <a:xfrm rot="10800000">
          <a:off x="2843550" y="2168935"/>
          <a:ext cx="368178" cy="406532"/>
        </a:xfrm>
        <a:prstGeom prst="rightArrow">
          <a:avLst>
            <a:gd name="adj1" fmla="val 60000"/>
            <a:gd name="adj2" fmla="val 50000"/>
          </a:avLst>
        </a:prstGeom>
        <a:gradFill rotWithShape="0">
          <a:gsLst>
            <a:gs pos="0">
              <a:schemeClr val="accent2">
                <a:tint val="60000"/>
                <a:hueOff val="0"/>
                <a:satOff val="0"/>
                <a:lumOff val="0"/>
                <a:alphaOff val="0"/>
                <a:tint val="98000"/>
                <a:shade val="25000"/>
                <a:satMod val="250000"/>
              </a:schemeClr>
            </a:gs>
            <a:gs pos="68000">
              <a:schemeClr val="accent2">
                <a:tint val="60000"/>
                <a:hueOff val="0"/>
                <a:satOff val="0"/>
                <a:lumOff val="0"/>
                <a:alphaOff val="0"/>
                <a:tint val="86000"/>
                <a:satMod val="115000"/>
              </a:schemeClr>
            </a:gs>
            <a:gs pos="100000">
              <a:schemeClr val="accent2">
                <a:tint val="6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tint val="60000"/>
              <a:hueOff val="0"/>
              <a:satOff val="0"/>
              <a:lumOff val="0"/>
              <a:alphaOff val="0"/>
              <a:shade val="9000"/>
              <a:alpha val="48000"/>
              <a:satMod val="105000"/>
            </a:scheme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b="1" kern="1200">
            <a:latin typeface="Times New Roman" pitchFamily="18" charset="0"/>
            <a:cs typeface="Times New Roman" pitchFamily="18" charset="0"/>
          </a:endParaRPr>
        </a:p>
      </dsp:txBody>
      <dsp:txXfrm rot="10800000">
        <a:off x="2954003" y="2250241"/>
        <a:ext cx="257725" cy="243920"/>
      </dsp:txXfrm>
    </dsp:sp>
    <dsp:sp modelId="{09E84761-1AD0-4D97-87D5-D334F51EF985}">
      <dsp:nvSpPr>
        <dsp:cNvPr id="0" name=""/>
        <dsp:cNvSpPr/>
      </dsp:nvSpPr>
      <dsp:spPr>
        <a:xfrm>
          <a:off x="1593765" y="1834143"/>
          <a:ext cx="1076116" cy="1076116"/>
        </a:xfrm>
        <a:prstGeom prst="ellipse">
          <a:avLst/>
        </a:prstGeom>
        <a:gradFill rotWithShape="0">
          <a:gsLst>
            <a:gs pos="0">
              <a:schemeClr val="accent2">
                <a:hueOff val="0"/>
                <a:satOff val="0"/>
                <a:lumOff val="0"/>
                <a:alphaOff val="0"/>
                <a:tint val="98000"/>
                <a:shade val="25000"/>
                <a:satMod val="250000"/>
              </a:schemeClr>
            </a:gs>
            <a:gs pos="68000">
              <a:schemeClr val="accent2">
                <a:hueOff val="0"/>
                <a:satOff val="0"/>
                <a:lumOff val="0"/>
                <a:alphaOff val="0"/>
                <a:tint val="86000"/>
                <a:satMod val="115000"/>
              </a:schemeClr>
            </a:gs>
            <a:gs pos="100000">
              <a:schemeClr val="accent2">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b="1" kern="1200">
              <a:latin typeface="Times New Roman" pitchFamily="18" charset="0"/>
              <a:cs typeface="Times New Roman" pitchFamily="18" charset="0"/>
            </a:rPr>
            <a:t>Purchase of Long-Term Investment</a:t>
          </a:r>
        </a:p>
      </dsp:txBody>
      <dsp:txXfrm>
        <a:off x="1751359" y="1991737"/>
        <a:ext cx="760928" cy="760928"/>
      </dsp:txXfrm>
    </dsp:sp>
    <dsp:sp modelId="{5A2E7B50-3026-440E-91B2-63E1F7B3260F}">
      <dsp:nvSpPr>
        <dsp:cNvPr id="0" name=""/>
        <dsp:cNvSpPr/>
      </dsp:nvSpPr>
      <dsp:spPr>
        <a:xfrm rot="13500000">
          <a:off x="3117335" y="1507959"/>
          <a:ext cx="368178" cy="406532"/>
        </a:xfrm>
        <a:prstGeom prst="rightArrow">
          <a:avLst>
            <a:gd name="adj1" fmla="val 60000"/>
            <a:gd name="adj2" fmla="val 50000"/>
          </a:avLst>
        </a:prstGeom>
        <a:gradFill rotWithShape="0">
          <a:gsLst>
            <a:gs pos="0">
              <a:schemeClr val="accent2">
                <a:tint val="60000"/>
                <a:hueOff val="0"/>
                <a:satOff val="0"/>
                <a:lumOff val="0"/>
                <a:alphaOff val="0"/>
                <a:tint val="98000"/>
                <a:shade val="25000"/>
                <a:satMod val="250000"/>
              </a:schemeClr>
            </a:gs>
            <a:gs pos="68000">
              <a:schemeClr val="accent2">
                <a:tint val="60000"/>
                <a:hueOff val="0"/>
                <a:satOff val="0"/>
                <a:lumOff val="0"/>
                <a:alphaOff val="0"/>
                <a:tint val="86000"/>
                <a:satMod val="115000"/>
              </a:schemeClr>
            </a:gs>
            <a:gs pos="100000">
              <a:schemeClr val="accent2">
                <a:tint val="6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tint val="60000"/>
              <a:hueOff val="0"/>
              <a:satOff val="0"/>
              <a:lumOff val="0"/>
              <a:alphaOff val="0"/>
              <a:shade val="9000"/>
              <a:alpha val="48000"/>
              <a:satMod val="105000"/>
            </a:scheme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b="1" kern="1200">
            <a:latin typeface="Times New Roman" pitchFamily="18" charset="0"/>
            <a:cs typeface="Times New Roman" pitchFamily="18" charset="0"/>
          </a:endParaRPr>
        </a:p>
      </dsp:txBody>
      <dsp:txXfrm rot="10800000">
        <a:off x="3211613" y="1628316"/>
        <a:ext cx="257725" cy="243920"/>
      </dsp:txXfrm>
    </dsp:sp>
    <dsp:sp modelId="{28F56A7F-6C16-45C3-B09B-4B6FF2271CC1}">
      <dsp:nvSpPr>
        <dsp:cNvPr id="0" name=""/>
        <dsp:cNvSpPr/>
      </dsp:nvSpPr>
      <dsp:spPr>
        <a:xfrm>
          <a:off x="2129928" y="539730"/>
          <a:ext cx="1076116" cy="1076116"/>
        </a:xfrm>
        <a:prstGeom prst="ellipse">
          <a:avLst/>
        </a:prstGeom>
        <a:gradFill rotWithShape="0">
          <a:gsLst>
            <a:gs pos="0">
              <a:schemeClr val="accent2">
                <a:hueOff val="0"/>
                <a:satOff val="0"/>
                <a:lumOff val="0"/>
                <a:alphaOff val="0"/>
                <a:tint val="98000"/>
                <a:shade val="25000"/>
                <a:satMod val="250000"/>
              </a:schemeClr>
            </a:gs>
            <a:gs pos="68000">
              <a:schemeClr val="accent2">
                <a:hueOff val="0"/>
                <a:satOff val="0"/>
                <a:lumOff val="0"/>
                <a:alphaOff val="0"/>
                <a:tint val="86000"/>
                <a:satMod val="115000"/>
              </a:schemeClr>
            </a:gs>
            <a:gs pos="100000">
              <a:schemeClr val="accent2">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b="1" kern="1200">
              <a:latin typeface="Times New Roman" pitchFamily="18" charset="0"/>
              <a:cs typeface="Times New Roman" pitchFamily="18" charset="0"/>
            </a:rPr>
            <a:t>Increase in Working Capital</a:t>
          </a:r>
        </a:p>
      </dsp:txBody>
      <dsp:txXfrm>
        <a:off x="2287522" y="697324"/>
        <a:ext cx="760928" cy="7609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9A1D01-5E46-426D-94FB-37F126F0477F}">
      <dsp:nvSpPr>
        <dsp:cNvPr id="0" name=""/>
        <dsp:cNvSpPr/>
      </dsp:nvSpPr>
      <dsp:spPr>
        <a:xfrm>
          <a:off x="3101321" y="2414774"/>
          <a:ext cx="1974621" cy="1974621"/>
        </a:xfrm>
        <a:prstGeom prst="ellipse">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a:latin typeface="Arial Narrow" pitchFamily="34" charset="0"/>
              <a:cs typeface="Times New Roman" pitchFamily="18" charset="0"/>
            </a:rPr>
            <a:t>Sources of Funds</a:t>
          </a:r>
        </a:p>
      </dsp:txBody>
      <dsp:txXfrm>
        <a:off x="3390498" y="2703951"/>
        <a:ext cx="1396267" cy="1396267"/>
      </dsp:txXfrm>
    </dsp:sp>
    <dsp:sp modelId="{C7503152-C8CD-4670-A301-BB88277224FA}">
      <dsp:nvSpPr>
        <dsp:cNvPr id="0" name=""/>
        <dsp:cNvSpPr/>
      </dsp:nvSpPr>
      <dsp:spPr>
        <a:xfrm rot="10800971">
          <a:off x="1120788" y="3120127"/>
          <a:ext cx="1871603" cy="56276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FF4B20D-30A3-49DC-82E4-CE621B8D3F0C}">
      <dsp:nvSpPr>
        <dsp:cNvPr id="0" name=""/>
        <dsp:cNvSpPr/>
      </dsp:nvSpPr>
      <dsp:spPr>
        <a:xfrm>
          <a:off x="429671" y="2848352"/>
          <a:ext cx="1382235" cy="1105788"/>
        </a:xfrm>
        <a:prstGeom prst="roundRect">
          <a:avLst>
            <a:gd name="adj" fmla="val 10000"/>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a:latin typeface="Arial Narrow" pitchFamily="34" charset="0"/>
              <a:cs typeface="Times New Roman" pitchFamily="18" charset="0"/>
            </a:rPr>
            <a:t>Funds from Operations</a:t>
          </a:r>
        </a:p>
      </dsp:txBody>
      <dsp:txXfrm>
        <a:off x="462058" y="2880739"/>
        <a:ext cx="1317461" cy="1041014"/>
      </dsp:txXfrm>
    </dsp:sp>
    <dsp:sp modelId="{1E4F5760-84FF-4316-AC95-9FE59D4EDE00}">
      <dsp:nvSpPr>
        <dsp:cNvPr id="0" name=""/>
        <dsp:cNvSpPr/>
      </dsp:nvSpPr>
      <dsp:spPr>
        <a:xfrm rot="12978567">
          <a:off x="1510382" y="1915707"/>
          <a:ext cx="1876832" cy="56276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727B9E4-AD60-4003-AEDA-11BB3A793770}">
      <dsp:nvSpPr>
        <dsp:cNvPr id="0" name=""/>
        <dsp:cNvSpPr/>
      </dsp:nvSpPr>
      <dsp:spPr>
        <a:xfrm>
          <a:off x="1001476" y="1088517"/>
          <a:ext cx="1382235" cy="1105788"/>
        </a:xfrm>
        <a:prstGeom prst="roundRect">
          <a:avLst>
            <a:gd name="adj" fmla="val 10000"/>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a:latin typeface="Arial Narrow" pitchFamily="34" charset="0"/>
              <a:cs typeface="Times New Roman" pitchFamily="18" charset="0"/>
            </a:rPr>
            <a:t>New Issue of Share Capital</a:t>
          </a:r>
        </a:p>
      </dsp:txBody>
      <dsp:txXfrm>
        <a:off x="1033863" y="1120904"/>
        <a:ext cx="1317461" cy="1041014"/>
      </dsp:txXfrm>
    </dsp:sp>
    <dsp:sp modelId="{055C0754-E27E-430E-BFE4-2527FA048F5B}">
      <dsp:nvSpPr>
        <dsp:cNvPr id="0" name=""/>
        <dsp:cNvSpPr/>
      </dsp:nvSpPr>
      <dsp:spPr>
        <a:xfrm rot="15166969">
          <a:off x="2541921" y="1172153"/>
          <a:ext cx="1885788" cy="56276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2C3F6B7-1E9E-4A31-9290-BE84C89893A1}">
      <dsp:nvSpPr>
        <dsp:cNvPr id="0" name=""/>
        <dsp:cNvSpPr/>
      </dsp:nvSpPr>
      <dsp:spPr>
        <a:xfrm>
          <a:off x="2514606" y="0"/>
          <a:ext cx="1382235" cy="1105788"/>
        </a:xfrm>
        <a:prstGeom prst="roundRect">
          <a:avLst>
            <a:gd name="adj" fmla="val 10000"/>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dirty="0">
              <a:latin typeface="Arial Narrow" pitchFamily="34" charset="0"/>
              <a:cs typeface="Times New Roman" pitchFamily="18" charset="0"/>
            </a:rPr>
            <a:t>New Issue of debenture/bonds</a:t>
          </a:r>
        </a:p>
      </dsp:txBody>
      <dsp:txXfrm>
        <a:off x="2546993" y="32387"/>
        <a:ext cx="1317461" cy="1041014"/>
      </dsp:txXfrm>
    </dsp:sp>
    <dsp:sp modelId="{E6B9F891-1AE0-4AE5-A7D1-BC1AD729B2CF}">
      <dsp:nvSpPr>
        <dsp:cNvPr id="0" name=""/>
        <dsp:cNvSpPr/>
      </dsp:nvSpPr>
      <dsp:spPr>
        <a:xfrm rot="17325352">
          <a:off x="3793747" y="1176021"/>
          <a:ext cx="1910473" cy="56276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2F28E5C-3533-47FB-A1CF-B1365FA5CB4F}">
      <dsp:nvSpPr>
        <dsp:cNvPr id="0" name=""/>
        <dsp:cNvSpPr/>
      </dsp:nvSpPr>
      <dsp:spPr>
        <a:xfrm>
          <a:off x="4365010" y="0"/>
          <a:ext cx="1382235" cy="1105788"/>
        </a:xfrm>
        <a:prstGeom prst="roundRect">
          <a:avLst>
            <a:gd name="adj" fmla="val 10000"/>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a:latin typeface="Arial Narrow" pitchFamily="34" charset="0"/>
              <a:cs typeface="Times New Roman" pitchFamily="18" charset="0"/>
            </a:rPr>
            <a:t>Additional Long-Term Borrowing</a:t>
          </a:r>
        </a:p>
      </dsp:txBody>
      <dsp:txXfrm>
        <a:off x="4397397" y="32387"/>
        <a:ext cx="1317461" cy="1041014"/>
      </dsp:txXfrm>
    </dsp:sp>
    <dsp:sp modelId="{CE71CC2D-1521-4C92-8D87-2EB41EDA6EDC}">
      <dsp:nvSpPr>
        <dsp:cNvPr id="0" name=""/>
        <dsp:cNvSpPr/>
      </dsp:nvSpPr>
      <dsp:spPr>
        <a:xfrm rot="19466621">
          <a:off x="4803321" y="1920207"/>
          <a:ext cx="1929693" cy="56276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EECB9AE-AAD1-4D26-AF51-07A7F127A218}">
      <dsp:nvSpPr>
        <dsp:cNvPr id="0" name=""/>
        <dsp:cNvSpPr/>
      </dsp:nvSpPr>
      <dsp:spPr>
        <a:xfrm>
          <a:off x="5861997" y="1087636"/>
          <a:ext cx="1382235" cy="1105788"/>
        </a:xfrm>
        <a:prstGeom prst="roundRect">
          <a:avLst>
            <a:gd name="adj" fmla="val 10000"/>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a:latin typeface="Arial Narrow" pitchFamily="34" charset="0"/>
              <a:cs typeface="Times New Roman" pitchFamily="18" charset="0"/>
            </a:rPr>
            <a:t>Sale Proceeds of Fixed Assets</a:t>
          </a:r>
        </a:p>
      </dsp:txBody>
      <dsp:txXfrm>
        <a:off x="5894384" y="1120023"/>
        <a:ext cx="1317461" cy="1041014"/>
      </dsp:txXfrm>
    </dsp:sp>
    <dsp:sp modelId="{414D2351-1345-4EBF-BFFA-267A8AA5CA39}">
      <dsp:nvSpPr>
        <dsp:cNvPr id="0" name=""/>
        <dsp:cNvSpPr/>
      </dsp:nvSpPr>
      <dsp:spPr>
        <a:xfrm rot="21598052">
          <a:off x="5188636" y="3119529"/>
          <a:ext cx="1936282" cy="56276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DA4D6E0-5F31-4B70-B81A-65DC21E3DC6A}">
      <dsp:nvSpPr>
        <dsp:cNvPr id="0" name=""/>
        <dsp:cNvSpPr/>
      </dsp:nvSpPr>
      <dsp:spPr>
        <a:xfrm>
          <a:off x="6433801" y="2847470"/>
          <a:ext cx="1382235" cy="1105788"/>
        </a:xfrm>
        <a:prstGeom prst="roundRect">
          <a:avLst>
            <a:gd name="adj" fmla="val 10000"/>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a:latin typeface="Arial Narrow" pitchFamily="34" charset="0"/>
              <a:cs typeface="Times New Roman" pitchFamily="18" charset="0"/>
            </a:rPr>
            <a:t>Sale of Long-Term Investment</a:t>
          </a:r>
        </a:p>
      </dsp:txBody>
      <dsp:txXfrm>
        <a:off x="6466188" y="2879857"/>
        <a:ext cx="1317461" cy="1041014"/>
      </dsp:txXfrm>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r>
              <a:rPr lang="it-IT" sz="1000" smtClean="0"/>
              <a:t>FAM 4/e, Tata McGraw Hill</a:t>
            </a:r>
            <a:endParaRPr lang="en-US" sz="1000" dirty="0"/>
          </a:p>
        </p:txBody>
      </p:sp>
      <p:sp>
        <p:nvSpPr>
          <p:cNvPr id="12288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r>
              <a:rPr lang="en-US" sz="1000" smtClean="0"/>
              <a:t>2016</a:t>
            </a:r>
            <a:endParaRPr lang="en-US" sz="1000"/>
          </a:p>
        </p:txBody>
      </p:sp>
      <p:sp>
        <p:nvSpPr>
          <p:cNvPr id="12288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r>
              <a:rPr lang="en-US" sz="1000" smtClean="0"/>
              <a:t>Ramachandran &amp; Kakani</a:t>
            </a:r>
            <a:endParaRPr lang="en-US" sz="1000"/>
          </a:p>
        </p:txBody>
      </p:sp>
      <p:sp>
        <p:nvSpPr>
          <p:cNvPr id="12288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ECF41B96-7EDA-4709-8632-B26CC7BB02EA}" type="slidenum">
              <a:rPr lang="en-US"/>
              <a:pPr>
                <a:defRPr/>
              </a:pPr>
              <a:t>‹#›</a:t>
            </a:fld>
            <a:endParaRPr lang="en-US"/>
          </a:p>
        </p:txBody>
      </p:sp>
    </p:spTree>
    <p:extLst>
      <p:ext uri="{BB962C8B-B14F-4D97-AF65-F5344CB8AC3E}">
        <p14:creationId xmlns:p14="http://schemas.microsoft.com/office/powerpoint/2010/main" val="21877244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a:defRPr/>
            </a:pPr>
            <a:r>
              <a:rPr lang="it-IT" smtClean="0"/>
              <a:t>FAM 4/e, Tata McGraw Hill</a:t>
            </a:r>
            <a:endParaRPr lang="en-US" dirty="0"/>
          </a:p>
        </p:txBody>
      </p:sp>
      <p:sp>
        <p:nvSpPr>
          <p:cNvPr id="1218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a:defRPr/>
            </a:pPr>
            <a:r>
              <a:rPr lang="en-US" smtClean="0"/>
              <a:t>2016</a:t>
            </a:r>
            <a:endParaRPr lang="en-US"/>
          </a:p>
        </p:txBody>
      </p:sp>
      <p:sp>
        <p:nvSpPr>
          <p:cNvPr id="624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218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18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000">
                <a:latin typeface="Arial" charset="0"/>
              </a:defRPr>
            </a:lvl1pPr>
          </a:lstStyle>
          <a:p>
            <a:pPr>
              <a:defRPr/>
            </a:pPr>
            <a:r>
              <a:rPr lang="en-US" smtClean="0"/>
              <a:t>Ramachandran &amp; Kakani</a:t>
            </a:r>
            <a:endParaRPr lang="en-US"/>
          </a:p>
        </p:txBody>
      </p:sp>
      <p:sp>
        <p:nvSpPr>
          <p:cNvPr id="1218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32BC9DE0-AAE1-4F3F-861D-12DD43BEA398}" type="slidenum">
              <a:rPr lang="en-US"/>
              <a:pPr>
                <a:defRPr/>
              </a:pPr>
              <a:t>‹#›</a:t>
            </a:fld>
            <a:endParaRPr lang="en-US"/>
          </a:p>
        </p:txBody>
      </p:sp>
    </p:spTree>
    <p:extLst>
      <p:ext uri="{BB962C8B-B14F-4D97-AF65-F5344CB8AC3E}">
        <p14:creationId xmlns:p14="http://schemas.microsoft.com/office/powerpoint/2010/main" val="2407185512"/>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a:noFill/>
        </p:spPr>
        <p:txBody>
          <a:bodyPr/>
          <a:lstStyle/>
          <a:p>
            <a:r>
              <a:rPr lang="it-IT" smtClean="0"/>
              <a:t>FAM 4/e, Tata McGraw Hill</a:t>
            </a:r>
            <a:endParaRPr lang="en-US" smtClean="0"/>
          </a:p>
        </p:txBody>
      </p:sp>
      <p:sp>
        <p:nvSpPr>
          <p:cNvPr id="63491" name="Rectangle 3"/>
          <p:cNvSpPr>
            <a:spLocks noGrp="1" noChangeArrowheads="1"/>
          </p:cNvSpPr>
          <p:nvPr>
            <p:ph type="dt" sz="quarter" idx="1"/>
          </p:nvPr>
        </p:nvSpPr>
        <p:spPr>
          <a:noFill/>
        </p:spPr>
        <p:txBody>
          <a:bodyPr/>
          <a:lstStyle/>
          <a:p>
            <a:r>
              <a:rPr lang="en-US" smtClean="0"/>
              <a:t>2016</a:t>
            </a:r>
          </a:p>
        </p:txBody>
      </p:sp>
      <p:sp>
        <p:nvSpPr>
          <p:cNvPr id="63492" name="Rectangle 6"/>
          <p:cNvSpPr>
            <a:spLocks noGrp="1" noChangeArrowheads="1"/>
          </p:cNvSpPr>
          <p:nvPr>
            <p:ph type="ftr" sz="quarter" idx="4"/>
          </p:nvPr>
        </p:nvSpPr>
        <p:spPr>
          <a:noFill/>
        </p:spPr>
        <p:txBody>
          <a:bodyPr/>
          <a:lstStyle/>
          <a:p>
            <a:r>
              <a:rPr lang="en-US" smtClean="0"/>
              <a:t>Ramachandran &amp; Kakani</a:t>
            </a:r>
          </a:p>
        </p:txBody>
      </p:sp>
      <p:sp>
        <p:nvSpPr>
          <p:cNvPr id="63493" name="Rectangle 7"/>
          <p:cNvSpPr>
            <a:spLocks noGrp="1" noChangeArrowheads="1"/>
          </p:cNvSpPr>
          <p:nvPr>
            <p:ph type="sldNum" sz="quarter" idx="5"/>
          </p:nvPr>
        </p:nvSpPr>
        <p:spPr>
          <a:noFill/>
        </p:spPr>
        <p:txBody>
          <a:bodyPr/>
          <a:lstStyle/>
          <a:p>
            <a:fld id="{D82BEF27-2656-4C25-AFC5-CC6C3DD94D44}" type="slidenum">
              <a:rPr lang="en-US" smtClean="0"/>
              <a:pPr/>
              <a:t>1</a:t>
            </a:fld>
            <a:endParaRPr lang="en-US" smtClean="0"/>
          </a:p>
        </p:txBody>
      </p:sp>
      <p:sp>
        <p:nvSpPr>
          <p:cNvPr id="63494" name="Rectangle 2"/>
          <p:cNvSpPr>
            <a:spLocks noGrp="1" noRot="1" noChangeAspect="1" noChangeArrowheads="1" noTextEdit="1"/>
          </p:cNvSpPr>
          <p:nvPr>
            <p:ph type="sldImg"/>
          </p:nvPr>
        </p:nvSpPr>
        <p:spPr>
          <a:ln/>
        </p:spPr>
      </p:sp>
      <p:sp>
        <p:nvSpPr>
          <p:cNvPr id="63495" name="Rectangle 3"/>
          <p:cNvSpPr>
            <a:spLocks noGrp="1" noChangeArrowheads="1"/>
          </p:cNvSpPr>
          <p:nvPr>
            <p:ph type="body" idx="1"/>
          </p:nvPr>
        </p:nvSpPr>
        <p:spPr>
          <a:noFill/>
          <a:ln/>
        </p:spPr>
        <p:txBody>
          <a:bodyPr/>
          <a:lstStyle/>
          <a:p>
            <a:pPr eaLnBrk="1" hangingPunct="1"/>
            <a:r>
              <a:rPr lang="en-US" dirty="0" smtClean="0"/>
              <a:t>Instructors might like to start this chapter by visiting Rohan Software illustration</a:t>
            </a:r>
            <a:r>
              <a:rPr lang="en-US" baseline="0" dirty="0" smtClean="0"/>
              <a:t> and building its cash flow statement for a rich discussion. </a:t>
            </a: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t>
            </a:r>
            <a:endParaRPr lang="en-US" dirty="0"/>
          </a:p>
        </p:txBody>
      </p:sp>
      <p:sp>
        <p:nvSpPr>
          <p:cNvPr id="4" name="Header Placeholder 3"/>
          <p:cNvSpPr>
            <a:spLocks noGrp="1"/>
          </p:cNvSpPr>
          <p:nvPr>
            <p:ph type="hdr" sz="quarter" idx="10"/>
          </p:nvPr>
        </p:nvSpPr>
        <p:spPr/>
        <p:txBody>
          <a:bodyPr/>
          <a:lstStyle/>
          <a:p>
            <a:pPr>
              <a:defRPr/>
            </a:pPr>
            <a:r>
              <a:rPr lang="it-IT" smtClean="0"/>
              <a:t>FAM 4/e, Tata McGraw Hill</a:t>
            </a:r>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
        <p:nvSpPr>
          <p:cNvPr id="6" name="Footer Placeholder 5"/>
          <p:cNvSpPr>
            <a:spLocks noGrp="1"/>
          </p:cNvSpPr>
          <p:nvPr>
            <p:ph type="ftr" sz="quarter" idx="12"/>
          </p:nvPr>
        </p:nvSpPr>
        <p:spPr/>
        <p:txBody>
          <a:bodyPr/>
          <a:lstStyle/>
          <a:p>
            <a:pPr>
              <a:defRPr/>
            </a:pPr>
            <a:r>
              <a:rPr lang="en-US" smtClean="0"/>
              <a:t>Ramachandran &amp; Kakani</a:t>
            </a:r>
            <a:endParaRPr lang="en-US"/>
          </a:p>
        </p:txBody>
      </p:sp>
      <p:sp>
        <p:nvSpPr>
          <p:cNvPr id="7" name="Slide Number Placeholder 6"/>
          <p:cNvSpPr>
            <a:spLocks noGrp="1"/>
          </p:cNvSpPr>
          <p:nvPr>
            <p:ph type="sldNum" sz="quarter" idx="13"/>
          </p:nvPr>
        </p:nvSpPr>
        <p:spPr/>
        <p:txBody>
          <a:bodyPr/>
          <a:lstStyle/>
          <a:p>
            <a:pPr>
              <a:defRPr/>
            </a:pPr>
            <a:fld id="{32BC9DE0-AAE1-4F3F-861D-12DD43BEA398}" type="slidenum">
              <a:rPr lang="en-US" smtClean="0"/>
              <a:pPr>
                <a:defRPr/>
              </a:pPr>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it-IT" smtClean="0"/>
              <a:t>FAM 4/e, Tata McGraw Hill</a:t>
            </a:r>
            <a:endParaRPr lang="en-US"/>
          </a:p>
        </p:txBody>
      </p:sp>
      <p:sp>
        <p:nvSpPr>
          <p:cNvPr id="5" name="Date Placeholder 4"/>
          <p:cNvSpPr>
            <a:spLocks noGrp="1"/>
          </p:cNvSpPr>
          <p:nvPr>
            <p:ph type="dt" idx="11"/>
          </p:nvPr>
        </p:nvSpPr>
        <p:spPr/>
        <p:txBody>
          <a:bodyPr/>
          <a:lstStyle/>
          <a:p>
            <a:pPr>
              <a:defRPr/>
            </a:pPr>
            <a:r>
              <a:rPr lang="en-US" smtClean="0"/>
              <a:t>2016</a:t>
            </a:r>
            <a:endParaRPr lang="en-US"/>
          </a:p>
        </p:txBody>
      </p:sp>
      <p:sp>
        <p:nvSpPr>
          <p:cNvPr id="6" name="Footer Placeholder 5"/>
          <p:cNvSpPr>
            <a:spLocks noGrp="1"/>
          </p:cNvSpPr>
          <p:nvPr>
            <p:ph type="ftr" sz="quarter" idx="12"/>
          </p:nvPr>
        </p:nvSpPr>
        <p:spPr/>
        <p:txBody>
          <a:bodyPr/>
          <a:lstStyle/>
          <a:p>
            <a:pPr>
              <a:defRPr/>
            </a:pPr>
            <a:r>
              <a:rPr lang="en-US" smtClean="0"/>
              <a:t>Ramachandran &amp; Kakani</a:t>
            </a:r>
            <a:endParaRPr lang="en-US"/>
          </a:p>
        </p:txBody>
      </p:sp>
      <p:sp>
        <p:nvSpPr>
          <p:cNvPr id="7" name="Slide Number Placeholder 6"/>
          <p:cNvSpPr>
            <a:spLocks noGrp="1"/>
          </p:cNvSpPr>
          <p:nvPr>
            <p:ph type="sldNum" sz="quarter" idx="13"/>
          </p:nvPr>
        </p:nvSpPr>
        <p:spPr/>
        <p:txBody>
          <a:bodyPr/>
          <a:lstStyle/>
          <a:p>
            <a:pPr>
              <a:defRPr/>
            </a:pPr>
            <a:fld id="{32BC9DE0-AAE1-4F3F-861D-12DD43BEA398}" type="slidenum">
              <a:rPr lang="en-US" smtClean="0"/>
              <a:pPr>
                <a:defRPr/>
              </a:pPr>
              <a:t>11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‘Sources of funds’ are all those changes in the equity, non-current assets and liabilities that increase the working capital, while ‘application of funds’ is the reduction in the working capital due to changes in equity, non-current assets and non-current liabilities.</a:t>
            </a:r>
            <a:endParaRPr lang="en-US" dirty="0"/>
          </a:p>
        </p:txBody>
      </p:sp>
      <p:sp>
        <p:nvSpPr>
          <p:cNvPr id="4" name="Header Placeholder 3"/>
          <p:cNvSpPr>
            <a:spLocks noGrp="1"/>
          </p:cNvSpPr>
          <p:nvPr>
            <p:ph type="hdr" sz="quarter" idx="10"/>
          </p:nvPr>
        </p:nvSpPr>
        <p:spPr/>
        <p:txBody>
          <a:bodyPr/>
          <a:lstStyle/>
          <a:p>
            <a:pPr>
              <a:defRPr/>
            </a:pPr>
            <a:r>
              <a:rPr lang="it-IT" smtClean="0"/>
              <a:t>FAM 4/e, Tata McGraw Hill</a:t>
            </a:r>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
        <p:nvSpPr>
          <p:cNvPr id="6" name="Footer Placeholder 5"/>
          <p:cNvSpPr>
            <a:spLocks noGrp="1"/>
          </p:cNvSpPr>
          <p:nvPr>
            <p:ph type="ftr" sz="quarter" idx="12"/>
          </p:nvPr>
        </p:nvSpPr>
        <p:spPr/>
        <p:txBody>
          <a:bodyPr/>
          <a:lstStyle/>
          <a:p>
            <a:pPr>
              <a:defRPr/>
            </a:pPr>
            <a:r>
              <a:rPr lang="en-US" smtClean="0"/>
              <a:t>Ramachandran &amp; Kakani</a:t>
            </a:r>
            <a:endParaRPr lang="en-US"/>
          </a:p>
        </p:txBody>
      </p:sp>
      <p:sp>
        <p:nvSpPr>
          <p:cNvPr id="7" name="Slide Number Placeholder 6"/>
          <p:cNvSpPr>
            <a:spLocks noGrp="1"/>
          </p:cNvSpPr>
          <p:nvPr>
            <p:ph type="sldNum" sz="quarter" idx="13"/>
          </p:nvPr>
        </p:nvSpPr>
        <p:spPr/>
        <p:txBody>
          <a:bodyPr/>
          <a:lstStyle/>
          <a:p>
            <a:pPr>
              <a:defRPr/>
            </a:pPr>
            <a:fld id="{32BC9DE0-AAE1-4F3F-861D-12DD43BEA398}" type="slidenum">
              <a:rPr lang="en-US" smtClean="0"/>
              <a:pPr>
                <a:defRPr/>
              </a:pPr>
              <a:t>23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Instructors might stress on the few items that are almost</a:t>
            </a:r>
            <a:r>
              <a:rPr lang="en-US" baseline="0" dirty="0" smtClean="0"/>
              <a:t> always needed to do business and their importance i.e., cash, receivable, fixed assets, and inventories/supplies/prepaid expenses. Please see page 207-208. </a:t>
            </a:r>
            <a:endParaRPr lang="en-US" dirty="0"/>
          </a:p>
        </p:txBody>
      </p:sp>
      <p:sp>
        <p:nvSpPr>
          <p:cNvPr id="4" name="Header Placeholder 3"/>
          <p:cNvSpPr>
            <a:spLocks noGrp="1"/>
          </p:cNvSpPr>
          <p:nvPr>
            <p:ph type="hdr" sz="quarter" idx="10"/>
          </p:nvPr>
        </p:nvSpPr>
        <p:spPr/>
        <p:txBody>
          <a:bodyPr/>
          <a:lstStyle/>
          <a:p>
            <a:pPr>
              <a:defRPr/>
            </a:pPr>
            <a:r>
              <a:rPr lang="it-IT" smtClean="0"/>
              <a:t>FAM 4/e, Tata McGraw Hill</a:t>
            </a:r>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
        <p:nvSpPr>
          <p:cNvPr id="6" name="Footer Placeholder 5"/>
          <p:cNvSpPr>
            <a:spLocks noGrp="1"/>
          </p:cNvSpPr>
          <p:nvPr>
            <p:ph type="ftr" sz="quarter" idx="12"/>
          </p:nvPr>
        </p:nvSpPr>
        <p:spPr/>
        <p:txBody>
          <a:bodyPr/>
          <a:lstStyle/>
          <a:p>
            <a:pPr>
              <a:defRPr/>
            </a:pPr>
            <a:r>
              <a:rPr lang="en-US" smtClean="0"/>
              <a:t>Ramachandran &amp; Kakani</a:t>
            </a:r>
            <a:endParaRPr lang="en-US"/>
          </a:p>
        </p:txBody>
      </p:sp>
      <p:sp>
        <p:nvSpPr>
          <p:cNvPr id="7" name="Slide Number Placeholder 6"/>
          <p:cNvSpPr>
            <a:spLocks noGrp="1"/>
          </p:cNvSpPr>
          <p:nvPr>
            <p:ph type="sldNum" sz="quarter" idx="13"/>
          </p:nvPr>
        </p:nvSpPr>
        <p:spPr/>
        <p:txBody>
          <a:bodyPr/>
          <a:lstStyle/>
          <a:p>
            <a:pPr>
              <a:defRPr/>
            </a:pPr>
            <a:fld id="{32BC9DE0-AAE1-4F3F-861D-12DD43BEA398}" type="slidenum">
              <a:rPr lang="en-US" smtClean="0"/>
              <a:pPr>
                <a:defRPr/>
              </a:pPr>
              <a:t>35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r>
              <a:rPr lang="it-IT" smtClean="0"/>
              <a:t>FAM 4/e, Tata McGraw Hill</a:t>
            </a:r>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
        <p:nvSpPr>
          <p:cNvPr id="6" name="Footer Placeholder 5"/>
          <p:cNvSpPr>
            <a:spLocks noGrp="1"/>
          </p:cNvSpPr>
          <p:nvPr>
            <p:ph type="ftr" sz="quarter" idx="12"/>
          </p:nvPr>
        </p:nvSpPr>
        <p:spPr/>
        <p:txBody>
          <a:bodyPr/>
          <a:lstStyle/>
          <a:p>
            <a:pPr>
              <a:defRPr/>
            </a:pPr>
            <a:r>
              <a:rPr lang="en-US" smtClean="0"/>
              <a:t>Ramachandran &amp; Kakani</a:t>
            </a:r>
            <a:endParaRPr lang="en-US"/>
          </a:p>
        </p:txBody>
      </p:sp>
      <p:sp>
        <p:nvSpPr>
          <p:cNvPr id="7" name="Slide Number Placeholder 6"/>
          <p:cNvSpPr>
            <a:spLocks noGrp="1"/>
          </p:cNvSpPr>
          <p:nvPr>
            <p:ph type="sldNum" sz="quarter" idx="13"/>
          </p:nvPr>
        </p:nvSpPr>
        <p:spPr/>
        <p:txBody>
          <a:bodyPr/>
          <a:lstStyle/>
          <a:p>
            <a:pPr>
              <a:defRPr/>
            </a:pPr>
            <a:fld id="{32BC9DE0-AAE1-4F3F-861D-12DD43BEA398}" type="slidenum">
              <a:rPr lang="en-US" smtClean="0"/>
              <a:pPr>
                <a:defRPr/>
              </a:pPr>
              <a:t>49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it-IT" smtClean="0"/>
              <a:t>FAM 4/e, Tata McGraw Hill</a:t>
            </a:r>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
        <p:nvSpPr>
          <p:cNvPr id="6" name="Footer Placeholder 5"/>
          <p:cNvSpPr>
            <a:spLocks noGrp="1"/>
          </p:cNvSpPr>
          <p:nvPr>
            <p:ph type="ftr" sz="quarter" idx="12"/>
          </p:nvPr>
        </p:nvSpPr>
        <p:spPr/>
        <p:txBody>
          <a:bodyPr/>
          <a:lstStyle/>
          <a:p>
            <a:pPr>
              <a:defRPr/>
            </a:pPr>
            <a:r>
              <a:rPr lang="en-US" smtClean="0"/>
              <a:t>Ramachandran &amp; Kakani</a:t>
            </a:r>
            <a:endParaRPr lang="en-US"/>
          </a:p>
        </p:txBody>
      </p:sp>
      <p:sp>
        <p:nvSpPr>
          <p:cNvPr id="7" name="Slide Number Placeholder 6"/>
          <p:cNvSpPr>
            <a:spLocks noGrp="1"/>
          </p:cNvSpPr>
          <p:nvPr>
            <p:ph type="sldNum" sz="quarter" idx="13"/>
          </p:nvPr>
        </p:nvSpPr>
        <p:spPr/>
        <p:txBody>
          <a:bodyPr/>
          <a:lstStyle/>
          <a:p>
            <a:pPr>
              <a:defRPr/>
            </a:pPr>
            <a:fld id="{32BC9DE0-AAE1-4F3F-861D-12DD43BEA398}" type="slidenum">
              <a:rPr lang="en-US" smtClean="0"/>
              <a:pPr>
                <a:defRPr/>
              </a:pPr>
              <a:t>59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it-IT" smtClean="0"/>
              <a:t>FAM 4/e, Tata McGraw Hill</a:t>
            </a:r>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
        <p:nvSpPr>
          <p:cNvPr id="6" name="Footer Placeholder 5"/>
          <p:cNvSpPr>
            <a:spLocks noGrp="1"/>
          </p:cNvSpPr>
          <p:nvPr>
            <p:ph type="ftr" sz="quarter" idx="12"/>
          </p:nvPr>
        </p:nvSpPr>
        <p:spPr/>
        <p:txBody>
          <a:bodyPr/>
          <a:lstStyle/>
          <a:p>
            <a:pPr>
              <a:defRPr/>
            </a:pPr>
            <a:r>
              <a:rPr lang="en-US" smtClean="0"/>
              <a:t>Ramachandran &amp; Kakani</a:t>
            </a:r>
            <a:endParaRPr lang="en-US"/>
          </a:p>
        </p:txBody>
      </p:sp>
      <p:sp>
        <p:nvSpPr>
          <p:cNvPr id="7" name="Slide Number Placeholder 6"/>
          <p:cNvSpPr>
            <a:spLocks noGrp="1"/>
          </p:cNvSpPr>
          <p:nvPr>
            <p:ph type="sldNum" sz="quarter" idx="13"/>
          </p:nvPr>
        </p:nvSpPr>
        <p:spPr/>
        <p:txBody>
          <a:bodyPr/>
          <a:lstStyle/>
          <a:p>
            <a:pPr>
              <a:defRPr/>
            </a:pPr>
            <a:fld id="{32BC9DE0-AAE1-4F3F-861D-12DD43BEA398}" type="slidenum">
              <a:rPr lang="en-US" smtClean="0"/>
              <a:pPr>
                <a:defRPr/>
              </a:pPr>
              <a:t>61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r>
              <a:rPr lang="it-IT" smtClean="0"/>
              <a:t>FAM 4/e, Tata McGraw Hill</a:t>
            </a:r>
            <a:endParaRPr lang="en-US" dirty="0"/>
          </a:p>
        </p:txBody>
      </p:sp>
      <p:sp>
        <p:nvSpPr>
          <p:cNvPr id="5" name="Date Placeholder 4"/>
          <p:cNvSpPr>
            <a:spLocks noGrp="1"/>
          </p:cNvSpPr>
          <p:nvPr>
            <p:ph type="dt" idx="11"/>
          </p:nvPr>
        </p:nvSpPr>
        <p:spPr/>
        <p:txBody>
          <a:bodyPr/>
          <a:lstStyle/>
          <a:p>
            <a:pPr>
              <a:defRPr/>
            </a:pPr>
            <a:r>
              <a:rPr lang="en-US" smtClean="0"/>
              <a:t>2016</a:t>
            </a:r>
            <a:endParaRPr lang="en-US"/>
          </a:p>
        </p:txBody>
      </p:sp>
      <p:sp>
        <p:nvSpPr>
          <p:cNvPr id="6" name="Footer Placeholder 5"/>
          <p:cNvSpPr>
            <a:spLocks noGrp="1"/>
          </p:cNvSpPr>
          <p:nvPr>
            <p:ph type="ftr" sz="quarter" idx="12"/>
          </p:nvPr>
        </p:nvSpPr>
        <p:spPr/>
        <p:txBody>
          <a:bodyPr/>
          <a:lstStyle/>
          <a:p>
            <a:pPr>
              <a:defRPr/>
            </a:pPr>
            <a:r>
              <a:rPr lang="en-US" smtClean="0"/>
              <a:t>Ramachandran &amp; Kakani</a:t>
            </a:r>
            <a:endParaRPr lang="en-US"/>
          </a:p>
        </p:txBody>
      </p:sp>
      <p:sp>
        <p:nvSpPr>
          <p:cNvPr id="7" name="Slide Number Placeholder 6"/>
          <p:cNvSpPr>
            <a:spLocks noGrp="1"/>
          </p:cNvSpPr>
          <p:nvPr>
            <p:ph type="sldNum" sz="quarter" idx="13"/>
          </p:nvPr>
        </p:nvSpPr>
        <p:spPr/>
        <p:txBody>
          <a:bodyPr/>
          <a:lstStyle/>
          <a:p>
            <a:pPr>
              <a:defRPr/>
            </a:pPr>
            <a:fld id="{32BC9DE0-AAE1-4F3F-861D-12DD43BEA398}" type="slidenum">
              <a:rPr lang="en-US" smtClean="0"/>
              <a:pPr>
                <a:defRPr/>
              </a:pPr>
              <a:t>65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33E2F11-6F33-48D5-9EEE-5C405A396DC2}" type="datetime1">
              <a:rPr lang="en-US" smtClean="0"/>
              <a:t>6/13/2016</a:t>
            </a:fld>
            <a:endParaRPr lang="en-US"/>
          </a:p>
        </p:txBody>
      </p:sp>
      <p:sp>
        <p:nvSpPr>
          <p:cNvPr id="19" name="Footer Placeholder 18"/>
          <p:cNvSpPr>
            <a:spLocks noGrp="1"/>
          </p:cNvSpPr>
          <p:nvPr>
            <p:ph type="ftr" sz="quarter" idx="11"/>
          </p:nvPr>
        </p:nvSpPr>
        <p:spPr>
          <a:xfrm>
            <a:off x="2667000" y="6356350"/>
            <a:ext cx="3352800" cy="365125"/>
          </a:xfrm>
          <a:prstGeom prst="rect">
            <a:avLst/>
          </a:prstGeom>
        </p:spPr>
        <p:txBody>
          <a:bodyPr/>
          <a:lstStyle/>
          <a:p>
            <a:r>
              <a:rPr lang="en-US" smtClean="0"/>
              <a:t>Financial Accounting for Management, 4/e by Ramachandran &amp; Kakani  “Copyright © 2016, by Tata McGraw Hill Education Private Limited."</a:t>
            </a:r>
            <a:endParaRPr lang="en-US"/>
          </a:p>
        </p:txBody>
      </p:sp>
      <p:sp>
        <p:nvSpPr>
          <p:cNvPr id="27" name="Slide Number Placeholder 26"/>
          <p:cNvSpPr>
            <a:spLocks noGrp="1"/>
          </p:cNvSpPr>
          <p:nvPr>
            <p:ph type="sldNum" sz="quarter" idx="12"/>
          </p:nvPr>
        </p:nvSpPr>
        <p:spPr/>
        <p:txBody>
          <a:bodyPr/>
          <a:lstStyle/>
          <a:p>
            <a:pPr>
              <a:defRPr/>
            </a:pPr>
            <a:fld id="{C921C2AC-DD30-4B4E-9DB9-0056313EBBA0}" type="slidenum">
              <a:rPr lang="en-US" smtClean="0"/>
              <a:pPr>
                <a:defRPr/>
              </a:pPr>
              <a:t>‹#›</a:t>
            </a:fld>
            <a:endParaRPr lang="en-US"/>
          </a:p>
        </p:txBody>
      </p:sp>
      <p:sp>
        <p:nvSpPr>
          <p:cNvPr id="7" name="Rectangle 6"/>
          <p:cNvSpPr/>
          <p:nvPr userDrawn="1"/>
        </p:nvSpPr>
        <p:spPr>
          <a:xfrm>
            <a:off x="228600" y="6248400"/>
            <a:ext cx="5638800" cy="461665"/>
          </a:xfrm>
          <a:prstGeom prst="rect">
            <a:avLst/>
          </a:prstGeom>
        </p:spPr>
        <p:txBody>
          <a:bodyPr wrap="square">
            <a:spAutoFit/>
          </a:bodyPr>
          <a:lstStyle/>
          <a:p>
            <a:r>
              <a:rPr lang="en-US" sz="1200" dirty="0" smtClean="0"/>
              <a:t>Financial Accounting for Management, 3/e by </a:t>
            </a:r>
            <a:r>
              <a:rPr lang="en-US" sz="1200" dirty="0" err="1" smtClean="0"/>
              <a:t>Ramachandran</a:t>
            </a:r>
            <a:r>
              <a:rPr lang="en-US" sz="1200" dirty="0" smtClean="0"/>
              <a:t> &amp; </a:t>
            </a:r>
            <a:r>
              <a:rPr lang="en-US" sz="1200" dirty="0" err="1" smtClean="0"/>
              <a:t>Kakani</a:t>
            </a:r>
            <a:r>
              <a:rPr lang="en-US" sz="1200" dirty="0" smtClean="0"/>
              <a:t> </a:t>
            </a:r>
          </a:p>
          <a:p>
            <a:r>
              <a:rPr lang="en-US" sz="1200" dirty="0" smtClean="0"/>
              <a:t>“Copyright © 2011, by Tata McGraw Hill Education Private Limited."</a:t>
            </a: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B24896D-12B1-4109-BA21-F317B98EA970}" type="datetime1">
              <a:rPr lang="en-US" smtClean="0"/>
              <a:t>6/13/2016</a:t>
            </a:fld>
            <a:endParaRPr lang="en-US"/>
          </a:p>
        </p:txBody>
      </p:sp>
      <p:sp>
        <p:nvSpPr>
          <p:cNvPr id="5" name="Footer Placeholder 4"/>
          <p:cNvSpPr>
            <a:spLocks noGrp="1"/>
          </p:cNvSpPr>
          <p:nvPr>
            <p:ph type="ftr" sz="quarter" idx="11"/>
          </p:nvPr>
        </p:nvSpPr>
        <p:spPr>
          <a:xfrm>
            <a:off x="2667000" y="6356350"/>
            <a:ext cx="3352800" cy="365125"/>
          </a:xfrm>
          <a:prstGeom prst="rect">
            <a:avLst/>
          </a:prstGeom>
        </p:spPr>
        <p:txBody>
          <a:bodyPr/>
          <a:lstStyle/>
          <a:p>
            <a:pPr>
              <a:defRPr/>
            </a:pPr>
            <a:r>
              <a:rPr lang="en-US" smtClean="0"/>
              <a:t>Financial Accounting for Management, 4/e by Ramachandran &amp; Kakani  “Copyright © 2016, by Tata McGraw Hill Education Private Limited."</a:t>
            </a:r>
            <a:endParaRPr lang="en-US" dirty="0"/>
          </a:p>
        </p:txBody>
      </p:sp>
      <p:sp>
        <p:nvSpPr>
          <p:cNvPr id="6" name="Slide Number Placeholder 5"/>
          <p:cNvSpPr>
            <a:spLocks noGrp="1"/>
          </p:cNvSpPr>
          <p:nvPr>
            <p:ph type="sldNum" sz="quarter" idx="12"/>
          </p:nvPr>
        </p:nvSpPr>
        <p:spPr/>
        <p:txBody>
          <a:bodyPr/>
          <a:lstStyle/>
          <a:p>
            <a:pPr>
              <a:defRPr/>
            </a:pPr>
            <a:fld id="{C54320B6-85BC-4E03-A34E-C3176EF90F28}"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BFB5C9-7F26-4B3C-B7A8-730B4AA297C5}" type="datetime1">
              <a:rPr lang="en-US" smtClean="0"/>
              <a:t>6/13/2016</a:t>
            </a:fld>
            <a:endParaRPr lang="en-US"/>
          </a:p>
        </p:txBody>
      </p:sp>
      <p:sp>
        <p:nvSpPr>
          <p:cNvPr id="5" name="Footer Placeholder 4"/>
          <p:cNvSpPr>
            <a:spLocks noGrp="1"/>
          </p:cNvSpPr>
          <p:nvPr>
            <p:ph type="ftr" sz="quarter" idx="11"/>
          </p:nvPr>
        </p:nvSpPr>
        <p:spPr>
          <a:xfrm>
            <a:off x="2667000" y="6356350"/>
            <a:ext cx="3352800" cy="365125"/>
          </a:xfrm>
          <a:prstGeom prst="rect">
            <a:avLst/>
          </a:prstGeom>
        </p:spPr>
        <p:txBody>
          <a:bodyPr/>
          <a:lstStyle/>
          <a:p>
            <a:pPr>
              <a:defRPr/>
            </a:pPr>
            <a:r>
              <a:rPr lang="en-US" smtClean="0"/>
              <a:t>Financial Accounting for Management, 4/e by Ramachandran &amp; Kakani  “Copyright © 2016, by Tata McGraw Hill Education Private Limited."</a:t>
            </a:r>
            <a:endParaRPr lang="en-US" dirty="0"/>
          </a:p>
        </p:txBody>
      </p:sp>
      <p:sp>
        <p:nvSpPr>
          <p:cNvPr id="6" name="Slide Number Placeholder 5"/>
          <p:cNvSpPr>
            <a:spLocks noGrp="1"/>
          </p:cNvSpPr>
          <p:nvPr>
            <p:ph type="sldNum" sz="quarter" idx="12"/>
          </p:nvPr>
        </p:nvSpPr>
        <p:spPr/>
        <p:txBody>
          <a:bodyPr/>
          <a:lstStyle/>
          <a:p>
            <a:pPr>
              <a:defRPr/>
            </a:pPr>
            <a:fld id="{737D5EAD-174C-4AF0-A820-DD9348DF205A}"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12160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66738" y="1752600"/>
            <a:ext cx="8001000" cy="4343400"/>
          </a:xfrm>
        </p:spPr>
        <p:txBody>
          <a:bodyPr/>
          <a:lstStyle/>
          <a:p>
            <a:pPr lvl="0"/>
            <a:endParaRPr lang="en-US" noProof="0" smtClean="0"/>
          </a:p>
        </p:txBody>
      </p:sp>
      <p:sp>
        <p:nvSpPr>
          <p:cNvPr id="4" name="Rectangle 7"/>
          <p:cNvSpPr>
            <a:spLocks noGrp="1" noChangeArrowheads="1"/>
          </p:cNvSpPr>
          <p:nvPr>
            <p:ph type="ftr" sz="quarter" idx="10"/>
          </p:nvPr>
        </p:nvSpPr>
        <p:spPr>
          <a:xfrm>
            <a:off x="2667000" y="6356350"/>
            <a:ext cx="3352800" cy="365125"/>
          </a:xfrm>
          <a:prstGeom prst="rect">
            <a:avLst/>
          </a:prstGeom>
          <a:ln/>
        </p:spPr>
        <p:txBody>
          <a:bodyPr/>
          <a:lstStyle>
            <a:lvl1pPr>
              <a:defRPr/>
            </a:lvl1pPr>
          </a:lstStyle>
          <a:p>
            <a:pPr>
              <a:defRPr/>
            </a:pPr>
            <a:r>
              <a:rPr lang="en-US" smtClean="0"/>
              <a:t>Financial Accounting for Management, 4/e by Ramachandran &amp; Kakani  “Copyright © 2016, by Tata McGraw Hill Education Private Limited."</a:t>
            </a:r>
            <a:endParaRPr lang="en-US" dirty="0"/>
          </a:p>
        </p:txBody>
      </p:sp>
      <p:sp>
        <p:nvSpPr>
          <p:cNvPr id="5" name="Rectangle 8"/>
          <p:cNvSpPr>
            <a:spLocks noGrp="1" noChangeArrowheads="1"/>
          </p:cNvSpPr>
          <p:nvPr>
            <p:ph type="sldNum" sz="quarter" idx="11"/>
          </p:nvPr>
        </p:nvSpPr>
        <p:spPr>
          <a:ln/>
        </p:spPr>
        <p:txBody>
          <a:bodyPr/>
          <a:lstStyle>
            <a:lvl1pPr>
              <a:defRPr/>
            </a:lvl1pPr>
          </a:lstStyle>
          <a:p>
            <a:pPr>
              <a:defRPr/>
            </a:pPr>
            <a:fld id="{5BEF6BE1-5858-4FCD-B38E-550F1C422CAA}" type="slidenum">
              <a:rPr lang="en-US"/>
              <a:pPr>
                <a:defRPr/>
              </a:pPr>
              <a:t>‹#›</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66738" y="1752600"/>
            <a:ext cx="39243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752600"/>
            <a:ext cx="39243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ftr" sz="quarter" idx="10"/>
          </p:nvPr>
        </p:nvSpPr>
        <p:spPr>
          <a:xfrm>
            <a:off x="2667000" y="6356350"/>
            <a:ext cx="3352800" cy="365125"/>
          </a:xfrm>
          <a:prstGeom prst="rect">
            <a:avLst/>
          </a:prstGeom>
          <a:ln/>
        </p:spPr>
        <p:txBody>
          <a:bodyPr/>
          <a:lstStyle>
            <a:lvl1pPr>
              <a:defRPr/>
            </a:lvl1pPr>
          </a:lstStyle>
          <a:p>
            <a:pPr>
              <a:defRPr/>
            </a:pPr>
            <a:r>
              <a:rPr lang="en-US" smtClean="0"/>
              <a:t>Financial Accounting for Management, 4/e by Ramachandran &amp; Kakani  “Copyright © 2016, by Tata McGraw Hill Education Private Limited."</a:t>
            </a:r>
            <a:endParaRPr lang="en-US" dirty="0"/>
          </a:p>
        </p:txBody>
      </p:sp>
      <p:sp>
        <p:nvSpPr>
          <p:cNvPr id="6" name="Rectangle 8"/>
          <p:cNvSpPr>
            <a:spLocks noGrp="1" noChangeArrowheads="1"/>
          </p:cNvSpPr>
          <p:nvPr>
            <p:ph type="sldNum" sz="quarter" idx="11"/>
          </p:nvPr>
        </p:nvSpPr>
        <p:spPr>
          <a:ln/>
        </p:spPr>
        <p:txBody>
          <a:bodyPr/>
          <a:lstStyle>
            <a:lvl1pPr>
              <a:defRPr/>
            </a:lvl1pPr>
          </a:lstStyle>
          <a:p>
            <a:pPr>
              <a:defRPr/>
            </a:pPr>
            <a:fld id="{B19F062B-4958-426A-96EB-B7A43E32FF13}"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EEB027-CB0B-4FE5-8DAB-4D6AD61476CB}" type="datetime1">
              <a:rPr lang="en-US" smtClean="0"/>
              <a:t>6/13/2016</a:t>
            </a:fld>
            <a:endParaRPr lang="en-US"/>
          </a:p>
        </p:txBody>
      </p:sp>
      <p:sp>
        <p:nvSpPr>
          <p:cNvPr id="5" name="Footer Placeholder 4"/>
          <p:cNvSpPr>
            <a:spLocks noGrp="1"/>
          </p:cNvSpPr>
          <p:nvPr>
            <p:ph type="ftr" sz="quarter" idx="11"/>
          </p:nvPr>
        </p:nvSpPr>
        <p:spPr>
          <a:xfrm>
            <a:off x="2667000" y="6356350"/>
            <a:ext cx="3352800" cy="365125"/>
          </a:xfrm>
          <a:prstGeom prst="rect">
            <a:avLst/>
          </a:prstGeom>
        </p:spPr>
        <p:txBody>
          <a:bodyPr/>
          <a:lstStyle/>
          <a:p>
            <a:pPr>
              <a:defRPr/>
            </a:pPr>
            <a:r>
              <a:rPr lang="en-US" smtClean="0"/>
              <a:t>Financial Accounting for Management, 4/e by Ramachandran &amp; Kakani  “Copyright © 2016, by Tata McGraw Hill Education Private Limited."</a:t>
            </a:r>
            <a:endParaRPr lang="en-US" dirty="0"/>
          </a:p>
        </p:txBody>
      </p:sp>
      <p:sp>
        <p:nvSpPr>
          <p:cNvPr id="6" name="Slide Number Placeholder 5"/>
          <p:cNvSpPr>
            <a:spLocks noGrp="1"/>
          </p:cNvSpPr>
          <p:nvPr>
            <p:ph type="sldNum" sz="quarter" idx="12"/>
          </p:nvPr>
        </p:nvSpPr>
        <p:spPr/>
        <p:txBody>
          <a:bodyPr/>
          <a:lstStyle/>
          <a:p>
            <a:pPr>
              <a:defRPr/>
            </a:pPr>
            <a:fld id="{396E483B-07D1-48A4-A0C7-278FED3669A6}"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21A7D31-7E87-4175-8C04-2D5EDAF61ADF}" type="datetime1">
              <a:rPr lang="en-US" smtClean="0"/>
              <a:t>6/13/2016</a:t>
            </a:fld>
            <a:endParaRPr lang="en-US"/>
          </a:p>
        </p:txBody>
      </p:sp>
      <p:sp>
        <p:nvSpPr>
          <p:cNvPr id="5" name="Footer Placeholder 4"/>
          <p:cNvSpPr>
            <a:spLocks noGrp="1"/>
          </p:cNvSpPr>
          <p:nvPr>
            <p:ph type="ftr" sz="quarter" idx="11"/>
          </p:nvPr>
        </p:nvSpPr>
        <p:spPr>
          <a:xfrm>
            <a:off x="2667000" y="6356350"/>
            <a:ext cx="3352800" cy="365125"/>
          </a:xfrm>
          <a:prstGeom prst="rect">
            <a:avLst/>
          </a:prstGeom>
        </p:spPr>
        <p:txBody>
          <a:bodyPr/>
          <a:lstStyle/>
          <a:p>
            <a:pPr>
              <a:defRPr/>
            </a:pPr>
            <a:r>
              <a:rPr lang="en-US" smtClean="0"/>
              <a:t>Financial Accounting for Management, 4/e by Ramachandran &amp; Kakani  “Copyright © 2016, by Tata McGraw Hill Education Private Limited."</a:t>
            </a:r>
            <a:endParaRPr lang="en-US" dirty="0"/>
          </a:p>
        </p:txBody>
      </p:sp>
      <p:sp>
        <p:nvSpPr>
          <p:cNvPr id="6" name="Slide Number Placeholder 5"/>
          <p:cNvSpPr>
            <a:spLocks noGrp="1"/>
          </p:cNvSpPr>
          <p:nvPr>
            <p:ph type="sldNum" sz="quarter" idx="12"/>
          </p:nvPr>
        </p:nvSpPr>
        <p:spPr/>
        <p:txBody>
          <a:bodyPr/>
          <a:lstStyle/>
          <a:p>
            <a:pPr>
              <a:defRPr/>
            </a:pPr>
            <a:fld id="{F1968EB7-222E-47E5-9F97-05376B85A87D}"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4964062-59D2-4813-9251-C3891B665D63}" type="datetime1">
              <a:rPr lang="en-US" smtClean="0"/>
              <a:t>6/13/2016</a:t>
            </a:fld>
            <a:endParaRPr lang="en-US"/>
          </a:p>
        </p:txBody>
      </p:sp>
      <p:sp>
        <p:nvSpPr>
          <p:cNvPr id="6" name="Footer Placeholder 5"/>
          <p:cNvSpPr>
            <a:spLocks noGrp="1"/>
          </p:cNvSpPr>
          <p:nvPr>
            <p:ph type="ftr" sz="quarter" idx="11"/>
          </p:nvPr>
        </p:nvSpPr>
        <p:spPr>
          <a:xfrm>
            <a:off x="2667000" y="6356350"/>
            <a:ext cx="3352800" cy="365125"/>
          </a:xfrm>
          <a:prstGeom prst="rect">
            <a:avLst/>
          </a:prstGeom>
        </p:spPr>
        <p:txBody>
          <a:bodyPr/>
          <a:lstStyle/>
          <a:p>
            <a:pPr>
              <a:defRPr/>
            </a:pPr>
            <a:r>
              <a:rPr lang="en-US" smtClean="0"/>
              <a:t>Financial Accounting for Management, 4/e by Ramachandran &amp; Kakani  “Copyright © 2016, by Tata McGraw Hill Education Private Limited."</a:t>
            </a:r>
            <a:endParaRPr lang="en-US" dirty="0"/>
          </a:p>
        </p:txBody>
      </p:sp>
      <p:sp>
        <p:nvSpPr>
          <p:cNvPr id="7" name="Slide Number Placeholder 6"/>
          <p:cNvSpPr>
            <a:spLocks noGrp="1"/>
          </p:cNvSpPr>
          <p:nvPr>
            <p:ph type="sldNum" sz="quarter" idx="12"/>
          </p:nvPr>
        </p:nvSpPr>
        <p:spPr/>
        <p:txBody>
          <a:bodyPr/>
          <a:lstStyle/>
          <a:p>
            <a:pPr>
              <a:defRPr/>
            </a:pPr>
            <a:fld id="{FEA5C59A-FB44-4040-9BAC-99CE74A9660F}"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080EA72-4CA7-4284-91E3-0551EBC1E25E}" type="datetime1">
              <a:rPr lang="en-US" smtClean="0"/>
              <a:t>6/13/2016</a:t>
            </a:fld>
            <a:endParaRPr lang="en-US"/>
          </a:p>
        </p:txBody>
      </p:sp>
      <p:sp>
        <p:nvSpPr>
          <p:cNvPr id="8" name="Footer Placeholder 7"/>
          <p:cNvSpPr>
            <a:spLocks noGrp="1"/>
          </p:cNvSpPr>
          <p:nvPr>
            <p:ph type="ftr" sz="quarter" idx="11"/>
          </p:nvPr>
        </p:nvSpPr>
        <p:spPr>
          <a:xfrm>
            <a:off x="2667000" y="6356350"/>
            <a:ext cx="3352800" cy="365125"/>
          </a:xfrm>
          <a:prstGeom prst="rect">
            <a:avLst/>
          </a:prstGeom>
        </p:spPr>
        <p:txBody>
          <a:bodyPr/>
          <a:lstStyle/>
          <a:p>
            <a:pPr>
              <a:defRPr/>
            </a:pPr>
            <a:r>
              <a:rPr lang="en-US" smtClean="0"/>
              <a:t>Financial Accounting for Management, 4/e by Ramachandran &amp; Kakani  “Copyright © 2016, by Tata McGraw Hill Education Private Limited."</a:t>
            </a:r>
            <a:endParaRPr lang="en-US" dirty="0"/>
          </a:p>
        </p:txBody>
      </p:sp>
      <p:sp>
        <p:nvSpPr>
          <p:cNvPr id="9" name="Slide Number Placeholder 8"/>
          <p:cNvSpPr>
            <a:spLocks noGrp="1"/>
          </p:cNvSpPr>
          <p:nvPr>
            <p:ph type="sldNum" sz="quarter" idx="12"/>
          </p:nvPr>
        </p:nvSpPr>
        <p:spPr/>
        <p:txBody>
          <a:bodyPr/>
          <a:lstStyle/>
          <a:p>
            <a:pPr>
              <a:defRPr/>
            </a:pPr>
            <a:fld id="{3EA75B3E-B09A-4BE0-82DC-381DC67091A5}"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0DA2E0C-5B19-4482-93A8-99DE54292B60}" type="datetime1">
              <a:rPr lang="en-US" smtClean="0"/>
              <a:t>6/13/2016</a:t>
            </a:fld>
            <a:endParaRPr lang="en-US"/>
          </a:p>
        </p:txBody>
      </p:sp>
      <p:sp>
        <p:nvSpPr>
          <p:cNvPr id="4" name="Footer Placeholder 3"/>
          <p:cNvSpPr>
            <a:spLocks noGrp="1"/>
          </p:cNvSpPr>
          <p:nvPr>
            <p:ph type="ftr" sz="quarter" idx="11"/>
          </p:nvPr>
        </p:nvSpPr>
        <p:spPr>
          <a:xfrm>
            <a:off x="2667000" y="6356350"/>
            <a:ext cx="3352800" cy="365125"/>
          </a:xfrm>
          <a:prstGeom prst="rect">
            <a:avLst/>
          </a:prstGeom>
        </p:spPr>
        <p:txBody>
          <a:bodyPr/>
          <a:lstStyle/>
          <a:p>
            <a:pPr>
              <a:defRPr/>
            </a:pPr>
            <a:r>
              <a:rPr lang="en-US" smtClean="0"/>
              <a:t>Financial Accounting for Management, 4/e by Ramachandran &amp; Kakani  “Copyright © 2016, by Tata McGraw Hill Education Private Limited."</a:t>
            </a:r>
            <a:endParaRPr lang="en-US" dirty="0"/>
          </a:p>
        </p:txBody>
      </p:sp>
      <p:sp>
        <p:nvSpPr>
          <p:cNvPr id="5" name="Slide Number Placeholder 4"/>
          <p:cNvSpPr>
            <a:spLocks noGrp="1"/>
          </p:cNvSpPr>
          <p:nvPr>
            <p:ph type="sldNum" sz="quarter" idx="12"/>
          </p:nvPr>
        </p:nvSpPr>
        <p:spPr/>
        <p:txBody>
          <a:bodyPr/>
          <a:lstStyle/>
          <a:p>
            <a:pPr>
              <a:defRPr/>
            </a:pPr>
            <a:fld id="{CB6E54CA-7363-4E5B-AF04-482AB44A161D}"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7522F8-6489-424C-A757-56DBC4B596EA}" type="datetime1">
              <a:rPr lang="en-US" smtClean="0"/>
              <a:t>6/13/2016</a:t>
            </a:fld>
            <a:endParaRPr lang="en-US"/>
          </a:p>
        </p:txBody>
      </p:sp>
      <p:sp>
        <p:nvSpPr>
          <p:cNvPr id="3" name="Footer Placeholder 2"/>
          <p:cNvSpPr>
            <a:spLocks noGrp="1"/>
          </p:cNvSpPr>
          <p:nvPr>
            <p:ph type="ftr" sz="quarter" idx="11"/>
          </p:nvPr>
        </p:nvSpPr>
        <p:spPr>
          <a:xfrm>
            <a:off x="2667000" y="6356350"/>
            <a:ext cx="3352800" cy="365125"/>
          </a:xfrm>
          <a:prstGeom prst="rect">
            <a:avLst/>
          </a:prstGeom>
        </p:spPr>
        <p:txBody>
          <a:bodyPr/>
          <a:lstStyle/>
          <a:p>
            <a:pPr>
              <a:defRPr/>
            </a:pPr>
            <a:r>
              <a:rPr lang="en-US" smtClean="0"/>
              <a:t>Financial Accounting for Management, 4/e by Ramachandran &amp; Kakani  “Copyright © 2016, by Tata McGraw Hill Education Private Limited."</a:t>
            </a:r>
            <a:endParaRPr lang="en-US" dirty="0"/>
          </a:p>
        </p:txBody>
      </p:sp>
      <p:sp>
        <p:nvSpPr>
          <p:cNvPr id="4" name="Slide Number Placeholder 3"/>
          <p:cNvSpPr>
            <a:spLocks noGrp="1"/>
          </p:cNvSpPr>
          <p:nvPr>
            <p:ph type="sldNum" sz="quarter" idx="12"/>
          </p:nvPr>
        </p:nvSpPr>
        <p:spPr/>
        <p:txBody>
          <a:bodyPr/>
          <a:lstStyle/>
          <a:p>
            <a:pPr>
              <a:defRPr/>
            </a:pPr>
            <a:fld id="{6FF42215-163D-4CE9-9681-6B7396EAAA0D}"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12438F5-4801-4667-9992-A97FEA25A06F}" type="datetime1">
              <a:rPr lang="en-US" smtClean="0"/>
              <a:t>6/13/2016</a:t>
            </a:fld>
            <a:endParaRPr lang="en-US"/>
          </a:p>
        </p:txBody>
      </p:sp>
      <p:sp>
        <p:nvSpPr>
          <p:cNvPr id="6" name="Footer Placeholder 5"/>
          <p:cNvSpPr>
            <a:spLocks noGrp="1"/>
          </p:cNvSpPr>
          <p:nvPr>
            <p:ph type="ftr" sz="quarter" idx="11"/>
          </p:nvPr>
        </p:nvSpPr>
        <p:spPr>
          <a:xfrm>
            <a:off x="2667000" y="6356350"/>
            <a:ext cx="3352800" cy="365125"/>
          </a:xfrm>
          <a:prstGeom prst="rect">
            <a:avLst/>
          </a:prstGeom>
        </p:spPr>
        <p:txBody>
          <a:bodyPr/>
          <a:lstStyle/>
          <a:p>
            <a:pPr>
              <a:defRPr/>
            </a:pPr>
            <a:r>
              <a:rPr lang="en-US" smtClean="0"/>
              <a:t>Financial Accounting for Management, 4/e by Ramachandran &amp; Kakani  “Copyright © 2016, by Tata McGraw Hill Education Private Limited."</a:t>
            </a:r>
            <a:endParaRPr lang="en-US" dirty="0"/>
          </a:p>
        </p:txBody>
      </p:sp>
      <p:sp>
        <p:nvSpPr>
          <p:cNvPr id="7" name="Slide Number Placeholder 6"/>
          <p:cNvSpPr>
            <a:spLocks noGrp="1"/>
          </p:cNvSpPr>
          <p:nvPr>
            <p:ph type="sldNum" sz="quarter" idx="12"/>
          </p:nvPr>
        </p:nvSpPr>
        <p:spPr/>
        <p:txBody>
          <a:bodyPr/>
          <a:lstStyle/>
          <a:p>
            <a:pPr>
              <a:defRPr/>
            </a:pPr>
            <a:fld id="{86768480-C378-4334-9D2F-9E6AB00467AC}"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543DDF5-371C-4B62-97C3-4165AA8440CB}" type="datetime1">
              <a:rPr lang="en-US" smtClean="0"/>
              <a:t>6/13/2016</a:t>
            </a:fld>
            <a:endParaRPr lang="en-US"/>
          </a:p>
        </p:txBody>
      </p:sp>
      <p:sp>
        <p:nvSpPr>
          <p:cNvPr id="6" name="Footer Placeholder 5"/>
          <p:cNvSpPr>
            <a:spLocks noGrp="1"/>
          </p:cNvSpPr>
          <p:nvPr>
            <p:ph type="ftr" sz="quarter" idx="11"/>
          </p:nvPr>
        </p:nvSpPr>
        <p:spPr>
          <a:xfrm>
            <a:off x="2667000" y="6356350"/>
            <a:ext cx="3352800" cy="365125"/>
          </a:xfrm>
          <a:prstGeom prst="rect">
            <a:avLst/>
          </a:prstGeom>
        </p:spPr>
        <p:txBody>
          <a:bodyPr/>
          <a:lstStyle/>
          <a:p>
            <a:pPr>
              <a:defRPr/>
            </a:pPr>
            <a:r>
              <a:rPr lang="en-US" smtClean="0"/>
              <a:t>Financial Accounting for Management, 4/e by Ramachandran &amp; Kakani  “Copyright © 2016, by Tata McGraw Hill Education Private Limited."</a:t>
            </a:r>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pPr>
              <a:defRPr/>
            </a:pPr>
            <a:fld id="{A616223A-B1DD-40D8-823B-E7CB26DBB75B}" type="slidenum">
              <a:rPr lang="en-US" smtClean="0"/>
              <a:pPr>
                <a:defRPr/>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D4C3801-0EA0-4D95-B0AB-AE992F83D0F2}" type="datetime1">
              <a:rPr lang="en-US" smtClean="0"/>
              <a:t>6/13/2016</a:t>
            </a:fld>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2AF53709-C9BB-4789-AB9C-9082FB05B247}" type="slidenum">
              <a:rPr lang="en-US" smtClean="0"/>
              <a:pPr>
                <a:defRPr/>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pic>
        <p:nvPicPr>
          <p:cNvPr id="14" name="Picture 8"/>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1438" y="6324600"/>
            <a:ext cx="4619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66"/>
          <p:cNvSpPr txBox="1">
            <a:spLocks noChangeArrowheads="1"/>
          </p:cNvSpPr>
          <p:nvPr userDrawn="1"/>
        </p:nvSpPr>
        <p:spPr bwMode="auto">
          <a:xfrm rot="5400000">
            <a:off x="6248400" y="3194020"/>
            <a:ext cx="5791200" cy="457200"/>
          </a:xfrm>
          <a:prstGeom prst="rect">
            <a:avLst/>
          </a:prstGeom>
          <a:noFill/>
          <a:ln w="9525">
            <a:noFill/>
            <a:miter lim="800000"/>
            <a:headEnd/>
            <a:tailEnd/>
          </a:ln>
          <a:effectLst/>
        </p:spPr>
        <p:txBody>
          <a:bodyPr anchor="b"/>
          <a:lstStyle>
            <a:defPPr>
              <a:defRPr lang="en-US"/>
            </a:defPPr>
            <a:lvl1pPr algn="ctr" rtl="0" fontAlgn="base">
              <a:spcBef>
                <a:spcPct val="0"/>
              </a:spcBef>
              <a:spcAft>
                <a:spcPct val="0"/>
              </a:spcAft>
              <a:defRPr sz="1000" kern="1200">
                <a:solidFill>
                  <a:schemeClr val="tx1">
                    <a:lumMod val="20000"/>
                    <a:lumOff val="80000"/>
                  </a:schemeClr>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defRPr/>
            </a:pPr>
            <a:r>
              <a:rPr lang="en-US" dirty="0" smtClean="0">
                <a:solidFill>
                  <a:srgbClr val="FF0000"/>
                </a:solidFill>
              </a:rPr>
              <a:t>Copyright © 2016 by McGraw Hill Education (India) Private Limited</a:t>
            </a:r>
            <a:endParaRPr lang="en-US" dirty="0">
              <a:solidFill>
                <a:srgbClr val="FF0000"/>
              </a:solidFill>
            </a:endParaRPr>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 id="2147483864" r:id="rId12"/>
    <p:sldLayoutId id="2147483865" r:id="rId13"/>
  </p:sldLayoutIdLst>
  <p:hf sldNum="0"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4343400" y="2133600"/>
            <a:ext cx="5334000" cy="2298192"/>
          </a:xfrm>
        </p:spPr>
        <p:txBody>
          <a:bodyPr/>
          <a:lstStyle/>
          <a:p>
            <a:pPr algn="ctr">
              <a:lnSpc>
                <a:spcPct val="150000"/>
              </a:lnSpc>
            </a:pPr>
            <a:r>
              <a:rPr lang="en-US" sz="5000" dirty="0">
                <a:ln>
                  <a:noFill/>
                </a:ln>
                <a:solidFill>
                  <a:schemeClr val="accent3">
                    <a:tint val="90000"/>
                    <a:satMod val="120000"/>
                  </a:schemeClr>
                </a:solidFill>
              </a:rPr>
              <a:t>Chapter 4</a:t>
            </a:r>
            <a:br>
              <a:rPr lang="en-US" sz="5000" dirty="0">
                <a:ln>
                  <a:noFill/>
                </a:ln>
                <a:solidFill>
                  <a:schemeClr val="accent3">
                    <a:tint val="90000"/>
                    <a:satMod val="120000"/>
                  </a:schemeClr>
                </a:solidFill>
              </a:rPr>
            </a:br>
            <a:r>
              <a:rPr lang="en-US" sz="5000" dirty="0">
                <a:ln>
                  <a:noFill/>
                </a:ln>
                <a:solidFill>
                  <a:schemeClr val="accent3">
                    <a:tint val="90000"/>
                    <a:satMod val="120000"/>
                  </a:schemeClr>
                </a:solidFill>
              </a:rPr>
              <a:t> Cash </a:t>
            </a:r>
            <a:r>
              <a:rPr lang="en-US" sz="5000" dirty="0" smtClean="0">
                <a:ln>
                  <a:noFill/>
                </a:ln>
                <a:solidFill>
                  <a:schemeClr val="accent3">
                    <a:tint val="90000"/>
                    <a:satMod val="120000"/>
                  </a:schemeClr>
                </a:solidFill>
              </a:rPr>
              <a:t>Flow Statement</a:t>
            </a:r>
            <a:endParaRPr lang="en-US" sz="5000" dirty="0">
              <a:ln>
                <a:noFill/>
              </a:ln>
              <a:solidFill>
                <a:schemeClr val="accent3">
                  <a:tint val="90000"/>
                  <a:satMod val="120000"/>
                </a:schemeClr>
              </a:solidFill>
            </a:endParaRPr>
          </a:p>
        </p:txBody>
      </p:sp>
      <p:sp>
        <p:nvSpPr>
          <p:cNvPr id="3076" name="Text Box 4"/>
          <p:cNvSpPr txBox="1">
            <a:spLocks noChangeArrowheads="1"/>
          </p:cNvSpPr>
          <p:nvPr/>
        </p:nvSpPr>
        <p:spPr bwMode="auto">
          <a:xfrm>
            <a:off x="5486400" y="4800599"/>
            <a:ext cx="3505200" cy="830997"/>
          </a:xfrm>
          <a:prstGeom prst="rect">
            <a:avLst/>
          </a:prstGeom>
          <a:noFill/>
          <a:ln w="9525">
            <a:noFill/>
            <a:miter lim="800000"/>
            <a:headEnd/>
            <a:tailEnd/>
          </a:ln>
        </p:spPr>
        <p:txBody>
          <a:bodyPr wrap="square">
            <a:spAutoFit/>
          </a:bodyPr>
          <a:lstStyle/>
          <a:p>
            <a:pPr marR="45720">
              <a:buClr>
                <a:schemeClr val="accent3"/>
              </a:buClr>
              <a:buSzPct val="95000"/>
            </a:pPr>
            <a:r>
              <a:rPr lang="en-US" b="1" dirty="0" smtClean="0">
                <a:solidFill>
                  <a:schemeClr val="accent6">
                    <a:lumMod val="50000"/>
                  </a:schemeClr>
                </a:solidFill>
                <a:latin typeface="Arial Narrow" pitchFamily="34" charset="0"/>
              </a:rPr>
              <a:t>Prof</a:t>
            </a:r>
            <a:r>
              <a:rPr lang="en-US" b="1" dirty="0">
                <a:solidFill>
                  <a:schemeClr val="accent6">
                    <a:lumMod val="50000"/>
                  </a:schemeClr>
                </a:solidFill>
                <a:latin typeface="Arial Narrow" pitchFamily="34" charset="0"/>
              </a:rPr>
              <a:t>. N. </a:t>
            </a:r>
            <a:r>
              <a:rPr lang="en-US" b="1" dirty="0" smtClean="0">
                <a:solidFill>
                  <a:schemeClr val="accent6">
                    <a:lumMod val="50000"/>
                  </a:schemeClr>
                </a:solidFill>
                <a:latin typeface="Arial Narrow" pitchFamily="34" charset="0"/>
              </a:rPr>
              <a:t>Ramachandran</a:t>
            </a:r>
            <a:endParaRPr lang="en-US" b="1" dirty="0">
              <a:solidFill>
                <a:schemeClr val="accent6">
                  <a:lumMod val="50000"/>
                </a:schemeClr>
              </a:solidFill>
              <a:latin typeface="Arial Narrow" pitchFamily="34" charset="0"/>
            </a:endParaRPr>
          </a:p>
          <a:p>
            <a:pPr marR="45720">
              <a:buClr>
                <a:schemeClr val="accent3"/>
              </a:buClr>
              <a:buSzPct val="95000"/>
            </a:pPr>
            <a:r>
              <a:rPr lang="en-US" b="1" dirty="0">
                <a:solidFill>
                  <a:schemeClr val="accent6">
                    <a:lumMod val="50000"/>
                  </a:schemeClr>
                </a:solidFill>
                <a:latin typeface="Arial Narrow" pitchFamily="34" charset="0"/>
              </a:rPr>
              <a:t>Prof. Ram Kumar </a:t>
            </a:r>
            <a:r>
              <a:rPr lang="en-US" b="1" dirty="0" err="1" smtClean="0">
                <a:solidFill>
                  <a:schemeClr val="accent6">
                    <a:lumMod val="50000"/>
                  </a:schemeClr>
                </a:solidFill>
                <a:latin typeface="Arial Narrow" pitchFamily="34" charset="0"/>
              </a:rPr>
              <a:t>Kakani</a:t>
            </a:r>
            <a:endParaRPr lang="en-US" dirty="0">
              <a:latin typeface="Arial Narrow" pitchFamily="34" charset="0"/>
            </a:endParaRP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685800"/>
            <a:ext cx="3505200" cy="4781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2"/>
          <p:cNvSpPr>
            <a:spLocks noGrp="1" noChangeArrowheads="1"/>
          </p:cNvSpPr>
          <p:nvPr>
            <p:ph type="title"/>
          </p:nvPr>
        </p:nvSpPr>
        <p:spPr>
          <a:xfrm>
            <a:off x="457200" y="381000"/>
            <a:ext cx="8001000" cy="758825"/>
          </a:xfrm>
        </p:spPr>
        <p:txBody>
          <a:bodyPr>
            <a:normAutofit/>
          </a:bodyPr>
          <a:lstStyle/>
          <a:p>
            <a:pPr algn="ctr">
              <a:tabLst>
                <a:tab pos="-457200" algn="l"/>
              </a:tabLst>
              <a:defRPr/>
            </a:pPr>
            <a:r>
              <a:rPr lang="en-US" sz="4000" b="1" dirty="0"/>
              <a:t>Solution – Direct Method</a:t>
            </a:r>
          </a:p>
        </p:txBody>
      </p:sp>
      <p:graphicFrame>
        <p:nvGraphicFramePr>
          <p:cNvPr id="3" name="Table Placeholder 2"/>
          <p:cNvGraphicFramePr>
            <a:graphicFrameLocks noGrp="1"/>
          </p:cNvGraphicFramePr>
          <p:nvPr>
            <p:ph type="tbl" idx="1"/>
            <p:extLst>
              <p:ext uri="{D42A27DB-BD31-4B8C-83A1-F6EECF244321}">
                <p14:modId xmlns:p14="http://schemas.microsoft.com/office/powerpoint/2010/main" val="3531612408"/>
              </p:ext>
            </p:extLst>
          </p:nvPr>
        </p:nvGraphicFramePr>
        <p:xfrm>
          <a:off x="457200" y="1250577"/>
          <a:ext cx="8229600" cy="4769223"/>
        </p:xfrm>
        <a:graphic>
          <a:graphicData uri="http://schemas.openxmlformats.org/drawingml/2006/table">
            <a:tbl>
              <a:tblPr firstRow="1" firstCol="1" bandRow="1">
                <a:tableStyleId>{5C22544A-7EE6-4342-B048-85BDC9FD1C3A}</a:tableStyleId>
              </a:tblPr>
              <a:tblGrid>
                <a:gridCol w="4778556"/>
                <a:gridCol w="1651359"/>
                <a:gridCol w="1799685"/>
              </a:tblGrid>
              <a:tr h="990599">
                <a:tc gridSpan="3">
                  <a:txBody>
                    <a:bodyPr/>
                    <a:lstStyle/>
                    <a:p>
                      <a:pPr marL="0" marR="0" algn="ctr">
                        <a:spcBef>
                          <a:spcPts val="0"/>
                        </a:spcBef>
                        <a:spcAft>
                          <a:spcPts val="0"/>
                        </a:spcAft>
                      </a:pPr>
                      <a:r>
                        <a:rPr lang="en-US" sz="1600" dirty="0">
                          <a:effectLst/>
                        </a:rPr>
                        <a:t/>
                      </a:r>
                      <a:br>
                        <a:rPr lang="en-US" sz="1600" dirty="0">
                          <a:effectLst/>
                        </a:rPr>
                      </a:br>
                      <a:r>
                        <a:rPr lang="en-US" sz="1600" dirty="0" err="1">
                          <a:effectLst/>
                        </a:rPr>
                        <a:t>Jamuna</a:t>
                      </a:r>
                      <a:r>
                        <a:rPr lang="en-US" sz="1600" dirty="0">
                          <a:effectLst/>
                        </a:rPr>
                        <a:t> </a:t>
                      </a:r>
                      <a:r>
                        <a:rPr lang="en-US" sz="1600" dirty="0" err="1">
                          <a:effectLst/>
                        </a:rPr>
                        <a:t>Tudu</a:t>
                      </a:r>
                      <a:r>
                        <a:rPr lang="en-US" sz="1600" dirty="0">
                          <a:effectLst/>
                        </a:rPr>
                        <a:t> Enterprises </a:t>
                      </a:r>
                    </a:p>
                    <a:p>
                      <a:pPr marL="0" marR="0" algn="ctr">
                        <a:spcBef>
                          <a:spcPts val="0"/>
                        </a:spcBef>
                        <a:spcAft>
                          <a:spcPts val="0"/>
                        </a:spcAft>
                      </a:pPr>
                      <a:r>
                        <a:rPr lang="en-US" sz="1600" dirty="0">
                          <a:effectLst/>
                        </a:rPr>
                        <a:t>Cash Flow Statement for the Year ending</a:t>
                      </a:r>
                    </a:p>
                    <a:p>
                      <a:pPr marL="0" marR="0" algn="ctr">
                        <a:spcBef>
                          <a:spcPts val="0"/>
                        </a:spcBef>
                        <a:spcAft>
                          <a:spcPts val="0"/>
                        </a:spcAft>
                      </a:pPr>
                      <a:r>
                        <a:rPr lang="en-US" sz="1600" dirty="0">
                          <a:effectLst/>
                        </a:rPr>
                        <a:t> 31st March 20X7  </a:t>
                      </a:r>
                    </a:p>
                    <a:p>
                      <a:pPr marL="0" marR="0" algn="ctr">
                        <a:spcBef>
                          <a:spcPts val="0"/>
                        </a:spcBef>
                        <a:spcAft>
                          <a:spcPts val="0"/>
                        </a:spcAft>
                      </a:pPr>
                      <a:r>
                        <a:rPr lang="en-US" sz="1600" dirty="0">
                          <a:effectLst/>
                        </a:rPr>
                        <a:t>        (all figures in </a:t>
                      </a:r>
                      <a:r>
                        <a:rPr lang="en-US" sz="1600" dirty="0" smtClean="0">
                          <a:effectLst/>
                        </a:rPr>
                        <a:t>INR </a:t>
                      </a:r>
                      <a:r>
                        <a:rPr lang="en-US" sz="1600" dirty="0">
                          <a:effectLst/>
                        </a:rPr>
                        <a:t>Million)</a:t>
                      </a:r>
                      <a:endParaRPr lang="en-US" sz="1600" dirty="0">
                        <a:effectLst/>
                        <a:latin typeface="Times New Roman"/>
                        <a:ea typeface="Times New Roman"/>
                      </a:endParaRPr>
                    </a:p>
                  </a:txBody>
                  <a:tcPr marL="68580" marR="68580" marT="0" marB="0" anchor="ctr"/>
                </a:tc>
                <a:tc hMerge="1">
                  <a:txBody>
                    <a:bodyPr/>
                    <a:lstStyle/>
                    <a:p>
                      <a:endParaRPr lang="en-US"/>
                    </a:p>
                  </a:txBody>
                  <a:tcPr/>
                </a:tc>
                <a:tc hMerge="1">
                  <a:txBody>
                    <a:bodyPr/>
                    <a:lstStyle/>
                    <a:p>
                      <a:endParaRPr lang="en-US"/>
                    </a:p>
                  </a:txBody>
                  <a:tcPr/>
                </a:tc>
              </a:tr>
              <a:tr h="591671">
                <a:tc>
                  <a:txBody>
                    <a:bodyPr/>
                    <a:lstStyle/>
                    <a:p>
                      <a:pPr marL="0" marR="0" algn="ctr">
                        <a:spcBef>
                          <a:spcPts val="0"/>
                        </a:spcBef>
                        <a:spcAft>
                          <a:spcPts val="0"/>
                        </a:spcAft>
                      </a:pPr>
                      <a:r>
                        <a:rPr lang="en-US" sz="1600" dirty="0">
                          <a:effectLst/>
                        </a:rPr>
                        <a:t>Cash flow from Operating </a:t>
                      </a:r>
                      <a:r>
                        <a:rPr lang="en-US" sz="1600" dirty="0" smtClean="0">
                          <a:effectLst/>
                        </a:rPr>
                        <a:t>Activities</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 </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 </a:t>
                      </a:r>
                      <a:endParaRPr lang="en-US" sz="1600" dirty="0">
                        <a:effectLst/>
                        <a:latin typeface="Times New Roman"/>
                        <a:ea typeface="Times New Roman"/>
                      </a:endParaRPr>
                    </a:p>
                  </a:txBody>
                  <a:tcPr marL="68580" marR="68580" marT="0" marB="0" anchor="ctr"/>
                </a:tc>
              </a:tr>
              <a:tr h="591671">
                <a:tc>
                  <a:txBody>
                    <a:bodyPr/>
                    <a:lstStyle/>
                    <a:p>
                      <a:pPr marL="0" marR="0" algn="ctr">
                        <a:spcBef>
                          <a:spcPts val="0"/>
                        </a:spcBef>
                        <a:spcAft>
                          <a:spcPts val="0"/>
                        </a:spcAft>
                      </a:pPr>
                      <a:r>
                        <a:rPr lang="en-US" sz="1600">
                          <a:effectLst/>
                        </a:rPr>
                        <a:t>Cash Received on account of sale of goods</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 </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1,650 </a:t>
                      </a:r>
                      <a:endParaRPr lang="en-US" sz="1600" dirty="0">
                        <a:effectLst/>
                        <a:latin typeface="Times New Roman"/>
                        <a:ea typeface="Times New Roman"/>
                      </a:endParaRPr>
                    </a:p>
                  </a:txBody>
                  <a:tcPr marL="68580" marR="68580" marT="0" marB="0" anchor="ctr"/>
                </a:tc>
              </a:tr>
              <a:tr h="591671">
                <a:tc>
                  <a:txBody>
                    <a:bodyPr/>
                    <a:lstStyle/>
                    <a:p>
                      <a:pPr marL="0" marR="0" algn="ctr">
                        <a:spcBef>
                          <a:spcPts val="0"/>
                        </a:spcBef>
                        <a:spcAft>
                          <a:spcPts val="0"/>
                        </a:spcAft>
                      </a:pPr>
                      <a:r>
                        <a:rPr lang="en-US" sz="1600" i="1" dirty="0">
                          <a:effectLst/>
                        </a:rPr>
                        <a:t>Less</a:t>
                      </a:r>
                      <a:r>
                        <a:rPr lang="en-US" sz="1600" dirty="0">
                          <a:effectLst/>
                        </a:rPr>
                        <a:t>: Payment made on account of </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 </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 </a:t>
                      </a:r>
                      <a:endParaRPr lang="en-US" sz="1600" dirty="0">
                        <a:effectLst/>
                        <a:latin typeface="Times New Roman"/>
                        <a:ea typeface="Times New Roman"/>
                      </a:endParaRPr>
                    </a:p>
                  </a:txBody>
                  <a:tcPr marL="68580" marR="68580" marT="0" marB="0" anchor="ctr"/>
                </a:tc>
              </a:tr>
              <a:tr h="295835">
                <a:tc>
                  <a:txBody>
                    <a:bodyPr/>
                    <a:lstStyle/>
                    <a:p>
                      <a:pPr marL="0" marR="0" algn="ctr">
                        <a:spcBef>
                          <a:spcPts val="0"/>
                        </a:spcBef>
                        <a:spcAft>
                          <a:spcPts val="0"/>
                        </a:spcAft>
                      </a:pPr>
                      <a:r>
                        <a:rPr lang="en-US" sz="1600">
                          <a:effectLst/>
                        </a:rPr>
                        <a:t>Purchase of goods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(800)</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 </a:t>
                      </a:r>
                      <a:endParaRPr lang="en-US" sz="1600" dirty="0">
                        <a:effectLst/>
                        <a:latin typeface="Times New Roman"/>
                        <a:ea typeface="Times New Roman"/>
                      </a:endParaRPr>
                    </a:p>
                  </a:txBody>
                  <a:tcPr marL="68580" marR="68580" marT="0" marB="0" anchor="ctr"/>
                </a:tc>
              </a:tr>
              <a:tr h="295835">
                <a:tc>
                  <a:txBody>
                    <a:bodyPr/>
                    <a:lstStyle/>
                    <a:p>
                      <a:pPr marL="0" marR="0" algn="ctr">
                        <a:spcBef>
                          <a:spcPts val="0"/>
                        </a:spcBef>
                        <a:spcAft>
                          <a:spcPts val="0"/>
                        </a:spcAft>
                      </a:pPr>
                      <a:r>
                        <a:rPr lang="en-US" sz="1600">
                          <a:effectLst/>
                        </a:rPr>
                        <a:t>Direct Expenses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(200)</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 </a:t>
                      </a:r>
                      <a:endParaRPr lang="en-US" sz="1600" dirty="0">
                        <a:effectLst/>
                        <a:latin typeface="Times New Roman"/>
                        <a:ea typeface="Times New Roman"/>
                      </a:endParaRPr>
                    </a:p>
                  </a:txBody>
                  <a:tcPr marL="68580" marR="68580" marT="0" marB="0" anchor="ctr"/>
                </a:tc>
              </a:tr>
              <a:tr h="295835">
                <a:tc>
                  <a:txBody>
                    <a:bodyPr/>
                    <a:lstStyle/>
                    <a:p>
                      <a:pPr marL="0" marR="0" algn="ctr">
                        <a:spcBef>
                          <a:spcPts val="0"/>
                        </a:spcBef>
                        <a:spcAft>
                          <a:spcPts val="0"/>
                        </a:spcAft>
                      </a:pPr>
                      <a:r>
                        <a:rPr lang="en-US" sz="1600">
                          <a:effectLst/>
                        </a:rPr>
                        <a:t>Salary Paid</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(200)</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 </a:t>
                      </a:r>
                      <a:endParaRPr lang="en-US" sz="1600" dirty="0">
                        <a:effectLst/>
                        <a:latin typeface="Times New Roman"/>
                        <a:ea typeface="Times New Roman"/>
                      </a:endParaRPr>
                    </a:p>
                  </a:txBody>
                  <a:tcPr marL="68580" marR="68580" marT="0" marB="0" anchor="ctr"/>
                </a:tc>
              </a:tr>
              <a:tr h="295835">
                <a:tc>
                  <a:txBody>
                    <a:bodyPr/>
                    <a:lstStyle/>
                    <a:p>
                      <a:pPr marL="0" marR="0" algn="ctr">
                        <a:spcBef>
                          <a:spcPts val="0"/>
                        </a:spcBef>
                        <a:spcAft>
                          <a:spcPts val="0"/>
                        </a:spcAft>
                      </a:pPr>
                      <a:r>
                        <a:rPr lang="en-US" sz="1600">
                          <a:effectLst/>
                        </a:rPr>
                        <a:t>Rent Paid</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(80)</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 </a:t>
                      </a:r>
                      <a:endParaRPr lang="en-US" sz="1600" dirty="0">
                        <a:effectLst/>
                        <a:latin typeface="Times New Roman"/>
                        <a:ea typeface="Times New Roman"/>
                      </a:endParaRPr>
                    </a:p>
                  </a:txBody>
                  <a:tcPr marL="68580" marR="68580" marT="0" marB="0" anchor="ctr"/>
                </a:tc>
              </a:tr>
              <a:tr h="295835">
                <a:tc>
                  <a:txBody>
                    <a:bodyPr/>
                    <a:lstStyle/>
                    <a:p>
                      <a:pPr marL="0" marR="0" algn="ctr">
                        <a:spcBef>
                          <a:spcPts val="0"/>
                        </a:spcBef>
                        <a:spcAft>
                          <a:spcPts val="0"/>
                        </a:spcAft>
                      </a:pPr>
                      <a:r>
                        <a:rPr lang="en-US" sz="1600">
                          <a:effectLst/>
                        </a:rPr>
                        <a:t>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(1,280)</a:t>
                      </a:r>
                      <a:endParaRPr lang="en-US" sz="1600" dirty="0">
                        <a:effectLst/>
                        <a:latin typeface="Times New Roman"/>
                        <a:ea typeface="Times New Roman"/>
                      </a:endParaRPr>
                    </a:p>
                  </a:txBody>
                  <a:tcPr marL="68580" marR="68580" marT="0" marB="0" anchor="ctr"/>
                </a:tc>
              </a:tr>
              <a:tr h="295835">
                <a:tc>
                  <a:txBody>
                    <a:bodyPr/>
                    <a:lstStyle/>
                    <a:p>
                      <a:pPr marL="0" marR="0" algn="ctr">
                        <a:spcBef>
                          <a:spcPts val="0"/>
                        </a:spcBef>
                        <a:spcAft>
                          <a:spcPts val="0"/>
                        </a:spcAft>
                      </a:pPr>
                      <a:r>
                        <a:rPr lang="en-US" sz="1600">
                          <a:effectLst/>
                        </a:rPr>
                        <a:t>Cash Inflow</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370 </a:t>
                      </a:r>
                      <a:endParaRPr lang="en-US" sz="1600" dirty="0">
                        <a:effectLst/>
                        <a:latin typeface="Times New Roman"/>
                        <a:ea typeface="Times New Roman"/>
                      </a:endParaRPr>
                    </a:p>
                  </a:txBody>
                  <a:tcPr marL="68580" marR="68580" marT="0" marB="0" anchor="ct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2"/>
          <p:cNvSpPr>
            <a:spLocks noGrp="1" noChangeArrowheads="1"/>
          </p:cNvSpPr>
          <p:nvPr>
            <p:ph type="title"/>
          </p:nvPr>
        </p:nvSpPr>
        <p:spPr>
          <a:xfrm>
            <a:off x="533400" y="76200"/>
            <a:ext cx="8229600" cy="1143000"/>
          </a:xfrm>
        </p:spPr>
        <p:txBody>
          <a:bodyPr>
            <a:normAutofit/>
          </a:bodyPr>
          <a:lstStyle/>
          <a:p>
            <a:pPr algn="ctr">
              <a:tabLst>
                <a:tab pos="-457200" algn="l"/>
              </a:tabLst>
              <a:defRPr/>
            </a:pPr>
            <a:r>
              <a:rPr lang="en-US" sz="4000" b="1" dirty="0"/>
              <a:t>Investing Activities</a:t>
            </a:r>
          </a:p>
        </p:txBody>
      </p:sp>
      <p:sp>
        <p:nvSpPr>
          <p:cNvPr id="273411" name="Rectangle 3"/>
          <p:cNvSpPr>
            <a:spLocks noGrp="1" noChangeArrowheads="1"/>
          </p:cNvSpPr>
          <p:nvPr>
            <p:ph idx="1"/>
          </p:nvPr>
        </p:nvSpPr>
        <p:spPr>
          <a:xfrm>
            <a:off x="381000" y="1752600"/>
            <a:ext cx="8458200" cy="4191000"/>
          </a:xfrm>
        </p:spPr>
        <p:txBody>
          <a:bodyPr/>
          <a:lstStyle/>
          <a:p>
            <a:pPr marL="457200" indent="-457200" algn="just" eaLnBrk="1" hangingPunct="1"/>
            <a:r>
              <a:rPr lang="en-US" sz="2400" dirty="0" smtClean="0">
                <a:latin typeface="+mj-lt"/>
              </a:rPr>
              <a:t>Activities related to acquisition and disposal of long-term assets and other investments, which are not taken into consideration under the cash equivalents head are investing activities.</a:t>
            </a:r>
          </a:p>
          <a:p>
            <a:pPr marL="457200" indent="-457200" eaLnBrk="1" hangingPunct="1"/>
            <a:r>
              <a:rPr lang="en-US" sz="2400" dirty="0" smtClean="0">
                <a:latin typeface="+mj-lt"/>
              </a:rPr>
              <a:t>Also includes investments made by business entities in other company’s shares and debentures.</a:t>
            </a:r>
          </a:p>
          <a:p>
            <a:pPr marL="457200" indent="-457200" eaLnBrk="1" hangingPunct="1"/>
            <a:r>
              <a:rPr lang="en-US" sz="2400" i="1" dirty="0" smtClean="0">
                <a:latin typeface="+mj-lt"/>
              </a:rPr>
              <a:t>Examples</a:t>
            </a:r>
            <a:r>
              <a:rPr lang="en-US" sz="2400" dirty="0" smtClean="0">
                <a:latin typeface="+mj-lt"/>
              </a:rPr>
              <a:t>: Cash payments or receipts to acquire or dispose fixed assets, shares, warrants, debt instrument, etc.</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2"/>
          <p:cNvSpPr>
            <a:spLocks noGrp="1" noChangeArrowheads="1"/>
          </p:cNvSpPr>
          <p:nvPr>
            <p:ph type="title"/>
          </p:nvPr>
        </p:nvSpPr>
        <p:spPr>
          <a:xfrm>
            <a:off x="457200" y="381000"/>
            <a:ext cx="8229600" cy="780288"/>
          </a:xfrm>
        </p:spPr>
        <p:txBody>
          <a:bodyPr>
            <a:noAutofit/>
          </a:bodyPr>
          <a:lstStyle/>
          <a:p>
            <a:pPr algn="ctr">
              <a:tabLst>
                <a:tab pos="-457200" algn="l"/>
              </a:tabLst>
              <a:defRPr/>
            </a:pPr>
            <a:r>
              <a:rPr lang="en-US" sz="4000" b="1" dirty="0"/>
              <a:t>Illustration – </a:t>
            </a:r>
            <a:r>
              <a:rPr lang="en-US" sz="4000" b="1" dirty="0" err="1"/>
              <a:t>Jamuna</a:t>
            </a:r>
            <a:r>
              <a:rPr lang="en-US" sz="4000" b="1" dirty="0"/>
              <a:t> </a:t>
            </a:r>
            <a:r>
              <a:rPr lang="en-US" sz="4000" b="1" dirty="0" err="1"/>
              <a:t>Tudu</a:t>
            </a:r>
            <a:r>
              <a:rPr lang="en-US" sz="4000" b="1" dirty="0"/>
              <a:t> Enterprises </a:t>
            </a:r>
          </a:p>
        </p:txBody>
      </p:sp>
      <p:sp>
        <p:nvSpPr>
          <p:cNvPr id="53253" name="Rectangle 3"/>
          <p:cNvSpPr>
            <a:spLocks noGrp="1" noChangeArrowheads="1"/>
          </p:cNvSpPr>
          <p:nvPr>
            <p:ph idx="1"/>
          </p:nvPr>
        </p:nvSpPr>
        <p:spPr/>
        <p:txBody>
          <a:bodyPr/>
          <a:lstStyle/>
          <a:p>
            <a:pPr marL="457200" indent="-457200" eaLnBrk="1" hangingPunct="1"/>
            <a:r>
              <a:rPr lang="en-US" sz="2400" dirty="0" smtClean="0">
                <a:latin typeface="+mj-lt"/>
              </a:rPr>
              <a:t>The following transactions occur at </a:t>
            </a:r>
            <a:r>
              <a:rPr lang="en-US" sz="2400" dirty="0" err="1" smtClean="0">
                <a:latin typeface="+mj-lt"/>
              </a:rPr>
              <a:t>Jamuna</a:t>
            </a:r>
            <a:r>
              <a:rPr lang="en-US" sz="2400" dirty="0" smtClean="0">
                <a:latin typeface="+mj-lt"/>
              </a:rPr>
              <a:t> </a:t>
            </a:r>
            <a:r>
              <a:rPr lang="en-US" sz="2400" dirty="0" err="1" smtClean="0">
                <a:latin typeface="+mj-lt"/>
              </a:rPr>
              <a:t>Tudu</a:t>
            </a:r>
            <a:r>
              <a:rPr lang="en-US" sz="2400" dirty="0" smtClean="0">
                <a:latin typeface="+mj-lt"/>
              </a:rPr>
              <a:t> Enterprises:</a:t>
            </a:r>
          </a:p>
        </p:txBody>
      </p:sp>
      <p:graphicFrame>
        <p:nvGraphicFramePr>
          <p:cNvPr id="3" name="Table 2"/>
          <p:cNvGraphicFramePr>
            <a:graphicFrameLocks noGrp="1"/>
          </p:cNvGraphicFramePr>
          <p:nvPr>
            <p:extLst>
              <p:ext uri="{D42A27DB-BD31-4B8C-83A1-F6EECF244321}">
                <p14:modId xmlns:p14="http://schemas.microsoft.com/office/powerpoint/2010/main" val="3056974674"/>
              </p:ext>
            </p:extLst>
          </p:nvPr>
        </p:nvGraphicFramePr>
        <p:xfrm>
          <a:off x="914400" y="2895600"/>
          <a:ext cx="7467600" cy="3124200"/>
        </p:xfrm>
        <a:graphic>
          <a:graphicData uri="http://schemas.openxmlformats.org/drawingml/2006/table">
            <a:tbl>
              <a:tblPr firstRow="1" firstCol="1" bandRow="1">
                <a:tableStyleId>{5C22544A-7EE6-4342-B048-85BDC9FD1C3A}</a:tableStyleId>
              </a:tblPr>
              <a:tblGrid>
                <a:gridCol w="4381822"/>
                <a:gridCol w="3085778"/>
              </a:tblGrid>
              <a:tr h="451474">
                <a:tc>
                  <a:txBody>
                    <a:bodyPr/>
                    <a:lstStyle/>
                    <a:p>
                      <a:pPr marL="0" marR="0" algn="ctr">
                        <a:spcBef>
                          <a:spcPts val="0"/>
                        </a:spcBef>
                        <a:spcAft>
                          <a:spcPts val="0"/>
                        </a:spcAft>
                      </a:pPr>
                      <a:r>
                        <a:rPr lang="en-US" sz="1500" dirty="0">
                          <a:effectLst/>
                          <a:latin typeface="+mj-lt"/>
                        </a:rPr>
                        <a:t>Item</a:t>
                      </a:r>
                      <a:endParaRPr lang="en-US" sz="1500" dirty="0">
                        <a:effectLst/>
                        <a:latin typeface="+mj-lt"/>
                        <a:ea typeface="Times New Roman"/>
                      </a:endParaRPr>
                    </a:p>
                  </a:txBody>
                  <a:tcPr marL="68580" marR="68580" marT="0" marB="0" anchor="ctr"/>
                </a:tc>
                <a:tc>
                  <a:txBody>
                    <a:bodyPr/>
                    <a:lstStyle/>
                    <a:p>
                      <a:pPr marL="0" marR="0" algn="ctr">
                        <a:spcBef>
                          <a:spcPts val="0"/>
                        </a:spcBef>
                        <a:spcAft>
                          <a:spcPts val="0"/>
                        </a:spcAft>
                      </a:pPr>
                      <a:r>
                        <a:rPr lang="en-US" sz="1500" dirty="0">
                          <a:effectLst/>
                          <a:latin typeface="+mj-lt"/>
                        </a:rPr>
                        <a:t>(all figures in </a:t>
                      </a:r>
                      <a:r>
                        <a:rPr lang="en-US" sz="1500" dirty="0" smtClean="0">
                          <a:effectLst/>
                          <a:latin typeface="+mj-lt"/>
                        </a:rPr>
                        <a:t>INR </a:t>
                      </a:r>
                      <a:r>
                        <a:rPr lang="en-US" sz="1500" dirty="0">
                          <a:effectLst/>
                          <a:latin typeface="+mj-lt"/>
                        </a:rPr>
                        <a:t>Million)</a:t>
                      </a:r>
                      <a:endParaRPr lang="en-US" sz="1500" dirty="0">
                        <a:effectLst/>
                        <a:latin typeface="+mj-lt"/>
                        <a:ea typeface="Times New Roman"/>
                      </a:endParaRPr>
                    </a:p>
                  </a:txBody>
                  <a:tcPr marL="68580" marR="68580" marT="0" marB="0" anchor="ctr"/>
                </a:tc>
              </a:tr>
              <a:tr h="451474">
                <a:tc>
                  <a:txBody>
                    <a:bodyPr/>
                    <a:lstStyle/>
                    <a:p>
                      <a:pPr marL="0" marR="0" algn="ctr">
                        <a:spcBef>
                          <a:spcPts val="0"/>
                        </a:spcBef>
                        <a:spcAft>
                          <a:spcPts val="0"/>
                        </a:spcAft>
                      </a:pPr>
                      <a:r>
                        <a:rPr lang="en-US" sz="1500" dirty="0">
                          <a:effectLst/>
                          <a:latin typeface="+mj-lt"/>
                        </a:rPr>
                        <a:t>Purchased a machinery for </a:t>
                      </a:r>
                      <a:endParaRPr lang="en-US" sz="1500" dirty="0">
                        <a:effectLst/>
                        <a:latin typeface="+mj-lt"/>
                        <a:ea typeface="Times New Roman"/>
                      </a:endParaRPr>
                    </a:p>
                  </a:txBody>
                  <a:tcPr marL="68580" marR="68580" marT="0" marB="0" anchor="ctr"/>
                </a:tc>
                <a:tc>
                  <a:txBody>
                    <a:bodyPr/>
                    <a:lstStyle/>
                    <a:p>
                      <a:pPr marL="0" marR="0" algn="ctr">
                        <a:spcBef>
                          <a:spcPts val="0"/>
                        </a:spcBef>
                        <a:spcAft>
                          <a:spcPts val="0"/>
                        </a:spcAft>
                      </a:pPr>
                      <a:r>
                        <a:rPr lang="en-US" sz="1500" dirty="0">
                          <a:effectLst/>
                          <a:latin typeface="+mj-lt"/>
                        </a:rPr>
                        <a:t>1,500 </a:t>
                      </a:r>
                      <a:endParaRPr lang="en-US" sz="1500" dirty="0">
                        <a:effectLst/>
                        <a:latin typeface="+mj-lt"/>
                        <a:ea typeface="Times New Roman"/>
                      </a:endParaRPr>
                    </a:p>
                  </a:txBody>
                  <a:tcPr marL="68580" marR="68580" marT="0" marB="0" anchor="ctr"/>
                </a:tc>
              </a:tr>
              <a:tr h="451474">
                <a:tc>
                  <a:txBody>
                    <a:bodyPr/>
                    <a:lstStyle/>
                    <a:p>
                      <a:pPr marL="0" marR="0" algn="ctr">
                        <a:spcBef>
                          <a:spcPts val="0"/>
                        </a:spcBef>
                        <a:spcAft>
                          <a:spcPts val="0"/>
                        </a:spcAft>
                      </a:pPr>
                      <a:r>
                        <a:rPr lang="en-US" sz="1500">
                          <a:effectLst/>
                          <a:latin typeface="+mj-lt"/>
                        </a:rPr>
                        <a:t>Sold investment in shares worth</a:t>
                      </a:r>
                      <a:endParaRPr lang="en-US" sz="1500">
                        <a:effectLst/>
                        <a:latin typeface="+mj-lt"/>
                        <a:ea typeface="Times New Roman"/>
                      </a:endParaRPr>
                    </a:p>
                  </a:txBody>
                  <a:tcPr marL="68580" marR="68580" marT="0" marB="0" anchor="ctr"/>
                </a:tc>
                <a:tc>
                  <a:txBody>
                    <a:bodyPr/>
                    <a:lstStyle/>
                    <a:p>
                      <a:pPr marL="0" marR="0" algn="ctr">
                        <a:spcBef>
                          <a:spcPts val="0"/>
                        </a:spcBef>
                        <a:spcAft>
                          <a:spcPts val="0"/>
                        </a:spcAft>
                      </a:pPr>
                      <a:r>
                        <a:rPr lang="en-US" sz="1500" dirty="0">
                          <a:effectLst/>
                          <a:latin typeface="+mj-lt"/>
                        </a:rPr>
                        <a:t>2,000 </a:t>
                      </a:r>
                      <a:endParaRPr lang="en-US" sz="1500" dirty="0">
                        <a:effectLst/>
                        <a:latin typeface="+mj-lt"/>
                        <a:ea typeface="Times New Roman"/>
                      </a:endParaRPr>
                    </a:p>
                  </a:txBody>
                  <a:tcPr marL="68580" marR="68580" marT="0" marB="0" anchor="ctr"/>
                </a:tc>
              </a:tr>
              <a:tr h="866830">
                <a:tc>
                  <a:txBody>
                    <a:bodyPr/>
                    <a:lstStyle/>
                    <a:p>
                      <a:pPr marL="0" marR="0" algn="ctr">
                        <a:spcBef>
                          <a:spcPts val="0"/>
                        </a:spcBef>
                        <a:spcAft>
                          <a:spcPts val="0"/>
                        </a:spcAft>
                      </a:pPr>
                      <a:r>
                        <a:rPr lang="en-US" sz="1500">
                          <a:effectLst/>
                          <a:latin typeface="+mj-lt"/>
                        </a:rPr>
                        <a:t>Received interest on debentures purchased earlier</a:t>
                      </a:r>
                      <a:endParaRPr lang="en-US" sz="1500">
                        <a:effectLst/>
                        <a:latin typeface="+mj-lt"/>
                        <a:ea typeface="Times New Roman"/>
                      </a:endParaRPr>
                    </a:p>
                  </a:txBody>
                  <a:tcPr marL="68580" marR="68580" marT="0" marB="0" anchor="ctr"/>
                </a:tc>
                <a:tc>
                  <a:txBody>
                    <a:bodyPr/>
                    <a:lstStyle/>
                    <a:p>
                      <a:pPr marL="0" marR="0" algn="ctr">
                        <a:spcBef>
                          <a:spcPts val="0"/>
                        </a:spcBef>
                        <a:spcAft>
                          <a:spcPts val="0"/>
                        </a:spcAft>
                      </a:pPr>
                      <a:r>
                        <a:rPr lang="en-US" sz="1500" dirty="0">
                          <a:effectLst/>
                          <a:latin typeface="+mj-lt"/>
                        </a:rPr>
                        <a:t>100 </a:t>
                      </a:r>
                      <a:endParaRPr lang="en-US" sz="1500" dirty="0">
                        <a:effectLst/>
                        <a:latin typeface="+mj-lt"/>
                        <a:ea typeface="Times New Roman"/>
                      </a:endParaRPr>
                    </a:p>
                  </a:txBody>
                  <a:tcPr marL="68580" marR="68580" marT="0" marB="0" anchor="ctr"/>
                </a:tc>
              </a:tr>
              <a:tr h="451474">
                <a:tc>
                  <a:txBody>
                    <a:bodyPr/>
                    <a:lstStyle/>
                    <a:p>
                      <a:pPr marL="0" marR="0" algn="ctr">
                        <a:spcBef>
                          <a:spcPts val="0"/>
                        </a:spcBef>
                        <a:spcAft>
                          <a:spcPts val="0"/>
                        </a:spcAft>
                      </a:pPr>
                      <a:r>
                        <a:rPr lang="en-US" sz="1500">
                          <a:effectLst/>
                          <a:latin typeface="+mj-lt"/>
                        </a:rPr>
                        <a:t>Received dividend on shares held</a:t>
                      </a:r>
                      <a:endParaRPr lang="en-US" sz="1500">
                        <a:effectLst/>
                        <a:latin typeface="+mj-lt"/>
                        <a:ea typeface="Times New Roman"/>
                      </a:endParaRPr>
                    </a:p>
                  </a:txBody>
                  <a:tcPr marL="68580" marR="68580" marT="0" marB="0" anchor="ctr"/>
                </a:tc>
                <a:tc>
                  <a:txBody>
                    <a:bodyPr/>
                    <a:lstStyle/>
                    <a:p>
                      <a:pPr marL="0" marR="0" algn="ctr">
                        <a:spcBef>
                          <a:spcPts val="0"/>
                        </a:spcBef>
                        <a:spcAft>
                          <a:spcPts val="0"/>
                        </a:spcAft>
                      </a:pPr>
                      <a:r>
                        <a:rPr lang="en-US" sz="1500" dirty="0">
                          <a:effectLst/>
                          <a:latin typeface="+mj-lt"/>
                        </a:rPr>
                        <a:t>200 </a:t>
                      </a:r>
                      <a:endParaRPr lang="en-US" sz="1500" dirty="0">
                        <a:effectLst/>
                        <a:latin typeface="+mj-lt"/>
                        <a:ea typeface="Times New Roman"/>
                      </a:endParaRPr>
                    </a:p>
                  </a:txBody>
                  <a:tcPr marL="68580" marR="68580" marT="0" marB="0" anchor="ctr"/>
                </a:tc>
              </a:tr>
              <a:tr h="451474">
                <a:tc>
                  <a:txBody>
                    <a:bodyPr/>
                    <a:lstStyle/>
                    <a:p>
                      <a:pPr marL="0" marR="0" algn="ctr">
                        <a:spcBef>
                          <a:spcPts val="0"/>
                        </a:spcBef>
                        <a:spcAft>
                          <a:spcPts val="0"/>
                        </a:spcAft>
                      </a:pPr>
                      <a:r>
                        <a:rPr lang="en-US" sz="1500" dirty="0">
                          <a:effectLst/>
                          <a:latin typeface="+mj-lt"/>
                        </a:rPr>
                        <a:t>Sold old machinery</a:t>
                      </a:r>
                      <a:endParaRPr lang="en-US" sz="1500" dirty="0">
                        <a:effectLst/>
                        <a:latin typeface="+mj-lt"/>
                        <a:ea typeface="Times New Roman"/>
                      </a:endParaRPr>
                    </a:p>
                  </a:txBody>
                  <a:tcPr marL="68580" marR="68580" marT="0" marB="0" anchor="ctr"/>
                </a:tc>
                <a:tc>
                  <a:txBody>
                    <a:bodyPr/>
                    <a:lstStyle/>
                    <a:p>
                      <a:pPr marL="0" marR="0" algn="ctr">
                        <a:spcBef>
                          <a:spcPts val="0"/>
                        </a:spcBef>
                        <a:spcAft>
                          <a:spcPts val="0"/>
                        </a:spcAft>
                      </a:pPr>
                      <a:r>
                        <a:rPr lang="en-US" sz="1500" dirty="0">
                          <a:effectLst/>
                          <a:latin typeface="+mj-lt"/>
                        </a:rPr>
                        <a:t>500 </a:t>
                      </a:r>
                      <a:endParaRPr lang="en-US" sz="1500" dirty="0">
                        <a:effectLst/>
                        <a:latin typeface="+mj-lt"/>
                        <a:ea typeface="Times New Roman"/>
                      </a:endParaRPr>
                    </a:p>
                  </a:txBody>
                  <a:tcPr marL="68580" marR="68580" marT="0" marB="0" anchor="ct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2"/>
          <p:cNvSpPr>
            <a:spLocks noGrp="1" noChangeArrowheads="1"/>
          </p:cNvSpPr>
          <p:nvPr>
            <p:ph type="title"/>
          </p:nvPr>
        </p:nvSpPr>
        <p:spPr>
          <a:xfrm>
            <a:off x="533400" y="304800"/>
            <a:ext cx="8001000" cy="758825"/>
          </a:xfrm>
        </p:spPr>
        <p:txBody>
          <a:bodyPr>
            <a:normAutofit/>
          </a:bodyPr>
          <a:lstStyle/>
          <a:p>
            <a:pPr algn="ctr">
              <a:tabLst>
                <a:tab pos="-457200" algn="l"/>
              </a:tabLst>
              <a:defRPr/>
            </a:pPr>
            <a:r>
              <a:rPr lang="en-US" sz="4000" b="1" dirty="0"/>
              <a:t>Solution</a:t>
            </a:r>
          </a:p>
        </p:txBody>
      </p:sp>
      <p:sp>
        <p:nvSpPr>
          <p:cNvPr id="54283" name="Rectangle 9"/>
          <p:cNvSpPr>
            <a:spLocks noChangeArrowheads="1"/>
          </p:cNvSpPr>
          <p:nvPr/>
        </p:nvSpPr>
        <p:spPr bwMode="auto">
          <a:xfrm>
            <a:off x="609600" y="1422120"/>
            <a:ext cx="7924800" cy="830997"/>
          </a:xfrm>
          <a:prstGeom prst="rect">
            <a:avLst/>
          </a:prstGeom>
          <a:noFill/>
          <a:ln w="12700">
            <a:noFill/>
            <a:miter lim="800000"/>
            <a:headEnd/>
            <a:tailEnd/>
          </a:ln>
        </p:spPr>
        <p:txBody>
          <a:bodyPr wrap="square" anchor="ctr">
            <a:spAutoFit/>
          </a:bodyPr>
          <a:lstStyle/>
          <a:p>
            <a:pPr algn="ctr">
              <a:tabLst>
                <a:tab pos="-457200" algn="l"/>
              </a:tabLst>
            </a:pPr>
            <a:r>
              <a:rPr lang="en-US" b="1" dirty="0" err="1" smtClean="0">
                <a:latin typeface="+mj-lt"/>
              </a:rPr>
              <a:t>Jamuna</a:t>
            </a:r>
            <a:r>
              <a:rPr lang="en-US" b="1" dirty="0" smtClean="0">
                <a:latin typeface="+mj-lt"/>
              </a:rPr>
              <a:t> </a:t>
            </a:r>
            <a:r>
              <a:rPr lang="en-US" b="1" dirty="0" err="1" smtClean="0">
                <a:latin typeface="+mj-lt"/>
              </a:rPr>
              <a:t>Tudu</a:t>
            </a:r>
            <a:r>
              <a:rPr lang="en-US" b="1" dirty="0" smtClean="0">
                <a:latin typeface="+mj-lt"/>
              </a:rPr>
              <a:t> Enterprises </a:t>
            </a:r>
            <a:r>
              <a:rPr lang="en-US" b="1" dirty="0">
                <a:latin typeface="+mj-lt"/>
              </a:rPr>
              <a:t>Cash Flow </a:t>
            </a:r>
            <a:r>
              <a:rPr lang="en-US" b="1" dirty="0" smtClean="0">
                <a:latin typeface="+mj-lt"/>
              </a:rPr>
              <a:t>Statement</a:t>
            </a:r>
          </a:p>
          <a:p>
            <a:pPr algn="ctr">
              <a:tabLst>
                <a:tab pos="-457200" algn="l"/>
              </a:tabLst>
            </a:pPr>
            <a:r>
              <a:rPr lang="en-US" b="1" dirty="0">
                <a:latin typeface="+mj-lt"/>
              </a:rPr>
              <a:t>31st March 20X7 </a:t>
            </a:r>
          </a:p>
        </p:txBody>
      </p:sp>
      <p:graphicFrame>
        <p:nvGraphicFramePr>
          <p:cNvPr id="7" name="Table 6"/>
          <p:cNvGraphicFramePr>
            <a:graphicFrameLocks noGrp="1"/>
          </p:cNvGraphicFramePr>
          <p:nvPr>
            <p:extLst>
              <p:ext uri="{D42A27DB-BD31-4B8C-83A1-F6EECF244321}">
                <p14:modId xmlns:p14="http://schemas.microsoft.com/office/powerpoint/2010/main" val="3260832806"/>
              </p:ext>
            </p:extLst>
          </p:nvPr>
        </p:nvGraphicFramePr>
        <p:xfrm>
          <a:off x="990600" y="2362200"/>
          <a:ext cx="7391400" cy="3886200"/>
        </p:xfrm>
        <a:graphic>
          <a:graphicData uri="http://schemas.openxmlformats.org/drawingml/2006/table">
            <a:tbl>
              <a:tblPr firstRow="1" firstCol="1" bandRow="1">
                <a:tableStyleId>{5C22544A-7EE6-4342-B048-85BDC9FD1C3A}</a:tableStyleId>
              </a:tblPr>
              <a:tblGrid>
                <a:gridCol w="6214027"/>
                <a:gridCol w="1177373"/>
              </a:tblGrid>
              <a:tr h="752168">
                <a:tc gridSpan="2">
                  <a:txBody>
                    <a:bodyPr/>
                    <a:lstStyle/>
                    <a:p>
                      <a:pPr marL="0" marR="0" algn="l">
                        <a:spcBef>
                          <a:spcPts val="0"/>
                        </a:spcBef>
                        <a:spcAft>
                          <a:spcPts val="0"/>
                        </a:spcAft>
                      </a:pPr>
                      <a:r>
                        <a:rPr lang="en-US" sz="1500" dirty="0" smtClean="0">
                          <a:effectLst/>
                        </a:rPr>
                        <a:t>Cash </a:t>
                      </a:r>
                      <a:r>
                        <a:rPr lang="en-US" sz="1500" dirty="0">
                          <a:effectLst/>
                        </a:rPr>
                        <a:t>Flow from Investing </a:t>
                      </a:r>
                      <a:r>
                        <a:rPr lang="en-US" sz="1500" dirty="0" smtClean="0">
                          <a:effectLst/>
                        </a:rPr>
                        <a:t>Activities                                </a:t>
                      </a:r>
                      <a:r>
                        <a:rPr kumimoji="0" lang="en-US" sz="1600" b="1" kern="1200" dirty="0" smtClean="0">
                          <a:solidFill>
                            <a:schemeClr val="lt1"/>
                          </a:solidFill>
                          <a:effectLst/>
                          <a:latin typeface="+mn-lt"/>
                          <a:ea typeface="+mn-ea"/>
                          <a:cs typeface="+mn-cs"/>
                        </a:rPr>
                        <a:t>(all figures in INR  Million)</a:t>
                      </a:r>
                      <a:r>
                        <a:rPr lang="en-US" sz="1500" dirty="0" smtClean="0">
                          <a:effectLst/>
                        </a:rPr>
                        <a:t>                                              </a:t>
                      </a:r>
                      <a:endParaRPr lang="en-US" sz="1500" dirty="0">
                        <a:effectLst/>
                        <a:latin typeface="Times New Roman"/>
                        <a:ea typeface="Times New Roman"/>
                      </a:endParaRPr>
                    </a:p>
                  </a:txBody>
                  <a:tcPr marL="68580" marR="68580" marT="0" marB="0" anchor="ctr"/>
                </a:tc>
                <a:tc hMerge="1">
                  <a:txBody>
                    <a:bodyPr/>
                    <a:lstStyle/>
                    <a:p>
                      <a:endParaRPr lang="en-US"/>
                    </a:p>
                  </a:txBody>
                  <a:tcPr/>
                </a:tc>
              </a:tr>
              <a:tr h="391754">
                <a:tc>
                  <a:txBody>
                    <a:bodyPr/>
                    <a:lstStyle/>
                    <a:p>
                      <a:pPr marL="0" marR="0" algn="ctr">
                        <a:spcBef>
                          <a:spcPts val="0"/>
                        </a:spcBef>
                        <a:spcAft>
                          <a:spcPts val="0"/>
                        </a:spcAft>
                      </a:pPr>
                      <a:r>
                        <a:rPr lang="en-US" sz="1500" dirty="0">
                          <a:effectLst/>
                        </a:rPr>
                        <a:t> </a:t>
                      </a:r>
                      <a:endParaRPr lang="en-US" sz="15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500" dirty="0">
                          <a:effectLst/>
                        </a:rPr>
                        <a:t> </a:t>
                      </a:r>
                      <a:endParaRPr lang="en-US" sz="1500" dirty="0">
                        <a:effectLst/>
                        <a:latin typeface="Times New Roman"/>
                        <a:ea typeface="Times New Roman"/>
                      </a:endParaRPr>
                    </a:p>
                  </a:txBody>
                  <a:tcPr marL="68580" marR="68580" marT="0" marB="0" anchor="ctr"/>
                </a:tc>
              </a:tr>
              <a:tr h="391754">
                <a:tc>
                  <a:txBody>
                    <a:bodyPr/>
                    <a:lstStyle/>
                    <a:p>
                      <a:pPr marL="0" marR="0" algn="ctr">
                        <a:spcBef>
                          <a:spcPts val="0"/>
                        </a:spcBef>
                        <a:spcAft>
                          <a:spcPts val="0"/>
                        </a:spcAft>
                      </a:pPr>
                      <a:r>
                        <a:rPr lang="en-US" sz="1500" dirty="0">
                          <a:effectLst/>
                        </a:rPr>
                        <a:t>Sale of Shares                                                                           </a:t>
                      </a:r>
                      <a:endParaRPr lang="en-US" sz="15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500" dirty="0">
                          <a:effectLst/>
                        </a:rPr>
                        <a:t>2,000 </a:t>
                      </a:r>
                      <a:endParaRPr lang="en-US" sz="1500" dirty="0">
                        <a:effectLst/>
                        <a:latin typeface="Times New Roman"/>
                        <a:ea typeface="Times New Roman"/>
                      </a:endParaRPr>
                    </a:p>
                  </a:txBody>
                  <a:tcPr marL="68580" marR="68580" marT="0" marB="0" anchor="ctr"/>
                </a:tc>
              </a:tr>
              <a:tr h="391754">
                <a:tc>
                  <a:txBody>
                    <a:bodyPr/>
                    <a:lstStyle/>
                    <a:p>
                      <a:pPr marL="0" marR="0" algn="ctr">
                        <a:spcBef>
                          <a:spcPts val="0"/>
                        </a:spcBef>
                        <a:spcAft>
                          <a:spcPts val="0"/>
                        </a:spcAft>
                      </a:pPr>
                      <a:r>
                        <a:rPr lang="en-US" sz="1500">
                          <a:effectLst/>
                        </a:rPr>
                        <a:t>Interest received                                                                          </a:t>
                      </a:r>
                      <a:endParaRPr lang="en-US" sz="15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500" dirty="0">
                          <a:effectLst/>
                        </a:rPr>
                        <a:t>100 </a:t>
                      </a:r>
                      <a:endParaRPr lang="en-US" sz="1500" dirty="0">
                        <a:effectLst/>
                        <a:latin typeface="Times New Roman"/>
                        <a:ea typeface="Times New Roman"/>
                      </a:endParaRPr>
                    </a:p>
                  </a:txBody>
                  <a:tcPr marL="68580" marR="68580" marT="0" marB="0" anchor="ctr"/>
                </a:tc>
              </a:tr>
              <a:tr h="391754">
                <a:tc>
                  <a:txBody>
                    <a:bodyPr/>
                    <a:lstStyle/>
                    <a:p>
                      <a:pPr marL="0" marR="0" algn="ctr">
                        <a:spcBef>
                          <a:spcPts val="0"/>
                        </a:spcBef>
                        <a:spcAft>
                          <a:spcPts val="0"/>
                        </a:spcAft>
                      </a:pPr>
                      <a:r>
                        <a:rPr lang="en-US" sz="1500">
                          <a:effectLst/>
                        </a:rPr>
                        <a:t>Sale proceeds of old machinery                                                  </a:t>
                      </a:r>
                      <a:endParaRPr lang="en-US" sz="15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500" dirty="0">
                          <a:effectLst/>
                        </a:rPr>
                        <a:t>500 </a:t>
                      </a:r>
                      <a:endParaRPr lang="en-US" sz="1500" dirty="0">
                        <a:effectLst/>
                        <a:latin typeface="Times New Roman"/>
                        <a:ea typeface="Times New Roman"/>
                      </a:endParaRPr>
                    </a:p>
                  </a:txBody>
                  <a:tcPr marL="68580" marR="68580" marT="0" marB="0" anchor="ctr"/>
                </a:tc>
              </a:tr>
              <a:tr h="391754">
                <a:tc>
                  <a:txBody>
                    <a:bodyPr/>
                    <a:lstStyle/>
                    <a:p>
                      <a:pPr marL="0" marR="0" algn="ctr">
                        <a:spcBef>
                          <a:spcPts val="0"/>
                        </a:spcBef>
                        <a:spcAft>
                          <a:spcPts val="0"/>
                        </a:spcAft>
                      </a:pPr>
                      <a:r>
                        <a:rPr lang="en-US" sz="1500">
                          <a:effectLst/>
                        </a:rPr>
                        <a:t>Dividend received                                                                       </a:t>
                      </a:r>
                      <a:endParaRPr lang="en-US" sz="15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500" dirty="0">
                          <a:effectLst/>
                        </a:rPr>
                        <a:t>200 </a:t>
                      </a:r>
                      <a:endParaRPr lang="en-US" sz="1500" dirty="0">
                        <a:effectLst/>
                        <a:latin typeface="Times New Roman"/>
                        <a:ea typeface="Times New Roman"/>
                      </a:endParaRPr>
                    </a:p>
                  </a:txBody>
                  <a:tcPr marL="68580" marR="68580" marT="0" marB="0" anchor="ctr"/>
                </a:tc>
              </a:tr>
              <a:tr h="391754">
                <a:tc>
                  <a:txBody>
                    <a:bodyPr/>
                    <a:lstStyle/>
                    <a:p>
                      <a:pPr marL="0" marR="0" algn="ctr">
                        <a:spcBef>
                          <a:spcPts val="0"/>
                        </a:spcBef>
                        <a:spcAft>
                          <a:spcPts val="0"/>
                        </a:spcAft>
                      </a:pPr>
                      <a:r>
                        <a:rPr lang="en-US" sz="1500">
                          <a:effectLst/>
                        </a:rPr>
                        <a:t>                                                                                                  </a:t>
                      </a:r>
                      <a:endParaRPr lang="en-US" sz="15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500" dirty="0">
                          <a:effectLst/>
                        </a:rPr>
                        <a:t>2,800 </a:t>
                      </a:r>
                      <a:endParaRPr lang="en-US" sz="1500" dirty="0">
                        <a:effectLst/>
                        <a:latin typeface="Times New Roman"/>
                        <a:ea typeface="Times New Roman"/>
                      </a:endParaRPr>
                    </a:p>
                  </a:txBody>
                  <a:tcPr marL="68580" marR="68580" marT="0" marB="0" anchor="ctr"/>
                </a:tc>
              </a:tr>
              <a:tr h="391754">
                <a:tc>
                  <a:txBody>
                    <a:bodyPr/>
                    <a:lstStyle/>
                    <a:p>
                      <a:pPr marL="0" marR="0" algn="ctr">
                        <a:spcBef>
                          <a:spcPts val="0"/>
                        </a:spcBef>
                        <a:spcAft>
                          <a:spcPts val="0"/>
                        </a:spcAft>
                      </a:pPr>
                      <a:r>
                        <a:rPr lang="en-US" sz="1500" i="1" dirty="0">
                          <a:effectLst/>
                        </a:rPr>
                        <a:t>Less</a:t>
                      </a:r>
                      <a:r>
                        <a:rPr lang="en-US" sz="1500" dirty="0">
                          <a:effectLst/>
                        </a:rPr>
                        <a:t>: Outflow on account of machine purchase                     </a:t>
                      </a:r>
                      <a:endParaRPr lang="en-US" sz="15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500" dirty="0">
                          <a:effectLst/>
                        </a:rPr>
                        <a:t>(1,500)</a:t>
                      </a:r>
                      <a:endParaRPr lang="en-US" sz="1500" dirty="0">
                        <a:effectLst/>
                        <a:latin typeface="Times New Roman"/>
                        <a:ea typeface="Times New Roman"/>
                      </a:endParaRPr>
                    </a:p>
                  </a:txBody>
                  <a:tcPr marL="68580" marR="68580" marT="0" marB="0" anchor="ctr"/>
                </a:tc>
              </a:tr>
              <a:tr h="391754">
                <a:tc>
                  <a:txBody>
                    <a:bodyPr/>
                    <a:lstStyle/>
                    <a:p>
                      <a:pPr marL="0" marR="0" algn="ctr">
                        <a:spcBef>
                          <a:spcPts val="0"/>
                        </a:spcBef>
                        <a:spcAft>
                          <a:spcPts val="0"/>
                        </a:spcAft>
                      </a:pPr>
                      <a:r>
                        <a:rPr lang="en-US" sz="1500">
                          <a:effectLst/>
                        </a:rPr>
                        <a:t> Cash flow from Investing Activities                    </a:t>
                      </a:r>
                      <a:endParaRPr lang="en-US" sz="15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500" dirty="0">
                          <a:effectLst/>
                        </a:rPr>
                        <a:t>1,300 </a:t>
                      </a:r>
                      <a:endParaRPr lang="en-US" sz="1500" dirty="0">
                        <a:effectLst/>
                        <a:latin typeface="Times New Roman"/>
                        <a:ea typeface="Times New Roman"/>
                      </a:endParaRPr>
                    </a:p>
                  </a:txBody>
                  <a:tcPr marL="68580" marR="68580" marT="0" marB="0" anchor="ctr"/>
                </a:tc>
              </a:tr>
            </a:tbl>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Rectangle 2"/>
          <p:cNvSpPr>
            <a:spLocks noGrp="1" noChangeArrowheads="1"/>
          </p:cNvSpPr>
          <p:nvPr>
            <p:ph type="title"/>
          </p:nvPr>
        </p:nvSpPr>
        <p:spPr>
          <a:xfrm>
            <a:off x="457200" y="533399"/>
            <a:ext cx="8229600" cy="640773"/>
          </a:xfrm>
        </p:spPr>
        <p:txBody>
          <a:bodyPr>
            <a:normAutofit fontScale="90000"/>
          </a:bodyPr>
          <a:lstStyle/>
          <a:p>
            <a:pPr algn="ctr">
              <a:tabLst>
                <a:tab pos="-457200" algn="l"/>
              </a:tabLst>
              <a:defRPr/>
            </a:pPr>
            <a:r>
              <a:rPr lang="en-US" sz="4000" b="1" dirty="0"/>
              <a:t>Financing Activities</a:t>
            </a:r>
          </a:p>
        </p:txBody>
      </p:sp>
      <p:sp>
        <p:nvSpPr>
          <p:cNvPr id="276483" name="Rectangle 3"/>
          <p:cNvSpPr>
            <a:spLocks noGrp="1" noChangeArrowheads="1"/>
          </p:cNvSpPr>
          <p:nvPr>
            <p:ph idx="1"/>
          </p:nvPr>
        </p:nvSpPr>
        <p:spPr>
          <a:xfrm>
            <a:off x="381000" y="1676400"/>
            <a:ext cx="7848600" cy="4343400"/>
          </a:xfrm>
        </p:spPr>
        <p:txBody>
          <a:bodyPr>
            <a:normAutofit lnSpcReduction="10000"/>
          </a:bodyPr>
          <a:lstStyle/>
          <a:p>
            <a:pPr marL="457200" indent="-457200" eaLnBrk="1" hangingPunct="1"/>
            <a:r>
              <a:rPr lang="en-US" sz="2400" dirty="0" smtClean="0">
                <a:latin typeface="+mj-lt"/>
              </a:rPr>
              <a:t>The activities that result in the change in size and composition of the long-term capital employed in the firm are known as </a:t>
            </a:r>
            <a:r>
              <a:rPr lang="en-US" sz="2400" b="1" i="1" dirty="0" smtClean="0">
                <a:latin typeface="+mj-lt"/>
              </a:rPr>
              <a:t>financing activities</a:t>
            </a:r>
            <a:r>
              <a:rPr lang="en-US" sz="2400" dirty="0" smtClean="0">
                <a:latin typeface="+mj-lt"/>
              </a:rPr>
              <a:t>.</a:t>
            </a:r>
          </a:p>
          <a:p>
            <a:pPr marL="457200" indent="-457200" eaLnBrk="1" hangingPunct="1"/>
            <a:r>
              <a:rPr lang="en-US" sz="2400" dirty="0" smtClean="0">
                <a:latin typeface="+mj-lt"/>
              </a:rPr>
              <a:t>Includes both owners’ capital and long-term borrowing of the entity.</a:t>
            </a:r>
          </a:p>
          <a:p>
            <a:pPr marL="457200" indent="-457200" eaLnBrk="1" hangingPunct="1"/>
            <a:r>
              <a:rPr lang="en-US" sz="2400" i="1" dirty="0" smtClean="0">
                <a:latin typeface="+mj-lt"/>
              </a:rPr>
              <a:t>Examples</a:t>
            </a:r>
            <a:r>
              <a:rPr lang="en-US" sz="2400" dirty="0" smtClean="0">
                <a:latin typeface="+mj-lt"/>
              </a:rPr>
              <a:t>: Cash received from issue of share capital, issue of loans and cash payment on dividend, redemption, etc.</a:t>
            </a:r>
          </a:p>
          <a:p>
            <a:pPr marL="457200" indent="-457200" eaLnBrk="1" hangingPunct="1"/>
            <a:r>
              <a:rPr lang="en-US" sz="2400" dirty="0" smtClean="0">
                <a:latin typeface="+mj-lt"/>
              </a:rPr>
              <a:t>Supposing during the year </a:t>
            </a:r>
            <a:r>
              <a:rPr lang="en-US" sz="2400" dirty="0" err="1" smtClean="0">
                <a:latin typeface="+mj-lt"/>
              </a:rPr>
              <a:t>Jamuna</a:t>
            </a:r>
            <a:r>
              <a:rPr lang="en-US" sz="2400" dirty="0" smtClean="0">
                <a:latin typeface="+mj-lt"/>
              </a:rPr>
              <a:t> </a:t>
            </a:r>
            <a:r>
              <a:rPr lang="en-US" sz="2400" dirty="0" err="1" smtClean="0">
                <a:latin typeface="+mj-lt"/>
              </a:rPr>
              <a:t>Tudu</a:t>
            </a:r>
            <a:r>
              <a:rPr lang="en-US" sz="2400" dirty="0" smtClean="0">
                <a:latin typeface="+mj-lt"/>
              </a:rPr>
              <a:t> Enterprises has taken a loan of INR 1,500 </a:t>
            </a:r>
            <a:r>
              <a:rPr lang="en-US" sz="2400" dirty="0" err="1" smtClean="0">
                <a:latin typeface="+mj-lt"/>
              </a:rPr>
              <a:t>millon</a:t>
            </a:r>
            <a:r>
              <a:rPr lang="en-US" sz="2400" dirty="0" smtClean="0">
                <a:latin typeface="+mj-lt"/>
              </a:rPr>
              <a:t> and paid an interest of INR 150 million thereon, the cash flow from financing activities for the year comes to INR 1,350 million (i.e., 1,500 </a:t>
            </a:r>
            <a:r>
              <a:rPr lang="en-US" sz="2400" dirty="0" smtClean="0">
                <a:latin typeface="Calibri"/>
              </a:rPr>
              <a:t>─</a:t>
            </a:r>
            <a:r>
              <a:rPr lang="en-US" sz="2400" dirty="0" smtClean="0">
                <a:latin typeface="+mj-lt"/>
              </a:rPr>
              <a:t> 150).</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5"/>
          <p:cNvGraphicFramePr>
            <a:graphicFrameLocks/>
          </p:cNvGraphicFramePr>
          <p:nvPr>
            <p:extLst>
              <p:ext uri="{D42A27DB-BD31-4B8C-83A1-F6EECF244321}">
                <p14:modId xmlns:p14="http://schemas.microsoft.com/office/powerpoint/2010/main" val="1423338880"/>
              </p:ext>
            </p:extLst>
          </p:nvPr>
        </p:nvGraphicFramePr>
        <p:xfrm>
          <a:off x="685800" y="457201"/>
          <a:ext cx="7848600" cy="6257695"/>
        </p:xfrm>
        <a:graphic>
          <a:graphicData uri="http://schemas.openxmlformats.org/drawingml/2006/table">
            <a:tbl>
              <a:tblPr firstRow="1" firstCol="1" bandRow="1">
                <a:tableStyleId>{5C22544A-7EE6-4342-B048-85BDC9FD1C3A}</a:tableStyleId>
              </a:tblPr>
              <a:tblGrid>
                <a:gridCol w="6545461"/>
                <a:gridCol w="1303139"/>
              </a:tblGrid>
              <a:tr h="630920">
                <a:tc>
                  <a:txBody>
                    <a:bodyPr/>
                    <a:lstStyle/>
                    <a:p>
                      <a:pPr marL="0" marR="0" algn="ctr">
                        <a:spcBef>
                          <a:spcPts val="0"/>
                        </a:spcBef>
                        <a:spcAft>
                          <a:spcPts val="0"/>
                        </a:spcAft>
                      </a:pPr>
                      <a:r>
                        <a:rPr lang="en-US" sz="1400" dirty="0" err="1" smtClean="0">
                          <a:latin typeface="+mj-lt"/>
                        </a:rPr>
                        <a:t>Jamuna</a:t>
                      </a:r>
                      <a:r>
                        <a:rPr lang="en-US" sz="1400" dirty="0" smtClean="0">
                          <a:latin typeface="+mj-lt"/>
                        </a:rPr>
                        <a:t> </a:t>
                      </a:r>
                      <a:r>
                        <a:rPr lang="en-US" sz="1400" dirty="0" err="1" smtClean="0">
                          <a:latin typeface="+mj-lt"/>
                        </a:rPr>
                        <a:t>Tudu</a:t>
                      </a:r>
                      <a:r>
                        <a:rPr lang="en-US" sz="1400" dirty="0" smtClean="0">
                          <a:latin typeface="+mj-lt"/>
                        </a:rPr>
                        <a:t> Enterprises </a:t>
                      </a:r>
                      <a:br>
                        <a:rPr lang="en-US" sz="1400" dirty="0" smtClean="0">
                          <a:latin typeface="+mj-lt"/>
                        </a:rPr>
                      </a:br>
                      <a:r>
                        <a:rPr lang="en-US" sz="1400" dirty="0" smtClean="0">
                          <a:latin typeface="+mj-lt"/>
                        </a:rPr>
                        <a:t>Cash Flow Statement for the Year ending</a:t>
                      </a:r>
                      <a:br>
                        <a:rPr lang="en-US" sz="1400" dirty="0" smtClean="0">
                          <a:latin typeface="+mj-lt"/>
                        </a:rPr>
                      </a:br>
                      <a:r>
                        <a:rPr lang="en-US" sz="1400" dirty="0" smtClean="0">
                          <a:latin typeface="+mj-lt"/>
                        </a:rPr>
                        <a:t> 31st March 20X7 </a:t>
                      </a:r>
                      <a:endParaRPr lang="en-US" sz="1400" dirty="0">
                        <a:effectLst/>
                        <a:latin typeface="+mj-lt"/>
                        <a:ea typeface="Times New Roman"/>
                      </a:endParaRPr>
                    </a:p>
                  </a:txBody>
                  <a:tcPr marL="38215" marR="38215" marT="0" marB="0" anchor="b"/>
                </a:tc>
                <a:tc>
                  <a:txBody>
                    <a:bodyPr/>
                    <a:lstStyle/>
                    <a:p>
                      <a:pPr marL="0" marR="0" algn="ctr">
                        <a:spcBef>
                          <a:spcPts val="0"/>
                        </a:spcBef>
                        <a:spcAft>
                          <a:spcPts val="0"/>
                        </a:spcAft>
                      </a:pPr>
                      <a:endParaRPr lang="en-US" sz="1400" dirty="0">
                        <a:effectLst/>
                        <a:latin typeface="+mj-lt"/>
                        <a:ea typeface="Times New Roman"/>
                      </a:endParaRPr>
                    </a:p>
                  </a:txBody>
                  <a:tcPr marL="38215" marR="38215" marT="0" marB="0" anchor="b"/>
                </a:tc>
              </a:tr>
              <a:tr h="283615">
                <a:tc>
                  <a:txBody>
                    <a:bodyPr/>
                    <a:lstStyle/>
                    <a:p>
                      <a:pPr marL="0" marR="0">
                        <a:spcBef>
                          <a:spcPts val="0"/>
                        </a:spcBef>
                        <a:spcAft>
                          <a:spcPts val="0"/>
                        </a:spcAft>
                      </a:pPr>
                      <a:r>
                        <a:rPr lang="en-US" sz="1400" dirty="0">
                          <a:effectLst/>
                          <a:latin typeface="+mj-lt"/>
                        </a:rPr>
                        <a:t>Cash flows from operating activities</a:t>
                      </a:r>
                      <a:endParaRPr lang="en-US" sz="1400" dirty="0">
                        <a:effectLst/>
                        <a:latin typeface="+mj-lt"/>
                        <a:ea typeface="Times New Roman"/>
                      </a:endParaRPr>
                    </a:p>
                  </a:txBody>
                  <a:tcPr marL="38215" marR="38215" marT="0" marB="0" anchor="b"/>
                </a:tc>
                <a:tc>
                  <a:txBody>
                    <a:bodyPr/>
                    <a:lstStyle/>
                    <a:p>
                      <a:pPr marL="0" marR="0">
                        <a:spcBef>
                          <a:spcPts val="0"/>
                        </a:spcBef>
                        <a:spcAft>
                          <a:spcPts val="0"/>
                        </a:spcAft>
                      </a:pPr>
                      <a:r>
                        <a:rPr lang="en-US" sz="1400">
                          <a:effectLst/>
                          <a:latin typeface="+mj-lt"/>
                        </a:rPr>
                        <a:t>   </a:t>
                      </a:r>
                      <a:endParaRPr lang="en-US" sz="1400">
                        <a:effectLst/>
                        <a:latin typeface="+mj-lt"/>
                        <a:ea typeface="Times New Roman"/>
                      </a:endParaRPr>
                    </a:p>
                  </a:txBody>
                  <a:tcPr marL="38215" marR="38215" marT="0" marB="0" anchor="b"/>
                </a:tc>
              </a:tr>
              <a:tr h="210307">
                <a:tc>
                  <a:txBody>
                    <a:bodyPr/>
                    <a:lstStyle/>
                    <a:p>
                      <a:pPr marL="0" marR="0">
                        <a:spcBef>
                          <a:spcPts val="0"/>
                        </a:spcBef>
                        <a:spcAft>
                          <a:spcPts val="0"/>
                        </a:spcAft>
                      </a:pPr>
                      <a:r>
                        <a:rPr lang="en-US" sz="1400" dirty="0">
                          <a:effectLst/>
                          <a:latin typeface="+mj-lt"/>
                        </a:rPr>
                        <a:t>Cash receipts from customers</a:t>
                      </a:r>
                      <a:endParaRPr lang="en-US" sz="1400" dirty="0">
                        <a:effectLst/>
                        <a:latin typeface="+mj-lt"/>
                        <a:ea typeface="Times New Roman"/>
                      </a:endParaRPr>
                    </a:p>
                  </a:txBody>
                  <a:tcPr marL="38215" marR="38215" marT="0" marB="0" anchor="b"/>
                </a:tc>
                <a:tc>
                  <a:txBody>
                    <a:bodyPr/>
                    <a:lstStyle/>
                    <a:p>
                      <a:pPr marL="0" marR="0">
                        <a:spcBef>
                          <a:spcPts val="0"/>
                        </a:spcBef>
                        <a:spcAft>
                          <a:spcPts val="0"/>
                        </a:spcAft>
                      </a:pPr>
                      <a:r>
                        <a:rPr lang="en-US" sz="1400">
                          <a:effectLst/>
                          <a:latin typeface="+mj-lt"/>
                        </a:rPr>
                        <a:t>          1,650 </a:t>
                      </a:r>
                      <a:endParaRPr lang="en-US" sz="1400">
                        <a:effectLst/>
                        <a:latin typeface="+mj-lt"/>
                        <a:ea typeface="Times New Roman"/>
                      </a:endParaRPr>
                    </a:p>
                  </a:txBody>
                  <a:tcPr marL="38215" marR="38215" marT="0" marB="0" anchor="b"/>
                </a:tc>
              </a:tr>
              <a:tr h="210307">
                <a:tc>
                  <a:txBody>
                    <a:bodyPr/>
                    <a:lstStyle/>
                    <a:p>
                      <a:pPr marL="0" marR="0">
                        <a:spcBef>
                          <a:spcPts val="0"/>
                        </a:spcBef>
                        <a:spcAft>
                          <a:spcPts val="0"/>
                        </a:spcAft>
                      </a:pPr>
                      <a:r>
                        <a:rPr lang="en-US" sz="1400" dirty="0">
                          <a:effectLst/>
                          <a:latin typeface="+mj-lt"/>
                        </a:rPr>
                        <a:t>Cash paid to suppliers</a:t>
                      </a:r>
                      <a:endParaRPr lang="en-US" sz="1400" dirty="0">
                        <a:effectLst/>
                        <a:latin typeface="+mj-lt"/>
                        <a:ea typeface="Times New Roman"/>
                      </a:endParaRPr>
                    </a:p>
                  </a:txBody>
                  <a:tcPr marL="38215" marR="38215" marT="0" marB="0" anchor="b"/>
                </a:tc>
                <a:tc>
                  <a:txBody>
                    <a:bodyPr/>
                    <a:lstStyle/>
                    <a:p>
                      <a:pPr marL="0" marR="0">
                        <a:spcBef>
                          <a:spcPts val="0"/>
                        </a:spcBef>
                        <a:spcAft>
                          <a:spcPts val="0"/>
                        </a:spcAft>
                      </a:pPr>
                      <a:r>
                        <a:rPr lang="en-US" sz="1400">
                          <a:effectLst/>
                          <a:latin typeface="+mj-lt"/>
                        </a:rPr>
                        <a:t>            (800)</a:t>
                      </a:r>
                      <a:endParaRPr lang="en-US" sz="1400">
                        <a:effectLst/>
                        <a:latin typeface="+mj-lt"/>
                        <a:ea typeface="Times New Roman"/>
                      </a:endParaRPr>
                    </a:p>
                  </a:txBody>
                  <a:tcPr marL="38215" marR="38215" marT="0" marB="0" anchor="b"/>
                </a:tc>
              </a:tr>
              <a:tr h="210307">
                <a:tc>
                  <a:txBody>
                    <a:bodyPr/>
                    <a:lstStyle/>
                    <a:p>
                      <a:pPr marL="0" marR="0">
                        <a:spcBef>
                          <a:spcPts val="0"/>
                        </a:spcBef>
                        <a:spcAft>
                          <a:spcPts val="0"/>
                        </a:spcAft>
                      </a:pPr>
                      <a:r>
                        <a:rPr lang="en-US" sz="1400" dirty="0">
                          <a:effectLst/>
                          <a:latin typeface="+mj-lt"/>
                        </a:rPr>
                        <a:t>Direct Expenses</a:t>
                      </a:r>
                      <a:endParaRPr lang="en-US" sz="1400" dirty="0">
                        <a:effectLst/>
                        <a:latin typeface="+mj-lt"/>
                        <a:ea typeface="Times New Roman"/>
                      </a:endParaRPr>
                    </a:p>
                  </a:txBody>
                  <a:tcPr marL="38215" marR="38215" marT="0" marB="0" anchor="b"/>
                </a:tc>
                <a:tc>
                  <a:txBody>
                    <a:bodyPr/>
                    <a:lstStyle/>
                    <a:p>
                      <a:pPr marL="0" marR="0">
                        <a:spcBef>
                          <a:spcPts val="0"/>
                        </a:spcBef>
                        <a:spcAft>
                          <a:spcPts val="0"/>
                        </a:spcAft>
                      </a:pPr>
                      <a:r>
                        <a:rPr lang="en-US" sz="1400">
                          <a:effectLst/>
                          <a:latin typeface="+mj-lt"/>
                        </a:rPr>
                        <a:t>            (200)</a:t>
                      </a:r>
                      <a:endParaRPr lang="en-US" sz="1400">
                        <a:effectLst/>
                        <a:latin typeface="+mj-lt"/>
                        <a:ea typeface="Times New Roman"/>
                      </a:endParaRPr>
                    </a:p>
                  </a:txBody>
                  <a:tcPr marL="38215" marR="38215" marT="0" marB="0" anchor="b"/>
                </a:tc>
              </a:tr>
              <a:tr h="210307">
                <a:tc>
                  <a:txBody>
                    <a:bodyPr/>
                    <a:lstStyle/>
                    <a:p>
                      <a:pPr marL="0" marR="0">
                        <a:spcBef>
                          <a:spcPts val="0"/>
                        </a:spcBef>
                        <a:spcAft>
                          <a:spcPts val="0"/>
                        </a:spcAft>
                      </a:pPr>
                      <a:r>
                        <a:rPr lang="en-US" sz="1400" dirty="0">
                          <a:effectLst/>
                          <a:latin typeface="+mj-lt"/>
                        </a:rPr>
                        <a:t>Cash paid to employees</a:t>
                      </a:r>
                      <a:endParaRPr lang="en-US" sz="1400" dirty="0">
                        <a:effectLst/>
                        <a:latin typeface="+mj-lt"/>
                        <a:ea typeface="Times New Roman"/>
                      </a:endParaRPr>
                    </a:p>
                  </a:txBody>
                  <a:tcPr marL="38215" marR="38215" marT="0" marB="0" anchor="b"/>
                </a:tc>
                <a:tc>
                  <a:txBody>
                    <a:bodyPr/>
                    <a:lstStyle/>
                    <a:p>
                      <a:pPr marL="0" marR="0">
                        <a:spcBef>
                          <a:spcPts val="0"/>
                        </a:spcBef>
                        <a:spcAft>
                          <a:spcPts val="0"/>
                        </a:spcAft>
                      </a:pPr>
                      <a:r>
                        <a:rPr lang="en-US" sz="1400">
                          <a:effectLst/>
                          <a:latin typeface="+mj-lt"/>
                        </a:rPr>
                        <a:t>            (200)</a:t>
                      </a:r>
                      <a:endParaRPr lang="en-US" sz="1400">
                        <a:effectLst/>
                        <a:latin typeface="+mj-lt"/>
                        <a:ea typeface="Times New Roman"/>
                      </a:endParaRPr>
                    </a:p>
                  </a:txBody>
                  <a:tcPr marL="38215" marR="38215" marT="0" marB="0" anchor="b"/>
                </a:tc>
              </a:tr>
              <a:tr h="210307">
                <a:tc>
                  <a:txBody>
                    <a:bodyPr/>
                    <a:lstStyle/>
                    <a:p>
                      <a:pPr marL="0" marR="0">
                        <a:spcBef>
                          <a:spcPts val="0"/>
                        </a:spcBef>
                        <a:spcAft>
                          <a:spcPts val="0"/>
                        </a:spcAft>
                      </a:pPr>
                      <a:r>
                        <a:rPr lang="en-US" sz="1400" dirty="0">
                          <a:effectLst/>
                          <a:latin typeface="+mj-lt"/>
                        </a:rPr>
                        <a:t>Indirect Expenses (Rent)</a:t>
                      </a:r>
                      <a:endParaRPr lang="en-US" sz="1400" dirty="0">
                        <a:effectLst/>
                        <a:latin typeface="+mj-lt"/>
                        <a:ea typeface="Times New Roman"/>
                      </a:endParaRPr>
                    </a:p>
                  </a:txBody>
                  <a:tcPr marL="38215" marR="38215" marT="0" marB="0" anchor="b"/>
                </a:tc>
                <a:tc>
                  <a:txBody>
                    <a:bodyPr/>
                    <a:lstStyle/>
                    <a:p>
                      <a:pPr marL="0" marR="0">
                        <a:spcBef>
                          <a:spcPts val="0"/>
                        </a:spcBef>
                        <a:spcAft>
                          <a:spcPts val="0"/>
                        </a:spcAft>
                      </a:pPr>
                      <a:r>
                        <a:rPr lang="en-US" sz="1400">
                          <a:effectLst/>
                          <a:latin typeface="+mj-lt"/>
                        </a:rPr>
                        <a:t>              (80)</a:t>
                      </a:r>
                      <a:endParaRPr lang="en-US" sz="1400">
                        <a:effectLst/>
                        <a:latin typeface="+mj-lt"/>
                        <a:ea typeface="Times New Roman"/>
                      </a:endParaRPr>
                    </a:p>
                  </a:txBody>
                  <a:tcPr marL="38215" marR="38215" marT="0" marB="0" anchor="b"/>
                </a:tc>
              </a:tr>
              <a:tr h="210307">
                <a:tc>
                  <a:txBody>
                    <a:bodyPr/>
                    <a:lstStyle/>
                    <a:p>
                      <a:pPr marL="0" marR="0">
                        <a:spcBef>
                          <a:spcPts val="0"/>
                        </a:spcBef>
                        <a:spcAft>
                          <a:spcPts val="0"/>
                        </a:spcAft>
                      </a:pPr>
                      <a:r>
                        <a:rPr lang="en-US" sz="1400" dirty="0">
                          <a:effectLst/>
                          <a:latin typeface="+mj-lt"/>
                        </a:rPr>
                        <a:t>Cash generated from operations</a:t>
                      </a:r>
                      <a:endParaRPr lang="en-US" sz="1400" dirty="0">
                        <a:effectLst/>
                        <a:latin typeface="+mj-lt"/>
                        <a:ea typeface="Times New Roman"/>
                      </a:endParaRPr>
                    </a:p>
                  </a:txBody>
                  <a:tcPr marL="38215" marR="38215" marT="0" marB="0" anchor="b"/>
                </a:tc>
                <a:tc>
                  <a:txBody>
                    <a:bodyPr/>
                    <a:lstStyle/>
                    <a:p>
                      <a:pPr marL="0" marR="0">
                        <a:spcBef>
                          <a:spcPts val="0"/>
                        </a:spcBef>
                        <a:spcAft>
                          <a:spcPts val="0"/>
                        </a:spcAft>
                      </a:pPr>
                      <a:r>
                        <a:rPr lang="en-US" sz="1400">
                          <a:effectLst/>
                          <a:latin typeface="+mj-lt"/>
                        </a:rPr>
                        <a:t>              370 </a:t>
                      </a:r>
                      <a:endParaRPr lang="en-US" sz="1400">
                        <a:effectLst/>
                        <a:latin typeface="+mj-lt"/>
                        <a:ea typeface="Times New Roman"/>
                      </a:endParaRPr>
                    </a:p>
                  </a:txBody>
                  <a:tcPr marL="38215" marR="38215" marT="0" marB="0" anchor="b"/>
                </a:tc>
              </a:tr>
              <a:tr h="210307">
                <a:tc>
                  <a:txBody>
                    <a:bodyPr/>
                    <a:lstStyle/>
                    <a:p>
                      <a:pPr marL="0" marR="0">
                        <a:spcBef>
                          <a:spcPts val="0"/>
                        </a:spcBef>
                        <a:spcAft>
                          <a:spcPts val="0"/>
                        </a:spcAft>
                      </a:pPr>
                      <a:r>
                        <a:rPr lang="en-US" sz="1400" dirty="0">
                          <a:effectLst/>
                          <a:latin typeface="+mj-lt"/>
                        </a:rPr>
                        <a:t>Income taxes paid</a:t>
                      </a:r>
                      <a:endParaRPr lang="en-US" sz="1400" dirty="0">
                        <a:effectLst/>
                        <a:latin typeface="+mj-lt"/>
                        <a:ea typeface="Times New Roman"/>
                      </a:endParaRPr>
                    </a:p>
                  </a:txBody>
                  <a:tcPr marL="38215" marR="38215" marT="0" marB="0" anchor="b"/>
                </a:tc>
                <a:tc>
                  <a:txBody>
                    <a:bodyPr/>
                    <a:lstStyle/>
                    <a:p>
                      <a:pPr marL="0" marR="0">
                        <a:spcBef>
                          <a:spcPts val="0"/>
                        </a:spcBef>
                        <a:spcAft>
                          <a:spcPts val="0"/>
                        </a:spcAft>
                      </a:pPr>
                      <a:r>
                        <a:rPr lang="en-US" sz="1400">
                          <a:effectLst/>
                          <a:latin typeface="+mj-lt"/>
                        </a:rPr>
                        <a:t>                 -   </a:t>
                      </a:r>
                      <a:endParaRPr lang="en-US" sz="1400">
                        <a:effectLst/>
                        <a:latin typeface="+mj-lt"/>
                        <a:ea typeface="Times New Roman"/>
                      </a:endParaRPr>
                    </a:p>
                  </a:txBody>
                  <a:tcPr marL="38215" marR="38215" marT="0" marB="0" anchor="b"/>
                </a:tc>
              </a:tr>
              <a:tr h="210307">
                <a:tc>
                  <a:txBody>
                    <a:bodyPr/>
                    <a:lstStyle/>
                    <a:p>
                      <a:pPr marL="0" marR="0" algn="r">
                        <a:spcBef>
                          <a:spcPts val="0"/>
                        </a:spcBef>
                        <a:spcAft>
                          <a:spcPts val="0"/>
                        </a:spcAft>
                      </a:pPr>
                      <a:r>
                        <a:rPr lang="en-US" sz="1400">
                          <a:effectLst/>
                          <a:latin typeface="+mj-lt"/>
                        </a:rPr>
                        <a:t>Net cash from operating activities (A)</a:t>
                      </a:r>
                      <a:endParaRPr lang="en-US" sz="1400">
                        <a:effectLst/>
                        <a:latin typeface="+mj-lt"/>
                        <a:ea typeface="Times New Roman"/>
                      </a:endParaRPr>
                    </a:p>
                  </a:txBody>
                  <a:tcPr marL="38215" marR="38215" marT="0" marB="0" anchor="b"/>
                </a:tc>
                <a:tc>
                  <a:txBody>
                    <a:bodyPr/>
                    <a:lstStyle/>
                    <a:p>
                      <a:pPr marL="0" marR="0">
                        <a:spcBef>
                          <a:spcPts val="0"/>
                        </a:spcBef>
                        <a:spcAft>
                          <a:spcPts val="0"/>
                        </a:spcAft>
                      </a:pPr>
                      <a:r>
                        <a:rPr lang="en-US" sz="1400">
                          <a:effectLst/>
                          <a:latin typeface="+mj-lt"/>
                        </a:rPr>
                        <a:t>              370 </a:t>
                      </a:r>
                      <a:endParaRPr lang="en-US" sz="1400">
                        <a:effectLst/>
                        <a:latin typeface="+mj-lt"/>
                        <a:ea typeface="Times New Roman"/>
                      </a:endParaRPr>
                    </a:p>
                  </a:txBody>
                  <a:tcPr marL="38215" marR="38215" marT="0" marB="0" anchor="b"/>
                </a:tc>
              </a:tr>
              <a:tr h="210307">
                <a:tc>
                  <a:txBody>
                    <a:bodyPr/>
                    <a:lstStyle/>
                    <a:p>
                      <a:endParaRPr lang="en-US" sz="1400" dirty="0">
                        <a:effectLst/>
                        <a:latin typeface="+mj-lt"/>
                      </a:endParaRPr>
                    </a:p>
                  </a:txBody>
                  <a:tcPr marL="38215" marR="38215" marT="0" marB="0" anchor="b"/>
                </a:tc>
                <a:tc>
                  <a:txBody>
                    <a:bodyPr/>
                    <a:lstStyle/>
                    <a:p>
                      <a:endParaRPr lang="en-US" sz="1400">
                        <a:effectLst/>
                        <a:latin typeface="+mj-lt"/>
                      </a:endParaRPr>
                    </a:p>
                  </a:txBody>
                  <a:tcPr marL="38215" marR="38215" marT="0" marB="0" anchor="b"/>
                </a:tc>
              </a:tr>
              <a:tr h="210307">
                <a:tc>
                  <a:txBody>
                    <a:bodyPr/>
                    <a:lstStyle/>
                    <a:p>
                      <a:pPr marL="0" marR="0">
                        <a:spcBef>
                          <a:spcPts val="0"/>
                        </a:spcBef>
                        <a:spcAft>
                          <a:spcPts val="0"/>
                        </a:spcAft>
                      </a:pPr>
                      <a:r>
                        <a:rPr lang="en-US" sz="1400" dirty="0">
                          <a:effectLst/>
                          <a:latin typeface="+mj-lt"/>
                        </a:rPr>
                        <a:t>Cash flows from investing activities</a:t>
                      </a:r>
                      <a:endParaRPr lang="en-US" sz="1400" dirty="0">
                        <a:effectLst/>
                        <a:latin typeface="+mj-lt"/>
                        <a:ea typeface="Times New Roman"/>
                      </a:endParaRPr>
                    </a:p>
                  </a:txBody>
                  <a:tcPr marL="38215" marR="38215" marT="0" marB="0" anchor="b"/>
                </a:tc>
                <a:tc>
                  <a:txBody>
                    <a:bodyPr/>
                    <a:lstStyle/>
                    <a:p>
                      <a:endParaRPr lang="en-US" sz="1400">
                        <a:effectLst/>
                        <a:latin typeface="+mj-lt"/>
                      </a:endParaRPr>
                    </a:p>
                  </a:txBody>
                  <a:tcPr marL="38215" marR="38215" marT="0" marB="0" anchor="b"/>
                </a:tc>
              </a:tr>
              <a:tr h="210307">
                <a:tc>
                  <a:txBody>
                    <a:bodyPr/>
                    <a:lstStyle/>
                    <a:p>
                      <a:pPr marL="0" marR="0">
                        <a:spcBef>
                          <a:spcPts val="0"/>
                        </a:spcBef>
                        <a:spcAft>
                          <a:spcPts val="0"/>
                        </a:spcAft>
                      </a:pPr>
                      <a:r>
                        <a:rPr lang="en-US" sz="1400" dirty="0">
                          <a:effectLst/>
                          <a:latin typeface="+mj-lt"/>
                        </a:rPr>
                        <a:t>Proceeds from sale of shares</a:t>
                      </a:r>
                      <a:endParaRPr lang="en-US" sz="1400" dirty="0">
                        <a:effectLst/>
                        <a:latin typeface="+mj-lt"/>
                        <a:ea typeface="Times New Roman"/>
                      </a:endParaRPr>
                    </a:p>
                  </a:txBody>
                  <a:tcPr marL="38215" marR="38215" marT="0" marB="0" anchor="b"/>
                </a:tc>
                <a:tc>
                  <a:txBody>
                    <a:bodyPr/>
                    <a:lstStyle/>
                    <a:p>
                      <a:pPr marL="0" marR="0">
                        <a:spcBef>
                          <a:spcPts val="0"/>
                        </a:spcBef>
                        <a:spcAft>
                          <a:spcPts val="0"/>
                        </a:spcAft>
                      </a:pPr>
                      <a:r>
                        <a:rPr lang="en-US" sz="1400">
                          <a:effectLst/>
                          <a:latin typeface="+mj-lt"/>
                        </a:rPr>
                        <a:t>          2,000 </a:t>
                      </a:r>
                      <a:endParaRPr lang="en-US" sz="1400">
                        <a:effectLst/>
                        <a:latin typeface="+mj-lt"/>
                        <a:ea typeface="Times New Roman"/>
                      </a:endParaRPr>
                    </a:p>
                  </a:txBody>
                  <a:tcPr marL="38215" marR="38215" marT="0" marB="0" anchor="b"/>
                </a:tc>
              </a:tr>
              <a:tr h="210307">
                <a:tc>
                  <a:txBody>
                    <a:bodyPr/>
                    <a:lstStyle/>
                    <a:p>
                      <a:pPr marL="0" marR="0">
                        <a:spcBef>
                          <a:spcPts val="0"/>
                        </a:spcBef>
                        <a:spcAft>
                          <a:spcPts val="0"/>
                        </a:spcAft>
                      </a:pPr>
                      <a:r>
                        <a:rPr lang="en-US" sz="1400" dirty="0">
                          <a:effectLst/>
                          <a:latin typeface="+mj-lt"/>
                        </a:rPr>
                        <a:t>Interest received</a:t>
                      </a:r>
                      <a:endParaRPr lang="en-US" sz="1400" dirty="0">
                        <a:effectLst/>
                        <a:latin typeface="+mj-lt"/>
                        <a:ea typeface="Times New Roman"/>
                      </a:endParaRPr>
                    </a:p>
                  </a:txBody>
                  <a:tcPr marL="38215" marR="38215" marT="0" marB="0" anchor="b"/>
                </a:tc>
                <a:tc>
                  <a:txBody>
                    <a:bodyPr/>
                    <a:lstStyle/>
                    <a:p>
                      <a:pPr marL="0" marR="0">
                        <a:spcBef>
                          <a:spcPts val="0"/>
                        </a:spcBef>
                        <a:spcAft>
                          <a:spcPts val="0"/>
                        </a:spcAft>
                      </a:pPr>
                      <a:r>
                        <a:rPr lang="en-US" sz="1400">
                          <a:effectLst/>
                          <a:latin typeface="+mj-lt"/>
                        </a:rPr>
                        <a:t>              100 </a:t>
                      </a:r>
                      <a:endParaRPr lang="en-US" sz="1400">
                        <a:effectLst/>
                        <a:latin typeface="+mj-lt"/>
                        <a:ea typeface="Times New Roman"/>
                      </a:endParaRPr>
                    </a:p>
                  </a:txBody>
                  <a:tcPr marL="38215" marR="38215" marT="0" marB="0" anchor="b"/>
                </a:tc>
              </a:tr>
              <a:tr h="210307">
                <a:tc>
                  <a:txBody>
                    <a:bodyPr/>
                    <a:lstStyle/>
                    <a:p>
                      <a:pPr marL="0" marR="0">
                        <a:spcBef>
                          <a:spcPts val="0"/>
                        </a:spcBef>
                        <a:spcAft>
                          <a:spcPts val="0"/>
                        </a:spcAft>
                      </a:pPr>
                      <a:r>
                        <a:rPr lang="en-US" sz="1400" dirty="0">
                          <a:effectLst/>
                          <a:latin typeface="+mj-lt"/>
                        </a:rPr>
                        <a:t>Proceeds from sale of machinery</a:t>
                      </a:r>
                      <a:endParaRPr lang="en-US" sz="1400" dirty="0">
                        <a:effectLst/>
                        <a:latin typeface="+mj-lt"/>
                        <a:ea typeface="Times New Roman"/>
                      </a:endParaRPr>
                    </a:p>
                  </a:txBody>
                  <a:tcPr marL="38215" marR="38215" marT="0" marB="0" anchor="b"/>
                </a:tc>
                <a:tc>
                  <a:txBody>
                    <a:bodyPr/>
                    <a:lstStyle/>
                    <a:p>
                      <a:pPr marL="0" marR="0">
                        <a:spcBef>
                          <a:spcPts val="0"/>
                        </a:spcBef>
                        <a:spcAft>
                          <a:spcPts val="0"/>
                        </a:spcAft>
                      </a:pPr>
                      <a:r>
                        <a:rPr lang="en-US" sz="1400">
                          <a:effectLst/>
                          <a:latin typeface="+mj-lt"/>
                        </a:rPr>
                        <a:t>              500 </a:t>
                      </a:r>
                      <a:endParaRPr lang="en-US" sz="1400">
                        <a:effectLst/>
                        <a:latin typeface="+mj-lt"/>
                        <a:ea typeface="Times New Roman"/>
                      </a:endParaRPr>
                    </a:p>
                  </a:txBody>
                  <a:tcPr marL="38215" marR="38215" marT="0" marB="0" anchor="b"/>
                </a:tc>
              </a:tr>
              <a:tr h="210307">
                <a:tc>
                  <a:txBody>
                    <a:bodyPr/>
                    <a:lstStyle/>
                    <a:p>
                      <a:pPr marL="0" marR="0">
                        <a:spcBef>
                          <a:spcPts val="0"/>
                        </a:spcBef>
                        <a:spcAft>
                          <a:spcPts val="0"/>
                        </a:spcAft>
                      </a:pPr>
                      <a:r>
                        <a:rPr lang="en-US" sz="1400" dirty="0">
                          <a:effectLst/>
                          <a:latin typeface="+mj-lt"/>
                        </a:rPr>
                        <a:t>Dividend received</a:t>
                      </a:r>
                      <a:endParaRPr lang="en-US" sz="1400" dirty="0">
                        <a:effectLst/>
                        <a:latin typeface="+mj-lt"/>
                        <a:ea typeface="Times New Roman"/>
                      </a:endParaRPr>
                    </a:p>
                  </a:txBody>
                  <a:tcPr marL="38215" marR="38215" marT="0" marB="0" anchor="b"/>
                </a:tc>
                <a:tc>
                  <a:txBody>
                    <a:bodyPr/>
                    <a:lstStyle/>
                    <a:p>
                      <a:pPr marL="0" marR="0">
                        <a:spcBef>
                          <a:spcPts val="0"/>
                        </a:spcBef>
                        <a:spcAft>
                          <a:spcPts val="0"/>
                        </a:spcAft>
                      </a:pPr>
                      <a:r>
                        <a:rPr lang="en-US" sz="1400">
                          <a:effectLst/>
                          <a:latin typeface="+mj-lt"/>
                        </a:rPr>
                        <a:t>              200 </a:t>
                      </a:r>
                      <a:endParaRPr lang="en-US" sz="1400">
                        <a:effectLst/>
                        <a:latin typeface="+mj-lt"/>
                        <a:ea typeface="Times New Roman"/>
                      </a:endParaRPr>
                    </a:p>
                  </a:txBody>
                  <a:tcPr marL="38215" marR="38215" marT="0" marB="0" anchor="b"/>
                </a:tc>
              </a:tr>
              <a:tr h="210307">
                <a:tc>
                  <a:txBody>
                    <a:bodyPr/>
                    <a:lstStyle/>
                    <a:p>
                      <a:pPr marL="0" marR="0">
                        <a:spcBef>
                          <a:spcPts val="0"/>
                        </a:spcBef>
                        <a:spcAft>
                          <a:spcPts val="0"/>
                        </a:spcAft>
                      </a:pPr>
                      <a:r>
                        <a:rPr lang="en-US" sz="1400" dirty="0">
                          <a:effectLst/>
                          <a:latin typeface="+mj-lt"/>
                        </a:rPr>
                        <a:t>Outflow on account of machine purchase</a:t>
                      </a:r>
                      <a:endParaRPr lang="en-US" sz="1400" dirty="0">
                        <a:effectLst/>
                        <a:latin typeface="+mj-lt"/>
                        <a:ea typeface="Times New Roman"/>
                      </a:endParaRPr>
                    </a:p>
                  </a:txBody>
                  <a:tcPr marL="38215" marR="38215" marT="0" marB="0" anchor="b"/>
                </a:tc>
                <a:tc>
                  <a:txBody>
                    <a:bodyPr/>
                    <a:lstStyle/>
                    <a:p>
                      <a:pPr marL="0" marR="0">
                        <a:spcBef>
                          <a:spcPts val="0"/>
                        </a:spcBef>
                        <a:spcAft>
                          <a:spcPts val="0"/>
                        </a:spcAft>
                      </a:pPr>
                      <a:r>
                        <a:rPr lang="en-US" sz="1400">
                          <a:effectLst/>
                          <a:latin typeface="+mj-lt"/>
                        </a:rPr>
                        <a:t>        (1,500)</a:t>
                      </a:r>
                      <a:endParaRPr lang="en-US" sz="1400">
                        <a:effectLst/>
                        <a:latin typeface="+mj-lt"/>
                        <a:ea typeface="Times New Roman"/>
                      </a:endParaRPr>
                    </a:p>
                  </a:txBody>
                  <a:tcPr marL="38215" marR="38215" marT="0" marB="0" anchor="b"/>
                </a:tc>
              </a:tr>
              <a:tr h="210307">
                <a:tc>
                  <a:txBody>
                    <a:bodyPr/>
                    <a:lstStyle/>
                    <a:p>
                      <a:pPr marL="0" marR="0" algn="r">
                        <a:spcBef>
                          <a:spcPts val="0"/>
                        </a:spcBef>
                        <a:spcAft>
                          <a:spcPts val="0"/>
                        </a:spcAft>
                      </a:pPr>
                      <a:r>
                        <a:rPr lang="en-US" sz="1400" dirty="0">
                          <a:effectLst/>
                          <a:latin typeface="+mj-lt"/>
                        </a:rPr>
                        <a:t>Net cash from investing activities (B)</a:t>
                      </a:r>
                      <a:endParaRPr lang="en-US" sz="1400" dirty="0">
                        <a:effectLst/>
                        <a:latin typeface="+mj-lt"/>
                        <a:ea typeface="Times New Roman"/>
                      </a:endParaRPr>
                    </a:p>
                  </a:txBody>
                  <a:tcPr marL="38215" marR="38215" marT="0" marB="0" anchor="b"/>
                </a:tc>
                <a:tc>
                  <a:txBody>
                    <a:bodyPr/>
                    <a:lstStyle/>
                    <a:p>
                      <a:pPr marL="0" marR="0">
                        <a:spcBef>
                          <a:spcPts val="0"/>
                        </a:spcBef>
                        <a:spcAft>
                          <a:spcPts val="0"/>
                        </a:spcAft>
                      </a:pPr>
                      <a:r>
                        <a:rPr lang="en-US" sz="1400">
                          <a:effectLst/>
                          <a:latin typeface="+mj-lt"/>
                        </a:rPr>
                        <a:t>          1,300 </a:t>
                      </a:r>
                      <a:endParaRPr lang="en-US" sz="1400">
                        <a:effectLst/>
                        <a:latin typeface="+mj-lt"/>
                        <a:ea typeface="Times New Roman"/>
                      </a:endParaRPr>
                    </a:p>
                  </a:txBody>
                  <a:tcPr marL="38215" marR="38215" marT="0" marB="0" anchor="b"/>
                </a:tc>
              </a:tr>
              <a:tr h="210307">
                <a:tc>
                  <a:txBody>
                    <a:bodyPr/>
                    <a:lstStyle/>
                    <a:p>
                      <a:endParaRPr lang="en-US" sz="1400" dirty="0">
                        <a:effectLst/>
                        <a:latin typeface="+mj-lt"/>
                      </a:endParaRPr>
                    </a:p>
                  </a:txBody>
                  <a:tcPr marL="38215" marR="38215" marT="0" marB="0" anchor="b"/>
                </a:tc>
                <a:tc>
                  <a:txBody>
                    <a:bodyPr/>
                    <a:lstStyle/>
                    <a:p>
                      <a:endParaRPr lang="en-US" sz="1400">
                        <a:effectLst/>
                        <a:latin typeface="+mj-lt"/>
                      </a:endParaRPr>
                    </a:p>
                  </a:txBody>
                  <a:tcPr marL="38215" marR="38215" marT="0" marB="0" anchor="b"/>
                </a:tc>
              </a:tr>
              <a:tr h="210307">
                <a:tc>
                  <a:txBody>
                    <a:bodyPr/>
                    <a:lstStyle/>
                    <a:p>
                      <a:pPr marL="0" marR="0">
                        <a:spcBef>
                          <a:spcPts val="0"/>
                        </a:spcBef>
                        <a:spcAft>
                          <a:spcPts val="0"/>
                        </a:spcAft>
                      </a:pPr>
                      <a:r>
                        <a:rPr lang="en-US" sz="1400" dirty="0">
                          <a:effectLst/>
                          <a:latin typeface="+mj-lt"/>
                        </a:rPr>
                        <a:t>Cash flows from financing activities</a:t>
                      </a:r>
                      <a:endParaRPr lang="en-US" sz="1400" dirty="0">
                        <a:effectLst/>
                        <a:latin typeface="+mj-lt"/>
                        <a:ea typeface="Times New Roman"/>
                      </a:endParaRPr>
                    </a:p>
                  </a:txBody>
                  <a:tcPr marL="38215" marR="38215" marT="0" marB="0" anchor="b"/>
                </a:tc>
                <a:tc>
                  <a:txBody>
                    <a:bodyPr/>
                    <a:lstStyle/>
                    <a:p>
                      <a:endParaRPr lang="en-US" sz="1400" dirty="0">
                        <a:effectLst/>
                        <a:latin typeface="+mj-lt"/>
                      </a:endParaRPr>
                    </a:p>
                  </a:txBody>
                  <a:tcPr marL="38215" marR="38215" marT="0" marB="0" anchor="b"/>
                </a:tc>
              </a:tr>
              <a:tr h="210307">
                <a:tc>
                  <a:txBody>
                    <a:bodyPr/>
                    <a:lstStyle/>
                    <a:p>
                      <a:pPr marL="0" marR="0">
                        <a:spcBef>
                          <a:spcPts val="0"/>
                        </a:spcBef>
                        <a:spcAft>
                          <a:spcPts val="0"/>
                        </a:spcAft>
                      </a:pPr>
                      <a:r>
                        <a:rPr lang="en-US" sz="1400" dirty="0">
                          <a:effectLst/>
                          <a:latin typeface="+mj-lt"/>
                        </a:rPr>
                        <a:t>Proceeds from long-term borrowings</a:t>
                      </a:r>
                      <a:endParaRPr lang="en-US" sz="1400" dirty="0">
                        <a:effectLst/>
                        <a:latin typeface="+mj-lt"/>
                        <a:ea typeface="Times New Roman"/>
                      </a:endParaRPr>
                    </a:p>
                  </a:txBody>
                  <a:tcPr marL="38215" marR="38215" marT="0" marB="0" anchor="b"/>
                </a:tc>
                <a:tc>
                  <a:txBody>
                    <a:bodyPr/>
                    <a:lstStyle/>
                    <a:p>
                      <a:pPr marL="0" marR="0">
                        <a:spcBef>
                          <a:spcPts val="0"/>
                        </a:spcBef>
                        <a:spcAft>
                          <a:spcPts val="0"/>
                        </a:spcAft>
                      </a:pPr>
                      <a:r>
                        <a:rPr lang="en-US" sz="1400" dirty="0">
                          <a:effectLst/>
                          <a:latin typeface="+mj-lt"/>
                        </a:rPr>
                        <a:t>          1,500 </a:t>
                      </a:r>
                      <a:endParaRPr lang="en-US" sz="1400" dirty="0">
                        <a:effectLst/>
                        <a:latin typeface="+mj-lt"/>
                        <a:ea typeface="Times New Roman"/>
                      </a:endParaRPr>
                    </a:p>
                  </a:txBody>
                  <a:tcPr marL="38215" marR="38215" marT="0" marB="0" anchor="b"/>
                </a:tc>
              </a:tr>
              <a:tr h="210307">
                <a:tc>
                  <a:txBody>
                    <a:bodyPr/>
                    <a:lstStyle/>
                    <a:p>
                      <a:pPr marL="0" marR="0">
                        <a:spcBef>
                          <a:spcPts val="0"/>
                        </a:spcBef>
                        <a:spcAft>
                          <a:spcPts val="0"/>
                        </a:spcAft>
                      </a:pPr>
                      <a:r>
                        <a:rPr lang="en-US" sz="1400" dirty="0">
                          <a:effectLst/>
                          <a:latin typeface="+mj-lt"/>
                        </a:rPr>
                        <a:t>Interest Paid</a:t>
                      </a:r>
                      <a:endParaRPr lang="en-US" sz="1400" dirty="0">
                        <a:effectLst/>
                        <a:latin typeface="+mj-lt"/>
                        <a:ea typeface="Times New Roman"/>
                      </a:endParaRPr>
                    </a:p>
                  </a:txBody>
                  <a:tcPr marL="38215" marR="38215" marT="0" marB="0" anchor="b"/>
                </a:tc>
                <a:tc>
                  <a:txBody>
                    <a:bodyPr/>
                    <a:lstStyle/>
                    <a:p>
                      <a:pPr marL="0" marR="0">
                        <a:spcBef>
                          <a:spcPts val="0"/>
                        </a:spcBef>
                        <a:spcAft>
                          <a:spcPts val="0"/>
                        </a:spcAft>
                      </a:pPr>
                      <a:r>
                        <a:rPr lang="en-US" sz="1400" dirty="0">
                          <a:effectLst/>
                          <a:latin typeface="+mj-lt"/>
                        </a:rPr>
                        <a:t>            (150)</a:t>
                      </a:r>
                      <a:endParaRPr lang="en-US" sz="1400" dirty="0">
                        <a:effectLst/>
                        <a:latin typeface="+mj-lt"/>
                        <a:ea typeface="Times New Roman"/>
                      </a:endParaRPr>
                    </a:p>
                  </a:txBody>
                  <a:tcPr marL="38215" marR="38215" marT="0" marB="0" anchor="b"/>
                </a:tc>
              </a:tr>
              <a:tr h="210307">
                <a:tc>
                  <a:txBody>
                    <a:bodyPr/>
                    <a:lstStyle/>
                    <a:p>
                      <a:pPr marL="0" marR="0" algn="r">
                        <a:spcBef>
                          <a:spcPts val="0"/>
                        </a:spcBef>
                        <a:spcAft>
                          <a:spcPts val="0"/>
                        </a:spcAft>
                      </a:pPr>
                      <a:r>
                        <a:rPr lang="en-US" sz="1400" dirty="0">
                          <a:effectLst/>
                          <a:latin typeface="+mj-lt"/>
                        </a:rPr>
                        <a:t>Net cash from financing activities (C)</a:t>
                      </a:r>
                      <a:endParaRPr lang="en-US" sz="1400" dirty="0">
                        <a:effectLst/>
                        <a:latin typeface="+mj-lt"/>
                        <a:ea typeface="Times New Roman"/>
                      </a:endParaRPr>
                    </a:p>
                  </a:txBody>
                  <a:tcPr marL="38215" marR="38215" marT="0" marB="0" anchor="b"/>
                </a:tc>
                <a:tc>
                  <a:txBody>
                    <a:bodyPr/>
                    <a:lstStyle/>
                    <a:p>
                      <a:pPr marL="0" marR="0">
                        <a:spcBef>
                          <a:spcPts val="0"/>
                        </a:spcBef>
                        <a:spcAft>
                          <a:spcPts val="0"/>
                        </a:spcAft>
                      </a:pPr>
                      <a:r>
                        <a:rPr lang="en-US" sz="1400" dirty="0">
                          <a:effectLst/>
                          <a:latin typeface="+mj-lt"/>
                        </a:rPr>
                        <a:t>          1,350 </a:t>
                      </a:r>
                      <a:endParaRPr lang="en-US" sz="1400" dirty="0">
                        <a:effectLst/>
                        <a:latin typeface="+mj-lt"/>
                        <a:ea typeface="Times New Roman"/>
                      </a:endParaRPr>
                    </a:p>
                  </a:txBody>
                  <a:tcPr marL="38215" marR="38215" marT="0" marB="0" anchor="b"/>
                </a:tc>
              </a:tr>
              <a:tr h="210307">
                <a:tc>
                  <a:txBody>
                    <a:bodyPr/>
                    <a:lstStyle/>
                    <a:p>
                      <a:endParaRPr lang="en-US" sz="1400" dirty="0">
                        <a:effectLst/>
                        <a:latin typeface="+mj-lt"/>
                      </a:endParaRPr>
                    </a:p>
                  </a:txBody>
                  <a:tcPr marL="38215" marR="38215" marT="0" marB="0" anchor="b"/>
                </a:tc>
                <a:tc>
                  <a:txBody>
                    <a:bodyPr/>
                    <a:lstStyle/>
                    <a:p>
                      <a:endParaRPr lang="en-US" sz="1400" dirty="0">
                        <a:effectLst/>
                        <a:latin typeface="+mj-lt"/>
                      </a:endParaRPr>
                    </a:p>
                  </a:txBody>
                  <a:tcPr marL="38215" marR="38215" marT="0" marB="0" anchor="b"/>
                </a:tc>
              </a:tr>
              <a:tr h="210307">
                <a:tc>
                  <a:txBody>
                    <a:bodyPr/>
                    <a:lstStyle/>
                    <a:p>
                      <a:pPr marL="0" marR="0">
                        <a:spcBef>
                          <a:spcPts val="0"/>
                        </a:spcBef>
                        <a:spcAft>
                          <a:spcPts val="0"/>
                        </a:spcAft>
                      </a:pPr>
                      <a:r>
                        <a:rPr lang="en-US" sz="1400" dirty="0">
                          <a:effectLst/>
                          <a:latin typeface="+mj-lt"/>
                        </a:rPr>
                        <a:t>Net increase in cash and cash equivalents (A+B+C)</a:t>
                      </a:r>
                      <a:endParaRPr lang="en-US" sz="1400" dirty="0">
                        <a:effectLst/>
                        <a:latin typeface="+mj-lt"/>
                        <a:ea typeface="Times New Roman"/>
                      </a:endParaRPr>
                    </a:p>
                  </a:txBody>
                  <a:tcPr marL="38215" marR="38215" marT="0" marB="0" anchor="b"/>
                </a:tc>
                <a:tc>
                  <a:txBody>
                    <a:bodyPr/>
                    <a:lstStyle/>
                    <a:p>
                      <a:pPr marL="0" marR="0">
                        <a:spcBef>
                          <a:spcPts val="0"/>
                        </a:spcBef>
                        <a:spcAft>
                          <a:spcPts val="0"/>
                        </a:spcAft>
                      </a:pPr>
                      <a:r>
                        <a:rPr lang="en-US" sz="1400" dirty="0">
                          <a:effectLst/>
                          <a:latin typeface="+mj-lt"/>
                        </a:rPr>
                        <a:t>          3,020 </a:t>
                      </a:r>
                      <a:endParaRPr lang="en-US" sz="1400" dirty="0">
                        <a:effectLst/>
                        <a:latin typeface="+mj-lt"/>
                        <a:ea typeface="Times New Roman"/>
                      </a:endParaRPr>
                    </a:p>
                  </a:txBody>
                  <a:tcPr marL="38215" marR="38215" marT="0" marB="0" anchor="b"/>
                </a:tc>
              </a:tr>
              <a:tr h="210307">
                <a:tc>
                  <a:txBody>
                    <a:bodyPr/>
                    <a:lstStyle/>
                    <a:p>
                      <a:pPr marL="0" marR="0">
                        <a:spcBef>
                          <a:spcPts val="0"/>
                        </a:spcBef>
                        <a:spcAft>
                          <a:spcPts val="0"/>
                        </a:spcAft>
                      </a:pPr>
                      <a:r>
                        <a:rPr lang="en-US" sz="1400" dirty="0">
                          <a:effectLst/>
                          <a:latin typeface="+mj-lt"/>
                        </a:rPr>
                        <a:t>Cash and cash equivalents at beginning of period</a:t>
                      </a:r>
                      <a:endParaRPr lang="en-US" sz="1400" dirty="0">
                        <a:effectLst/>
                        <a:latin typeface="+mj-lt"/>
                        <a:ea typeface="Times New Roman"/>
                      </a:endParaRPr>
                    </a:p>
                  </a:txBody>
                  <a:tcPr marL="38215" marR="38215" marT="0" marB="0" anchor="b"/>
                </a:tc>
                <a:tc>
                  <a:txBody>
                    <a:bodyPr/>
                    <a:lstStyle/>
                    <a:p>
                      <a:pPr marL="0" marR="0">
                        <a:spcBef>
                          <a:spcPts val="0"/>
                        </a:spcBef>
                        <a:spcAft>
                          <a:spcPts val="0"/>
                        </a:spcAft>
                      </a:pPr>
                      <a:r>
                        <a:rPr lang="en-US" sz="1400" dirty="0">
                          <a:effectLst/>
                          <a:latin typeface="+mj-lt"/>
                        </a:rPr>
                        <a:t>                 -   </a:t>
                      </a:r>
                      <a:endParaRPr lang="en-US" sz="1400" dirty="0">
                        <a:effectLst/>
                        <a:latin typeface="+mj-lt"/>
                        <a:ea typeface="Times New Roman"/>
                      </a:endParaRPr>
                    </a:p>
                  </a:txBody>
                  <a:tcPr marL="38215" marR="38215" marT="0" marB="0" anchor="b"/>
                </a:tc>
              </a:tr>
              <a:tr h="210307">
                <a:tc>
                  <a:txBody>
                    <a:bodyPr/>
                    <a:lstStyle/>
                    <a:p>
                      <a:pPr marL="0" marR="0">
                        <a:spcBef>
                          <a:spcPts val="0"/>
                        </a:spcBef>
                        <a:spcAft>
                          <a:spcPts val="0"/>
                        </a:spcAft>
                      </a:pPr>
                      <a:r>
                        <a:rPr lang="en-US" sz="1400">
                          <a:effectLst/>
                          <a:latin typeface="+mj-lt"/>
                        </a:rPr>
                        <a:t>Cash and cash equivalents at end of period</a:t>
                      </a:r>
                      <a:endParaRPr lang="en-US" sz="1400">
                        <a:effectLst/>
                        <a:latin typeface="+mj-lt"/>
                        <a:ea typeface="Times New Roman"/>
                      </a:endParaRPr>
                    </a:p>
                  </a:txBody>
                  <a:tcPr marL="38215" marR="38215" marT="0" marB="0" anchor="b"/>
                </a:tc>
                <a:tc>
                  <a:txBody>
                    <a:bodyPr/>
                    <a:lstStyle/>
                    <a:p>
                      <a:pPr marL="0" marR="0">
                        <a:spcBef>
                          <a:spcPts val="0"/>
                        </a:spcBef>
                        <a:spcAft>
                          <a:spcPts val="0"/>
                        </a:spcAft>
                      </a:pPr>
                      <a:r>
                        <a:rPr lang="en-US" sz="1400" dirty="0">
                          <a:effectLst/>
                          <a:latin typeface="+mj-lt"/>
                        </a:rPr>
                        <a:t>          3,020 </a:t>
                      </a:r>
                      <a:endParaRPr lang="en-US" sz="1400" dirty="0">
                        <a:effectLst/>
                        <a:latin typeface="+mj-lt"/>
                        <a:ea typeface="Times New Roman"/>
                      </a:endParaRPr>
                    </a:p>
                  </a:txBody>
                  <a:tcPr marL="38215" marR="38215" marT="0" marB="0" anchor="b"/>
                </a:tc>
              </a:tr>
            </a:tbl>
          </a:graphicData>
        </a:graphic>
      </p:graphicFrame>
    </p:spTree>
    <p:extLst>
      <p:ext uri="{BB962C8B-B14F-4D97-AF65-F5344CB8AC3E}">
        <p14:creationId xmlns:p14="http://schemas.microsoft.com/office/powerpoint/2010/main" val="36394655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381000"/>
            <a:ext cx="8229600" cy="1143000"/>
          </a:xfrm>
        </p:spPr>
        <p:txBody>
          <a:bodyPr>
            <a:normAutofit fontScale="90000"/>
          </a:bodyPr>
          <a:lstStyle/>
          <a:p>
            <a:pPr algn="ctr">
              <a:tabLst>
                <a:tab pos="-457200" algn="l"/>
              </a:tabLst>
              <a:defRPr/>
            </a:pPr>
            <a:r>
              <a:rPr lang="en-US" sz="4000" dirty="0"/>
              <a:t/>
            </a:r>
            <a:br>
              <a:rPr lang="en-US" sz="4000" dirty="0"/>
            </a:br>
            <a:r>
              <a:rPr lang="en-US" sz="4000" b="1" dirty="0"/>
              <a:t>Selected Indian Companies: Operating Cash Flows and Net Income </a:t>
            </a: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397817517"/>
              </p:ext>
            </p:extLst>
          </p:nvPr>
        </p:nvGraphicFramePr>
        <p:xfrm>
          <a:off x="381000" y="1752600"/>
          <a:ext cx="8229600" cy="3886201"/>
        </p:xfrm>
        <a:graphic>
          <a:graphicData uri="http://schemas.openxmlformats.org/drawingml/2006/table">
            <a:tbl>
              <a:tblPr firstRow="1" firstCol="1" bandRow="1">
                <a:tableStyleId>{5C22544A-7EE6-4342-B048-85BDC9FD1C3A}</a:tableStyleId>
              </a:tblPr>
              <a:tblGrid>
                <a:gridCol w="3048000"/>
                <a:gridCol w="1066800"/>
                <a:gridCol w="2667000"/>
                <a:gridCol w="1447800"/>
              </a:tblGrid>
              <a:tr h="304800">
                <a:tc gridSpan="4">
                  <a:txBody>
                    <a:bodyPr/>
                    <a:lstStyle/>
                    <a:p>
                      <a:pPr marL="0" marR="0" algn="ctr">
                        <a:spcBef>
                          <a:spcPts val="0"/>
                        </a:spcBef>
                        <a:spcAft>
                          <a:spcPts val="0"/>
                        </a:spcAft>
                      </a:pPr>
                      <a:r>
                        <a:rPr lang="en-US" sz="1800" dirty="0" smtClean="0">
                          <a:latin typeface="+mj-lt"/>
                        </a:rPr>
                        <a:t>(all figures in INR Million)</a:t>
                      </a:r>
                      <a:endParaRPr lang="en-US" sz="1800" dirty="0">
                        <a:effectLst/>
                        <a:latin typeface="+mj-lt"/>
                        <a:ea typeface="Times New Roman"/>
                      </a:endParaRPr>
                    </a:p>
                  </a:txBody>
                  <a:tcPr marL="68580" marR="68580" marT="0" marB="0" anchor="ctr"/>
                </a:tc>
                <a:tc hMerge="1">
                  <a:txBody>
                    <a:bodyPr/>
                    <a:lstStyle/>
                    <a:p>
                      <a:pPr marL="0" marR="0" algn="ctr">
                        <a:spcBef>
                          <a:spcPts val="0"/>
                        </a:spcBef>
                        <a:spcAft>
                          <a:spcPts val="0"/>
                        </a:spcAft>
                      </a:pPr>
                      <a:endParaRPr lang="en-US" sz="2000" dirty="0">
                        <a:effectLst/>
                        <a:latin typeface="Times New Roman"/>
                        <a:ea typeface="Times New Roman"/>
                      </a:endParaRPr>
                    </a:p>
                  </a:txBody>
                  <a:tcPr marL="68580" marR="68580" marT="0" marB="0" anchor="b"/>
                </a:tc>
                <a:tc hMerge="1">
                  <a:txBody>
                    <a:bodyPr/>
                    <a:lstStyle/>
                    <a:p>
                      <a:pPr marL="0" marR="0" algn="ctr">
                        <a:spcBef>
                          <a:spcPts val="0"/>
                        </a:spcBef>
                        <a:spcAft>
                          <a:spcPts val="0"/>
                        </a:spcAft>
                      </a:pPr>
                      <a:endParaRPr lang="en-US" sz="2000" dirty="0">
                        <a:effectLst/>
                        <a:latin typeface="Times New Roman"/>
                        <a:ea typeface="Times New Roman"/>
                      </a:endParaRPr>
                    </a:p>
                  </a:txBody>
                  <a:tcPr marL="68580" marR="68580" marT="0" marB="0" anchor="b"/>
                </a:tc>
                <a:tc hMerge="1">
                  <a:txBody>
                    <a:bodyPr/>
                    <a:lstStyle/>
                    <a:p>
                      <a:pPr marL="0" marR="0" algn="ctr">
                        <a:spcBef>
                          <a:spcPts val="0"/>
                        </a:spcBef>
                        <a:spcAft>
                          <a:spcPts val="0"/>
                        </a:spcAft>
                      </a:pPr>
                      <a:endParaRPr lang="en-US" sz="2000" dirty="0">
                        <a:effectLst/>
                        <a:latin typeface="Times New Roman"/>
                        <a:ea typeface="Times New Roman"/>
                      </a:endParaRPr>
                    </a:p>
                  </a:txBody>
                  <a:tcPr marL="68580" marR="68580" marT="0" marB="0" anchor="b"/>
                </a:tc>
              </a:tr>
              <a:tr h="679231">
                <a:tc>
                  <a:txBody>
                    <a:bodyPr/>
                    <a:lstStyle/>
                    <a:p>
                      <a:pPr marL="0" marR="0" algn="ctr">
                        <a:spcBef>
                          <a:spcPts val="0"/>
                        </a:spcBef>
                        <a:spcAft>
                          <a:spcPts val="0"/>
                        </a:spcAft>
                      </a:pPr>
                      <a:r>
                        <a:rPr lang="en-US" sz="1800" dirty="0">
                          <a:effectLst/>
                          <a:latin typeface="+mj-lt"/>
                        </a:rPr>
                        <a:t>Company Name</a:t>
                      </a:r>
                      <a:endParaRPr lang="en-US" sz="1800" dirty="0">
                        <a:effectLst/>
                        <a:latin typeface="+mj-lt"/>
                        <a:ea typeface="Times New Roman"/>
                      </a:endParaRPr>
                    </a:p>
                  </a:txBody>
                  <a:tcPr marL="68580" marR="68580" marT="0" marB="0" anchor="ctr"/>
                </a:tc>
                <a:tc>
                  <a:txBody>
                    <a:bodyPr/>
                    <a:lstStyle/>
                    <a:p>
                      <a:pPr marL="0" marR="0" algn="ctr">
                        <a:spcBef>
                          <a:spcPts val="0"/>
                        </a:spcBef>
                        <a:spcAft>
                          <a:spcPts val="0"/>
                        </a:spcAft>
                      </a:pPr>
                      <a:r>
                        <a:rPr lang="en-US" sz="1800" dirty="0">
                          <a:effectLst/>
                          <a:latin typeface="+mj-lt"/>
                        </a:rPr>
                        <a:t>Net Profit</a:t>
                      </a:r>
                      <a:endParaRPr lang="en-US" sz="1800" dirty="0">
                        <a:effectLst/>
                        <a:latin typeface="+mj-lt"/>
                        <a:ea typeface="Times New Roman"/>
                      </a:endParaRPr>
                    </a:p>
                  </a:txBody>
                  <a:tcPr marL="68580" marR="68580" marT="0" marB="0" anchor="ctr"/>
                </a:tc>
                <a:tc>
                  <a:txBody>
                    <a:bodyPr/>
                    <a:lstStyle/>
                    <a:p>
                      <a:pPr marL="0" marR="0" algn="ctr">
                        <a:spcBef>
                          <a:spcPts val="0"/>
                        </a:spcBef>
                        <a:spcAft>
                          <a:spcPts val="0"/>
                        </a:spcAft>
                      </a:pPr>
                      <a:r>
                        <a:rPr lang="en-US" sz="1800">
                          <a:effectLst/>
                          <a:latin typeface="+mj-lt"/>
                        </a:rPr>
                        <a:t>Net Cash Flow from Operating Activities</a:t>
                      </a:r>
                      <a:endParaRPr lang="en-US" sz="1800">
                        <a:effectLst/>
                        <a:latin typeface="+mj-lt"/>
                        <a:ea typeface="Times New Roman"/>
                      </a:endParaRPr>
                    </a:p>
                  </a:txBody>
                  <a:tcPr marL="68580" marR="68580" marT="0" marB="0" anchor="ctr"/>
                </a:tc>
                <a:tc>
                  <a:txBody>
                    <a:bodyPr/>
                    <a:lstStyle/>
                    <a:p>
                      <a:pPr marL="0" marR="0" algn="ctr">
                        <a:spcBef>
                          <a:spcPts val="0"/>
                        </a:spcBef>
                        <a:spcAft>
                          <a:spcPts val="0"/>
                        </a:spcAft>
                      </a:pPr>
                      <a:r>
                        <a:rPr lang="en-US" sz="1800" dirty="0">
                          <a:effectLst/>
                          <a:latin typeface="+mj-lt"/>
                        </a:rPr>
                        <a:t>% Difference</a:t>
                      </a:r>
                      <a:endParaRPr lang="en-US" sz="1800" dirty="0">
                        <a:effectLst/>
                        <a:latin typeface="+mj-lt"/>
                        <a:ea typeface="Times New Roman"/>
                      </a:endParaRPr>
                    </a:p>
                  </a:txBody>
                  <a:tcPr marL="68580" marR="68580" marT="0" marB="0" anchor="ctr"/>
                </a:tc>
              </a:tr>
              <a:tr h="385927">
                <a:tc>
                  <a:txBody>
                    <a:bodyPr/>
                    <a:lstStyle/>
                    <a:p>
                      <a:pPr marL="0" marR="0" lvl="0" indent="0" algn="ctr">
                        <a:spcBef>
                          <a:spcPts val="0"/>
                        </a:spcBef>
                        <a:spcAft>
                          <a:spcPts val="0"/>
                        </a:spcAft>
                        <a:buFont typeface="+mj-lt"/>
                        <a:buNone/>
                      </a:pPr>
                      <a:r>
                        <a:rPr lang="en-US" sz="1800" dirty="0">
                          <a:effectLst/>
                          <a:latin typeface="+mj-lt"/>
                        </a:rPr>
                        <a:t>Bank of India Limited </a:t>
                      </a:r>
                      <a:endParaRPr lang="en-US" sz="1800" dirty="0">
                        <a:effectLst/>
                        <a:latin typeface="+mj-lt"/>
                        <a:ea typeface="Times New Roman"/>
                        <a:cs typeface="Times New Roman"/>
                      </a:endParaRPr>
                    </a:p>
                  </a:txBody>
                  <a:tcPr marL="68580" marR="68580" marT="0" marB="0" anchor="ctr"/>
                </a:tc>
                <a:tc>
                  <a:txBody>
                    <a:bodyPr/>
                    <a:lstStyle/>
                    <a:p>
                      <a:pPr marL="0" marR="0" algn="ctr">
                        <a:spcBef>
                          <a:spcPts val="0"/>
                        </a:spcBef>
                        <a:spcAft>
                          <a:spcPts val="0"/>
                        </a:spcAft>
                      </a:pPr>
                      <a:r>
                        <a:rPr lang="en-US" sz="1800">
                          <a:effectLst/>
                          <a:latin typeface="+mj-lt"/>
                        </a:rPr>
                        <a:t>20,129</a:t>
                      </a:r>
                      <a:endParaRPr lang="en-US" sz="1800">
                        <a:effectLst/>
                        <a:latin typeface="+mj-lt"/>
                        <a:ea typeface="Times New Roman"/>
                      </a:endParaRPr>
                    </a:p>
                  </a:txBody>
                  <a:tcPr marL="68580" marR="68580" marT="0" marB="0" anchor="ctr"/>
                </a:tc>
                <a:tc>
                  <a:txBody>
                    <a:bodyPr/>
                    <a:lstStyle/>
                    <a:p>
                      <a:pPr marL="0" marR="0" algn="ctr">
                        <a:spcBef>
                          <a:spcPts val="0"/>
                        </a:spcBef>
                        <a:spcAft>
                          <a:spcPts val="0"/>
                        </a:spcAft>
                      </a:pPr>
                      <a:r>
                        <a:rPr lang="en-US" sz="1800" dirty="0">
                          <a:effectLst/>
                          <a:latin typeface="+mj-lt"/>
                        </a:rPr>
                        <a:t>146,382</a:t>
                      </a:r>
                      <a:endParaRPr lang="en-US" sz="1800" dirty="0">
                        <a:effectLst/>
                        <a:latin typeface="+mj-lt"/>
                        <a:ea typeface="Times New Roman"/>
                      </a:endParaRPr>
                    </a:p>
                  </a:txBody>
                  <a:tcPr marL="68580" marR="68580" marT="0" marB="0" anchor="ctr"/>
                </a:tc>
                <a:tc>
                  <a:txBody>
                    <a:bodyPr/>
                    <a:lstStyle/>
                    <a:p>
                      <a:pPr marL="0" marR="0" algn="ctr">
                        <a:spcBef>
                          <a:spcPts val="0"/>
                        </a:spcBef>
                        <a:spcAft>
                          <a:spcPts val="0"/>
                        </a:spcAft>
                      </a:pPr>
                      <a:r>
                        <a:rPr lang="en-US" sz="1800" dirty="0">
                          <a:effectLst/>
                          <a:latin typeface="+mj-lt"/>
                        </a:rPr>
                        <a:t>627%</a:t>
                      </a:r>
                      <a:endParaRPr lang="en-US" sz="1800" dirty="0">
                        <a:effectLst/>
                        <a:latin typeface="+mj-lt"/>
                        <a:ea typeface="Times New Roman"/>
                      </a:endParaRPr>
                    </a:p>
                  </a:txBody>
                  <a:tcPr marL="68580" marR="68580" marT="0" marB="0" anchor="ctr"/>
                </a:tc>
              </a:tr>
              <a:tr h="385927">
                <a:tc>
                  <a:txBody>
                    <a:bodyPr/>
                    <a:lstStyle/>
                    <a:p>
                      <a:pPr marL="0" marR="0" lvl="0" indent="0" algn="ctr">
                        <a:spcBef>
                          <a:spcPts val="0"/>
                        </a:spcBef>
                        <a:spcAft>
                          <a:spcPts val="0"/>
                        </a:spcAft>
                        <a:buFont typeface="+mj-lt"/>
                        <a:buNone/>
                      </a:pPr>
                      <a:r>
                        <a:rPr lang="en-US" sz="1800" dirty="0">
                          <a:effectLst/>
                          <a:latin typeface="+mj-lt"/>
                        </a:rPr>
                        <a:t>Blue Dart Express Limited</a:t>
                      </a:r>
                      <a:endParaRPr lang="en-US" sz="1800" dirty="0">
                        <a:effectLst/>
                        <a:latin typeface="+mj-lt"/>
                        <a:ea typeface="Times New Roman"/>
                        <a:cs typeface="Times New Roman"/>
                      </a:endParaRPr>
                    </a:p>
                  </a:txBody>
                  <a:tcPr marL="68580" marR="68580" marT="0" marB="0" anchor="ctr"/>
                </a:tc>
                <a:tc>
                  <a:txBody>
                    <a:bodyPr/>
                    <a:lstStyle/>
                    <a:p>
                      <a:pPr marL="0" marR="0" algn="ctr">
                        <a:spcBef>
                          <a:spcPts val="0"/>
                        </a:spcBef>
                        <a:spcAft>
                          <a:spcPts val="0"/>
                        </a:spcAft>
                      </a:pPr>
                      <a:r>
                        <a:rPr lang="en-US" sz="1800">
                          <a:effectLst/>
                          <a:latin typeface="+mj-lt"/>
                        </a:rPr>
                        <a:t>1,293</a:t>
                      </a:r>
                      <a:endParaRPr lang="en-US" sz="1800">
                        <a:effectLst/>
                        <a:latin typeface="+mj-lt"/>
                        <a:ea typeface="Times New Roman"/>
                      </a:endParaRPr>
                    </a:p>
                  </a:txBody>
                  <a:tcPr marL="68580" marR="68580" marT="0" marB="0" anchor="ctr"/>
                </a:tc>
                <a:tc>
                  <a:txBody>
                    <a:bodyPr/>
                    <a:lstStyle/>
                    <a:p>
                      <a:pPr marL="0" marR="0" algn="ctr">
                        <a:spcBef>
                          <a:spcPts val="0"/>
                        </a:spcBef>
                        <a:spcAft>
                          <a:spcPts val="0"/>
                        </a:spcAft>
                      </a:pPr>
                      <a:r>
                        <a:rPr lang="en-US" sz="1800" dirty="0">
                          <a:effectLst/>
                          <a:latin typeface="+mj-lt"/>
                        </a:rPr>
                        <a:t>1,535</a:t>
                      </a:r>
                      <a:endParaRPr lang="en-US" sz="1800" dirty="0">
                        <a:effectLst/>
                        <a:latin typeface="+mj-lt"/>
                        <a:ea typeface="Times New Roman"/>
                      </a:endParaRPr>
                    </a:p>
                  </a:txBody>
                  <a:tcPr marL="68580" marR="68580" marT="0" marB="0" anchor="ctr"/>
                </a:tc>
                <a:tc>
                  <a:txBody>
                    <a:bodyPr/>
                    <a:lstStyle/>
                    <a:p>
                      <a:pPr marL="0" marR="0" algn="ctr">
                        <a:spcBef>
                          <a:spcPts val="0"/>
                        </a:spcBef>
                        <a:spcAft>
                          <a:spcPts val="0"/>
                        </a:spcAft>
                      </a:pPr>
                      <a:r>
                        <a:rPr lang="en-US" sz="1800" dirty="0">
                          <a:effectLst/>
                          <a:latin typeface="+mj-lt"/>
                        </a:rPr>
                        <a:t>19%</a:t>
                      </a:r>
                      <a:endParaRPr lang="en-US" sz="1800" dirty="0">
                        <a:effectLst/>
                        <a:latin typeface="+mj-lt"/>
                        <a:ea typeface="Times New Roman"/>
                      </a:endParaRPr>
                    </a:p>
                  </a:txBody>
                  <a:tcPr marL="68580" marR="68580" marT="0" marB="0" anchor="ctr"/>
                </a:tc>
              </a:tr>
              <a:tr h="679231">
                <a:tc>
                  <a:txBody>
                    <a:bodyPr/>
                    <a:lstStyle/>
                    <a:p>
                      <a:pPr marL="0" marR="0" lvl="0" indent="0" algn="ctr">
                        <a:spcBef>
                          <a:spcPts val="0"/>
                        </a:spcBef>
                        <a:spcAft>
                          <a:spcPts val="0"/>
                        </a:spcAft>
                        <a:buFont typeface="+mj-lt"/>
                        <a:buNone/>
                      </a:pPr>
                      <a:r>
                        <a:rPr lang="en-US" sz="1800" dirty="0">
                          <a:effectLst/>
                          <a:latin typeface="+mj-lt"/>
                        </a:rPr>
                        <a:t>Colgate Palmolive (India) Limited</a:t>
                      </a:r>
                      <a:endParaRPr lang="en-US" sz="1800" dirty="0">
                        <a:effectLst/>
                        <a:latin typeface="+mj-lt"/>
                        <a:ea typeface="Times New Roman"/>
                        <a:cs typeface="Times New Roman"/>
                      </a:endParaRPr>
                    </a:p>
                  </a:txBody>
                  <a:tcPr marL="68580" marR="68580" marT="0" marB="0" anchor="ctr"/>
                </a:tc>
                <a:tc>
                  <a:txBody>
                    <a:bodyPr/>
                    <a:lstStyle/>
                    <a:p>
                      <a:pPr marL="0" marR="0" algn="ctr">
                        <a:spcBef>
                          <a:spcPts val="0"/>
                        </a:spcBef>
                        <a:spcAft>
                          <a:spcPts val="0"/>
                        </a:spcAft>
                      </a:pPr>
                      <a:r>
                        <a:rPr lang="en-US" sz="1800">
                          <a:effectLst/>
                          <a:latin typeface="+mj-lt"/>
                        </a:rPr>
                        <a:t>5,590</a:t>
                      </a:r>
                      <a:endParaRPr lang="en-US" sz="1800">
                        <a:effectLst/>
                        <a:latin typeface="+mj-lt"/>
                        <a:ea typeface="Times New Roman"/>
                      </a:endParaRPr>
                    </a:p>
                  </a:txBody>
                  <a:tcPr marL="68580" marR="68580" marT="0" marB="0" anchor="ctr"/>
                </a:tc>
                <a:tc>
                  <a:txBody>
                    <a:bodyPr/>
                    <a:lstStyle/>
                    <a:p>
                      <a:pPr marL="0" marR="0" algn="ctr">
                        <a:spcBef>
                          <a:spcPts val="0"/>
                        </a:spcBef>
                        <a:spcAft>
                          <a:spcPts val="0"/>
                        </a:spcAft>
                      </a:pPr>
                      <a:r>
                        <a:rPr lang="en-US" sz="1800" dirty="0">
                          <a:effectLst/>
                          <a:latin typeface="+mj-lt"/>
                        </a:rPr>
                        <a:t>6,381</a:t>
                      </a:r>
                      <a:endParaRPr lang="en-US" sz="1800" dirty="0">
                        <a:effectLst/>
                        <a:latin typeface="+mj-lt"/>
                        <a:ea typeface="Times New Roman"/>
                      </a:endParaRPr>
                    </a:p>
                  </a:txBody>
                  <a:tcPr marL="68580" marR="68580" marT="0" marB="0" anchor="ctr"/>
                </a:tc>
                <a:tc>
                  <a:txBody>
                    <a:bodyPr/>
                    <a:lstStyle/>
                    <a:p>
                      <a:pPr marL="0" marR="0" algn="ctr">
                        <a:spcBef>
                          <a:spcPts val="0"/>
                        </a:spcBef>
                        <a:spcAft>
                          <a:spcPts val="0"/>
                        </a:spcAft>
                      </a:pPr>
                      <a:r>
                        <a:rPr lang="en-US" sz="1800" dirty="0">
                          <a:effectLst/>
                          <a:latin typeface="+mj-lt"/>
                        </a:rPr>
                        <a:t>14%</a:t>
                      </a:r>
                      <a:endParaRPr lang="en-US" sz="1800" dirty="0">
                        <a:effectLst/>
                        <a:latin typeface="+mj-lt"/>
                        <a:ea typeface="Times New Roman"/>
                      </a:endParaRPr>
                    </a:p>
                  </a:txBody>
                  <a:tcPr marL="68580" marR="68580" marT="0" marB="0" anchor="ctr"/>
                </a:tc>
              </a:tr>
              <a:tr h="385927">
                <a:tc>
                  <a:txBody>
                    <a:bodyPr/>
                    <a:lstStyle/>
                    <a:p>
                      <a:pPr marL="0" marR="0" lvl="0" indent="0" algn="ctr">
                        <a:spcBef>
                          <a:spcPts val="0"/>
                        </a:spcBef>
                        <a:spcAft>
                          <a:spcPts val="0"/>
                        </a:spcAft>
                        <a:buFont typeface="+mj-lt"/>
                        <a:buNone/>
                      </a:pPr>
                      <a:r>
                        <a:rPr lang="en-US" sz="1800" dirty="0">
                          <a:effectLst/>
                          <a:latin typeface="+mj-lt"/>
                        </a:rPr>
                        <a:t>SKS Microfinance Limited</a:t>
                      </a:r>
                      <a:endParaRPr lang="en-US" sz="1800" dirty="0">
                        <a:effectLst/>
                        <a:latin typeface="+mj-lt"/>
                        <a:ea typeface="Times New Roman"/>
                        <a:cs typeface="Times New Roman"/>
                      </a:endParaRPr>
                    </a:p>
                  </a:txBody>
                  <a:tcPr marL="68580" marR="68580" marT="0" marB="0" anchor="ctr"/>
                </a:tc>
                <a:tc>
                  <a:txBody>
                    <a:bodyPr/>
                    <a:lstStyle/>
                    <a:p>
                      <a:pPr marL="0" marR="0" algn="ctr">
                        <a:spcBef>
                          <a:spcPts val="0"/>
                        </a:spcBef>
                        <a:spcAft>
                          <a:spcPts val="0"/>
                        </a:spcAft>
                      </a:pPr>
                      <a:r>
                        <a:rPr lang="en-US" sz="1800">
                          <a:effectLst/>
                          <a:latin typeface="+mj-lt"/>
                        </a:rPr>
                        <a:t>1,876</a:t>
                      </a:r>
                      <a:endParaRPr lang="en-US" sz="1800">
                        <a:effectLst/>
                        <a:latin typeface="+mj-lt"/>
                        <a:ea typeface="Times New Roman"/>
                      </a:endParaRPr>
                    </a:p>
                  </a:txBody>
                  <a:tcPr marL="68580" marR="68580" marT="0" marB="0" anchor="ctr"/>
                </a:tc>
                <a:tc>
                  <a:txBody>
                    <a:bodyPr/>
                    <a:lstStyle/>
                    <a:p>
                      <a:pPr marL="0" marR="0" algn="ctr">
                        <a:spcBef>
                          <a:spcPts val="0"/>
                        </a:spcBef>
                        <a:spcAft>
                          <a:spcPts val="0"/>
                        </a:spcAft>
                      </a:pPr>
                      <a:r>
                        <a:rPr lang="en-US" sz="1800" dirty="0">
                          <a:effectLst/>
                          <a:latin typeface="+mj-lt"/>
                        </a:rPr>
                        <a:t>(11,463)</a:t>
                      </a:r>
                      <a:endParaRPr lang="en-US" sz="1800" dirty="0">
                        <a:effectLst/>
                        <a:latin typeface="+mj-lt"/>
                        <a:ea typeface="Times New Roman"/>
                      </a:endParaRPr>
                    </a:p>
                  </a:txBody>
                  <a:tcPr marL="68580" marR="68580" marT="0" marB="0" anchor="ctr"/>
                </a:tc>
                <a:tc>
                  <a:txBody>
                    <a:bodyPr/>
                    <a:lstStyle/>
                    <a:p>
                      <a:pPr marL="0" marR="0" algn="ctr">
                        <a:spcBef>
                          <a:spcPts val="0"/>
                        </a:spcBef>
                        <a:spcAft>
                          <a:spcPts val="0"/>
                        </a:spcAft>
                      </a:pPr>
                      <a:r>
                        <a:rPr lang="en-US" sz="1800" dirty="0">
                          <a:effectLst/>
                          <a:latin typeface="+mj-lt"/>
                        </a:rPr>
                        <a:t>-711%</a:t>
                      </a:r>
                      <a:endParaRPr lang="en-US" sz="1800" dirty="0">
                        <a:effectLst/>
                        <a:latin typeface="+mj-lt"/>
                        <a:ea typeface="Times New Roman"/>
                      </a:endParaRPr>
                    </a:p>
                  </a:txBody>
                  <a:tcPr marL="68580" marR="68580" marT="0" marB="0" anchor="ctr"/>
                </a:tc>
              </a:tr>
              <a:tr h="385927">
                <a:tc>
                  <a:txBody>
                    <a:bodyPr/>
                    <a:lstStyle/>
                    <a:p>
                      <a:pPr marL="0" marR="0" lvl="0" indent="0" algn="ctr">
                        <a:spcBef>
                          <a:spcPts val="0"/>
                        </a:spcBef>
                        <a:spcAft>
                          <a:spcPts val="0"/>
                        </a:spcAft>
                        <a:buFont typeface="+mj-lt"/>
                        <a:buNone/>
                      </a:pPr>
                      <a:r>
                        <a:rPr lang="en-US" sz="1800" dirty="0">
                          <a:effectLst/>
                          <a:latin typeface="+mj-lt"/>
                        </a:rPr>
                        <a:t>T.V. Today Network Limited</a:t>
                      </a:r>
                      <a:endParaRPr lang="en-US" sz="1800" dirty="0">
                        <a:effectLst/>
                        <a:latin typeface="+mj-lt"/>
                        <a:ea typeface="Times New Roman"/>
                        <a:cs typeface="Times New Roman"/>
                      </a:endParaRPr>
                    </a:p>
                  </a:txBody>
                  <a:tcPr marL="68580" marR="68580" marT="0" marB="0" anchor="ctr"/>
                </a:tc>
                <a:tc>
                  <a:txBody>
                    <a:bodyPr/>
                    <a:lstStyle/>
                    <a:p>
                      <a:pPr marL="0" marR="0" algn="ctr">
                        <a:spcBef>
                          <a:spcPts val="0"/>
                        </a:spcBef>
                        <a:spcAft>
                          <a:spcPts val="0"/>
                        </a:spcAft>
                      </a:pPr>
                      <a:r>
                        <a:rPr lang="en-US" sz="1800">
                          <a:effectLst/>
                          <a:latin typeface="+mj-lt"/>
                        </a:rPr>
                        <a:t>810</a:t>
                      </a:r>
                      <a:endParaRPr lang="en-US" sz="1800">
                        <a:effectLst/>
                        <a:latin typeface="+mj-lt"/>
                        <a:ea typeface="Times New Roman"/>
                      </a:endParaRPr>
                    </a:p>
                  </a:txBody>
                  <a:tcPr marL="68580" marR="68580" marT="0" marB="0" anchor="ctr"/>
                </a:tc>
                <a:tc>
                  <a:txBody>
                    <a:bodyPr/>
                    <a:lstStyle/>
                    <a:p>
                      <a:pPr marL="0" marR="0" algn="ctr">
                        <a:spcBef>
                          <a:spcPts val="0"/>
                        </a:spcBef>
                        <a:spcAft>
                          <a:spcPts val="0"/>
                        </a:spcAft>
                      </a:pPr>
                      <a:r>
                        <a:rPr lang="en-US" sz="1800" dirty="0">
                          <a:effectLst/>
                          <a:latin typeface="+mj-lt"/>
                        </a:rPr>
                        <a:t>779</a:t>
                      </a:r>
                      <a:endParaRPr lang="en-US" sz="1800" dirty="0">
                        <a:effectLst/>
                        <a:latin typeface="+mj-lt"/>
                        <a:ea typeface="Times New Roman"/>
                      </a:endParaRPr>
                    </a:p>
                  </a:txBody>
                  <a:tcPr marL="68580" marR="68580" marT="0" marB="0" anchor="ctr"/>
                </a:tc>
                <a:tc>
                  <a:txBody>
                    <a:bodyPr/>
                    <a:lstStyle/>
                    <a:p>
                      <a:pPr marL="0" marR="0" algn="ctr">
                        <a:spcBef>
                          <a:spcPts val="0"/>
                        </a:spcBef>
                        <a:spcAft>
                          <a:spcPts val="0"/>
                        </a:spcAft>
                      </a:pPr>
                      <a:r>
                        <a:rPr lang="en-US" sz="1800" dirty="0">
                          <a:effectLst/>
                          <a:latin typeface="+mj-lt"/>
                        </a:rPr>
                        <a:t>-4%</a:t>
                      </a:r>
                      <a:endParaRPr lang="en-US" sz="1800" dirty="0">
                        <a:effectLst/>
                        <a:latin typeface="+mj-lt"/>
                        <a:ea typeface="Times New Roman"/>
                      </a:endParaRPr>
                    </a:p>
                  </a:txBody>
                  <a:tcPr marL="68580" marR="68580" marT="0" marB="0" anchor="ctr"/>
                </a:tc>
              </a:tr>
              <a:tr h="679231">
                <a:tc>
                  <a:txBody>
                    <a:bodyPr/>
                    <a:lstStyle/>
                    <a:p>
                      <a:pPr marL="0" marR="0" lvl="0" indent="0" algn="ctr">
                        <a:spcBef>
                          <a:spcPts val="0"/>
                        </a:spcBef>
                        <a:spcAft>
                          <a:spcPts val="0"/>
                        </a:spcAft>
                        <a:buFont typeface="+mj-lt"/>
                        <a:buNone/>
                      </a:pPr>
                      <a:r>
                        <a:rPr lang="en-US" sz="1800" dirty="0">
                          <a:effectLst/>
                          <a:latin typeface="+mj-lt"/>
                        </a:rPr>
                        <a:t>Tata Consultancy Services Limited</a:t>
                      </a:r>
                      <a:endParaRPr lang="en-US" sz="1800" dirty="0">
                        <a:effectLst/>
                        <a:latin typeface="+mj-lt"/>
                        <a:ea typeface="Times New Roman"/>
                        <a:cs typeface="Times New Roman"/>
                      </a:endParaRPr>
                    </a:p>
                  </a:txBody>
                  <a:tcPr marL="68580" marR="68580" marT="0" marB="0" anchor="ctr"/>
                </a:tc>
                <a:tc>
                  <a:txBody>
                    <a:bodyPr/>
                    <a:lstStyle/>
                    <a:p>
                      <a:pPr marL="0" marR="0" algn="ctr">
                        <a:spcBef>
                          <a:spcPts val="0"/>
                        </a:spcBef>
                        <a:spcAft>
                          <a:spcPts val="0"/>
                        </a:spcAft>
                      </a:pPr>
                      <a:r>
                        <a:rPr lang="en-US" sz="1800">
                          <a:effectLst/>
                          <a:latin typeface="+mj-lt"/>
                        </a:rPr>
                        <a:t>198,522</a:t>
                      </a:r>
                      <a:endParaRPr lang="en-US" sz="1800">
                        <a:effectLst/>
                        <a:latin typeface="+mj-lt"/>
                        <a:ea typeface="Times New Roman"/>
                      </a:endParaRPr>
                    </a:p>
                  </a:txBody>
                  <a:tcPr marL="68580" marR="68580" marT="0" marB="0" anchor="ctr"/>
                </a:tc>
                <a:tc>
                  <a:txBody>
                    <a:bodyPr/>
                    <a:lstStyle/>
                    <a:p>
                      <a:pPr marL="0" marR="0" algn="ctr">
                        <a:spcBef>
                          <a:spcPts val="0"/>
                        </a:spcBef>
                        <a:spcAft>
                          <a:spcPts val="0"/>
                        </a:spcAft>
                      </a:pPr>
                      <a:r>
                        <a:rPr lang="en-US" sz="1800" dirty="0">
                          <a:effectLst/>
                          <a:latin typeface="+mj-lt"/>
                        </a:rPr>
                        <a:t>193,688</a:t>
                      </a:r>
                      <a:endParaRPr lang="en-US" sz="1800" dirty="0">
                        <a:effectLst/>
                        <a:latin typeface="+mj-lt"/>
                        <a:ea typeface="Times New Roman"/>
                      </a:endParaRPr>
                    </a:p>
                  </a:txBody>
                  <a:tcPr marL="68580" marR="68580" marT="0" marB="0" anchor="ctr"/>
                </a:tc>
                <a:tc>
                  <a:txBody>
                    <a:bodyPr/>
                    <a:lstStyle/>
                    <a:p>
                      <a:pPr marL="0" marR="0" algn="ctr">
                        <a:spcBef>
                          <a:spcPts val="0"/>
                        </a:spcBef>
                        <a:spcAft>
                          <a:spcPts val="0"/>
                        </a:spcAft>
                      </a:pPr>
                      <a:r>
                        <a:rPr lang="en-US" sz="1800" dirty="0">
                          <a:effectLst/>
                          <a:latin typeface="+mj-lt"/>
                        </a:rPr>
                        <a:t>-2%</a:t>
                      </a:r>
                      <a:endParaRPr lang="en-US" sz="1800" dirty="0">
                        <a:effectLst/>
                        <a:latin typeface="+mj-lt"/>
                        <a:ea typeface="Times New Roman"/>
                      </a:endParaRPr>
                    </a:p>
                  </a:txBody>
                  <a:tcPr marL="68580" marR="68580" marT="0" marB="0" anchor="ctr"/>
                </a:tc>
              </a:tr>
            </a:tbl>
          </a:graphicData>
        </a:graphic>
      </p:graphicFrame>
    </p:spTree>
    <p:extLst>
      <p:ext uri="{BB962C8B-B14F-4D97-AF65-F5344CB8AC3E}">
        <p14:creationId xmlns:p14="http://schemas.microsoft.com/office/powerpoint/2010/main" val="6966483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28600"/>
            <a:ext cx="8229600" cy="1143000"/>
          </a:xfrm>
        </p:spPr>
        <p:txBody>
          <a:bodyPr>
            <a:normAutofit/>
          </a:bodyPr>
          <a:lstStyle/>
          <a:p>
            <a:pPr algn="ctr">
              <a:tabLst>
                <a:tab pos="-457200" algn="l"/>
              </a:tabLst>
              <a:defRPr/>
            </a:pPr>
            <a:r>
              <a:rPr lang="en-US" sz="4000" b="1" dirty="0"/>
              <a:t>Operating Cash Flows </a:t>
            </a:r>
            <a:r>
              <a:rPr lang="en-US" sz="4000" b="1" dirty="0" smtClean="0"/>
              <a:t>vs </a:t>
            </a:r>
            <a:r>
              <a:rPr lang="en-US" sz="4000" b="1" dirty="0"/>
              <a:t>Net Income</a:t>
            </a:r>
          </a:p>
        </p:txBody>
      </p:sp>
      <p:sp>
        <p:nvSpPr>
          <p:cNvPr id="5" name="Content Placeholder 4"/>
          <p:cNvSpPr>
            <a:spLocks noGrp="1"/>
          </p:cNvSpPr>
          <p:nvPr>
            <p:ph idx="1"/>
          </p:nvPr>
        </p:nvSpPr>
        <p:spPr/>
        <p:txBody>
          <a:bodyPr>
            <a:normAutofit/>
          </a:bodyPr>
          <a:lstStyle/>
          <a:p>
            <a:r>
              <a:rPr lang="en-US" sz="2400" dirty="0">
                <a:latin typeface="+mj-lt"/>
              </a:rPr>
              <a:t>No company has </a:t>
            </a:r>
            <a:r>
              <a:rPr lang="en-US" sz="2400" dirty="0" smtClean="0">
                <a:latin typeface="+mj-lt"/>
              </a:rPr>
              <a:t>its net </a:t>
            </a:r>
            <a:r>
              <a:rPr lang="en-US" sz="2400" dirty="0">
                <a:latin typeface="+mj-lt"/>
              </a:rPr>
              <a:t>profit nearing its cash flow from operations.</a:t>
            </a:r>
            <a:endParaRPr lang="en-US" sz="2400" dirty="0" smtClean="0">
              <a:latin typeface="+mj-lt"/>
            </a:endParaRPr>
          </a:p>
          <a:p>
            <a:r>
              <a:rPr lang="en-US" sz="2400" dirty="0" smtClean="0">
                <a:latin typeface="+mj-lt"/>
              </a:rPr>
              <a:t>The </a:t>
            </a:r>
            <a:r>
              <a:rPr lang="en-US" sz="2400" dirty="0">
                <a:latin typeface="+mj-lt"/>
              </a:rPr>
              <a:t>difference </a:t>
            </a:r>
            <a:r>
              <a:rPr lang="en-US" sz="2400" dirty="0" smtClean="0">
                <a:latin typeface="+mj-lt"/>
              </a:rPr>
              <a:t>is </a:t>
            </a:r>
            <a:r>
              <a:rPr lang="en-US" sz="2400" dirty="0">
                <a:latin typeface="+mj-lt"/>
              </a:rPr>
              <a:t>due to the fact that ‘net profit’ figure captures </a:t>
            </a:r>
            <a:r>
              <a:rPr lang="en-US" sz="2400" dirty="0" smtClean="0">
                <a:latin typeface="+mj-lt"/>
              </a:rPr>
              <a:t>the cash </a:t>
            </a:r>
            <a:r>
              <a:rPr lang="en-US" sz="2400" dirty="0">
                <a:latin typeface="+mj-lt"/>
              </a:rPr>
              <a:t>flows from ‘non-operating activities’ as well</a:t>
            </a:r>
            <a:r>
              <a:rPr lang="en-US" sz="2400" dirty="0" smtClean="0">
                <a:latin typeface="+mj-lt"/>
              </a:rPr>
              <a:t>.</a:t>
            </a:r>
          </a:p>
          <a:p>
            <a:r>
              <a:rPr lang="en-US" sz="2400" i="1" dirty="0" smtClean="0">
                <a:latin typeface="+mj-lt"/>
              </a:rPr>
              <a:t>Example</a:t>
            </a:r>
            <a:r>
              <a:rPr lang="en-US" sz="2400" dirty="0" smtClean="0">
                <a:latin typeface="+mj-lt"/>
              </a:rPr>
              <a:t>: Disposal </a:t>
            </a:r>
            <a:r>
              <a:rPr lang="en-US" sz="2400" dirty="0">
                <a:latin typeface="+mj-lt"/>
              </a:rPr>
              <a:t>of fixed asset at a price that is astronomically higher (or lower) than the book </a:t>
            </a:r>
            <a:r>
              <a:rPr lang="en-US" sz="2400" dirty="0" smtClean="0">
                <a:latin typeface="+mj-lt"/>
              </a:rPr>
              <a:t>price will </a:t>
            </a:r>
            <a:r>
              <a:rPr lang="en-US" sz="2400" dirty="0">
                <a:latin typeface="+mj-lt"/>
              </a:rPr>
              <a:t>be captured as a investing activity cash inflow (or cash outflow). </a:t>
            </a:r>
            <a:endParaRPr lang="en-US" sz="2400" dirty="0" smtClean="0">
              <a:latin typeface="+mj-lt"/>
            </a:endParaRPr>
          </a:p>
          <a:p>
            <a:r>
              <a:rPr lang="en-US" sz="2400" dirty="0" smtClean="0">
                <a:latin typeface="+mj-lt"/>
              </a:rPr>
              <a:t>Likewise</a:t>
            </a:r>
            <a:r>
              <a:rPr lang="en-US" sz="2400" dirty="0">
                <a:latin typeface="+mj-lt"/>
              </a:rPr>
              <a:t>, any write offs (or sale</a:t>
            </a:r>
            <a:r>
              <a:rPr lang="en-US" sz="2400" dirty="0" smtClean="0">
                <a:latin typeface="+mj-lt"/>
              </a:rPr>
              <a:t>) of </a:t>
            </a:r>
            <a:r>
              <a:rPr lang="en-US" sz="2400" dirty="0">
                <a:latin typeface="+mj-lt"/>
              </a:rPr>
              <a:t>any non-current assets will be reflected in the net profit </a:t>
            </a:r>
            <a:r>
              <a:rPr lang="en-US" sz="2400" dirty="0" smtClean="0">
                <a:latin typeface="+mj-lt"/>
              </a:rPr>
              <a:t>figure.</a:t>
            </a:r>
            <a:endParaRPr lang="en-US" sz="2400" dirty="0">
              <a:latin typeface="+mj-lt"/>
            </a:endParaRPr>
          </a:p>
        </p:txBody>
      </p:sp>
    </p:spTree>
    <p:extLst>
      <p:ext uri="{BB962C8B-B14F-4D97-AF65-F5344CB8AC3E}">
        <p14:creationId xmlns:p14="http://schemas.microsoft.com/office/powerpoint/2010/main" val="28904264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2"/>
          <p:cNvSpPr>
            <a:spLocks noGrp="1" noChangeArrowheads="1"/>
          </p:cNvSpPr>
          <p:nvPr>
            <p:ph type="title"/>
          </p:nvPr>
        </p:nvSpPr>
        <p:spPr>
          <a:xfrm>
            <a:off x="228600" y="427713"/>
            <a:ext cx="8686800" cy="758825"/>
          </a:xfrm>
        </p:spPr>
        <p:txBody>
          <a:bodyPr>
            <a:normAutofit/>
          </a:bodyPr>
          <a:lstStyle/>
          <a:p>
            <a:pPr algn="ctr">
              <a:tabLst>
                <a:tab pos="-457200" algn="l"/>
              </a:tabLst>
              <a:defRPr/>
            </a:pPr>
            <a:r>
              <a:rPr lang="en-US" sz="4000" b="1" dirty="0"/>
              <a:t>Illustration – John </a:t>
            </a:r>
            <a:r>
              <a:rPr lang="en-US" sz="4000" b="1" dirty="0" err="1"/>
              <a:t>Bhengra</a:t>
            </a:r>
            <a:r>
              <a:rPr lang="en-US" sz="4000" b="1" dirty="0"/>
              <a:t> Enterprises</a:t>
            </a:r>
          </a:p>
        </p:txBody>
      </p:sp>
      <p:graphicFrame>
        <p:nvGraphicFramePr>
          <p:cNvPr id="263171" name="Group 3"/>
          <p:cNvGraphicFramePr>
            <a:graphicFrameLocks noGrp="1"/>
          </p:cNvGraphicFramePr>
          <p:nvPr>
            <p:ph type="tbl" idx="1"/>
            <p:extLst>
              <p:ext uri="{D42A27DB-BD31-4B8C-83A1-F6EECF244321}">
                <p14:modId xmlns:p14="http://schemas.microsoft.com/office/powerpoint/2010/main" val="3253128392"/>
              </p:ext>
            </p:extLst>
          </p:nvPr>
        </p:nvGraphicFramePr>
        <p:xfrm>
          <a:off x="381000" y="2133600"/>
          <a:ext cx="8382000" cy="4114800"/>
        </p:xfrm>
        <a:graphic>
          <a:graphicData uri="http://schemas.openxmlformats.org/drawingml/2006/table">
            <a:tbl>
              <a:tblPr>
                <a:tableStyleId>{3C2FFA5D-87B4-456A-9821-1D502468CF0F}</a:tableStyleId>
              </a:tblPr>
              <a:tblGrid>
                <a:gridCol w="3215070"/>
                <a:gridCol w="1628198"/>
                <a:gridCol w="2024915"/>
                <a:gridCol w="1513817"/>
              </a:tblGrid>
              <a:tr h="805070">
                <a:tc gridSpan="4">
                  <a:txBody>
                    <a:bodyPr/>
                    <a:lstStyle/>
                    <a:p>
                      <a:pPr marL="0" marR="0" algn="ctr">
                        <a:spcBef>
                          <a:spcPts val="0"/>
                        </a:spcBef>
                        <a:spcAft>
                          <a:spcPts val="0"/>
                        </a:spcAft>
                        <a:tabLst>
                          <a:tab pos="-457200" algn="l"/>
                        </a:tabLst>
                      </a:pPr>
                      <a:r>
                        <a:rPr lang="en-US" sz="2000" spc="-15" dirty="0">
                          <a:latin typeface="+mj-lt"/>
                          <a:ea typeface="Times New Roman"/>
                          <a:cs typeface="Times New Roman"/>
                        </a:rPr>
                        <a:t>(all figures in </a:t>
                      </a:r>
                      <a:r>
                        <a:rPr lang="en-US" sz="2000" spc="-15" dirty="0" smtClean="0">
                          <a:latin typeface="+mj-lt"/>
                          <a:ea typeface="Times New Roman"/>
                          <a:cs typeface="Times New Roman"/>
                        </a:rPr>
                        <a:t>INR million)</a:t>
                      </a:r>
                      <a:endParaRPr lang="en-US" sz="2000" dirty="0">
                        <a:latin typeface="+mj-lt"/>
                        <a:ea typeface="Times New Roman"/>
                        <a:cs typeface="Times New Roman"/>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r>
              <a:tr h="3309730">
                <a:tc>
                  <a:txBody>
                    <a:bodyPr/>
                    <a:lstStyle/>
                    <a:p>
                      <a:pPr marL="0" marR="0" algn="ctr">
                        <a:spcBef>
                          <a:spcPts val="0"/>
                        </a:spcBef>
                        <a:spcAft>
                          <a:spcPts val="0"/>
                        </a:spcAft>
                        <a:tabLst>
                          <a:tab pos="-457200" algn="l"/>
                        </a:tabLst>
                      </a:pPr>
                      <a:r>
                        <a:rPr lang="en-US" sz="2000" spc="-15" dirty="0">
                          <a:latin typeface="+mj-lt"/>
                          <a:ea typeface="Times New Roman"/>
                          <a:cs typeface="Times New Roman"/>
                        </a:rPr>
                        <a:t>Purchases (all cash purchases)</a:t>
                      </a:r>
                      <a:endParaRPr lang="en-US" sz="2000" dirty="0">
                        <a:latin typeface="+mj-lt"/>
                        <a:ea typeface="Times New Roman"/>
                        <a:cs typeface="Times New Roman"/>
                      </a:endParaRPr>
                    </a:p>
                    <a:p>
                      <a:pPr marL="0" marR="0" algn="ctr">
                        <a:spcBef>
                          <a:spcPts val="0"/>
                        </a:spcBef>
                        <a:spcAft>
                          <a:spcPts val="0"/>
                        </a:spcAft>
                        <a:tabLst>
                          <a:tab pos="-457200" algn="l"/>
                        </a:tabLst>
                      </a:pPr>
                      <a:r>
                        <a:rPr lang="en-US" sz="2000" spc="-15" dirty="0">
                          <a:latin typeface="+mj-lt"/>
                          <a:ea typeface="Times New Roman"/>
                          <a:cs typeface="Times New Roman"/>
                        </a:rPr>
                        <a:t>Salaries</a:t>
                      </a:r>
                      <a:endParaRPr lang="en-US" sz="2000" dirty="0">
                        <a:latin typeface="+mj-lt"/>
                        <a:ea typeface="Times New Roman"/>
                        <a:cs typeface="Times New Roman"/>
                      </a:endParaRPr>
                    </a:p>
                    <a:p>
                      <a:pPr marL="0" marR="0" algn="ctr">
                        <a:spcBef>
                          <a:spcPts val="0"/>
                        </a:spcBef>
                        <a:spcAft>
                          <a:spcPts val="0"/>
                        </a:spcAft>
                        <a:tabLst>
                          <a:tab pos="-457200" algn="l"/>
                        </a:tabLst>
                      </a:pPr>
                      <a:r>
                        <a:rPr lang="en-US" sz="2000" spc="-15" dirty="0">
                          <a:latin typeface="+mj-lt"/>
                          <a:ea typeface="Times New Roman"/>
                          <a:cs typeface="Times New Roman"/>
                        </a:rPr>
                        <a:t>Wages</a:t>
                      </a:r>
                      <a:endParaRPr lang="en-US" sz="2000" dirty="0">
                        <a:latin typeface="+mj-lt"/>
                        <a:ea typeface="Times New Roman"/>
                        <a:cs typeface="Times New Roman"/>
                      </a:endParaRPr>
                    </a:p>
                    <a:p>
                      <a:pPr marL="0" marR="0" algn="ctr">
                        <a:spcBef>
                          <a:spcPts val="0"/>
                        </a:spcBef>
                        <a:spcAft>
                          <a:spcPts val="0"/>
                        </a:spcAft>
                        <a:tabLst>
                          <a:tab pos="-457200" algn="l"/>
                        </a:tabLst>
                      </a:pPr>
                      <a:r>
                        <a:rPr lang="en-US" sz="2000" spc="-15" dirty="0">
                          <a:latin typeface="+mj-lt"/>
                          <a:ea typeface="Times New Roman"/>
                          <a:cs typeface="Times New Roman"/>
                        </a:rPr>
                        <a:t>Office Expenses</a:t>
                      </a:r>
                      <a:endParaRPr lang="en-US" sz="2000" dirty="0">
                        <a:latin typeface="+mj-lt"/>
                        <a:ea typeface="Times New Roman"/>
                        <a:cs typeface="Times New Roman"/>
                      </a:endParaRPr>
                    </a:p>
                    <a:p>
                      <a:pPr marL="0" marR="0" algn="ctr">
                        <a:spcBef>
                          <a:spcPts val="0"/>
                        </a:spcBef>
                        <a:spcAft>
                          <a:spcPts val="0"/>
                        </a:spcAft>
                        <a:tabLst>
                          <a:tab pos="-457200" algn="l"/>
                        </a:tabLst>
                      </a:pPr>
                      <a:r>
                        <a:rPr lang="en-US" sz="2000" spc="-15" dirty="0">
                          <a:latin typeface="+mj-lt"/>
                          <a:ea typeface="Times New Roman"/>
                          <a:cs typeface="Times New Roman"/>
                        </a:rPr>
                        <a:t>Selling &amp; Distribution Expenses</a:t>
                      </a:r>
                      <a:endParaRPr lang="en-US" sz="2000" dirty="0">
                        <a:latin typeface="+mj-lt"/>
                        <a:ea typeface="Times New Roman"/>
                        <a:cs typeface="Times New Roman"/>
                      </a:endParaRPr>
                    </a:p>
                    <a:p>
                      <a:pPr marL="0" marR="0" algn="ctr">
                        <a:spcBef>
                          <a:spcPts val="0"/>
                        </a:spcBef>
                        <a:spcAft>
                          <a:spcPts val="0"/>
                        </a:spcAft>
                        <a:tabLst>
                          <a:tab pos="-457200" algn="l"/>
                        </a:tabLst>
                      </a:pPr>
                      <a:r>
                        <a:rPr lang="en-US" sz="2000" spc="-15" dirty="0">
                          <a:latin typeface="+mj-lt"/>
                          <a:ea typeface="Times New Roman"/>
                          <a:cs typeface="Times New Roman"/>
                        </a:rPr>
                        <a:t>Depreciation</a:t>
                      </a:r>
                      <a:endParaRPr lang="en-US" sz="2000" dirty="0">
                        <a:latin typeface="+mj-lt"/>
                        <a:ea typeface="Times New Roman"/>
                        <a:cs typeface="Times New Roman"/>
                      </a:endParaRPr>
                    </a:p>
                    <a:p>
                      <a:pPr marL="0" marR="0" algn="ctr">
                        <a:spcBef>
                          <a:spcPts val="0"/>
                        </a:spcBef>
                        <a:spcAft>
                          <a:spcPts val="0"/>
                        </a:spcAft>
                        <a:tabLst>
                          <a:tab pos="-457200" algn="l"/>
                        </a:tabLst>
                      </a:pPr>
                      <a:r>
                        <a:rPr lang="en-US" sz="2000" spc="-15" dirty="0">
                          <a:latin typeface="+mj-lt"/>
                          <a:ea typeface="Times New Roman"/>
                          <a:cs typeface="Times New Roman"/>
                        </a:rPr>
                        <a:t>Net </a:t>
                      </a:r>
                      <a:r>
                        <a:rPr lang="en-US" sz="2000" spc="-15" dirty="0" smtClean="0">
                          <a:latin typeface="+mj-lt"/>
                          <a:ea typeface="Times New Roman"/>
                          <a:cs typeface="Times New Roman"/>
                        </a:rPr>
                        <a:t>Profit</a:t>
                      </a:r>
                      <a:endParaRPr lang="en-US" sz="2000" dirty="0">
                        <a:latin typeface="+mj-lt"/>
                        <a:ea typeface="Times New Roman"/>
                        <a:cs typeface="Times New Roman"/>
                      </a:endParaRPr>
                    </a:p>
                    <a:p>
                      <a:pPr marL="0" marR="0" algn="ctr">
                        <a:spcBef>
                          <a:spcPts val="0"/>
                        </a:spcBef>
                        <a:spcAft>
                          <a:spcPts val="0"/>
                        </a:spcAft>
                        <a:tabLst>
                          <a:tab pos="-457200" algn="l"/>
                        </a:tabLst>
                      </a:pPr>
                      <a:r>
                        <a:rPr lang="en-US" sz="2000" b="1" spc="-15" dirty="0">
                          <a:latin typeface="+mj-lt"/>
                          <a:ea typeface="Times New Roman"/>
                          <a:cs typeface="Times New Roman"/>
                        </a:rPr>
                        <a:t>  </a:t>
                      </a:r>
                      <a:r>
                        <a:rPr lang="en-US" sz="2000" b="1" spc="-15" dirty="0" smtClean="0">
                          <a:latin typeface="+mj-lt"/>
                          <a:ea typeface="Times New Roman"/>
                          <a:cs typeface="Times New Roman"/>
                        </a:rPr>
                        <a:t>Total</a:t>
                      </a:r>
                      <a:endParaRPr lang="en-US" sz="2000" dirty="0">
                        <a:latin typeface="+mj-lt"/>
                        <a:ea typeface="Times New Roman"/>
                        <a:cs typeface="Times New Roman"/>
                      </a:endParaRPr>
                    </a:p>
                  </a:txBody>
                  <a:tcPr marL="68580" marR="68580" marT="0" marB="0"/>
                </a:tc>
                <a:tc>
                  <a:txBody>
                    <a:bodyPr/>
                    <a:lstStyle/>
                    <a:p>
                      <a:pPr marL="0" marR="0" algn="ctr">
                        <a:spcBef>
                          <a:spcPts val="0"/>
                        </a:spcBef>
                        <a:spcAft>
                          <a:spcPts val="0"/>
                        </a:spcAft>
                        <a:tabLst>
                          <a:tab pos="-457200" algn="l"/>
                        </a:tabLst>
                      </a:pPr>
                      <a:r>
                        <a:rPr lang="en-US" sz="2000" spc="-15" dirty="0">
                          <a:latin typeface="+mj-lt"/>
                          <a:ea typeface="Times New Roman"/>
                          <a:cs typeface="Times New Roman"/>
                        </a:rPr>
                        <a:t>750</a:t>
                      </a:r>
                      <a:endParaRPr lang="en-US" sz="2000" dirty="0">
                        <a:latin typeface="+mj-lt"/>
                        <a:ea typeface="Times New Roman"/>
                        <a:cs typeface="Times New Roman"/>
                      </a:endParaRPr>
                    </a:p>
                    <a:p>
                      <a:pPr marL="0" marR="0" algn="ctr">
                        <a:spcBef>
                          <a:spcPts val="0"/>
                        </a:spcBef>
                        <a:spcAft>
                          <a:spcPts val="0"/>
                        </a:spcAft>
                        <a:tabLst>
                          <a:tab pos="-457200" algn="l"/>
                        </a:tabLst>
                      </a:pPr>
                      <a:r>
                        <a:rPr lang="en-US" sz="2000" spc="-15" dirty="0" smtClean="0">
                          <a:latin typeface="+mj-lt"/>
                          <a:ea typeface="Times New Roman"/>
                          <a:cs typeface="Times New Roman"/>
                        </a:rPr>
                        <a:t>50</a:t>
                      </a:r>
                      <a:endParaRPr lang="en-US" sz="2000" dirty="0">
                        <a:latin typeface="+mj-lt"/>
                        <a:ea typeface="Times New Roman"/>
                        <a:cs typeface="Times New Roman"/>
                      </a:endParaRPr>
                    </a:p>
                    <a:p>
                      <a:pPr marL="0" marR="0" algn="ctr">
                        <a:spcBef>
                          <a:spcPts val="0"/>
                        </a:spcBef>
                        <a:spcAft>
                          <a:spcPts val="0"/>
                        </a:spcAft>
                        <a:tabLst>
                          <a:tab pos="-457200" algn="l"/>
                        </a:tabLst>
                      </a:pPr>
                      <a:r>
                        <a:rPr lang="en-US" sz="2000" spc="-15" dirty="0">
                          <a:latin typeface="+mj-lt"/>
                          <a:ea typeface="Times New Roman"/>
                          <a:cs typeface="Times New Roman"/>
                        </a:rPr>
                        <a:t> </a:t>
                      </a:r>
                      <a:r>
                        <a:rPr lang="en-US" sz="2000" spc="-15" dirty="0" smtClean="0">
                          <a:latin typeface="+mj-lt"/>
                          <a:ea typeface="Times New Roman"/>
                          <a:cs typeface="Times New Roman"/>
                        </a:rPr>
                        <a:t>30</a:t>
                      </a:r>
                      <a:endParaRPr lang="en-US" sz="2000" dirty="0">
                        <a:latin typeface="+mj-lt"/>
                        <a:ea typeface="Times New Roman"/>
                        <a:cs typeface="Times New Roman"/>
                      </a:endParaRPr>
                    </a:p>
                    <a:p>
                      <a:pPr marL="0" marR="0" algn="ctr">
                        <a:spcBef>
                          <a:spcPts val="0"/>
                        </a:spcBef>
                        <a:spcAft>
                          <a:spcPts val="0"/>
                        </a:spcAft>
                        <a:tabLst>
                          <a:tab pos="-457200" algn="l"/>
                        </a:tabLst>
                      </a:pPr>
                      <a:r>
                        <a:rPr lang="en-US" sz="2000" spc="-15" dirty="0">
                          <a:latin typeface="+mj-lt"/>
                          <a:ea typeface="Times New Roman"/>
                          <a:cs typeface="Times New Roman"/>
                        </a:rPr>
                        <a:t> </a:t>
                      </a:r>
                      <a:r>
                        <a:rPr lang="en-US" sz="2000" spc="-15" dirty="0" smtClean="0">
                          <a:latin typeface="+mj-lt"/>
                          <a:ea typeface="Times New Roman"/>
                          <a:cs typeface="Times New Roman"/>
                        </a:rPr>
                        <a:t>10</a:t>
                      </a:r>
                      <a:endParaRPr lang="en-US" sz="2000" dirty="0">
                        <a:latin typeface="+mj-lt"/>
                        <a:ea typeface="Times New Roman"/>
                        <a:cs typeface="Times New Roman"/>
                      </a:endParaRPr>
                    </a:p>
                    <a:p>
                      <a:pPr marL="0" marR="0" algn="ctr">
                        <a:spcBef>
                          <a:spcPts val="0"/>
                        </a:spcBef>
                        <a:spcAft>
                          <a:spcPts val="0"/>
                        </a:spcAft>
                        <a:tabLst>
                          <a:tab pos="-457200" algn="l"/>
                        </a:tabLst>
                      </a:pPr>
                      <a:r>
                        <a:rPr lang="en-US" sz="2000" spc="-15" dirty="0">
                          <a:latin typeface="+mj-lt"/>
                          <a:ea typeface="Times New Roman"/>
                          <a:cs typeface="Times New Roman"/>
                        </a:rPr>
                        <a:t>12</a:t>
                      </a:r>
                      <a:endParaRPr lang="en-US" sz="2000" dirty="0">
                        <a:latin typeface="+mj-lt"/>
                        <a:ea typeface="Times New Roman"/>
                        <a:cs typeface="Times New Roman"/>
                      </a:endParaRPr>
                    </a:p>
                    <a:p>
                      <a:pPr marL="0" marR="0" algn="ctr">
                        <a:spcBef>
                          <a:spcPts val="0"/>
                        </a:spcBef>
                        <a:spcAft>
                          <a:spcPts val="0"/>
                        </a:spcAft>
                        <a:tabLst>
                          <a:tab pos="-457200" algn="l"/>
                        </a:tabLst>
                      </a:pPr>
                      <a:r>
                        <a:rPr lang="en-US" sz="2000" spc="-15" dirty="0" smtClean="0">
                          <a:latin typeface="+mj-lt"/>
                          <a:ea typeface="Times New Roman"/>
                          <a:cs typeface="Times New Roman"/>
                        </a:rPr>
                        <a:t>8</a:t>
                      </a:r>
                      <a:endParaRPr lang="en-US" sz="2000" dirty="0">
                        <a:latin typeface="+mj-lt"/>
                        <a:ea typeface="Times New Roman"/>
                        <a:cs typeface="Times New Roman"/>
                      </a:endParaRPr>
                    </a:p>
                    <a:p>
                      <a:pPr marL="0" marR="0" algn="ctr">
                        <a:spcBef>
                          <a:spcPts val="0"/>
                        </a:spcBef>
                        <a:spcAft>
                          <a:spcPts val="0"/>
                        </a:spcAft>
                        <a:tabLst>
                          <a:tab pos="-457200" algn="l"/>
                        </a:tabLst>
                      </a:pPr>
                      <a:r>
                        <a:rPr lang="en-US" sz="2000" spc="-15" dirty="0">
                          <a:latin typeface="+mj-lt"/>
                          <a:ea typeface="Times New Roman"/>
                          <a:cs typeface="Times New Roman"/>
                        </a:rPr>
                        <a:t>140</a:t>
                      </a:r>
                      <a:endParaRPr lang="en-US" sz="2000" dirty="0">
                        <a:latin typeface="+mj-lt"/>
                        <a:ea typeface="Times New Roman"/>
                        <a:cs typeface="Times New Roman"/>
                      </a:endParaRPr>
                    </a:p>
                    <a:p>
                      <a:pPr marL="0" marR="0" algn="ctr">
                        <a:spcBef>
                          <a:spcPts val="0"/>
                        </a:spcBef>
                        <a:spcAft>
                          <a:spcPts val="0"/>
                        </a:spcAft>
                        <a:tabLst>
                          <a:tab pos="-457200" algn="l"/>
                        </a:tabLst>
                      </a:pPr>
                      <a:r>
                        <a:rPr lang="en-US" sz="2000" b="1" spc="-15" dirty="0">
                          <a:latin typeface="+mj-lt"/>
                          <a:ea typeface="Times New Roman"/>
                          <a:cs typeface="Times New Roman"/>
                        </a:rPr>
                        <a:t>1,000</a:t>
                      </a:r>
                      <a:endParaRPr lang="en-US" sz="2000" dirty="0">
                        <a:latin typeface="+mj-lt"/>
                        <a:ea typeface="Times New Roman"/>
                        <a:cs typeface="Times New Roman"/>
                      </a:endParaRPr>
                    </a:p>
                  </a:txBody>
                  <a:tcPr marL="68580" marR="68580" marT="0" marB="0"/>
                </a:tc>
                <a:tc>
                  <a:txBody>
                    <a:bodyPr/>
                    <a:lstStyle/>
                    <a:p>
                      <a:pPr marL="0" marR="0" algn="ctr">
                        <a:spcBef>
                          <a:spcPts val="0"/>
                        </a:spcBef>
                        <a:spcAft>
                          <a:spcPts val="0"/>
                        </a:spcAft>
                        <a:tabLst>
                          <a:tab pos="-457200" algn="l"/>
                        </a:tabLst>
                      </a:pPr>
                      <a:r>
                        <a:rPr lang="en-US" sz="2000" spc="-15" dirty="0">
                          <a:latin typeface="+mj-lt"/>
                          <a:ea typeface="Times New Roman"/>
                          <a:cs typeface="Times New Roman"/>
                        </a:rPr>
                        <a:t>Sales (includes 50% credit sales)</a:t>
                      </a:r>
                      <a:endParaRPr lang="en-US" sz="2000" dirty="0">
                        <a:latin typeface="+mj-lt"/>
                        <a:ea typeface="Times New Roman"/>
                        <a:cs typeface="Times New Roman"/>
                      </a:endParaRPr>
                    </a:p>
                    <a:p>
                      <a:pPr marL="0" marR="0" algn="ctr">
                        <a:spcBef>
                          <a:spcPts val="0"/>
                        </a:spcBef>
                        <a:spcAft>
                          <a:spcPts val="0"/>
                        </a:spcAft>
                        <a:tabLst>
                          <a:tab pos="-457200" algn="l"/>
                        </a:tabLst>
                      </a:pPr>
                      <a:r>
                        <a:rPr lang="en-US" sz="2000" spc="-15" dirty="0">
                          <a:latin typeface="+mj-lt"/>
                          <a:ea typeface="Times New Roman"/>
                          <a:cs typeface="Times New Roman"/>
                        </a:rPr>
                        <a:t>                     </a:t>
                      </a:r>
                      <a:r>
                        <a:rPr lang="en-US" sz="2000" b="1" spc="-15" dirty="0">
                          <a:latin typeface="+mj-lt"/>
                          <a:ea typeface="Times New Roman"/>
                          <a:cs typeface="Times New Roman"/>
                        </a:rPr>
                        <a:t>Total</a:t>
                      </a:r>
                      <a:endParaRPr lang="en-US" sz="2000" dirty="0">
                        <a:latin typeface="+mj-lt"/>
                        <a:ea typeface="Times New Roman"/>
                        <a:cs typeface="Times New Roman"/>
                      </a:endParaRPr>
                    </a:p>
                  </a:txBody>
                  <a:tcPr marL="68580" marR="68580" marT="0" marB="0"/>
                </a:tc>
                <a:tc>
                  <a:txBody>
                    <a:bodyPr/>
                    <a:lstStyle/>
                    <a:p>
                      <a:pPr marL="0" marR="0" algn="ctr">
                        <a:spcBef>
                          <a:spcPts val="0"/>
                        </a:spcBef>
                        <a:spcAft>
                          <a:spcPts val="0"/>
                        </a:spcAft>
                        <a:tabLst>
                          <a:tab pos="-457200" algn="l"/>
                        </a:tabLst>
                      </a:pPr>
                      <a:r>
                        <a:rPr lang="en-US" sz="2000" spc="-15" dirty="0">
                          <a:latin typeface="+mj-lt"/>
                          <a:ea typeface="Times New Roman"/>
                          <a:cs typeface="Times New Roman"/>
                        </a:rPr>
                        <a:t>1,000</a:t>
                      </a:r>
                      <a:endParaRPr lang="en-US" sz="2000" dirty="0">
                        <a:latin typeface="+mj-lt"/>
                        <a:ea typeface="Times New Roman"/>
                        <a:cs typeface="Times New Roman"/>
                      </a:endParaRPr>
                    </a:p>
                    <a:p>
                      <a:pPr marL="0" marR="0" algn="ctr">
                        <a:spcBef>
                          <a:spcPts val="0"/>
                        </a:spcBef>
                        <a:spcAft>
                          <a:spcPts val="0"/>
                        </a:spcAft>
                        <a:tabLst>
                          <a:tab pos="-457200" algn="l"/>
                        </a:tabLst>
                      </a:pPr>
                      <a:endParaRPr lang="en-US" sz="2000" b="1" spc="-15" dirty="0" smtClean="0">
                        <a:latin typeface="+mj-lt"/>
                        <a:ea typeface="Times New Roman"/>
                        <a:cs typeface="Times New Roman"/>
                      </a:endParaRPr>
                    </a:p>
                    <a:p>
                      <a:pPr marL="0" marR="0" algn="ctr">
                        <a:spcBef>
                          <a:spcPts val="0"/>
                        </a:spcBef>
                        <a:spcAft>
                          <a:spcPts val="0"/>
                        </a:spcAft>
                        <a:tabLst>
                          <a:tab pos="-457200" algn="l"/>
                        </a:tabLst>
                      </a:pPr>
                      <a:r>
                        <a:rPr lang="en-US" sz="2000" b="1" spc="-15" dirty="0" smtClean="0">
                          <a:latin typeface="+mj-lt"/>
                          <a:ea typeface="Times New Roman"/>
                          <a:cs typeface="Times New Roman"/>
                        </a:rPr>
                        <a:t>1,000</a:t>
                      </a:r>
                      <a:endParaRPr lang="en-US" sz="2000" dirty="0">
                        <a:latin typeface="+mj-lt"/>
                        <a:ea typeface="Times New Roman"/>
                        <a:cs typeface="Times New Roman"/>
                      </a:endParaRPr>
                    </a:p>
                  </a:txBody>
                  <a:tcPr marL="68580" marR="68580" marT="0" marB="0"/>
                </a:tc>
              </a:tr>
            </a:tbl>
          </a:graphicData>
        </a:graphic>
      </p:graphicFrame>
      <p:sp>
        <p:nvSpPr>
          <p:cNvPr id="43030" name="Rectangle 20"/>
          <p:cNvSpPr>
            <a:spLocks noChangeArrowheads="1"/>
          </p:cNvSpPr>
          <p:nvPr/>
        </p:nvSpPr>
        <p:spPr bwMode="auto">
          <a:xfrm>
            <a:off x="2657857" y="1270337"/>
            <a:ext cx="3696525" cy="1015663"/>
          </a:xfrm>
          <a:prstGeom prst="rect">
            <a:avLst/>
          </a:prstGeom>
          <a:noFill/>
          <a:ln w="12700">
            <a:noFill/>
            <a:miter lim="800000"/>
            <a:headEnd/>
            <a:tailEnd/>
          </a:ln>
        </p:spPr>
        <p:txBody>
          <a:bodyPr wrap="none" anchor="ctr">
            <a:spAutoFit/>
          </a:bodyPr>
          <a:lstStyle/>
          <a:p>
            <a:pPr algn="ctr">
              <a:tabLst>
                <a:tab pos="-457200" algn="l"/>
              </a:tabLst>
            </a:pPr>
            <a:r>
              <a:rPr lang="en-US" sz="2000" b="1" dirty="0">
                <a:latin typeface="+mj-lt"/>
              </a:rPr>
              <a:t>Profit &amp; loss </a:t>
            </a:r>
            <a:r>
              <a:rPr lang="en-US" sz="2000" b="1" dirty="0" smtClean="0">
                <a:latin typeface="+mj-lt"/>
              </a:rPr>
              <a:t>Account</a:t>
            </a:r>
          </a:p>
          <a:p>
            <a:pPr algn="ctr">
              <a:tabLst>
                <a:tab pos="-457200" algn="l"/>
              </a:tabLst>
            </a:pPr>
            <a:r>
              <a:rPr lang="en-US" sz="2000" dirty="0" smtClean="0">
                <a:latin typeface="+mj-lt"/>
              </a:rPr>
              <a:t>For the period ending 31-03-20X7</a:t>
            </a:r>
          </a:p>
          <a:p>
            <a:pPr algn="ctr">
              <a:tabLst>
                <a:tab pos="-457200" algn="l"/>
              </a:tabLst>
            </a:pPr>
            <a:endParaRPr lang="en-US" sz="2000" b="1" dirty="0">
              <a:latin typeface="+mj-lt"/>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2"/>
          <p:cNvSpPr>
            <a:spLocks noGrp="1" noChangeArrowheads="1"/>
          </p:cNvSpPr>
          <p:nvPr>
            <p:ph type="title"/>
          </p:nvPr>
        </p:nvSpPr>
        <p:spPr>
          <a:xfrm>
            <a:off x="533400" y="0"/>
            <a:ext cx="8229600" cy="1143000"/>
          </a:xfrm>
        </p:spPr>
        <p:txBody>
          <a:bodyPr>
            <a:normAutofit/>
          </a:bodyPr>
          <a:lstStyle/>
          <a:p>
            <a:pPr algn="ctr">
              <a:tabLst>
                <a:tab pos="-457200" algn="l"/>
              </a:tabLst>
              <a:defRPr/>
            </a:pPr>
            <a:r>
              <a:rPr lang="en-US" sz="4000" b="1" dirty="0"/>
              <a:t>Observations…</a:t>
            </a:r>
          </a:p>
        </p:txBody>
      </p:sp>
      <p:sp>
        <p:nvSpPr>
          <p:cNvPr id="264195" name="Rectangle 3"/>
          <p:cNvSpPr>
            <a:spLocks noGrp="1" noChangeArrowheads="1"/>
          </p:cNvSpPr>
          <p:nvPr>
            <p:ph idx="1"/>
          </p:nvPr>
        </p:nvSpPr>
        <p:spPr>
          <a:xfrm>
            <a:off x="685800" y="1676400"/>
            <a:ext cx="7772400" cy="4419600"/>
          </a:xfrm>
        </p:spPr>
        <p:txBody>
          <a:bodyPr>
            <a:normAutofit lnSpcReduction="10000"/>
          </a:bodyPr>
          <a:lstStyle/>
          <a:p>
            <a:pPr marL="457200" indent="-457200" eaLnBrk="1" hangingPunct="1"/>
            <a:r>
              <a:rPr lang="en-US" sz="2400" dirty="0" smtClean="0">
                <a:latin typeface="+mj-lt"/>
              </a:rPr>
              <a:t>There is a profit of 140 million but assuming all purchases to be cash purchases, there is a net cash outgo of 352 million during the period.</a:t>
            </a:r>
          </a:p>
          <a:p>
            <a:pPr marL="457200" indent="-457200" eaLnBrk="1" hangingPunct="1"/>
            <a:endParaRPr lang="en-US" sz="2400" dirty="0" smtClean="0">
              <a:latin typeface="+mj-lt"/>
            </a:endParaRPr>
          </a:p>
          <a:p>
            <a:pPr marL="457200" indent="-457200" eaLnBrk="1" hangingPunct="1"/>
            <a:r>
              <a:rPr lang="en-US" sz="2400" dirty="0" smtClean="0">
                <a:latin typeface="+mj-lt"/>
              </a:rPr>
              <a:t>Since, the total cash inflow for the period is 500 million (i.e., 50% of the total sales) and the total cash outflow is INR 852 million (i.e., all the expenses other than depreciation).</a:t>
            </a:r>
          </a:p>
          <a:p>
            <a:pPr marL="457200" indent="-457200" eaLnBrk="1" hangingPunct="1"/>
            <a:endParaRPr lang="en-US" sz="2400" dirty="0" smtClean="0">
              <a:latin typeface="+mj-lt"/>
            </a:endParaRPr>
          </a:p>
          <a:p>
            <a:pPr marL="457200" indent="-457200" eaLnBrk="1" hangingPunct="1"/>
            <a:r>
              <a:rPr lang="en-US" sz="2400" dirty="0" smtClean="0">
                <a:latin typeface="+mj-lt"/>
              </a:rPr>
              <a:t>In the same way, there can be a business loss for the period; but can result in a positive cash flow due to the non-cash expenses like depreciation.</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8077200" cy="1143000"/>
          </a:xfrm>
        </p:spPr>
        <p:txBody>
          <a:bodyPr>
            <a:normAutofit fontScale="90000"/>
          </a:bodyPr>
          <a:lstStyle/>
          <a:p>
            <a:pPr algn="ctr">
              <a:tabLst>
                <a:tab pos="-457200" algn="l"/>
              </a:tabLst>
            </a:pPr>
            <a:r>
              <a:rPr lang="en-US" sz="4400" b="1" dirty="0" smtClean="0"/>
              <a:t>Introduction to Cash Flow Statement</a:t>
            </a:r>
            <a:r>
              <a:rPr lang="en-US" sz="4400" b="1" dirty="0"/>
              <a:t>		</a:t>
            </a:r>
          </a:p>
        </p:txBody>
      </p:sp>
      <p:sp>
        <p:nvSpPr>
          <p:cNvPr id="3" name="Content Placeholder 2"/>
          <p:cNvSpPr>
            <a:spLocks noGrp="1"/>
          </p:cNvSpPr>
          <p:nvPr>
            <p:ph idx="1"/>
          </p:nvPr>
        </p:nvSpPr>
        <p:spPr/>
        <p:txBody>
          <a:bodyPr>
            <a:normAutofit/>
          </a:bodyPr>
          <a:lstStyle/>
          <a:p>
            <a:r>
              <a:rPr lang="en-US" sz="2400" dirty="0" smtClean="0">
                <a:latin typeface="+mj-lt"/>
              </a:rPr>
              <a:t>In business, </a:t>
            </a:r>
            <a:r>
              <a:rPr lang="en-US" sz="2400" b="1" i="1" dirty="0" smtClean="0">
                <a:latin typeface="+mj-lt"/>
              </a:rPr>
              <a:t>cash is referred to as the trump card for any business</a:t>
            </a:r>
            <a:r>
              <a:rPr lang="en-US" sz="2400" dirty="0" smtClean="0">
                <a:latin typeface="+mj-lt"/>
              </a:rPr>
              <a:t>.</a:t>
            </a:r>
          </a:p>
          <a:p>
            <a:r>
              <a:rPr lang="en-US" sz="2400" dirty="0" smtClean="0">
                <a:latin typeface="+mj-lt"/>
              </a:rPr>
              <a:t>Cash Flow Statement is the cash summary. </a:t>
            </a:r>
          </a:p>
          <a:p>
            <a:r>
              <a:rPr lang="en-US" sz="2400" dirty="0" smtClean="0">
                <a:latin typeface="+mj-lt"/>
              </a:rPr>
              <a:t>All the cash inflows and outflows in a business are stated and registered.</a:t>
            </a:r>
          </a:p>
          <a:p>
            <a:r>
              <a:rPr lang="en-US" sz="2400" dirty="0" smtClean="0">
                <a:latin typeface="+mj-lt"/>
              </a:rPr>
              <a:t>Cash Flow Statement gives the position and flow of the cash inside a company.</a:t>
            </a:r>
            <a:endParaRPr lang="en-US" sz="2400" dirty="0">
              <a:latin typeface="+mj-l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pPr algn="ctr">
              <a:tabLst>
                <a:tab pos="-457200" algn="l"/>
              </a:tabLst>
              <a:defRPr/>
            </a:pPr>
            <a:r>
              <a:rPr lang="en-US" sz="4000" b="1" dirty="0"/>
              <a:t>Flow of Funds</a:t>
            </a:r>
          </a:p>
        </p:txBody>
      </p:sp>
      <p:sp>
        <p:nvSpPr>
          <p:cNvPr id="3" name="Content Placeholder 2"/>
          <p:cNvSpPr>
            <a:spLocks noGrp="1"/>
          </p:cNvSpPr>
          <p:nvPr>
            <p:ph idx="1"/>
          </p:nvPr>
        </p:nvSpPr>
        <p:spPr/>
        <p:txBody>
          <a:bodyPr>
            <a:normAutofit fontScale="92500" lnSpcReduction="20000"/>
          </a:bodyPr>
          <a:lstStyle/>
          <a:p>
            <a:pPr marL="457200" indent="-457200">
              <a:lnSpc>
                <a:spcPct val="105000"/>
              </a:lnSpc>
              <a:spcBef>
                <a:spcPct val="25000"/>
              </a:spcBef>
            </a:pPr>
            <a:r>
              <a:rPr lang="en-US" sz="2800" dirty="0" smtClean="0">
                <a:latin typeface="+mj-lt"/>
              </a:rPr>
              <a:t>There is a continuous movement of resources into the business, within the business and out of the business.</a:t>
            </a:r>
          </a:p>
          <a:p>
            <a:pPr marL="457200" indent="-457200">
              <a:lnSpc>
                <a:spcPct val="105000"/>
              </a:lnSpc>
              <a:spcBef>
                <a:spcPct val="25000"/>
              </a:spcBef>
            </a:pPr>
            <a:r>
              <a:rPr lang="en-US" sz="2800" dirty="0" smtClean="0">
                <a:latin typeface="+mj-lt"/>
              </a:rPr>
              <a:t>The funds flow takes place only when there is a movement in the </a:t>
            </a:r>
            <a:r>
              <a:rPr lang="en-US" sz="2800" i="1" dirty="0" smtClean="0">
                <a:latin typeface="+mj-lt"/>
              </a:rPr>
              <a:t>current assets</a:t>
            </a:r>
            <a:r>
              <a:rPr lang="en-US" sz="2800" dirty="0" smtClean="0">
                <a:latin typeface="+mj-lt"/>
              </a:rPr>
              <a:t> or the </a:t>
            </a:r>
            <a:r>
              <a:rPr lang="en-US" sz="2800" i="1" dirty="0" smtClean="0">
                <a:latin typeface="+mj-lt"/>
              </a:rPr>
              <a:t>current liabilities</a:t>
            </a:r>
            <a:r>
              <a:rPr lang="en-US" sz="2800" dirty="0" smtClean="0">
                <a:latin typeface="+mj-lt"/>
              </a:rPr>
              <a:t> during the accounting period.</a:t>
            </a:r>
          </a:p>
          <a:p>
            <a:pPr marL="457200" indent="-457200">
              <a:lnSpc>
                <a:spcPct val="105000"/>
              </a:lnSpc>
              <a:spcBef>
                <a:spcPct val="25000"/>
              </a:spcBef>
            </a:pPr>
            <a:r>
              <a:rPr lang="en-US" sz="2800" dirty="0" smtClean="0">
                <a:latin typeface="+mj-lt"/>
              </a:rPr>
              <a:t>Funds flow is used to refer to changes in or movement of </a:t>
            </a:r>
            <a:r>
              <a:rPr lang="en-US" sz="2800" i="1" dirty="0" smtClean="0">
                <a:latin typeface="+mj-lt"/>
              </a:rPr>
              <a:t>current assets</a:t>
            </a:r>
            <a:r>
              <a:rPr lang="en-US" sz="2800" dirty="0" smtClean="0">
                <a:latin typeface="+mj-lt"/>
              </a:rPr>
              <a:t> and </a:t>
            </a:r>
            <a:r>
              <a:rPr lang="en-US" sz="2800" i="1" dirty="0" smtClean="0">
                <a:latin typeface="+mj-lt"/>
              </a:rPr>
              <a:t>current liabilities.</a:t>
            </a:r>
          </a:p>
          <a:p>
            <a:pPr marL="457200" indent="-457200">
              <a:lnSpc>
                <a:spcPct val="105000"/>
              </a:lnSpc>
              <a:spcBef>
                <a:spcPct val="25000"/>
              </a:spcBef>
            </a:pPr>
            <a:r>
              <a:rPr lang="en-US" sz="2800" i="1" dirty="0" smtClean="0">
                <a:latin typeface="+mj-lt"/>
              </a:rPr>
              <a:t>Example: </a:t>
            </a:r>
            <a:r>
              <a:rPr lang="en-US" sz="2800" dirty="0" smtClean="0">
                <a:latin typeface="+mj-lt"/>
              </a:rPr>
              <a:t>If land is purchased out of a long-term loan, there is no flow of funds. But if financed by a short-term loan or cash, there is an outflow of funds as working capital is reduced.</a:t>
            </a:r>
          </a:p>
          <a:p>
            <a:endParaRPr lang="en-US" dirty="0">
              <a:latin typeface="+mj-l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2"/>
          <p:cNvSpPr>
            <a:spLocks noGrp="1" noChangeArrowheads="1"/>
          </p:cNvSpPr>
          <p:nvPr>
            <p:ph type="title"/>
          </p:nvPr>
        </p:nvSpPr>
        <p:spPr>
          <a:xfrm>
            <a:off x="533400" y="17318"/>
            <a:ext cx="8229600" cy="1143000"/>
          </a:xfrm>
        </p:spPr>
        <p:txBody>
          <a:bodyPr>
            <a:normAutofit/>
          </a:bodyPr>
          <a:lstStyle/>
          <a:p>
            <a:pPr algn="ctr">
              <a:tabLst>
                <a:tab pos="-457200" algn="l"/>
              </a:tabLst>
              <a:defRPr/>
            </a:pPr>
            <a:r>
              <a:rPr lang="en-US" sz="4000" b="1" dirty="0"/>
              <a:t>Working Capital</a:t>
            </a:r>
          </a:p>
        </p:txBody>
      </p:sp>
      <p:sp>
        <p:nvSpPr>
          <p:cNvPr id="223235" name="Rectangle 3"/>
          <p:cNvSpPr>
            <a:spLocks noGrp="1" noChangeArrowheads="1"/>
          </p:cNvSpPr>
          <p:nvPr>
            <p:ph idx="1"/>
          </p:nvPr>
        </p:nvSpPr>
        <p:spPr>
          <a:xfrm>
            <a:off x="566738" y="1752600"/>
            <a:ext cx="7891462" cy="4495800"/>
          </a:xfrm>
        </p:spPr>
        <p:txBody>
          <a:bodyPr>
            <a:normAutofit/>
          </a:bodyPr>
          <a:lstStyle/>
          <a:p>
            <a:pPr marL="457200" indent="-457200" eaLnBrk="1" hangingPunct="1"/>
            <a:r>
              <a:rPr lang="en-US" sz="2400" dirty="0" smtClean="0">
                <a:latin typeface="+mj-lt"/>
              </a:rPr>
              <a:t>Working Capital = Current Assets – Current Liabilities.</a:t>
            </a:r>
          </a:p>
          <a:p>
            <a:pPr marL="457200" indent="-457200" eaLnBrk="1" hangingPunct="1"/>
            <a:endParaRPr lang="en-US" sz="2400" dirty="0" smtClean="0">
              <a:latin typeface="+mj-lt"/>
            </a:endParaRPr>
          </a:p>
          <a:p>
            <a:pPr marL="457200" indent="-457200" eaLnBrk="1" hangingPunct="1"/>
            <a:r>
              <a:rPr lang="en-US" sz="2400" dirty="0" smtClean="0">
                <a:latin typeface="+mj-lt"/>
              </a:rPr>
              <a:t>All the assets held by the business with the objective of conversion to cash during an operating cycle of the business:</a:t>
            </a:r>
          </a:p>
          <a:p>
            <a:pPr marL="957263" lvl="1" indent="-385763" eaLnBrk="1" hangingPunct="1"/>
            <a:r>
              <a:rPr lang="en-US" sz="2400" dirty="0" smtClean="0">
                <a:latin typeface="+mj-lt"/>
              </a:rPr>
              <a:t>Part of the assets is financed by short-term credits or borrowing which are to be met or repaid during the operating cycle – these are current liabilities.</a:t>
            </a:r>
          </a:p>
          <a:p>
            <a:pPr marL="957263" lvl="1" indent="-385763" eaLnBrk="1" hangingPunct="1"/>
            <a:r>
              <a:rPr lang="en-US" sz="2400" dirty="0" smtClean="0">
                <a:latin typeface="+mj-lt"/>
              </a:rPr>
              <a:t>Fund implies amount of resources invested in current assets from sources of finance other than current liabilities.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1143000"/>
          </a:xfrm>
        </p:spPr>
        <p:txBody>
          <a:bodyPr>
            <a:normAutofit/>
          </a:bodyPr>
          <a:lstStyle/>
          <a:p>
            <a:pPr algn="ctr">
              <a:tabLst>
                <a:tab pos="-457200" algn="l"/>
              </a:tabLst>
              <a:defRPr/>
            </a:pPr>
            <a:r>
              <a:rPr lang="en-US" sz="4000" b="1" dirty="0"/>
              <a:t>Operating Cycle</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624503654"/>
              </p:ext>
            </p:extLst>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31527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2"/>
          <p:cNvSpPr>
            <a:spLocks noGrp="1" noChangeArrowheads="1"/>
          </p:cNvSpPr>
          <p:nvPr>
            <p:ph type="title"/>
          </p:nvPr>
        </p:nvSpPr>
        <p:spPr>
          <a:xfrm>
            <a:off x="533400" y="228600"/>
            <a:ext cx="8229600" cy="1143000"/>
          </a:xfrm>
        </p:spPr>
        <p:txBody>
          <a:bodyPr>
            <a:normAutofit/>
          </a:bodyPr>
          <a:lstStyle/>
          <a:p>
            <a:pPr algn="ctr">
              <a:tabLst>
                <a:tab pos="-457200" algn="l"/>
              </a:tabLst>
              <a:defRPr/>
            </a:pPr>
            <a:r>
              <a:rPr lang="en-US" sz="4500" dirty="0" smtClean="0"/>
              <a:t> </a:t>
            </a:r>
            <a:r>
              <a:rPr lang="en-US" sz="4000" b="1" dirty="0"/>
              <a:t>Funds Flow Statement</a:t>
            </a:r>
          </a:p>
        </p:txBody>
      </p:sp>
      <p:sp>
        <p:nvSpPr>
          <p:cNvPr id="224259" name="Rectangle 3"/>
          <p:cNvSpPr>
            <a:spLocks noGrp="1" noChangeArrowheads="1"/>
          </p:cNvSpPr>
          <p:nvPr>
            <p:ph idx="1"/>
          </p:nvPr>
        </p:nvSpPr>
        <p:spPr>
          <a:xfrm>
            <a:off x="838200" y="1828800"/>
            <a:ext cx="7620000" cy="4419600"/>
          </a:xfrm>
        </p:spPr>
        <p:txBody>
          <a:bodyPr/>
          <a:lstStyle/>
          <a:p>
            <a:pPr marL="457200" indent="-457200" eaLnBrk="1" hangingPunct="1"/>
            <a:r>
              <a:rPr lang="en-US" sz="2400" dirty="0" smtClean="0">
                <a:latin typeface="+mj-lt"/>
              </a:rPr>
              <a:t>Based on a fundamental equation: </a:t>
            </a:r>
          </a:p>
          <a:p>
            <a:pPr marL="957263" lvl="1" indent="-385763" eaLnBrk="1" hangingPunct="1"/>
            <a:r>
              <a:rPr lang="en-US" sz="2400" b="1" i="1" dirty="0" smtClean="0">
                <a:latin typeface="+mj-lt"/>
              </a:rPr>
              <a:t>Sources of Funds – Application of Funds = Change in Working Capital</a:t>
            </a:r>
            <a:endParaRPr lang="en-US" sz="2400" b="1" dirty="0" smtClean="0">
              <a:latin typeface="+mj-lt"/>
            </a:endParaRPr>
          </a:p>
          <a:p>
            <a:pPr marL="457200" indent="-457200" eaLnBrk="1" hangingPunct="1"/>
            <a:r>
              <a:rPr lang="en-US" sz="2400" dirty="0" smtClean="0">
                <a:latin typeface="+mj-lt"/>
              </a:rPr>
              <a:t>A statement that depicts the ways and reasons for movement in the funds of an entity for a given accounting period.</a:t>
            </a:r>
          </a:p>
          <a:p>
            <a:pPr marL="457200" indent="-457200" eaLnBrk="1" hangingPunct="1"/>
            <a:r>
              <a:rPr lang="en-US" sz="2400" dirty="0" smtClean="0">
                <a:latin typeface="+mj-lt"/>
              </a:rPr>
              <a:t>It is </a:t>
            </a:r>
            <a:r>
              <a:rPr lang="en-US" sz="2400" b="1" dirty="0" smtClean="0">
                <a:latin typeface="+mj-lt"/>
              </a:rPr>
              <a:t>not mandatory</a:t>
            </a:r>
            <a:r>
              <a:rPr lang="en-US" sz="2400" dirty="0" smtClean="0">
                <a:latin typeface="+mj-lt"/>
              </a:rPr>
              <a:t> under any law, there is no prescribed format or rules that govern this statement.</a:t>
            </a:r>
          </a:p>
          <a:p>
            <a:pPr marL="457200" indent="-457200" eaLnBrk="1" hangingPunct="1"/>
            <a:r>
              <a:rPr lang="en-US" sz="2400" dirty="0" smtClean="0">
                <a:latin typeface="+mj-lt"/>
              </a:rPr>
              <a:t>It is also called a </a:t>
            </a:r>
            <a:r>
              <a:rPr lang="en-US" sz="2400" i="1" dirty="0" smtClean="0">
                <a:latin typeface="+mj-lt"/>
              </a:rPr>
              <a:t>Statement of Sources and Application of Fund</a:t>
            </a:r>
            <a:r>
              <a:rPr lang="en-US" sz="2400" dirty="0" smtClean="0">
                <a:latin typeface="+mj-lt"/>
              </a:rPr>
              <a:t> or </a:t>
            </a:r>
            <a:r>
              <a:rPr lang="en-US" sz="2400" i="1" dirty="0" smtClean="0">
                <a:latin typeface="+mj-lt"/>
              </a:rPr>
              <a:t>How come Where Gone Statement.</a:t>
            </a:r>
          </a:p>
          <a:p>
            <a:pPr marL="457200" indent="-457200" eaLnBrk="1" hangingPunct="1"/>
            <a:endParaRPr lang="en-US" sz="2400" dirty="0" smtClean="0">
              <a:latin typeface="+mj-lt"/>
            </a:endParaRPr>
          </a:p>
          <a:p>
            <a:pPr marL="457200" indent="-457200" eaLnBrk="1" hangingPunct="1">
              <a:buNone/>
            </a:pPr>
            <a:endParaRPr lang="en-US" sz="2400" dirty="0" smtClean="0">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2"/>
          <p:cNvSpPr>
            <a:spLocks noGrp="1" noChangeArrowheads="1"/>
          </p:cNvSpPr>
          <p:nvPr>
            <p:ph type="title"/>
          </p:nvPr>
        </p:nvSpPr>
        <p:spPr>
          <a:xfrm>
            <a:off x="609600" y="76200"/>
            <a:ext cx="8229600" cy="1216025"/>
          </a:xfrm>
        </p:spPr>
        <p:txBody>
          <a:bodyPr>
            <a:noAutofit/>
          </a:bodyPr>
          <a:lstStyle/>
          <a:p>
            <a:pPr algn="ctr">
              <a:tabLst>
                <a:tab pos="-457200" algn="l"/>
              </a:tabLst>
              <a:defRPr/>
            </a:pPr>
            <a:r>
              <a:rPr lang="en-US" sz="4000" b="1" dirty="0"/>
              <a:t>Need for Working Capital </a:t>
            </a:r>
            <a:r>
              <a:rPr lang="en-US" sz="4000" b="1" dirty="0" smtClean="0">
                <a:latin typeface="Calibri"/>
              </a:rPr>
              <a:t>─ </a:t>
            </a:r>
            <a:r>
              <a:rPr lang="en-US" sz="4000" b="1" dirty="0" smtClean="0"/>
              <a:t>Illustration</a:t>
            </a:r>
            <a:endParaRPr lang="en-US" sz="4000" b="1" dirty="0"/>
          </a:p>
        </p:txBody>
      </p:sp>
      <p:sp>
        <p:nvSpPr>
          <p:cNvPr id="225283" name="Rectangle 3"/>
          <p:cNvSpPr>
            <a:spLocks noGrp="1" noChangeArrowheads="1"/>
          </p:cNvSpPr>
          <p:nvPr>
            <p:ph idx="1"/>
          </p:nvPr>
        </p:nvSpPr>
        <p:spPr>
          <a:xfrm>
            <a:off x="609600" y="1752600"/>
            <a:ext cx="7848600" cy="4267200"/>
          </a:xfrm>
        </p:spPr>
        <p:txBody>
          <a:bodyPr/>
          <a:lstStyle/>
          <a:p>
            <a:pPr marL="457200" indent="-457200" eaLnBrk="1" hangingPunct="1"/>
            <a:r>
              <a:rPr lang="en-US" sz="2400" i="1" dirty="0" smtClean="0">
                <a:latin typeface="+mj-lt"/>
              </a:rPr>
              <a:t> </a:t>
            </a:r>
            <a:r>
              <a:rPr lang="en-US" sz="2400" dirty="0" err="1" smtClean="0">
                <a:latin typeface="+mj-lt"/>
              </a:rPr>
              <a:t>Ramsons</a:t>
            </a:r>
            <a:r>
              <a:rPr lang="en-US" sz="2400" i="1" dirty="0" smtClean="0">
                <a:latin typeface="+mj-lt"/>
              </a:rPr>
              <a:t>, </a:t>
            </a:r>
            <a:r>
              <a:rPr lang="en-US" sz="2400" dirty="0" smtClean="0">
                <a:latin typeface="+mj-lt"/>
              </a:rPr>
              <a:t>a retail outlet, the investment in the showroom, display counters, furniture fixtures and so on was INR 6,00,000. Ram follows straight-line depreciation of fixed assets at the rate of 10 per cent per annum.</a:t>
            </a:r>
          </a:p>
          <a:p>
            <a:pPr marL="457200" indent="-457200" eaLnBrk="1" hangingPunct="1"/>
            <a:endParaRPr lang="en-US" sz="2400" i="1" dirty="0" smtClean="0">
              <a:latin typeface="+mj-lt"/>
            </a:endParaRPr>
          </a:p>
          <a:p>
            <a:pPr marL="457200" indent="-457200" eaLnBrk="1" hangingPunct="1"/>
            <a:r>
              <a:rPr lang="en-US" sz="2400" dirty="0" smtClean="0">
                <a:latin typeface="+mj-lt"/>
              </a:rPr>
              <a:t>Estimated sales was INR 1,50,000 per month: INR 50,000 cash sales and INR 1,00,000 on credit to be collected in four equal monthly installments, with the first installment collected at the time of sale. All sales were made on 25 per cent margin on selling price.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2"/>
          <p:cNvSpPr>
            <a:spLocks noGrp="1" noChangeArrowheads="1"/>
          </p:cNvSpPr>
          <p:nvPr>
            <p:ph type="title"/>
          </p:nvPr>
        </p:nvSpPr>
        <p:spPr>
          <a:xfrm>
            <a:off x="609600" y="76200"/>
            <a:ext cx="8229600" cy="1143000"/>
          </a:xfrm>
        </p:spPr>
        <p:txBody>
          <a:bodyPr>
            <a:normAutofit/>
          </a:bodyPr>
          <a:lstStyle/>
          <a:p>
            <a:pPr algn="ctr">
              <a:tabLst>
                <a:tab pos="-457200" algn="l"/>
              </a:tabLst>
              <a:defRPr/>
            </a:pPr>
            <a:r>
              <a:rPr lang="en-US" sz="4000" b="1" dirty="0"/>
              <a:t>Additional Information</a:t>
            </a:r>
          </a:p>
        </p:txBody>
      </p:sp>
      <p:sp>
        <p:nvSpPr>
          <p:cNvPr id="226307" name="Rectangle 3"/>
          <p:cNvSpPr>
            <a:spLocks noGrp="1" noChangeArrowheads="1"/>
          </p:cNvSpPr>
          <p:nvPr>
            <p:ph idx="1"/>
          </p:nvPr>
        </p:nvSpPr>
        <p:spPr>
          <a:xfrm>
            <a:off x="533400" y="1676400"/>
            <a:ext cx="8001000" cy="4191000"/>
          </a:xfrm>
        </p:spPr>
        <p:txBody>
          <a:bodyPr>
            <a:normAutofit lnSpcReduction="10000"/>
          </a:bodyPr>
          <a:lstStyle/>
          <a:p>
            <a:pPr marL="457200" indent="-457200" eaLnBrk="1" hangingPunct="1">
              <a:lnSpc>
                <a:spcPct val="90000"/>
              </a:lnSpc>
            </a:pPr>
            <a:r>
              <a:rPr lang="en-US" sz="2400" dirty="0" smtClean="0">
                <a:latin typeface="+mj-lt"/>
              </a:rPr>
              <a:t>Supply and sales constraints would warrant carrying three months sales requirement in the form of inventory; similarly a month’s cash expense requirements had to be held in cash balance.</a:t>
            </a:r>
          </a:p>
          <a:p>
            <a:pPr marL="457200" indent="-457200" eaLnBrk="1" hangingPunct="1">
              <a:lnSpc>
                <a:spcPct val="90000"/>
              </a:lnSpc>
            </a:pPr>
            <a:endParaRPr lang="en-US" sz="2400" dirty="0" smtClean="0">
              <a:latin typeface="+mj-lt"/>
            </a:endParaRPr>
          </a:p>
          <a:p>
            <a:pPr marL="457200" indent="-457200" eaLnBrk="1" hangingPunct="1">
              <a:lnSpc>
                <a:spcPct val="90000"/>
              </a:lnSpc>
            </a:pPr>
            <a:r>
              <a:rPr lang="en-US" sz="2400" dirty="0" smtClean="0">
                <a:latin typeface="+mj-lt"/>
              </a:rPr>
              <a:t>Initial inventory was to be bought for cash and replenishment purchases will receive a month’s credit from suppliers.</a:t>
            </a:r>
          </a:p>
          <a:p>
            <a:pPr marL="457200" indent="-457200" eaLnBrk="1" hangingPunct="1">
              <a:lnSpc>
                <a:spcPct val="90000"/>
              </a:lnSpc>
            </a:pPr>
            <a:endParaRPr lang="en-US" sz="2400" dirty="0" smtClean="0">
              <a:latin typeface="+mj-lt"/>
            </a:endParaRPr>
          </a:p>
          <a:p>
            <a:pPr marL="457200" indent="-457200" eaLnBrk="1" hangingPunct="1">
              <a:lnSpc>
                <a:spcPct val="90000"/>
              </a:lnSpc>
            </a:pPr>
            <a:r>
              <a:rPr lang="en-US" sz="2400" dirty="0" smtClean="0">
                <a:latin typeface="+mj-lt"/>
              </a:rPr>
              <a:t>Average monthly cash requirement for meeting operating expenses other than payment for purchases amounted to INR 26,000. Ram needed to withdraw INR 4,000 per month for his personal needs.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2"/>
          <p:cNvSpPr>
            <a:spLocks noGrp="1" noChangeArrowheads="1"/>
          </p:cNvSpPr>
          <p:nvPr>
            <p:ph type="title"/>
          </p:nvPr>
        </p:nvSpPr>
        <p:spPr>
          <a:xfrm>
            <a:off x="609600" y="152400"/>
            <a:ext cx="8229600" cy="1143000"/>
          </a:xfrm>
        </p:spPr>
        <p:txBody>
          <a:bodyPr>
            <a:normAutofit/>
          </a:bodyPr>
          <a:lstStyle/>
          <a:p>
            <a:pPr algn="ctr">
              <a:tabLst>
                <a:tab pos="-457200" algn="l"/>
              </a:tabLst>
              <a:defRPr/>
            </a:pPr>
            <a:r>
              <a:rPr lang="en-US" sz="4000" b="1" dirty="0"/>
              <a:t>Pertinent Questions…</a:t>
            </a:r>
          </a:p>
        </p:txBody>
      </p:sp>
      <p:sp>
        <p:nvSpPr>
          <p:cNvPr id="227331" name="Rectangle 3"/>
          <p:cNvSpPr>
            <a:spLocks noGrp="1" noChangeArrowheads="1"/>
          </p:cNvSpPr>
          <p:nvPr>
            <p:ph idx="1"/>
          </p:nvPr>
        </p:nvSpPr>
        <p:spPr>
          <a:xfrm>
            <a:off x="762000" y="1752600"/>
            <a:ext cx="7805738" cy="4038600"/>
          </a:xfrm>
        </p:spPr>
        <p:txBody>
          <a:bodyPr/>
          <a:lstStyle/>
          <a:p>
            <a:pPr marL="571500" indent="-571500" eaLnBrk="1" hangingPunct="1"/>
            <a:r>
              <a:rPr lang="en-US" sz="2400" dirty="0" smtClean="0">
                <a:latin typeface="+mj-lt"/>
              </a:rPr>
              <a:t>How much working capital will </a:t>
            </a:r>
            <a:r>
              <a:rPr lang="en-US" sz="2400" dirty="0" err="1" smtClean="0">
                <a:latin typeface="+mj-lt"/>
              </a:rPr>
              <a:t>Ramsons</a:t>
            </a:r>
            <a:r>
              <a:rPr lang="en-US" sz="2400" dirty="0" smtClean="0">
                <a:latin typeface="+mj-lt"/>
              </a:rPr>
              <a:t> require to start operations?</a:t>
            </a:r>
          </a:p>
          <a:p>
            <a:pPr marL="571500" indent="-571500" eaLnBrk="1" hangingPunct="1"/>
            <a:endParaRPr lang="en-US" sz="2400" dirty="0" smtClean="0">
              <a:latin typeface="+mj-lt"/>
            </a:endParaRPr>
          </a:p>
          <a:p>
            <a:pPr marL="571500" indent="-571500" eaLnBrk="1" hangingPunct="1"/>
            <a:r>
              <a:rPr lang="en-US" sz="2400" dirty="0" smtClean="0">
                <a:latin typeface="+mj-lt"/>
              </a:rPr>
              <a:t>Will he need any addition to working capital during the first four months? Or will he have surplus working capital during the first four months?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2"/>
          <p:cNvSpPr>
            <a:spLocks noGrp="1" noChangeArrowheads="1"/>
          </p:cNvSpPr>
          <p:nvPr>
            <p:ph type="title"/>
          </p:nvPr>
        </p:nvSpPr>
        <p:spPr>
          <a:xfrm>
            <a:off x="609600" y="304800"/>
            <a:ext cx="7924800" cy="685800"/>
          </a:xfrm>
        </p:spPr>
        <p:txBody>
          <a:bodyPr>
            <a:normAutofit/>
          </a:bodyPr>
          <a:lstStyle/>
          <a:p>
            <a:pPr algn="ctr">
              <a:tabLst>
                <a:tab pos="-457200" algn="l"/>
              </a:tabLst>
              <a:defRPr/>
            </a:pPr>
            <a:r>
              <a:rPr lang="en-US" sz="4000" b="1" dirty="0"/>
              <a:t>Schedule of Cash Payments</a:t>
            </a:r>
          </a:p>
        </p:txBody>
      </p:sp>
      <p:graphicFrame>
        <p:nvGraphicFramePr>
          <p:cNvPr id="228355" name="Group 3"/>
          <p:cNvGraphicFramePr>
            <a:graphicFrameLocks noGrp="1"/>
          </p:cNvGraphicFramePr>
          <p:nvPr>
            <p:ph type="tbl" idx="1"/>
            <p:extLst>
              <p:ext uri="{D42A27DB-BD31-4B8C-83A1-F6EECF244321}">
                <p14:modId xmlns:p14="http://schemas.microsoft.com/office/powerpoint/2010/main" val="2311497759"/>
              </p:ext>
            </p:extLst>
          </p:nvPr>
        </p:nvGraphicFramePr>
        <p:xfrm>
          <a:off x="457200" y="1143000"/>
          <a:ext cx="8381999" cy="5105408"/>
        </p:xfrm>
        <a:graphic>
          <a:graphicData uri="http://schemas.openxmlformats.org/drawingml/2006/table">
            <a:tbl>
              <a:tblPr>
                <a:tableStyleId>{3C2FFA5D-87B4-456A-9821-1D502468CF0F}</a:tableStyleId>
              </a:tblPr>
              <a:tblGrid>
                <a:gridCol w="1407147"/>
                <a:gridCol w="3375801"/>
                <a:gridCol w="1894237"/>
                <a:gridCol w="1704814"/>
              </a:tblGrid>
              <a:tr h="319088">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b="1" u="none" strike="noStrike" cap="none" normalizeH="0" baseline="0" dirty="0" smtClean="0">
                          <a:ln>
                            <a:noFill/>
                          </a:ln>
                          <a:effectLst/>
                          <a:latin typeface="+mj-lt"/>
                        </a:rPr>
                        <a:t>Month</a:t>
                      </a:r>
                      <a:endParaRPr kumimoji="0" lang="en-US" sz="1400" b="1"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b="1" u="none" strike="noStrike" cap="none" normalizeH="0" baseline="0" dirty="0" smtClean="0">
                          <a:ln>
                            <a:noFill/>
                          </a:ln>
                          <a:effectLst/>
                          <a:latin typeface="+mj-lt"/>
                        </a:rPr>
                        <a:t>Explanation</a:t>
                      </a:r>
                      <a:endParaRPr kumimoji="0" lang="en-US" sz="1400" b="1"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b="1" u="none" strike="noStrike" cap="none" normalizeH="0" baseline="0" dirty="0" smtClean="0">
                          <a:ln>
                            <a:noFill/>
                          </a:ln>
                          <a:effectLst/>
                          <a:latin typeface="+mj-lt"/>
                        </a:rPr>
                        <a:t>Amount INR</a:t>
                      </a:r>
                      <a:endParaRPr kumimoji="0" lang="en-US" sz="1400" b="1"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b="1" u="none" strike="noStrike" cap="none" normalizeH="0" baseline="0" dirty="0" smtClean="0">
                          <a:ln>
                            <a:noFill/>
                          </a:ln>
                          <a:effectLst/>
                          <a:latin typeface="+mj-lt"/>
                        </a:rPr>
                        <a:t>Total INR</a:t>
                      </a:r>
                      <a:endParaRPr kumimoji="0" lang="en-US" sz="1400" b="1" i="0" u="none" strike="noStrike" cap="none" normalizeH="0" baseline="0" dirty="0" smtClean="0">
                        <a:ln>
                          <a:noFill/>
                        </a:ln>
                        <a:solidFill>
                          <a:schemeClr val="tx1"/>
                        </a:solidFill>
                        <a:effectLst/>
                        <a:latin typeface="+mj-lt"/>
                      </a:endParaRPr>
                    </a:p>
                  </a:txBody>
                  <a:tcPr anchor="ctr" horzOverflow="overflow"/>
                </a:tc>
              </a:tr>
              <a:tr h="319088">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b="1" u="none" strike="noStrike" cap="none" normalizeH="0" baseline="0" dirty="0" smtClean="0">
                          <a:ln>
                            <a:noFill/>
                          </a:ln>
                          <a:effectLst/>
                          <a:latin typeface="+mj-lt"/>
                        </a:rPr>
                        <a:t>January</a:t>
                      </a:r>
                      <a:endParaRPr kumimoji="0" lang="en-US" sz="1400" b="1"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Operating expenses	</a:t>
                      </a: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smtClean="0">
                          <a:ln>
                            <a:noFill/>
                          </a:ln>
                          <a:effectLst/>
                          <a:latin typeface="+mj-lt"/>
                        </a:rPr>
                        <a:t> 26,000</a:t>
                      </a:r>
                      <a:endParaRPr kumimoji="0" lang="en-US" sz="1400" b="0" i="0" u="none" strike="noStrike" cap="none" normalizeH="0" baseline="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mj-lt"/>
                      </a:endParaRPr>
                    </a:p>
                  </a:txBody>
                  <a:tcPr anchor="ctr" horzOverflow="overflow"/>
                </a:tc>
              </a:tr>
              <a:tr h="319088">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1"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Withdrawals		</a:t>
                      </a: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4,000</a:t>
                      </a: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mj-lt"/>
                      </a:endParaRPr>
                    </a:p>
                  </a:txBody>
                  <a:tcPr anchor="ctr" horzOverflow="overflow"/>
                </a:tc>
              </a:tr>
              <a:tr h="319088">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1"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30,000</a:t>
                      </a:r>
                      <a:endParaRPr kumimoji="0" lang="en-US" sz="1400" b="0" i="0" u="none" strike="noStrike" cap="none" normalizeH="0" baseline="0" dirty="0" smtClean="0">
                        <a:ln>
                          <a:noFill/>
                        </a:ln>
                        <a:solidFill>
                          <a:schemeClr val="tx1"/>
                        </a:solidFill>
                        <a:effectLst/>
                        <a:latin typeface="+mj-lt"/>
                      </a:endParaRPr>
                    </a:p>
                  </a:txBody>
                  <a:tcPr anchor="ctr" horzOverflow="overflow"/>
                </a:tc>
              </a:tr>
              <a:tr h="319088">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b="1" u="none" strike="noStrike" cap="none" normalizeH="0" baseline="0" dirty="0" smtClean="0">
                          <a:ln>
                            <a:noFill/>
                          </a:ln>
                          <a:effectLst/>
                          <a:latin typeface="+mj-lt"/>
                        </a:rPr>
                        <a:t>February</a:t>
                      </a:r>
                      <a:endParaRPr kumimoji="0" lang="en-US" sz="1400" b="1"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January purchases	</a:t>
                      </a: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112,500</a:t>
                      </a: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mj-lt"/>
                      </a:endParaRPr>
                    </a:p>
                  </a:txBody>
                  <a:tcPr anchor="ctr" horzOverflow="overflow"/>
                </a:tc>
              </a:tr>
              <a:tr h="319088">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1"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Operating expenses</a:t>
                      </a: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26,000</a:t>
                      </a: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mj-lt"/>
                      </a:endParaRPr>
                    </a:p>
                  </a:txBody>
                  <a:tcPr anchor="ctr" horzOverflow="overflow"/>
                </a:tc>
              </a:tr>
              <a:tr h="319088">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1"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Withdrawals	</a:t>
                      </a: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4,000</a:t>
                      </a: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mj-lt"/>
                      </a:endParaRPr>
                    </a:p>
                  </a:txBody>
                  <a:tcPr anchor="ctr" horzOverflow="overflow"/>
                </a:tc>
              </a:tr>
              <a:tr h="319088">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1"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142,500</a:t>
                      </a:r>
                      <a:endParaRPr kumimoji="0" lang="en-US" sz="1400" b="0" i="0" u="none" strike="noStrike" cap="none" normalizeH="0" baseline="0" dirty="0" smtClean="0">
                        <a:ln>
                          <a:noFill/>
                        </a:ln>
                        <a:solidFill>
                          <a:schemeClr val="tx1"/>
                        </a:solidFill>
                        <a:effectLst/>
                        <a:latin typeface="+mj-lt"/>
                      </a:endParaRPr>
                    </a:p>
                  </a:txBody>
                  <a:tcPr anchor="ctr" horzOverflow="overflow"/>
                </a:tc>
              </a:tr>
              <a:tr h="319088">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b="1" u="none" strike="noStrike" cap="none" normalizeH="0" baseline="0" dirty="0" smtClean="0">
                          <a:ln>
                            <a:noFill/>
                          </a:ln>
                          <a:effectLst/>
                          <a:latin typeface="+mj-lt"/>
                        </a:rPr>
                        <a:t>March</a:t>
                      </a:r>
                      <a:endParaRPr kumimoji="0" lang="en-US" sz="1400" b="1"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smtClean="0">
                          <a:ln>
                            <a:noFill/>
                          </a:ln>
                          <a:effectLst/>
                          <a:latin typeface="+mj-lt"/>
                        </a:rPr>
                        <a:t>February purchases	</a:t>
                      </a:r>
                      <a:endParaRPr kumimoji="0" lang="en-US" sz="1400" b="0" i="0" u="none" strike="noStrike" cap="none" normalizeH="0" baseline="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112,500</a:t>
                      </a: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mj-lt"/>
                      </a:endParaRPr>
                    </a:p>
                  </a:txBody>
                  <a:tcPr anchor="ctr" horzOverflow="overflow"/>
                </a:tc>
              </a:tr>
              <a:tr h="319088">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1"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smtClean="0">
                          <a:ln>
                            <a:noFill/>
                          </a:ln>
                          <a:effectLst/>
                          <a:latin typeface="+mj-lt"/>
                        </a:rPr>
                        <a:t>Operating expenses</a:t>
                      </a:r>
                      <a:endParaRPr kumimoji="0" lang="en-US" sz="1400" b="0" i="0" u="none" strike="noStrike" cap="none" normalizeH="0" baseline="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26,000</a:t>
                      </a: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mj-lt"/>
                      </a:endParaRPr>
                    </a:p>
                  </a:txBody>
                  <a:tcPr anchor="ctr" horzOverflow="overflow"/>
                </a:tc>
              </a:tr>
              <a:tr h="319088">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1"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smtClean="0">
                          <a:ln>
                            <a:noFill/>
                          </a:ln>
                          <a:effectLst/>
                          <a:latin typeface="+mj-lt"/>
                        </a:rPr>
                        <a:t>Withdrawals	</a:t>
                      </a:r>
                      <a:endParaRPr kumimoji="0" lang="en-US" sz="1400" b="0" i="0" u="none" strike="noStrike" cap="none" normalizeH="0" baseline="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4,000</a:t>
                      </a: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mj-lt"/>
                      </a:endParaRPr>
                    </a:p>
                  </a:txBody>
                  <a:tcPr anchor="ctr" horzOverflow="overflow"/>
                </a:tc>
              </a:tr>
              <a:tr h="319088">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1"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142,500</a:t>
                      </a:r>
                      <a:endParaRPr kumimoji="0" lang="en-US" sz="1400" b="0" i="0" u="none" strike="noStrike" cap="none" normalizeH="0" baseline="0" dirty="0" smtClean="0">
                        <a:ln>
                          <a:noFill/>
                        </a:ln>
                        <a:solidFill>
                          <a:schemeClr val="tx1"/>
                        </a:solidFill>
                        <a:effectLst/>
                        <a:latin typeface="+mj-lt"/>
                      </a:endParaRPr>
                    </a:p>
                  </a:txBody>
                  <a:tcPr anchor="ctr" horzOverflow="overflow"/>
                </a:tc>
              </a:tr>
              <a:tr h="319088">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b="1" u="none" strike="noStrike" cap="none" normalizeH="0" baseline="0" dirty="0" smtClean="0">
                          <a:ln>
                            <a:noFill/>
                          </a:ln>
                          <a:effectLst/>
                          <a:latin typeface="+mj-lt"/>
                        </a:rPr>
                        <a:t>April</a:t>
                      </a:r>
                      <a:endParaRPr kumimoji="0" lang="en-US" sz="1400" b="1"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March purchases	</a:t>
                      </a: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112,500</a:t>
                      </a: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mj-lt"/>
                      </a:endParaRPr>
                    </a:p>
                  </a:txBody>
                  <a:tcPr anchor="ctr" horzOverflow="overflow"/>
                </a:tc>
              </a:tr>
              <a:tr h="319088">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Operating expenses</a:t>
                      </a: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26,000</a:t>
                      </a: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mj-lt"/>
                      </a:endParaRPr>
                    </a:p>
                  </a:txBody>
                  <a:tcPr anchor="ctr" horzOverflow="overflow"/>
                </a:tc>
              </a:tr>
              <a:tr h="319088">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Withdrawals	</a:t>
                      </a: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4,000</a:t>
                      </a: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mj-lt"/>
                      </a:endParaRPr>
                    </a:p>
                  </a:txBody>
                  <a:tcPr anchor="ctr" horzOverflow="overflow"/>
                </a:tc>
              </a:tr>
              <a:tr h="319088">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400" u="none" strike="noStrike" cap="none" normalizeH="0" baseline="0" dirty="0" smtClean="0">
                          <a:ln>
                            <a:noFill/>
                          </a:ln>
                          <a:effectLst/>
                          <a:latin typeface="+mj-lt"/>
                        </a:rPr>
                        <a:t>142,500</a:t>
                      </a:r>
                      <a:endParaRPr kumimoji="0" lang="en-US" sz="1400" b="0" i="0" u="none" strike="noStrike" cap="none" normalizeH="0" baseline="0" dirty="0" smtClean="0">
                        <a:ln>
                          <a:noFill/>
                        </a:ln>
                        <a:solidFill>
                          <a:schemeClr val="tx1"/>
                        </a:solidFill>
                        <a:effectLst/>
                        <a:latin typeface="+mj-lt"/>
                      </a:endParaRPr>
                    </a:p>
                  </a:txBody>
                  <a:tcPr anchor="ctr" horzOverflow="overflow"/>
                </a:tc>
              </a:tr>
            </a:tbl>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2"/>
          <p:cNvSpPr>
            <a:spLocks noGrp="1" noChangeArrowheads="1"/>
          </p:cNvSpPr>
          <p:nvPr>
            <p:ph type="title"/>
          </p:nvPr>
        </p:nvSpPr>
        <p:spPr>
          <a:xfrm>
            <a:off x="990600" y="533400"/>
            <a:ext cx="7239000" cy="457200"/>
          </a:xfrm>
        </p:spPr>
        <p:txBody>
          <a:bodyPr>
            <a:noAutofit/>
          </a:bodyPr>
          <a:lstStyle/>
          <a:p>
            <a:pPr algn="ctr">
              <a:tabLst>
                <a:tab pos="-457200" algn="l"/>
              </a:tabLst>
              <a:defRPr/>
            </a:pPr>
            <a:r>
              <a:rPr lang="en-US" sz="4000" b="1" dirty="0"/>
              <a:t>Schedule of Cash Receipts</a:t>
            </a:r>
          </a:p>
        </p:txBody>
      </p:sp>
      <p:graphicFrame>
        <p:nvGraphicFramePr>
          <p:cNvPr id="229379" name="Group 3"/>
          <p:cNvGraphicFramePr>
            <a:graphicFrameLocks noGrp="1"/>
          </p:cNvGraphicFramePr>
          <p:nvPr>
            <p:ph type="tbl" idx="1"/>
            <p:extLst>
              <p:ext uri="{D42A27DB-BD31-4B8C-83A1-F6EECF244321}">
                <p14:modId xmlns:p14="http://schemas.microsoft.com/office/powerpoint/2010/main" val="623937858"/>
              </p:ext>
            </p:extLst>
          </p:nvPr>
        </p:nvGraphicFramePr>
        <p:xfrm>
          <a:off x="609600" y="1066799"/>
          <a:ext cx="8153401" cy="5212080"/>
        </p:xfrm>
        <a:graphic>
          <a:graphicData uri="http://schemas.openxmlformats.org/drawingml/2006/table">
            <a:tbl>
              <a:tblPr>
                <a:tableStyleId>{3C2FFA5D-87B4-456A-9821-1D502468CF0F}</a:tableStyleId>
              </a:tblPr>
              <a:tblGrid>
                <a:gridCol w="826594"/>
                <a:gridCol w="5036405"/>
                <a:gridCol w="1156015"/>
                <a:gridCol w="1134387"/>
              </a:tblGrid>
              <a:tr h="274320">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b="1" u="none" strike="noStrike" cap="none" normalizeH="0" baseline="0" dirty="0" smtClean="0">
                          <a:ln>
                            <a:noFill/>
                          </a:ln>
                          <a:effectLst/>
                          <a:latin typeface="Arial Narrow" pitchFamily="34" charset="0"/>
                        </a:rPr>
                        <a:t>Month	</a:t>
                      </a:r>
                      <a:endParaRPr kumimoji="0" lang="en-US" sz="12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b="1" u="none" strike="noStrike" cap="none" normalizeH="0" baseline="0" dirty="0" smtClean="0">
                          <a:ln>
                            <a:noFill/>
                          </a:ln>
                          <a:effectLst/>
                          <a:latin typeface="Arial Narrow" pitchFamily="34" charset="0"/>
                        </a:rPr>
                        <a:t>Explanation	</a:t>
                      </a:r>
                      <a:endParaRPr kumimoji="0" lang="en-US" sz="12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b="1" u="none" strike="noStrike" cap="none" normalizeH="0" baseline="0" dirty="0" smtClean="0">
                          <a:ln>
                            <a:noFill/>
                          </a:ln>
                          <a:effectLst/>
                          <a:latin typeface="Arial Narrow" pitchFamily="34" charset="0"/>
                        </a:rPr>
                        <a:t>Amount INR</a:t>
                      </a:r>
                      <a:endParaRPr kumimoji="0" lang="en-US" sz="12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b="1" u="none" strike="noStrike" cap="none" normalizeH="0" baseline="0" dirty="0" smtClean="0">
                          <a:ln>
                            <a:noFill/>
                          </a:ln>
                          <a:effectLst/>
                          <a:latin typeface="Arial Narrow" pitchFamily="34" charset="0"/>
                        </a:rPr>
                        <a:t>Total INR</a:t>
                      </a:r>
                      <a:endParaRPr kumimoji="0" lang="en-US" sz="1200" b="1" i="0" u="none" strike="noStrike" cap="none" normalizeH="0" baseline="0" dirty="0" smtClean="0">
                        <a:ln>
                          <a:noFill/>
                        </a:ln>
                        <a:solidFill>
                          <a:schemeClr val="tx1"/>
                        </a:solidFill>
                        <a:effectLst/>
                        <a:latin typeface="Arial Narrow" pitchFamily="34" charset="0"/>
                      </a:endParaRPr>
                    </a:p>
                  </a:txBody>
                  <a:tcPr anchor="ctr" horzOverflow="overflow"/>
                </a:tc>
              </a:tr>
              <a:tr h="274320">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b="1" u="none" strike="noStrike" cap="none" normalizeH="0" baseline="0" dirty="0" smtClean="0">
                          <a:ln>
                            <a:noFill/>
                          </a:ln>
                          <a:effectLst/>
                          <a:latin typeface="Arial Narrow" pitchFamily="34" charset="0"/>
                        </a:rPr>
                        <a:t>January</a:t>
                      </a:r>
                      <a:endParaRPr kumimoji="0" lang="en-US" sz="12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Cash Sales		</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smtClean="0">
                          <a:ln>
                            <a:noFill/>
                          </a:ln>
                          <a:effectLst/>
                          <a:latin typeface="Arial Narrow" pitchFamily="34" charset="0"/>
                        </a:rPr>
                        <a:t>50,000</a:t>
                      </a:r>
                      <a:endParaRPr kumimoji="0" lang="en-US" sz="12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r>
              <a:tr h="27432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Credit sales of the month first installment</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smtClean="0">
                          <a:ln>
                            <a:noFill/>
                          </a:ln>
                          <a:effectLst/>
                          <a:latin typeface="Arial Narrow" pitchFamily="34" charset="0"/>
                        </a:rPr>
                        <a:t>25,000</a:t>
                      </a:r>
                      <a:endParaRPr kumimoji="0" lang="en-US" sz="12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smtClean="0">
                        <a:ln>
                          <a:noFill/>
                        </a:ln>
                        <a:solidFill>
                          <a:schemeClr val="tx1"/>
                        </a:solidFill>
                        <a:effectLst/>
                        <a:latin typeface="Arial Narrow" pitchFamily="34" charset="0"/>
                      </a:endParaRPr>
                    </a:p>
                  </a:txBody>
                  <a:tcPr anchor="ctr" horzOverflow="overflow"/>
                </a:tc>
              </a:tr>
              <a:tr h="27432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75,000</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r>
              <a:tr h="274320">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b="1" u="none" strike="noStrike" cap="none" normalizeH="0" baseline="0" dirty="0" smtClean="0">
                          <a:ln>
                            <a:noFill/>
                          </a:ln>
                          <a:effectLst/>
                          <a:latin typeface="Arial Narrow" pitchFamily="34" charset="0"/>
                        </a:rPr>
                        <a:t>February</a:t>
                      </a:r>
                      <a:endParaRPr kumimoji="0" lang="en-US" sz="12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Cash Sales		</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50,000</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smtClean="0">
                        <a:ln>
                          <a:noFill/>
                        </a:ln>
                        <a:solidFill>
                          <a:schemeClr val="tx1"/>
                        </a:solidFill>
                        <a:effectLst/>
                        <a:latin typeface="Arial Narrow" pitchFamily="34" charset="0"/>
                      </a:endParaRPr>
                    </a:p>
                  </a:txBody>
                  <a:tcPr anchor="ctr" horzOverflow="overflow"/>
                </a:tc>
              </a:tr>
              <a:tr h="27432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Credit sales of the month first installment</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25,000</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smtClean="0">
                        <a:ln>
                          <a:noFill/>
                        </a:ln>
                        <a:solidFill>
                          <a:schemeClr val="tx1"/>
                        </a:solidFill>
                        <a:effectLst/>
                        <a:latin typeface="Arial Narrow" pitchFamily="34" charset="0"/>
                      </a:endParaRPr>
                    </a:p>
                  </a:txBody>
                  <a:tcPr anchor="ctr" horzOverflow="overflow"/>
                </a:tc>
              </a:tr>
              <a:tr h="27432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January sales second installment	</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25,000</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r>
              <a:tr h="27432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100,000</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r>
              <a:tr h="274320">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b="1" u="none" strike="noStrike" cap="none" normalizeH="0" baseline="0" dirty="0" smtClean="0">
                          <a:ln>
                            <a:noFill/>
                          </a:ln>
                          <a:effectLst/>
                          <a:latin typeface="Arial Narrow" pitchFamily="34" charset="0"/>
                        </a:rPr>
                        <a:t>March</a:t>
                      </a:r>
                      <a:endParaRPr kumimoji="0" lang="en-US" sz="12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Cash Sales		</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50,000</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r>
              <a:tr h="27432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smtClean="0">
                          <a:ln>
                            <a:noFill/>
                          </a:ln>
                          <a:effectLst/>
                          <a:latin typeface="Arial Narrow" pitchFamily="34" charset="0"/>
                        </a:rPr>
                        <a:t>Credit sales of the month first installment</a:t>
                      </a:r>
                      <a:endParaRPr kumimoji="0" lang="en-US" sz="12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25,000</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r>
              <a:tr h="27432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January sales - third</a:t>
                      </a:r>
                      <a:r>
                        <a:rPr kumimoji="0" lang="en-US" sz="1200" u="sng" strike="noStrike" cap="none" normalizeH="0" baseline="0" dirty="0" smtClean="0">
                          <a:ln>
                            <a:noFill/>
                          </a:ln>
                          <a:effectLst/>
                          <a:latin typeface="Arial Narrow" pitchFamily="34" charset="0"/>
                        </a:rPr>
                        <a:t> </a:t>
                      </a:r>
                      <a:r>
                        <a:rPr kumimoji="0" lang="en-US" sz="1200" u="none" strike="noStrike" cap="none" normalizeH="0" baseline="0" dirty="0" smtClean="0">
                          <a:ln>
                            <a:noFill/>
                          </a:ln>
                          <a:effectLst/>
                          <a:latin typeface="Arial Narrow" pitchFamily="34" charset="0"/>
                        </a:rPr>
                        <a:t>installment</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25,000</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r>
              <a:tr h="27432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smtClean="0">
                          <a:ln>
                            <a:noFill/>
                          </a:ln>
                          <a:effectLst/>
                          <a:latin typeface="Arial Narrow" pitchFamily="34" charset="0"/>
                        </a:rPr>
                        <a:t>February sales second installment	</a:t>
                      </a:r>
                      <a:endParaRPr kumimoji="0" lang="en-US" sz="12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25,000</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r>
              <a:tr h="27432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125,000</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r>
              <a:tr h="274320">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b="1" u="none" strike="noStrike" cap="none" normalizeH="0" baseline="0" dirty="0" smtClean="0">
                          <a:ln>
                            <a:noFill/>
                          </a:ln>
                          <a:effectLst/>
                          <a:latin typeface="Arial Narrow" pitchFamily="34" charset="0"/>
                        </a:rPr>
                        <a:t>April</a:t>
                      </a:r>
                      <a:endParaRPr kumimoji="0" lang="en-US" sz="12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Cash Sales		</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50,000</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r>
              <a:tr h="27432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smtClean="0">
                          <a:ln>
                            <a:noFill/>
                          </a:ln>
                          <a:effectLst/>
                          <a:latin typeface="Arial Narrow" pitchFamily="34" charset="0"/>
                        </a:rPr>
                        <a:t>Credit sales of the month first installment</a:t>
                      </a:r>
                      <a:endParaRPr kumimoji="0" lang="en-US" sz="12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25,000</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r>
              <a:tr h="27432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smtClean="0">
                          <a:ln>
                            <a:noFill/>
                          </a:ln>
                          <a:effectLst/>
                          <a:latin typeface="Arial Narrow" pitchFamily="34" charset="0"/>
                        </a:rPr>
                        <a:t>January sales - fourth</a:t>
                      </a:r>
                      <a:r>
                        <a:rPr kumimoji="0" lang="en-US" sz="1200" u="sng" strike="noStrike" cap="none" normalizeH="0" baseline="0" smtClean="0">
                          <a:ln>
                            <a:noFill/>
                          </a:ln>
                          <a:effectLst/>
                          <a:latin typeface="Arial Narrow" pitchFamily="34" charset="0"/>
                        </a:rPr>
                        <a:t> </a:t>
                      </a:r>
                      <a:r>
                        <a:rPr kumimoji="0" lang="en-US" sz="1200" u="none" strike="noStrike" cap="none" normalizeH="0" baseline="0" smtClean="0">
                          <a:ln>
                            <a:noFill/>
                          </a:ln>
                          <a:effectLst/>
                          <a:latin typeface="Arial Narrow" pitchFamily="34" charset="0"/>
                        </a:rPr>
                        <a:t>installment</a:t>
                      </a:r>
                      <a:endParaRPr kumimoji="0" lang="en-US" sz="12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25,000</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r>
              <a:tr h="27432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February sales - third</a:t>
                      </a:r>
                      <a:r>
                        <a:rPr kumimoji="0" lang="en-US" sz="1200" u="sng" strike="noStrike" cap="none" normalizeH="0" baseline="0" dirty="0" smtClean="0">
                          <a:ln>
                            <a:noFill/>
                          </a:ln>
                          <a:effectLst/>
                          <a:latin typeface="Arial Narrow" pitchFamily="34" charset="0"/>
                        </a:rPr>
                        <a:t> </a:t>
                      </a:r>
                      <a:r>
                        <a:rPr kumimoji="0" lang="en-US" sz="1200" u="none" strike="noStrike" cap="none" normalizeH="0" baseline="0" dirty="0" smtClean="0">
                          <a:ln>
                            <a:noFill/>
                          </a:ln>
                          <a:effectLst/>
                          <a:latin typeface="Arial Narrow" pitchFamily="34" charset="0"/>
                        </a:rPr>
                        <a:t>installment</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smtClean="0">
                          <a:ln>
                            <a:noFill/>
                          </a:ln>
                          <a:effectLst/>
                          <a:latin typeface="Arial Narrow" pitchFamily="34" charset="0"/>
                        </a:rPr>
                        <a:t>25,000</a:t>
                      </a:r>
                      <a:endParaRPr kumimoji="0" lang="en-US" sz="12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r>
              <a:tr h="27432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March sales second installment	</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smtClean="0">
                          <a:ln>
                            <a:noFill/>
                          </a:ln>
                          <a:effectLst/>
                          <a:latin typeface="Arial Narrow" pitchFamily="34" charset="0"/>
                        </a:rPr>
                        <a:t>25,000</a:t>
                      </a:r>
                      <a:endParaRPr kumimoji="0" lang="en-US" sz="12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r>
              <a:tr h="27432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200" u="none" strike="noStrike" cap="none" normalizeH="0" baseline="0" dirty="0" smtClean="0">
                          <a:ln>
                            <a:noFill/>
                          </a:ln>
                          <a:effectLst/>
                          <a:latin typeface="Arial Narrow" pitchFamily="34" charset="0"/>
                        </a:rPr>
                        <a:t>150,000</a:t>
                      </a:r>
                      <a:endParaRPr kumimoji="0" lang="en-US" sz="1200" b="0" i="0" u="none" strike="noStrike" cap="none" normalizeH="0" baseline="0" dirty="0" smtClean="0">
                        <a:ln>
                          <a:noFill/>
                        </a:ln>
                        <a:solidFill>
                          <a:schemeClr val="tx1"/>
                        </a:solidFill>
                        <a:effectLst/>
                        <a:latin typeface="Arial Narrow" pitchFamily="34" charset="0"/>
                      </a:endParaRPr>
                    </a:p>
                  </a:txBody>
                  <a:tcPr anchor="ctr" horzOverflow="overflow"/>
                </a:tc>
              </a:tr>
            </a:tbl>
          </a:graphicData>
        </a:graphic>
      </p:graphicFrame>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2"/>
          <p:cNvSpPr>
            <a:spLocks noGrp="1" noChangeArrowheads="1"/>
          </p:cNvSpPr>
          <p:nvPr>
            <p:ph type="title"/>
          </p:nvPr>
        </p:nvSpPr>
        <p:spPr>
          <a:xfrm>
            <a:off x="1219200" y="533400"/>
            <a:ext cx="8001000" cy="682625"/>
          </a:xfrm>
        </p:spPr>
        <p:txBody>
          <a:bodyPr>
            <a:noAutofit/>
          </a:bodyPr>
          <a:lstStyle/>
          <a:p>
            <a:pPr eaLnBrk="1" hangingPunct="1"/>
            <a:r>
              <a:rPr lang="en-US" sz="4400" b="1" dirty="0"/>
              <a:t>P/L Account for the </a:t>
            </a:r>
            <a:r>
              <a:rPr lang="en-US" sz="4400" b="1" dirty="0" smtClean="0"/>
              <a:t>Period</a:t>
            </a:r>
            <a:r>
              <a:rPr lang="en-US" sz="4400" dirty="0" smtClean="0"/>
              <a:t>…</a:t>
            </a:r>
          </a:p>
        </p:txBody>
      </p:sp>
      <p:graphicFrame>
        <p:nvGraphicFramePr>
          <p:cNvPr id="232451" name="Group 3"/>
          <p:cNvGraphicFramePr>
            <a:graphicFrameLocks noGrp="1"/>
          </p:cNvGraphicFramePr>
          <p:nvPr>
            <p:ph type="tbl" idx="1"/>
            <p:extLst>
              <p:ext uri="{D42A27DB-BD31-4B8C-83A1-F6EECF244321}">
                <p14:modId xmlns:p14="http://schemas.microsoft.com/office/powerpoint/2010/main" val="3560466063"/>
              </p:ext>
            </p:extLst>
          </p:nvPr>
        </p:nvGraphicFramePr>
        <p:xfrm>
          <a:off x="76200" y="1296785"/>
          <a:ext cx="8763002" cy="4646815"/>
        </p:xfrm>
        <a:graphic>
          <a:graphicData uri="http://schemas.openxmlformats.org/drawingml/2006/table">
            <a:tbl>
              <a:tblPr>
                <a:tableStyleId>{3C2FFA5D-87B4-456A-9821-1D502468CF0F}</a:tableStyleId>
              </a:tblPr>
              <a:tblGrid>
                <a:gridCol w="2491300"/>
                <a:gridCol w="2078778"/>
                <a:gridCol w="1656463"/>
                <a:gridCol w="1326177"/>
                <a:gridCol w="1210284"/>
              </a:tblGrid>
              <a:tr h="623455">
                <a:tc gridSpan="5">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Arial Narrow" pitchFamily="34" charset="0"/>
                        </a:rPr>
                        <a:t>RAMSONS</a:t>
                      </a:r>
                    </a:p>
                    <a:p>
                      <a:pPr marL="457200" marR="0" lvl="0" indent="-457200" algn="ctr" defTabSz="914400" rtl="0" eaLnBrk="0" fontAlgn="base" latinLnBrk="0" hangingPunct="0">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Arial Narrow" pitchFamily="34" charset="0"/>
                        </a:rPr>
                        <a:t>Profit &amp; loss Account for the month ending…</a:t>
                      </a:r>
                      <a:endParaRPr kumimoji="0" lang="en-US" sz="2000" b="1" i="0" u="none" strike="noStrike" cap="none" normalizeH="0" baseline="0" dirty="0" smtClean="0">
                        <a:ln>
                          <a:noFill/>
                        </a:ln>
                        <a:solidFill>
                          <a:schemeClr val="tx1"/>
                        </a:solidFill>
                        <a:effectLst/>
                        <a:latin typeface="Arial Narrow" pitchFamily="34" charset="0"/>
                      </a:endParaRPr>
                    </a:p>
                  </a:txBody>
                  <a:tcPr anchor="ctr" horzOverflow="overflow"/>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864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smtClean="0">
                          <a:ln>
                            <a:noFill/>
                          </a:ln>
                          <a:effectLst/>
                          <a:latin typeface="Arial Narrow" pitchFamily="34" charset="0"/>
                        </a:rPr>
                        <a:t>31 January</a:t>
                      </a:r>
                      <a:endParaRPr kumimoji="0" lang="en-US" sz="2000" b="1"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Arial Narrow" pitchFamily="34" charset="0"/>
                        </a:rPr>
                        <a:t>28 February</a:t>
                      </a:r>
                      <a:endParaRPr kumimoji="0" lang="en-US" sz="20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Arial Narrow" pitchFamily="34" charset="0"/>
                        </a:rPr>
                        <a:t>31 March</a:t>
                      </a:r>
                      <a:endParaRPr kumimoji="0" lang="en-US" sz="20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Arial Narrow" pitchFamily="34" charset="0"/>
                        </a:rPr>
                        <a:t>30 April</a:t>
                      </a:r>
                      <a:endParaRPr kumimoji="0" lang="en-US" sz="2000" b="1" i="0" u="none" strike="noStrike" cap="none" normalizeH="0" baseline="0" dirty="0" smtClean="0">
                        <a:ln>
                          <a:noFill/>
                        </a:ln>
                        <a:solidFill>
                          <a:schemeClr val="tx1"/>
                        </a:solidFill>
                        <a:effectLst/>
                        <a:latin typeface="Arial Narrow" pitchFamily="34" charset="0"/>
                      </a:endParaRPr>
                    </a:p>
                  </a:txBody>
                  <a:tcPr anchor="ctr" horzOverflow="overflow"/>
                </a:tc>
              </a:tr>
              <a:tr h="346364">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Total Sales</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150,000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150,000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1,50,000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150,000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r>
              <a:tr h="623455">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i="1" u="none" strike="noStrike" cap="none" normalizeH="0" baseline="0" dirty="0" smtClean="0">
                          <a:ln>
                            <a:noFill/>
                          </a:ln>
                          <a:effectLst/>
                          <a:latin typeface="Arial Narrow" pitchFamily="34" charset="0"/>
                        </a:rPr>
                        <a:t>Less</a:t>
                      </a:r>
                      <a:r>
                        <a:rPr kumimoji="0" lang="en-US" sz="2000" u="none" strike="noStrike" cap="none" normalizeH="0" baseline="0" dirty="0" smtClean="0">
                          <a:ln>
                            <a:noFill/>
                          </a:ln>
                          <a:effectLst/>
                          <a:latin typeface="Arial Narrow" pitchFamily="34" charset="0"/>
                        </a:rPr>
                        <a:t>: Cost of Sales	</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112,500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112,500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112,500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112,500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r>
              <a:tr h="346364">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Arial Narrow" pitchFamily="34" charset="0"/>
                        </a:rPr>
                        <a:t>Other Expenses</a:t>
                      </a:r>
                      <a:endParaRPr kumimoji="0" lang="en-US" sz="20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26,000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26,000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26,000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26,000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r>
              <a:tr h="346364">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Arial Narrow" pitchFamily="34" charset="0"/>
                        </a:rPr>
                        <a:t>Depreciation</a:t>
                      </a:r>
                      <a:endParaRPr kumimoji="0" lang="en-US" sz="20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5,000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5,000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5,000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5,000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r>
              <a:tr h="346364">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Arial Narrow" pitchFamily="34" charset="0"/>
                        </a:rPr>
                        <a:t>Total Expenses</a:t>
                      </a:r>
                      <a:endParaRPr kumimoji="0" lang="en-US" sz="20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143,500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143,500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143,500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143,500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r>
              <a:tr h="346364">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Arial Narrow" pitchFamily="34" charset="0"/>
                        </a:rPr>
                        <a:t>Net Profit</a:t>
                      </a:r>
                      <a:endParaRPr kumimoji="0" lang="en-US" sz="20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   6,500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6,500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   6,500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6,500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r>
              <a:tr h="346364">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i="1" u="none" strike="noStrike" cap="none" normalizeH="0" baseline="0" dirty="0" smtClean="0">
                          <a:ln>
                            <a:noFill/>
                          </a:ln>
                          <a:effectLst/>
                          <a:latin typeface="Arial Narrow" pitchFamily="34" charset="0"/>
                        </a:rPr>
                        <a:t>Less</a:t>
                      </a:r>
                      <a:r>
                        <a:rPr kumimoji="0" lang="en-US" sz="2000" u="none" strike="noStrike" cap="none" normalizeH="0" baseline="0" dirty="0" smtClean="0">
                          <a:ln>
                            <a:noFill/>
                          </a:ln>
                          <a:effectLst/>
                          <a:latin typeface="Arial Narrow" pitchFamily="34" charset="0"/>
                        </a:rPr>
                        <a:t>: Drawings</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4,000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Arial Narrow" pitchFamily="34" charset="0"/>
                        </a:rPr>
                        <a:t>4,000</a:t>
                      </a:r>
                      <a:endParaRPr kumimoji="0" lang="en-US" sz="20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4,000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4,000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r>
              <a:tr h="346364">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Arial Narrow" pitchFamily="34" charset="0"/>
                        </a:rPr>
                        <a:t>Profit Retained</a:t>
                      </a:r>
                      <a:endParaRPr kumimoji="0" lang="en-US" sz="20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2,500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Arial Narrow" pitchFamily="34" charset="0"/>
                        </a:rPr>
                        <a:t>2,500</a:t>
                      </a:r>
                      <a:endParaRPr kumimoji="0" lang="en-US" sz="2000" b="0" i="0" u="none" strike="noStrike" cap="none" normalizeH="0" baseline="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2,500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Arial Narrow" pitchFamily="34" charset="0"/>
                        </a:rPr>
                        <a:t>2,500</a:t>
                      </a:r>
                      <a:endParaRPr kumimoji="0" lang="en-US" sz="2000" b="0" i="0" u="none" strike="noStrike" cap="none" normalizeH="0" baseline="0" dirty="0" smtClean="0">
                        <a:ln>
                          <a:noFill/>
                        </a:ln>
                        <a:solidFill>
                          <a:schemeClr val="tx1"/>
                        </a:solidFill>
                        <a:effectLst/>
                        <a:latin typeface="Arial Narrow" pitchFamily="34" charset="0"/>
                      </a:endParaRPr>
                    </a:p>
                  </a:txBody>
                  <a:tcPr anchor="ctr" horzOverflow="overflow"/>
                </a:tc>
              </a:tr>
            </a:tbl>
          </a:graphicData>
        </a:graphic>
      </p:graphicFrame>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534400" cy="1143000"/>
          </a:xfrm>
        </p:spPr>
        <p:txBody>
          <a:bodyPr>
            <a:noAutofit/>
          </a:bodyPr>
          <a:lstStyle/>
          <a:p>
            <a:pPr algn="ctr">
              <a:tabLst>
                <a:tab pos="-457200" algn="l"/>
              </a:tabLst>
            </a:pPr>
            <a:r>
              <a:rPr lang="en-US" sz="4400" b="1" dirty="0"/>
              <a:t>Concept of ‘Statement of Cash Flow’</a:t>
            </a:r>
          </a:p>
        </p:txBody>
      </p:sp>
      <p:sp>
        <p:nvSpPr>
          <p:cNvPr id="3" name="Content Placeholder 2"/>
          <p:cNvSpPr>
            <a:spLocks noGrp="1"/>
          </p:cNvSpPr>
          <p:nvPr>
            <p:ph idx="1"/>
          </p:nvPr>
        </p:nvSpPr>
        <p:spPr>
          <a:xfrm>
            <a:off x="457200" y="1524000"/>
            <a:ext cx="8229600" cy="4389120"/>
          </a:xfrm>
        </p:spPr>
        <p:txBody>
          <a:bodyPr>
            <a:normAutofit/>
          </a:bodyPr>
          <a:lstStyle/>
          <a:p>
            <a:r>
              <a:rPr lang="en-US" sz="2400" dirty="0" smtClean="0">
                <a:latin typeface="+mj-lt"/>
              </a:rPr>
              <a:t>Earlier from 1971 onwards, businesses were required to file their funds flow statements.</a:t>
            </a:r>
          </a:p>
          <a:p>
            <a:r>
              <a:rPr lang="en-US" sz="2400" dirty="0" smtClean="0">
                <a:latin typeface="+mj-lt"/>
              </a:rPr>
              <a:t> In 1987 accounting boards across the globe moved towards a common statement format, known as “Statement of Cash Flow”. </a:t>
            </a:r>
          </a:p>
          <a:p>
            <a:r>
              <a:rPr lang="en-US" sz="2400" dirty="0" smtClean="0">
                <a:latin typeface="+mj-lt"/>
              </a:rPr>
              <a:t>A statement that presents the flow of cash to and from an organization in a given accounting period, is known as the “cash flow statement”. </a:t>
            </a:r>
          </a:p>
          <a:p>
            <a:r>
              <a:rPr lang="en-US" sz="2400" dirty="0" smtClean="0">
                <a:latin typeface="+mj-lt"/>
              </a:rPr>
              <a:t>This information summary on the varied type of cash flow transactions is segregated under three activities: (</a:t>
            </a:r>
            <a:r>
              <a:rPr lang="en-US" sz="2400" dirty="0" err="1" smtClean="0">
                <a:latin typeface="+mj-lt"/>
              </a:rPr>
              <a:t>i</a:t>
            </a:r>
            <a:r>
              <a:rPr lang="en-US" sz="2400" dirty="0" smtClean="0">
                <a:latin typeface="+mj-lt"/>
              </a:rPr>
              <a:t>) operating, (ii) investing and (iii) financing.</a:t>
            </a:r>
            <a:endParaRPr lang="en-US" sz="2400" dirty="0">
              <a:latin typeface="+mj-l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a:xfrm>
            <a:off x="609600" y="457200"/>
            <a:ext cx="8001000" cy="758825"/>
          </a:xfrm>
        </p:spPr>
        <p:txBody>
          <a:bodyPr>
            <a:normAutofit/>
          </a:bodyPr>
          <a:lstStyle/>
          <a:p>
            <a:pPr algn="ctr"/>
            <a:r>
              <a:rPr lang="en-US" sz="4400" b="1" dirty="0"/>
              <a:t>Balance Sheet</a:t>
            </a:r>
          </a:p>
        </p:txBody>
      </p:sp>
      <p:graphicFrame>
        <p:nvGraphicFramePr>
          <p:cNvPr id="230403" name="Group 3"/>
          <p:cNvGraphicFramePr>
            <a:graphicFrameLocks noGrp="1"/>
          </p:cNvGraphicFramePr>
          <p:nvPr>
            <p:ph type="tbl" idx="1"/>
            <p:extLst>
              <p:ext uri="{D42A27DB-BD31-4B8C-83A1-F6EECF244321}">
                <p14:modId xmlns:p14="http://schemas.microsoft.com/office/powerpoint/2010/main" val="2615004294"/>
              </p:ext>
            </p:extLst>
          </p:nvPr>
        </p:nvGraphicFramePr>
        <p:xfrm>
          <a:off x="566738" y="1752600"/>
          <a:ext cx="8001000" cy="3480435"/>
        </p:xfrm>
        <a:graphic>
          <a:graphicData uri="http://schemas.openxmlformats.org/drawingml/2006/table">
            <a:tbl>
              <a:tblPr>
                <a:tableStyleId>{3C2FFA5D-87B4-456A-9821-1D502468CF0F}</a:tableStyleId>
              </a:tblPr>
              <a:tblGrid>
                <a:gridCol w="2633662"/>
                <a:gridCol w="1363663"/>
                <a:gridCol w="2598737"/>
                <a:gridCol w="1404938"/>
              </a:tblGrid>
              <a:tr h="592138">
                <a:tc gridSpan="4">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1" u="none" strike="noStrike" cap="none" normalizeH="0" baseline="0" dirty="0" smtClean="0">
                          <a:ln>
                            <a:noFill/>
                          </a:ln>
                          <a:effectLst/>
                          <a:latin typeface="+mj-lt"/>
                        </a:rPr>
                        <a:t>RAMSONS</a:t>
                      </a:r>
                    </a:p>
                    <a:p>
                      <a:pPr marL="457200" marR="0" lvl="0" indent="-457200" algn="ctr" defTabSz="914400" rtl="0" eaLnBrk="0" fontAlgn="base" latinLnBrk="0" hangingPunct="0">
                        <a:lnSpc>
                          <a:spcPct val="100000"/>
                        </a:lnSpc>
                        <a:spcBef>
                          <a:spcPct val="0"/>
                        </a:spcBef>
                        <a:spcAft>
                          <a:spcPct val="0"/>
                        </a:spcAft>
                        <a:buClrTx/>
                        <a:buSzTx/>
                        <a:buFontTx/>
                        <a:buNone/>
                        <a:tabLst>
                          <a:tab pos="-457200" algn="l"/>
                        </a:tabLst>
                      </a:pPr>
                      <a:r>
                        <a:rPr kumimoji="0" lang="en-US" sz="2400" b="1" u="none" strike="noStrike" cap="none" normalizeH="0" baseline="0" dirty="0" smtClean="0">
                          <a:ln>
                            <a:noFill/>
                          </a:ln>
                          <a:effectLst/>
                          <a:latin typeface="+mj-lt"/>
                        </a:rPr>
                        <a:t>Balance Sheet as of 1</a:t>
                      </a:r>
                      <a:r>
                        <a:rPr kumimoji="0" lang="en-US" sz="2400" b="1" u="none" strike="noStrike" cap="none" normalizeH="0" baseline="30000" dirty="0" smtClean="0">
                          <a:ln>
                            <a:noFill/>
                          </a:ln>
                          <a:effectLst/>
                          <a:latin typeface="+mj-lt"/>
                        </a:rPr>
                        <a:t>st</a:t>
                      </a:r>
                      <a:r>
                        <a:rPr kumimoji="0" lang="en-US" sz="2400" b="1" u="none" strike="noStrike" cap="none" normalizeH="0" baseline="0" dirty="0" smtClean="0">
                          <a:ln>
                            <a:noFill/>
                          </a:ln>
                          <a:effectLst/>
                          <a:latin typeface="+mj-lt"/>
                        </a:rPr>
                        <a:t> January</a:t>
                      </a:r>
                      <a:endParaRPr kumimoji="0" lang="en-US" sz="2400" b="1" i="0" u="none" strike="noStrike" cap="none" normalizeH="0" baseline="0" dirty="0" smtClean="0">
                        <a:ln>
                          <a:noFill/>
                        </a:ln>
                        <a:solidFill>
                          <a:schemeClr val="tx1"/>
                        </a:solidFill>
                        <a:effectLst/>
                        <a:latin typeface="+mj-lt"/>
                      </a:endParaRPr>
                    </a:p>
                  </a:txBody>
                  <a:tcPr anchor="ctr" horzOverflow="overflow"/>
                </a:tc>
                <a:tc hMerge="1">
                  <a:txBody>
                    <a:bodyPr/>
                    <a:lstStyle/>
                    <a:p>
                      <a:endParaRPr lang="en-US"/>
                    </a:p>
                  </a:txBody>
                  <a:tcPr/>
                </a:tc>
                <a:tc hMerge="1">
                  <a:txBody>
                    <a:bodyPr/>
                    <a:lstStyle/>
                    <a:p>
                      <a:endParaRPr lang="en-US"/>
                    </a:p>
                  </a:txBody>
                  <a:tcPr/>
                </a:tc>
                <a:tc hMerge="1">
                  <a:txBody>
                    <a:bodyPr/>
                    <a:lstStyle/>
                    <a:p>
                      <a:endParaRPr lang="en-US"/>
                    </a:p>
                  </a:txBody>
                  <a:tcPr/>
                </a:tc>
              </a:tr>
              <a:tr h="828675">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1" u="none" strike="noStrike" cap="none" normalizeH="0" baseline="0" dirty="0" smtClean="0">
                          <a:ln>
                            <a:noFill/>
                          </a:ln>
                          <a:effectLst/>
                          <a:latin typeface="+mj-lt"/>
                        </a:rPr>
                        <a:t>Assets	</a:t>
                      </a:r>
                      <a:r>
                        <a:rPr kumimoji="0" lang="en-US" sz="2400" u="none" strike="noStrike" cap="none" normalizeH="0" baseline="0" dirty="0" smtClean="0">
                          <a:ln>
                            <a:noFill/>
                          </a:ln>
                          <a:effectLst/>
                          <a:latin typeface="+mj-lt"/>
                        </a:rPr>
                        <a:t>		</a:t>
                      </a:r>
                      <a:endParaRPr kumimoji="0" lang="en-US" sz="2400" b="1"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1" u="none" strike="noStrike" cap="none" normalizeH="0" baseline="0" dirty="0" smtClean="0">
                          <a:ln>
                            <a:noFill/>
                          </a:ln>
                          <a:effectLst/>
                          <a:latin typeface="+mj-lt"/>
                        </a:rPr>
                        <a:t>INR</a:t>
                      </a:r>
                      <a:endParaRPr kumimoji="0" lang="en-US" sz="2400" b="1"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1" u="none" strike="noStrike" cap="none" normalizeH="0" baseline="0" dirty="0" smtClean="0">
                          <a:ln>
                            <a:noFill/>
                          </a:ln>
                          <a:effectLst/>
                          <a:latin typeface="+mj-lt"/>
                        </a:rPr>
                        <a:t>Liabilities and Capital</a:t>
                      </a:r>
                      <a:endParaRPr kumimoji="0" lang="en-US" sz="2400" b="1"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b="1" u="none" strike="noStrike" cap="none" normalizeH="0" baseline="0" dirty="0" smtClean="0">
                          <a:ln>
                            <a:noFill/>
                          </a:ln>
                          <a:effectLst/>
                          <a:latin typeface="+mj-lt"/>
                        </a:rPr>
                        <a:t>INR</a:t>
                      </a:r>
                      <a:endParaRPr kumimoji="0" lang="en-US" sz="2400" b="1" i="0" u="none" strike="noStrike" cap="none" normalizeH="0" baseline="0" dirty="0" smtClean="0">
                        <a:ln>
                          <a:noFill/>
                        </a:ln>
                        <a:solidFill>
                          <a:schemeClr val="tx1"/>
                        </a:solidFill>
                        <a:effectLst/>
                        <a:latin typeface="+mj-lt"/>
                      </a:endParaRPr>
                    </a:p>
                  </a:txBody>
                  <a:tcPr anchor="ctr" horzOverflow="overflow"/>
                </a:tc>
              </a:tr>
              <a:tr h="207963">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u="none" strike="noStrike" cap="none" normalizeH="0" baseline="0" smtClean="0">
                          <a:ln>
                            <a:noFill/>
                          </a:ln>
                          <a:effectLst/>
                          <a:latin typeface="+mj-lt"/>
                        </a:rPr>
                        <a:t>Fixed Assets</a:t>
                      </a:r>
                      <a:endParaRPr kumimoji="0" lang="en-US" sz="2400" b="0" i="0" u="none" strike="noStrike" cap="none" normalizeH="0" baseline="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u="none" strike="noStrike" cap="none" normalizeH="0" baseline="0" dirty="0" smtClean="0">
                          <a:ln>
                            <a:noFill/>
                          </a:ln>
                          <a:effectLst/>
                          <a:latin typeface="+mj-lt"/>
                        </a:rPr>
                        <a:t>6,00,000</a:t>
                      </a:r>
                      <a:endParaRPr kumimoji="0" lang="en-US" sz="2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u="none" strike="noStrike" cap="none" normalizeH="0" baseline="0" dirty="0" smtClean="0">
                          <a:ln>
                            <a:noFill/>
                          </a:ln>
                          <a:effectLst/>
                          <a:latin typeface="+mj-lt"/>
                        </a:rPr>
                        <a:t>Capital</a:t>
                      </a:r>
                      <a:endParaRPr kumimoji="0" lang="en-US" sz="2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u="none" strike="noStrike" cap="none" normalizeH="0" baseline="0" dirty="0" smtClean="0">
                          <a:ln>
                            <a:noFill/>
                          </a:ln>
                          <a:effectLst/>
                          <a:latin typeface="+mj-lt"/>
                        </a:rPr>
                        <a:t>9,67,500</a:t>
                      </a:r>
                      <a:endParaRPr kumimoji="0" lang="en-US" sz="2400" b="0" i="0" u="none" strike="noStrike" cap="none" normalizeH="0" baseline="0" dirty="0" smtClean="0">
                        <a:ln>
                          <a:noFill/>
                        </a:ln>
                        <a:solidFill>
                          <a:schemeClr val="tx1"/>
                        </a:solidFill>
                        <a:effectLst/>
                        <a:latin typeface="+mj-lt"/>
                      </a:endParaRPr>
                    </a:p>
                  </a:txBody>
                  <a:tcPr anchor="ctr" horzOverflow="overflow"/>
                </a:tc>
              </a:tr>
              <a:tr h="180975">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u="none" strike="noStrike" cap="none" normalizeH="0" baseline="0" smtClean="0">
                          <a:ln>
                            <a:noFill/>
                          </a:ln>
                          <a:effectLst/>
                          <a:latin typeface="+mj-lt"/>
                        </a:rPr>
                        <a:t>Inventory</a:t>
                      </a:r>
                      <a:endParaRPr kumimoji="0" lang="en-US" sz="2400" b="0" i="0" u="none" strike="noStrike" cap="none" normalizeH="0" baseline="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u="none" strike="noStrike" cap="none" normalizeH="0" baseline="0" dirty="0" smtClean="0">
                          <a:ln>
                            <a:noFill/>
                          </a:ln>
                          <a:effectLst/>
                          <a:latin typeface="+mj-lt"/>
                        </a:rPr>
                        <a:t>3,37,500</a:t>
                      </a:r>
                      <a:endParaRPr kumimoji="0" lang="en-US" sz="24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4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400" b="0" i="0" u="none" strike="noStrike" cap="none" normalizeH="0" baseline="0" dirty="0" smtClean="0">
                        <a:ln>
                          <a:noFill/>
                        </a:ln>
                        <a:solidFill>
                          <a:schemeClr val="tx1"/>
                        </a:solidFill>
                        <a:effectLst/>
                        <a:latin typeface="+mj-lt"/>
                      </a:endParaRPr>
                    </a:p>
                  </a:txBody>
                  <a:tcPr anchor="ctr" horzOverflow="overflow"/>
                </a:tc>
              </a:tr>
              <a:tr h="315913">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u="none" strike="noStrike" cap="none" normalizeH="0" baseline="0" smtClean="0">
                          <a:ln>
                            <a:noFill/>
                          </a:ln>
                          <a:effectLst/>
                          <a:latin typeface="+mj-lt"/>
                        </a:rPr>
                        <a:t>Cash</a:t>
                      </a:r>
                      <a:endParaRPr kumimoji="0" lang="en-US" sz="2400" b="0" i="0" u="none" strike="noStrike" cap="none" normalizeH="0" baseline="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u="none" strike="noStrike" cap="none" normalizeH="0" baseline="0" dirty="0" smtClean="0">
                          <a:ln>
                            <a:noFill/>
                          </a:ln>
                          <a:effectLst/>
                          <a:latin typeface="+mj-lt"/>
                        </a:rPr>
                        <a:t>30,000</a:t>
                      </a:r>
                      <a:endParaRPr kumimoji="0" lang="en-US" sz="24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4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400" b="0" i="0" u="none" strike="noStrike" cap="none" normalizeH="0" baseline="0" dirty="0" smtClean="0">
                        <a:ln>
                          <a:noFill/>
                        </a:ln>
                        <a:solidFill>
                          <a:schemeClr val="tx1"/>
                        </a:solidFill>
                        <a:effectLst/>
                        <a:latin typeface="+mj-lt"/>
                      </a:endParaRPr>
                    </a:p>
                  </a:txBody>
                  <a:tcPr anchor="ctr" horzOverflow="overflow"/>
                </a:tc>
              </a:tr>
              <a:tr h="18097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400" b="0" i="0" u="none" strike="noStrike" cap="none" normalizeH="0" baseline="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u="none" strike="noStrike" cap="none" normalizeH="0" baseline="0" dirty="0" smtClean="0">
                          <a:ln>
                            <a:noFill/>
                          </a:ln>
                          <a:effectLst/>
                          <a:latin typeface="+mj-lt"/>
                        </a:rPr>
                        <a:t>9,67,500</a:t>
                      </a:r>
                      <a:endParaRPr kumimoji="0" lang="en-US" sz="24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u="none" strike="noStrike" cap="none" normalizeH="0" baseline="0" dirty="0" smtClean="0">
                          <a:ln>
                            <a:noFill/>
                          </a:ln>
                          <a:effectLst/>
                          <a:latin typeface="+mj-lt"/>
                        </a:rPr>
                        <a:t>9,67,500</a:t>
                      </a:r>
                      <a:endParaRPr kumimoji="0" lang="en-US" sz="2400" b="0" i="0" u="none" strike="noStrike" cap="none" normalizeH="0" baseline="0" dirty="0" smtClean="0">
                        <a:ln>
                          <a:noFill/>
                        </a:ln>
                        <a:solidFill>
                          <a:schemeClr val="tx1"/>
                        </a:solidFill>
                        <a:effectLst/>
                        <a:latin typeface="+mj-lt"/>
                      </a:endParaRPr>
                    </a:p>
                  </a:txBody>
                  <a:tcPr anchor="ctr" horzOverflow="overflow"/>
                </a:tc>
              </a:tr>
            </a:tbl>
          </a:graphicData>
        </a:graphic>
      </p:graphicFrame>
      <p:sp>
        <p:nvSpPr>
          <p:cNvPr id="15399" name="Text Box 37"/>
          <p:cNvSpPr txBox="1">
            <a:spLocks noChangeArrowheads="1"/>
          </p:cNvSpPr>
          <p:nvPr/>
        </p:nvSpPr>
        <p:spPr bwMode="auto">
          <a:xfrm>
            <a:off x="609600" y="5378450"/>
            <a:ext cx="8077200" cy="641350"/>
          </a:xfrm>
          <a:prstGeom prst="rect">
            <a:avLst/>
          </a:prstGeom>
          <a:noFill/>
          <a:ln w="12700">
            <a:noFill/>
            <a:miter lim="800000"/>
            <a:headEnd/>
            <a:tailEnd/>
          </a:ln>
        </p:spPr>
        <p:txBody>
          <a:bodyPr>
            <a:spAutoFit/>
          </a:bodyPr>
          <a:lstStyle/>
          <a:p>
            <a:r>
              <a:rPr lang="en-US" sz="1800" i="1" dirty="0">
                <a:latin typeface="+mj-lt"/>
              </a:rPr>
              <a:t>Assumption</a:t>
            </a:r>
            <a:r>
              <a:rPr lang="en-US" sz="1800" dirty="0">
                <a:latin typeface="+mj-lt"/>
              </a:rPr>
              <a:t>: The entire asset requirements at the first instance are financed by Ram’s own </a:t>
            </a:r>
            <a:r>
              <a:rPr lang="en-US" sz="1800" dirty="0" smtClean="0">
                <a:latin typeface="+mj-lt"/>
              </a:rPr>
              <a:t>capital. </a:t>
            </a:r>
            <a:endParaRPr lang="en-US" sz="1800" dirty="0">
              <a:latin typeface="+mj-lt"/>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2"/>
          <p:cNvSpPr>
            <a:spLocks noGrp="1" noChangeArrowheads="1"/>
          </p:cNvSpPr>
          <p:nvPr>
            <p:ph type="title"/>
          </p:nvPr>
        </p:nvSpPr>
        <p:spPr>
          <a:xfrm>
            <a:off x="609600" y="304800"/>
            <a:ext cx="8001000" cy="911225"/>
          </a:xfrm>
        </p:spPr>
        <p:txBody>
          <a:bodyPr>
            <a:normAutofit/>
          </a:bodyPr>
          <a:lstStyle/>
          <a:p>
            <a:pPr algn="ctr"/>
            <a:r>
              <a:rPr lang="en-US" sz="4400" b="1" dirty="0"/>
              <a:t>Schedule of Cash Balances</a:t>
            </a:r>
          </a:p>
        </p:txBody>
      </p:sp>
      <p:graphicFrame>
        <p:nvGraphicFramePr>
          <p:cNvPr id="231427" name="Group 3"/>
          <p:cNvGraphicFramePr>
            <a:graphicFrameLocks noGrp="1"/>
          </p:cNvGraphicFramePr>
          <p:nvPr>
            <p:ph type="tbl" idx="1"/>
            <p:extLst>
              <p:ext uri="{D42A27DB-BD31-4B8C-83A1-F6EECF244321}">
                <p14:modId xmlns:p14="http://schemas.microsoft.com/office/powerpoint/2010/main" val="3268980716"/>
              </p:ext>
            </p:extLst>
          </p:nvPr>
        </p:nvGraphicFramePr>
        <p:xfrm>
          <a:off x="533400" y="1676400"/>
          <a:ext cx="8001000" cy="3130551"/>
        </p:xfrm>
        <a:graphic>
          <a:graphicData uri="http://schemas.openxmlformats.org/drawingml/2006/table">
            <a:tbl>
              <a:tblPr>
                <a:tableStyleId>{3C2FFA5D-87B4-456A-9821-1D502468CF0F}</a:tableStyleId>
              </a:tblPr>
              <a:tblGrid>
                <a:gridCol w="2938462"/>
                <a:gridCol w="1295400"/>
                <a:gridCol w="1295400"/>
                <a:gridCol w="1295400"/>
                <a:gridCol w="1176338"/>
              </a:tblGrid>
              <a:tr h="304800">
                <a:tc gridSpan="5">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RAMSONS</a:t>
                      </a:r>
                    </a:p>
                    <a:p>
                      <a:pPr marL="457200" marR="0" lvl="0" indent="-457200" algn="ctr" defTabSz="914400" rtl="0" eaLnBrk="0" fontAlgn="base" latinLnBrk="0" hangingPunct="0">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Schedule of Cash Balances</a:t>
                      </a:r>
                      <a:endParaRPr kumimoji="0" lang="en-US" sz="2000" b="1" i="0" u="none" strike="noStrike" cap="none" normalizeH="0" baseline="0" dirty="0" smtClean="0">
                        <a:ln>
                          <a:noFill/>
                        </a:ln>
                        <a:solidFill>
                          <a:schemeClr val="tx1"/>
                        </a:solidFill>
                        <a:effectLst/>
                        <a:latin typeface="+mj-lt"/>
                      </a:endParaRPr>
                    </a:p>
                  </a:txBody>
                  <a:tcPr horzOverflow="overflow"/>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097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January</a:t>
                      </a:r>
                      <a:endParaRPr kumimoji="0" lang="en-US" sz="2000" b="1"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February</a:t>
                      </a:r>
                      <a:endParaRPr kumimoji="0" lang="en-US" sz="2000" b="1"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March</a:t>
                      </a:r>
                      <a:endParaRPr kumimoji="0" lang="en-US" sz="2000" b="1"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April</a:t>
                      </a:r>
                      <a:endParaRPr kumimoji="0" lang="en-US" sz="2000" b="1" i="0" u="none" strike="noStrike" cap="none" normalizeH="0" baseline="0" dirty="0" smtClean="0">
                        <a:ln>
                          <a:noFill/>
                        </a:ln>
                        <a:solidFill>
                          <a:schemeClr val="tx1"/>
                        </a:solidFill>
                        <a:effectLst/>
                        <a:latin typeface="+mj-lt"/>
                      </a:endParaRPr>
                    </a:p>
                  </a:txBody>
                  <a:tcPr horzOverflow="overflow"/>
                </a:tc>
              </a:tr>
              <a:tr h="18097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Opening Balance</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30,000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mj-lt"/>
                        </a:rPr>
                        <a:t>75,000</a:t>
                      </a:r>
                      <a:endParaRPr kumimoji="0" lang="en-US" sz="2000" b="0" i="0" u="none" strike="noStrike" cap="none" normalizeH="0" baseline="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32,500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15,000</a:t>
                      </a:r>
                      <a:endParaRPr kumimoji="0" lang="en-US" sz="2000" b="0" i="0" u="none" strike="noStrike" cap="none" normalizeH="0" baseline="0" dirty="0" smtClean="0">
                        <a:ln>
                          <a:noFill/>
                        </a:ln>
                        <a:solidFill>
                          <a:schemeClr val="tx1"/>
                        </a:solidFill>
                        <a:effectLst/>
                        <a:latin typeface="+mj-lt"/>
                      </a:endParaRPr>
                    </a:p>
                  </a:txBody>
                  <a:tcPr horzOverflow="overflow"/>
                </a:tc>
              </a:tr>
              <a:tr h="18097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Cash receipts</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75,000 </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100,000 </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125,000 </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150,000</a:t>
                      </a:r>
                      <a:endParaRPr kumimoji="0" lang="en-US" sz="2000" b="0" i="0" u="none" strike="noStrike" cap="none" normalizeH="0" baseline="0" dirty="0" smtClean="0">
                        <a:ln>
                          <a:noFill/>
                        </a:ln>
                        <a:solidFill>
                          <a:schemeClr val="tx1"/>
                        </a:solidFill>
                        <a:effectLst/>
                        <a:latin typeface="+mj-lt"/>
                      </a:endParaRPr>
                    </a:p>
                  </a:txBody>
                  <a:tcPr horzOverflow="overflow"/>
                </a:tc>
              </a:tr>
              <a:tr h="398463">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mj-lt"/>
                        </a:rPr>
                        <a:t>Total Cash available</a:t>
                      </a:r>
                      <a:endParaRPr kumimoji="0" lang="en-US" sz="2000" b="0" i="0" u="none" strike="noStrike" cap="none" normalizeH="0" baseline="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105,000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175,000  </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157,500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165,000</a:t>
                      </a:r>
                      <a:endParaRPr kumimoji="0" lang="en-US" sz="2000" b="0" i="0" u="none" strike="noStrike" cap="none" normalizeH="0" baseline="0" dirty="0" smtClean="0">
                        <a:ln>
                          <a:noFill/>
                        </a:ln>
                        <a:solidFill>
                          <a:schemeClr val="tx1"/>
                        </a:solidFill>
                        <a:effectLst/>
                        <a:latin typeface="+mj-lt"/>
                      </a:endParaRPr>
                    </a:p>
                  </a:txBody>
                  <a:tcPr horzOverflow="overflow"/>
                </a:tc>
              </a:tr>
              <a:tr h="446088">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mj-lt"/>
                        </a:rPr>
                        <a:t>Less: Cash payments</a:t>
                      </a:r>
                      <a:endParaRPr kumimoji="0" lang="en-US" sz="2000" b="0" i="0" u="none" strike="noStrike" cap="none" normalizeH="0" baseline="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30,000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142,500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142,500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142,500</a:t>
                      </a:r>
                      <a:endParaRPr kumimoji="0" lang="en-US" sz="2000" b="0" i="0" u="none" strike="noStrike" cap="none" normalizeH="0" baseline="0" dirty="0" smtClean="0">
                        <a:ln>
                          <a:noFill/>
                        </a:ln>
                        <a:solidFill>
                          <a:schemeClr val="tx1"/>
                        </a:solidFill>
                        <a:effectLst/>
                        <a:latin typeface="+mj-lt"/>
                      </a:endParaRPr>
                    </a:p>
                  </a:txBody>
                  <a:tcPr horzOverflow="overflow"/>
                </a:tc>
              </a:tr>
              <a:tr h="180975">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mj-lt"/>
                        </a:rPr>
                        <a:t>Cash Balance	</a:t>
                      </a:r>
                      <a:endParaRPr kumimoji="0" lang="en-US" sz="2000" b="0" i="0" u="none" strike="noStrike" cap="none" normalizeH="0" baseline="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mj-lt"/>
                        </a:rPr>
                        <a:t>75,000</a:t>
                      </a:r>
                      <a:endParaRPr kumimoji="0" lang="en-US" sz="2000" b="0" i="0" u="none" strike="noStrike" cap="none" normalizeH="0" baseline="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mj-lt"/>
                        </a:rPr>
                        <a:t>32,500</a:t>
                      </a:r>
                      <a:endParaRPr kumimoji="0" lang="en-US" sz="2000" b="0" i="0" u="none" strike="noStrike" cap="none" normalizeH="0" baseline="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15,000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22,500</a:t>
                      </a:r>
                      <a:endParaRPr kumimoji="0" lang="en-US" sz="2000" b="0" i="0" u="none" strike="noStrike" cap="none" normalizeH="0" baseline="0" dirty="0" smtClean="0">
                        <a:ln>
                          <a:noFill/>
                        </a:ln>
                        <a:solidFill>
                          <a:schemeClr val="tx1"/>
                        </a:solidFill>
                        <a:effectLst/>
                        <a:latin typeface="+mj-lt"/>
                      </a:endParaRPr>
                    </a:p>
                  </a:txBody>
                  <a:tcPr horzOverflow="overflow"/>
                </a:tc>
              </a:tr>
            </a:tbl>
          </a:graphicData>
        </a:graphic>
      </p:graphicFrame>
      <p:sp>
        <p:nvSpPr>
          <p:cNvPr id="231473" name="AutoShape 49"/>
          <p:cNvSpPr>
            <a:spLocks noChangeArrowheads="1"/>
          </p:cNvSpPr>
          <p:nvPr/>
        </p:nvSpPr>
        <p:spPr bwMode="auto">
          <a:xfrm>
            <a:off x="6248400" y="4267200"/>
            <a:ext cx="2514600" cy="565150"/>
          </a:xfrm>
          <a:prstGeom prst="cloudCallout">
            <a:avLst>
              <a:gd name="adj1" fmla="val -57438"/>
              <a:gd name="adj2" fmla="val 208638"/>
            </a:avLst>
          </a:prstGeom>
          <a:noFill/>
          <a:ln w="9525">
            <a:solidFill>
              <a:schemeClr val="accent2"/>
            </a:solidFill>
            <a:round/>
            <a:headEnd/>
            <a:tailEnd/>
          </a:ln>
        </p:spPr>
        <p:txBody>
          <a:bodyPr/>
          <a:lstStyle/>
          <a:p>
            <a:pPr algn="ctr"/>
            <a:endParaRPr lang="en-US"/>
          </a:p>
        </p:txBody>
      </p:sp>
      <p:sp>
        <p:nvSpPr>
          <p:cNvPr id="231474" name="Text Box 50"/>
          <p:cNvSpPr txBox="1">
            <a:spLocks noChangeArrowheads="1"/>
          </p:cNvSpPr>
          <p:nvPr/>
        </p:nvSpPr>
        <p:spPr bwMode="auto">
          <a:xfrm>
            <a:off x="815831" y="5345622"/>
            <a:ext cx="5441490" cy="461665"/>
          </a:xfrm>
          <a:prstGeom prst="rect">
            <a:avLst/>
          </a:prstGeom>
          <a:noFill/>
          <a:ln w="9525">
            <a:noFill/>
            <a:miter lim="800000"/>
            <a:headEnd/>
            <a:tailEnd/>
          </a:ln>
        </p:spPr>
        <p:txBody>
          <a:bodyPr wrap="none">
            <a:spAutoFit/>
          </a:bodyPr>
          <a:lstStyle/>
          <a:p>
            <a:r>
              <a:rPr lang="en-US" dirty="0">
                <a:latin typeface="+mj-lt"/>
              </a:rPr>
              <a:t>Less than the required cash of </a:t>
            </a:r>
            <a:r>
              <a:rPr lang="en-US" dirty="0" smtClean="0">
                <a:latin typeface="+mj-lt"/>
              </a:rPr>
              <a:t>INR 30,000.</a:t>
            </a:r>
            <a:endParaRPr lang="en-US" dirty="0">
              <a:latin typeface="+mj-lt"/>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a:xfrm>
            <a:off x="574675" y="304800"/>
            <a:ext cx="8001000" cy="835025"/>
          </a:xfrm>
        </p:spPr>
        <p:txBody>
          <a:bodyPr>
            <a:normAutofit/>
          </a:bodyPr>
          <a:lstStyle/>
          <a:p>
            <a:pPr algn="ctr"/>
            <a:r>
              <a:rPr lang="en-US" sz="4400" b="1" dirty="0"/>
              <a:t>Balance Sheet (Assets)</a:t>
            </a:r>
          </a:p>
        </p:txBody>
      </p:sp>
      <p:graphicFrame>
        <p:nvGraphicFramePr>
          <p:cNvPr id="233475" name="Group 3"/>
          <p:cNvGraphicFramePr>
            <a:graphicFrameLocks noGrp="1"/>
          </p:cNvGraphicFramePr>
          <p:nvPr>
            <p:ph type="tbl" idx="1"/>
            <p:extLst>
              <p:ext uri="{D42A27DB-BD31-4B8C-83A1-F6EECF244321}">
                <p14:modId xmlns:p14="http://schemas.microsoft.com/office/powerpoint/2010/main" val="1684252462"/>
              </p:ext>
            </p:extLst>
          </p:nvPr>
        </p:nvGraphicFramePr>
        <p:xfrm>
          <a:off x="152400" y="1219200"/>
          <a:ext cx="8763001" cy="4800602"/>
        </p:xfrm>
        <a:graphic>
          <a:graphicData uri="http://schemas.openxmlformats.org/drawingml/2006/table">
            <a:tbl>
              <a:tblPr>
                <a:tableStyleId>{3C2FFA5D-87B4-456A-9821-1D502468CF0F}</a:tableStyleId>
              </a:tblPr>
              <a:tblGrid>
                <a:gridCol w="2300477"/>
                <a:gridCol w="1251137"/>
                <a:gridCol w="1336899"/>
                <a:gridCol w="1291496"/>
                <a:gridCol w="1311676"/>
                <a:gridCol w="1271316"/>
              </a:tblGrid>
              <a:tr h="744921">
                <a:tc gridSpan="6">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RAMSONS</a:t>
                      </a:r>
                    </a:p>
                    <a:p>
                      <a:pPr marL="457200" marR="0" lvl="0" indent="-457200" algn="ctr" defTabSz="914400" rtl="0" eaLnBrk="0" fontAlgn="base" latinLnBrk="0" hangingPunct="0">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Balance Sheet as at the end of</a:t>
                      </a:r>
                      <a:endParaRPr kumimoji="0" lang="en-US" sz="2000" b="1" i="0" u="none" strike="noStrike" cap="none" normalizeH="0" baseline="0" dirty="0" smtClean="0">
                        <a:ln>
                          <a:noFill/>
                        </a:ln>
                        <a:solidFill>
                          <a:schemeClr val="tx1"/>
                        </a:solidFill>
                        <a:effectLst/>
                        <a:latin typeface="+mj-lt"/>
                      </a:endParaRPr>
                    </a:p>
                  </a:txBody>
                  <a:tcPr anchor="ctr" horzOverflow="overflow"/>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13845">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Assets	</a:t>
                      </a:r>
                      <a:endParaRPr kumimoji="0" lang="en-US" sz="2000" b="1"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1 Jan</a:t>
                      </a:r>
                      <a:endParaRPr kumimoji="0" lang="en-US" sz="2000" b="1"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31 Jan</a:t>
                      </a:r>
                      <a:endParaRPr kumimoji="0" lang="en-US" sz="2000" b="1"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28 Feb</a:t>
                      </a:r>
                      <a:endParaRPr kumimoji="0" lang="en-US" sz="2000" b="1"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31 Mar</a:t>
                      </a:r>
                      <a:endParaRPr kumimoji="0" lang="en-US" sz="2000" b="1"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30 Apr</a:t>
                      </a:r>
                      <a:endParaRPr kumimoji="0" lang="en-US" sz="2000" b="1" i="0" u="none" strike="noStrike" cap="none" normalizeH="0" baseline="0" dirty="0" smtClean="0">
                        <a:ln>
                          <a:noFill/>
                        </a:ln>
                        <a:solidFill>
                          <a:schemeClr val="tx1"/>
                        </a:solidFill>
                        <a:effectLst/>
                        <a:latin typeface="+mj-lt"/>
                      </a:endParaRPr>
                    </a:p>
                  </a:txBody>
                  <a:tcPr anchor="ctr" horzOverflow="overflow"/>
                </a:tc>
              </a:tr>
              <a:tr h="413845">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mj-lt"/>
                        </a:rPr>
                        <a:t>Fixed Assets	</a:t>
                      </a:r>
                      <a:endParaRPr kumimoji="0" lang="en-US" sz="2000" b="0" i="0" u="none" strike="noStrike" cap="none" normalizeH="0" baseline="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600,000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600,000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600,000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600,000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600,000</a:t>
                      </a:r>
                      <a:endParaRPr kumimoji="0" lang="en-US" sz="2000" b="0" i="0" u="none" strike="noStrike" cap="none" normalizeH="0" baseline="0" dirty="0" smtClean="0">
                        <a:ln>
                          <a:noFill/>
                        </a:ln>
                        <a:solidFill>
                          <a:schemeClr val="tx1"/>
                        </a:solidFill>
                        <a:effectLst/>
                        <a:latin typeface="+mj-lt"/>
                      </a:endParaRPr>
                    </a:p>
                  </a:txBody>
                  <a:tcPr anchor="ctr" horzOverflow="overflow"/>
                </a:tc>
              </a:tr>
              <a:tr h="413845">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i="1" u="none" strike="noStrike" cap="none" normalizeH="0" baseline="0" dirty="0" smtClean="0">
                          <a:ln>
                            <a:noFill/>
                          </a:ln>
                          <a:effectLst/>
                          <a:latin typeface="+mj-lt"/>
                        </a:rPr>
                        <a:t>Less</a:t>
                      </a:r>
                      <a:r>
                        <a:rPr kumimoji="0" lang="en-US" sz="2000" u="none" strike="noStrike" cap="none" normalizeH="0" baseline="0" dirty="0" smtClean="0">
                          <a:ln>
                            <a:noFill/>
                          </a:ln>
                          <a:effectLst/>
                          <a:latin typeface="+mj-lt"/>
                        </a:rPr>
                        <a:t>: Depreciation</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5,000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10,000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15,000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mj-lt"/>
                        </a:rPr>
                        <a:t>20,000</a:t>
                      </a:r>
                      <a:endParaRPr kumimoji="0" lang="en-US" sz="2000" b="0" i="0" u="none" strike="noStrike" cap="none" normalizeH="0" baseline="0" smtClean="0">
                        <a:ln>
                          <a:noFill/>
                        </a:ln>
                        <a:solidFill>
                          <a:schemeClr val="tx1"/>
                        </a:solidFill>
                        <a:effectLst/>
                        <a:latin typeface="+mj-lt"/>
                      </a:endParaRPr>
                    </a:p>
                  </a:txBody>
                  <a:tcPr anchor="ctr" horzOverflow="overflow"/>
                </a:tc>
              </a:tr>
              <a:tr h="413845">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Net Fixed Assets</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600,000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595,000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590,000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585,000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580,000</a:t>
                      </a:r>
                      <a:endParaRPr kumimoji="0" lang="en-US" sz="2000" b="0" i="0" u="none" strike="noStrike" cap="none" normalizeH="0" baseline="0" dirty="0" smtClean="0">
                        <a:ln>
                          <a:noFill/>
                        </a:ln>
                        <a:solidFill>
                          <a:schemeClr val="tx1"/>
                        </a:solidFill>
                        <a:effectLst/>
                        <a:latin typeface="+mj-lt"/>
                      </a:endParaRPr>
                    </a:p>
                  </a:txBody>
                  <a:tcPr anchor="ctr" horzOverflow="overflow"/>
                </a:tc>
              </a:tr>
              <a:tr h="413845">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mj-lt"/>
                        </a:rPr>
                        <a:t>Inventory	</a:t>
                      </a:r>
                      <a:endParaRPr kumimoji="0" lang="en-US" sz="2000" b="0" i="0" u="none" strike="noStrike" cap="none" normalizeH="0" baseline="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337,500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337,500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337,500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337,500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337,500</a:t>
                      </a:r>
                      <a:endParaRPr kumimoji="0" lang="en-US" sz="2000" b="0" i="0" u="none" strike="noStrike" cap="none" normalizeH="0" baseline="0" dirty="0" smtClean="0">
                        <a:ln>
                          <a:noFill/>
                        </a:ln>
                        <a:solidFill>
                          <a:schemeClr val="tx1"/>
                        </a:solidFill>
                        <a:effectLst/>
                        <a:latin typeface="+mj-lt"/>
                      </a:endParaRPr>
                    </a:p>
                  </a:txBody>
                  <a:tcPr anchor="ctr" horzOverflow="overflow"/>
                </a:tc>
              </a:tr>
              <a:tr h="413845">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mj-lt"/>
                        </a:rPr>
                        <a:t>Receivable</a:t>
                      </a:r>
                      <a:endParaRPr kumimoji="0" lang="en-US" sz="2000" b="0" i="0" u="none" strike="noStrike" cap="none" normalizeH="0" baseline="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75,000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125,000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150,000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150,000</a:t>
                      </a:r>
                      <a:endParaRPr kumimoji="0" lang="en-US" sz="2000" b="0" i="0" u="none" strike="noStrike" cap="none" normalizeH="0" baseline="0" dirty="0" smtClean="0">
                        <a:ln>
                          <a:noFill/>
                        </a:ln>
                        <a:solidFill>
                          <a:schemeClr val="tx1"/>
                        </a:solidFill>
                        <a:effectLst/>
                        <a:latin typeface="+mj-lt"/>
                      </a:endParaRPr>
                    </a:p>
                  </a:txBody>
                  <a:tcPr anchor="ctr" horzOverflow="overflow"/>
                </a:tc>
              </a:tr>
              <a:tr h="413845">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mj-lt"/>
                        </a:rPr>
                        <a:t>Cash</a:t>
                      </a:r>
                      <a:endParaRPr kumimoji="0" lang="en-US" sz="2000" b="0" i="0" u="none" strike="noStrike" cap="none" normalizeH="0" baseline="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30,000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75,000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32,500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15,000 </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    22,500</a:t>
                      </a:r>
                      <a:endParaRPr kumimoji="0" lang="en-US" sz="2000" b="0" i="0" u="none" strike="noStrike" cap="none" normalizeH="0" baseline="0" dirty="0" smtClean="0">
                        <a:ln>
                          <a:noFill/>
                        </a:ln>
                        <a:solidFill>
                          <a:schemeClr val="tx1"/>
                        </a:solidFill>
                        <a:effectLst/>
                        <a:latin typeface="+mj-lt"/>
                      </a:endParaRPr>
                    </a:p>
                  </a:txBody>
                  <a:tcPr anchor="ctr" horzOverflow="overflow"/>
                </a:tc>
              </a:tr>
              <a:tr h="413845">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mj-lt"/>
                        </a:rPr>
                        <a:t>Current Assets</a:t>
                      </a:r>
                      <a:endParaRPr kumimoji="0" lang="en-US" sz="2000" b="0" i="0" u="none" strike="noStrike" cap="none" normalizeH="0" baseline="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367,500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487,500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495,000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502,500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510,000</a:t>
                      </a:r>
                      <a:endParaRPr kumimoji="0" lang="en-US" sz="2000" b="0" i="0" u="none" strike="noStrike" cap="none" normalizeH="0" baseline="0" dirty="0" smtClean="0">
                        <a:ln>
                          <a:noFill/>
                        </a:ln>
                        <a:solidFill>
                          <a:schemeClr val="tx1"/>
                        </a:solidFill>
                        <a:effectLst/>
                        <a:latin typeface="+mj-lt"/>
                      </a:endParaRPr>
                    </a:p>
                  </a:txBody>
                  <a:tcPr anchor="ctr" horzOverflow="overflow"/>
                </a:tc>
              </a:tr>
              <a:tr h="744921">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967,500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1,082,500 </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1,085,000  </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1,087,500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1,090,000</a:t>
                      </a:r>
                      <a:endParaRPr kumimoji="0" lang="en-US" sz="2000" b="0" i="0" u="none" strike="noStrike" cap="none" normalizeH="0" baseline="0" dirty="0" smtClean="0">
                        <a:ln>
                          <a:noFill/>
                        </a:ln>
                        <a:solidFill>
                          <a:schemeClr val="tx1"/>
                        </a:solidFill>
                        <a:effectLst/>
                        <a:latin typeface="+mj-lt"/>
                      </a:endParaRPr>
                    </a:p>
                  </a:txBody>
                  <a:tcPr anchor="ctr" horzOverflow="overflow"/>
                </a:tc>
              </a:tr>
            </a:tbl>
          </a:graphicData>
        </a:graphic>
      </p:graphicFrame>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2"/>
          <p:cNvSpPr>
            <a:spLocks noGrp="1" noChangeArrowheads="1"/>
          </p:cNvSpPr>
          <p:nvPr>
            <p:ph type="title"/>
          </p:nvPr>
        </p:nvSpPr>
        <p:spPr/>
        <p:txBody>
          <a:bodyPr>
            <a:normAutofit/>
          </a:bodyPr>
          <a:lstStyle/>
          <a:p>
            <a:pPr algn="ctr"/>
            <a:r>
              <a:rPr lang="en-US" sz="4400" b="1" dirty="0"/>
              <a:t>Balance Sheet (Liabilities)</a:t>
            </a:r>
          </a:p>
        </p:txBody>
      </p:sp>
      <p:graphicFrame>
        <p:nvGraphicFramePr>
          <p:cNvPr id="234499" name="Group 3"/>
          <p:cNvGraphicFramePr>
            <a:graphicFrameLocks noGrp="1"/>
          </p:cNvGraphicFramePr>
          <p:nvPr>
            <p:ph type="tbl" idx="1"/>
            <p:extLst>
              <p:ext uri="{D42A27DB-BD31-4B8C-83A1-F6EECF244321}">
                <p14:modId xmlns:p14="http://schemas.microsoft.com/office/powerpoint/2010/main" val="2965163025"/>
              </p:ext>
            </p:extLst>
          </p:nvPr>
        </p:nvGraphicFramePr>
        <p:xfrm>
          <a:off x="304800" y="2185988"/>
          <a:ext cx="8534400" cy="3078480"/>
        </p:xfrm>
        <a:graphic>
          <a:graphicData uri="http://schemas.openxmlformats.org/drawingml/2006/table">
            <a:tbl>
              <a:tblPr>
                <a:tableStyleId>{3C2FFA5D-87B4-456A-9821-1D502468CF0F}</a:tableStyleId>
              </a:tblPr>
              <a:tblGrid>
                <a:gridCol w="2425700"/>
                <a:gridCol w="1077913"/>
                <a:gridCol w="1211262"/>
                <a:gridCol w="1304925"/>
                <a:gridCol w="1295400"/>
                <a:gridCol w="1219200"/>
              </a:tblGrid>
              <a:tr h="328613">
                <a:tc gridSpan="6">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RAMSONS</a:t>
                      </a: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Balance Sheet as at the end of</a:t>
                      </a:r>
                      <a:endParaRPr kumimoji="0" lang="en-US" sz="2000" b="1" i="0" u="none" strike="noStrike" cap="none" normalizeH="0" baseline="0" dirty="0" smtClean="0">
                        <a:ln>
                          <a:noFill/>
                        </a:ln>
                        <a:solidFill>
                          <a:schemeClr val="tx1"/>
                        </a:solidFill>
                        <a:effectLst/>
                        <a:latin typeface="+mj-lt"/>
                      </a:endParaRPr>
                    </a:p>
                  </a:txBody>
                  <a:tcPr horzOverflow="overflow"/>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0975">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Liabilities &amp; Capital</a:t>
                      </a:r>
                      <a:endParaRPr kumimoji="0" lang="en-US" sz="2000" b="1" i="0" u="none" strike="noStrike" cap="none" normalizeH="0" baseline="0" dirty="0" smtClean="0">
                        <a:ln>
                          <a:noFill/>
                        </a:ln>
                        <a:solidFill>
                          <a:schemeClr val="tx1"/>
                        </a:solidFill>
                        <a:effectLst/>
                        <a:latin typeface="+mj-lt"/>
                        <a:cs typeface="Times New Roman" pitchFamily="18"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1 Jan</a:t>
                      </a:r>
                      <a:endParaRPr kumimoji="0" lang="en-US" sz="2000" b="1"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31 Jan</a:t>
                      </a:r>
                      <a:endParaRPr kumimoji="0" lang="en-US" sz="2000" b="1"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28 Feb</a:t>
                      </a:r>
                      <a:endParaRPr kumimoji="0" lang="en-US" sz="2000" b="1"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31 Mar</a:t>
                      </a:r>
                      <a:endParaRPr kumimoji="0" lang="en-US" sz="2000" b="1"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30 Apr</a:t>
                      </a:r>
                      <a:endParaRPr kumimoji="0" lang="en-US" sz="2000" b="1" i="0" u="none" strike="noStrike" cap="none" normalizeH="0" baseline="0" dirty="0" smtClean="0">
                        <a:ln>
                          <a:noFill/>
                        </a:ln>
                        <a:solidFill>
                          <a:schemeClr val="tx1"/>
                        </a:solidFill>
                        <a:effectLst/>
                        <a:latin typeface="+mj-lt"/>
                      </a:endParaRPr>
                    </a:p>
                  </a:txBody>
                  <a:tcPr horzOverflow="overflow"/>
                </a:tc>
              </a:tr>
              <a:tr h="20320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Capital		</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967,500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967,500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967,500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967,500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967,500</a:t>
                      </a:r>
                      <a:endParaRPr kumimoji="0" lang="en-US" sz="2000" b="0" i="0" u="none" strike="noStrike" cap="none" normalizeH="0" baseline="0" dirty="0" smtClean="0">
                        <a:ln>
                          <a:noFill/>
                        </a:ln>
                        <a:solidFill>
                          <a:schemeClr val="tx1"/>
                        </a:solidFill>
                        <a:effectLst/>
                        <a:latin typeface="+mj-lt"/>
                      </a:endParaRPr>
                    </a:p>
                  </a:txBody>
                  <a:tcPr horzOverflow="overflow"/>
                </a:tc>
              </a:tr>
              <a:tr h="274638">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i="1" u="none" strike="noStrike" cap="none" normalizeH="0" baseline="0" dirty="0" smtClean="0">
                          <a:ln>
                            <a:noFill/>
                          </a:ln>
                          <a:effectLst/>
                          <a:latin typeface="+mj-lt"/>
                        </a:rPr>
                        <a:t>Add</a:t>
                      </a:r>
                      <a:r>
                        <a:rPr kumimoji="0" lang="en-US" sz="2000" u="none" strike="noStrike" cap="none" normalizeH="0" baseline="0" dirty="0" smtClean="0">
                          <a:ln>
                            <a:noFill/>
                          </a:ln>
                          <a:effectLst/>
                          <a:latin typeface="+mj-lt"/>
                        </a:rPr>
                        <a:t>: Ret. Earnings</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2,500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mj-lt"/>
                        </a:rPr>
                        <a:t>5,000</a:t>
                      </a:r>
                      <a:endParaRPr kumimoji="0" lang="en-US" sz="2000" b="0" i="0" u="none" strike="noStrike" cap="none" normalizeH="0" baseline="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7,500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10,000</a:t>
                      </a:r>
                      <a:endParaRPr kumimoji="0" lang="en-US" sz="2000" b="0" i="0" u="none" strike="noStrike" cap="none" normalizeH="0" baseline="0" dirty="0" smtClean="0">
                        <a:ln>
                          <a:noFill/>
                        </a:ln>
                        <a:solidFill>
                          <a:schemeClr val="tx1"/>
                        </a:solidFill>
                        <a:effectLst/>
                        <a:latin typeface="+mj-lt"/>
                      </a:endParaRPr>
                    </a:p>
                  </a:txBody>
                  <a:tcPr horzOverflow="overflow"/>
                </a:tc>
              </a:tr>
              <a:tr h="180975">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Owners’ Equity</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967,500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970,000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972,500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975,000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977,500</a:t>
                      </a:r>
                      <a:endParaRPr kumimoji="0" lang="en-US" sz="2000" b="0" i="0" u="none" strike="noStrike" cap="none" normalizeH="0" baseline="0" dirty="0" smtClean="0">
                        <a:ln>
                          <a:noFill/>
                        </a:ln>
                        <a:solidFill>
                          <a:schemeClr val="tx1"/>
                        </a:solidFill>
                        <a:effectLst/>
                        <a:latin typeface="+mj-lt"/>
                      </a:endParaRPr>
                    </a:p>
                  </a:txBody>
                  <a:tcPr horzOverflow="overflow"/>
                </a:tc>
              </a:tr>
              <a:tr h="185738">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mj-lt"/>
                        </a:rPr>
                        <a:t>Accounts Payable</a:t>
                      </a:r>
                      <a:endParaRPr kumimoji="0" lang="en-US" sz="2000" b="0" i="0" u="none" strike="noStrike" cap="none" normalizeH="0" baseline="0" smtClean="0">
                        <a:ln>
                          <a:noFill/>
                        </a:ln>
                        <a:solidFill>
                          <a:schemeClr val="tx1"/>
                        </a:solidFill>
                        <a:effectLst/>
                        <a:latin typeface="+mj-lt"/>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112,500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112,500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112,500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112,500</a:t>
                      </a:r>
                      <a:endParaRPr kumimoji="0" lang="en-US" sz="2000" b="0" i="0" u="none" strike="noStrike" cap="none" normalizeH="0" baseline="0" dirty="0" smtClean="0">
                        <a:ln>
                          <a:noFill/>
                        </a:ln>
                        <a:solidFill>
                          <a:schemeClr val="tx1"/>
                        </a:solidFill>
                        <a:effectLst/>
                        <a:latin typeface="+mj-lt"/>
                      </a:endParaRPr>
                    </a:p>
                  </a:txBody>
                  <a:tcPr horzOverflow="overflow"/>
                </a:tc>
              </a:tr>
              <a:tr h="180975">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smtClean="0">
                          <a:ln>
                            <a:noFill/>
                          </a:ln>
                          <a:effectLst/>
                          <a:latin typeface="+mj-lt"/>
                        </a:rPr>
                        <a:t>Liabilities &amp; Capital</a:t>
                      </a:r>
                      <a:endParaRPr kumimoji="0" lang="en-US" sz="2000" b="0" i="0" u="none" strike="noStrike" cap="none" normalizeH="0" baseline="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967,500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1,082,500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1,085,000 </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1,087,500</a:t>
                      </a:r>
                      <a:endParaRPr kumimoji="0" lang="en-US" sz="2000" b="0" i="0" u="none" strike="noStrike" cap="none" normalizeH="0" baseline="0" dirty="0" smtClean="0">
                        <a:ln>
                          <a:noFill/>
                        </a:ln>
                        <a:solidFill>
                          <a:schemeClr val="tx1"/>
                        </a:solidFill>
                        <a:effectLst/>
                        <a:latin typeface="+mj-lt"/>
                      </a:endParaRPr>
                    </a:p>
                  </a:txBody>
                  <a:tcPr horzOverflow="overflow"/>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1,090,000</a:t>
                      </a:r>
                      <a:endParaRPr kumimoji="0" lang="en-US" sz="2000" b="0" i="0" u="none" strike="noStrike" cap="none" normalizeH="0" baseline="0" dirty="0" smtClean="0">
                        <a:ln>
                          <a:noFill/>
                        </a:ln>
                        <a:solidFill>
                          <a:schemeClr val="tx1"/>
                        </a:solidFill>
                        <a:effectLst/>
                        <a:latin typeface="+mj-lt"/>
                      </a:endParaRPr>
                    </a:p>
                  </a:txBody>
                  <a:tcPr horzOverflow="overflow"/>
                </a:tc>
              </a:tr>
            </a:tbl>
          </a:graphicData>
        </a:graphic>
      </p:graphicFrame>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2"/>
          <p:cNvSpPr>
            <a:spLocks noGrp="1" noChangeArrowheads="1"/>
          </p:cNvSpPr>
          <p:nvPr>
            <p:ph type="title"/>
          </p:nvPr>
        </p:nvSpPr>
        <p:spPr>
          <a:xfrm>
            <a:off x="152400" y="381000"/>
            <a:ext cx="8991600" cy="1139825"/>
          </a:xfrm>
        </p:spPr>
        <p:txBody>
          <a:bodyPr>
            <a:noAutofit/>
          </a:bodyPr>
          <a:lstStyle/>
          <a:p>
            <a:pPr algn="ctr" eaLnBrk="1" hangingPunct="1"/>
            <a:r>
              <a:rPr lang="en-US" sz="3600" b="1" dirty="0"/>
              <a:t>Changes in </a:t>
            </a:r>
            <a:r>
              <a:rPr lang="en-US" sz="3600" b="1" dirty="0" smtClean="0"/>
              <a:t>Working Capital </a:t>
            </a:r>
            <a:r>
              <a:rPr lang="en-US" sz="3600" b="1" dirty="0"/>
              <a:t>and the </a:t>
            </a:r>
            <a:r>
              <a:rPr lang="en-US" sz="3600" b="1" dirty="0" smtClean="0"/>
              <a:t>Possible Sources </a:t>
            </a:r>
            <a:r>
              <a:rPr lang="en-US" sz="3600" b="1" dirty="0"/>
              <a:t>of their </a:t>
            </a:r>
            <a:r>
              <a:rPr lang="en-US" sz="3600" b="1" dirty="0" smtClean="0"/>
              <a:t>Funding</a:t>
            </a:r>
            <a:r>
              <a:rPr lang="en-US" sz="3600" b="1" dirty="0"/>
              <a:t>…</a:t>
            </a:r>
          </a:p>
        </p:txBody>
      </p:sp>
      <p:graphicFrame>
        <p:nvGraphicFramePr>
          <p:cNvPr id="235523" name="Group 3"/>
          <p:cNvGraphicFramePr>
            <a:graphicFrameLocks noGrp="1"/>
          </p:cNvGraphicFramePr>
          <p:nvPr>
            <p:ph type="tbl" idx="1"/>
            <p:extLst>
              <p:ext uri="{D42A27DB-BD31-4B8C-83A1-F6EECF244321}">
                <p14:modId xmlns:p14="http://schemas.microsoft.com/office/powerpoint/2010/main" val="71319571"/>
              </p:ext>
            </p:extLst>
          </p:nvPr>
        </p:nvGraphicFramePr>
        <p:xfrm>
          <a:off x="76200" y="1524001"/>
          <a:ext cx="8763001" cy="4571999"/>
        </p:xfrm>
        <a:graphic>
          <a:graphicData uri="http://schemas.openxmlformats.org/drawingml/2006/table">
            <a:tbl>
              <a:tblPr>
                <a:tableStyleId>{3C2FFA5D-87B4-456A-9821-1D502468CF0F}</a:tableStyleId>
              </a:tblPr>
              <a:tblGrid>
                <a:gridCol w="3701612"/>
                <a:gridCol w="193054"/>
                <a:gridCol w="1249977"/>
                <a:gridCol w="1391423"/>
                <a:gridCol w="1113468"/>
                <a:gridCol w="1113467"/>
              </a:tblGrid>
              <a:tr h="680621">
                <a:tc gridSpan="6">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1" u="none" strike="noStrike" cap="none" normalizeH="0" baseline="0" dirty="0" smtClean="0">
                          <a:ln>
                            <a:noFill/>
                          </a:ln>
                          <a:effectLst/>
                          <a:latin typeface="+mj-lt"/>
                        </a:rPr>
                        <a:t>RAMSONS</a:t>
                      </a:r>
                    </a:p>
                    <a:p>
                      <a:pPr marL="457200" marR="0" lvl="0" indent="-457200" algn="ctr" defTabSz="914400" rtl="0" eaLnBrk="0" fontAlgn="base" latinLnBrk="0" hangingPunct="0">
                        <a:lnSpc>
                          <a:spcPct val="100000"/>
                        </a:lnSpc>
                        <a:spcBef>
                          <a:spcPct val="0"/>
                        </a:spcBef>
                        <a:spcAft>
                          <a:spcPct val="0"/>
                        </a:spcAft>
                        <a:buClrTx/>
                        <a:buSzTx/>
                        <a:buFontTx/>
                        <a:buNone/>
                        <a:tabLst>
                          <a:tab pos="-457200" algn="l"/>
                        </a:tabLst>
                      </a:pPr>
                      <a:r>
                        <a:rPr kumimoji="0" lang="en-US" sz="1800" b="1" u="none" strike="noStrike" cap="none" normalizeH="0" baseline="0" dirty="0" smtClean="0">
                          <a:ln>
                            <a:noFill/>
                          </a:ln>
                          <a:effectLst/>
                          <a:latin typeface="+mj-lt"/>
                        </a:rPr>
                        <a:t>Schedule of Working Capital</a:t>
                      </a:r>
                      <a:endParaRPr kumimoji="0" lang="en-US" sz="1800" b="1" i="0" u="none" strike="noStrike" cap="none" normalizeH="0" baseline="0" dirty="0" smtClean="0">
                        <a:ln>
                          <a:noFill/>
                        </a:ln>
                        <a:solidFill>
                          <a:schemeClr val="tx1"/>
                        </a:solidFill>
                        <a:effectLst/>
                        <a:latin typeface="+mj-lt"/>
                      </a:endParaRPr>
                    </a:p>
                  </a:txBody>
                  <a:tcPr horzOverflow="overflow"/>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29087">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1" u="none" strike="noStrike" cap="none" normalizeH="0" baseline="0" dirty="0" smtClean="0">
                          <a:ln>
                            <a:noFill/>
                          </a:ln>
                          <a:effectLst/>
                          <a:latin typeface="+mj-lt"/>
                        </a:rPr>
                        <a:t>Assets	</a:t>
                      </a:r>
                      <a:endParaRPr kumimoji="0" lang="en-US" sz="1800" b="1" i="0" u="none" strike="noStrike" cap="none" normalizeH="0" baseline="0" dirty="0" smtClean="0">
                        <a:ln>
                          <a:noFill/>
                        </a:ln>
                        <a:solidFill>
                          <a:schemeClr val="tx1"/>
                        </a:solidFill>
                        <a:effectLst/>
                        <a:latin typeface="+mj-lt"/>
                      </a:endParaRPr>
                    </a:p>
                  </a:txBody>
                  <a:tcPr horzOverflow="overflow"/>
                </a:tc>
                <a:tc gridSpan="2">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1" u="none" strike="noStrike" cap="none" normalizeH="0" baseline="0" dirty="0" smtClean="0">
                          <a:ln>
                            <a:noFill/>
                          </a:ln>
                          <a:effectLst/>
                          <a:latin typeface="+mj-lt"/>
                        </a:rPr>
                        <a:t>31 January</a:t>
                      </a:r>
                      <a:endParaRPr kumimoji="0" lang="en-US" sz="1800" b="1" i="0" u="none" strike="noStrike" cap="none" normalizeH="0" baseline="0" dirty="0" smtClean="0">
                        <a:ln>
                          <a:noFill/>
                        </a:ln>
                        <a:solidFill>
                          <a:schemeClr val="tx1"/>
                        </a:solidFill>
                        <a:effectLst/>
                        <a:latin typeface="+mj-lt"/>
                      </a:endParaRPr>
                    </a:p>
                  </a:txBody>
                  <a:tcPr horzOverflow="overflow"/>
                </a:tc>
                <a:tc hMerge="1">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endParaRPr kumimoji="0" lang="en-US" sz="2000" b="1" i="0" u="none" strike="noStrike" cap="none" normalizeH="0" baseline="0" dirty="0" smtClean="0">
                        <a:ln>
                          <a:noFill/>
                        </a:ln>
                        <a:solidFill>
                          <a:schemeClr val="tx1"/>
                        </a:solidFill>
                        <a:effectLst/>
                        <a:latin typeface="Arial Narrow" pitchFamily="34" charset="0"/>
                      </a:endParaRPr>
                    </a:p>
                  </a:txBody>
                  <a:tcP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1" u="none" strike="noStrike" cap="none" normalizeH="0" baseline="0" dirty="0" smtClean="0">
                          <a:ln>
                            <a:noFill/>
                          </a:ln>
                          <a:effectLst/>
                          <a:latin typeface="+mj-lt"/>
                        </a:rPr>
                        <a:t>28 February</a:t>
                      </a:r>
                      <a:endParaRPr kumimoji="0" lang="en-US" sz="1800" b="1"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1" u="none" strike="noStrike" cap="none" normalizeH="0" baseline="0" dirty="0" smtClean="0">
                          <a:ln>
                            <a:noFill/>
                          </a:ln>
                          <a:effectLst/>
                          <a:latin typeface="+mj-lt"/>
                        </a:rPr>
                        <a:t>31 March</a:t>
                      </a:r>
                      <a:endParaRPr kumimoji="0" lang="en-US" sz="1800" b="1"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1" u="none" strike="noStrike" cap="none" normalizeH="0" baseline="0" dirty="0" smtClean="0">
                          <a:ln>
                            <a:noFill/>
                          </a:ln>
                          <a:effectLst/>
                          <a:latin typeface="+mj-lt"/>
                        </a:rPr>
                        <a:t>30 April</a:t>
                      </a:r>
                      <a:endParaRPr kumimoji="0" lang="en-US" sz="1800" b="1" i="0" u="none" strike="noStrike" cap="none" normalizeH="0" baseline="0" dirty="0" smtClean="0">
                        <a:ln>
                          <a:noFill/>
                        </a:ln>
                        <a:solidFill>
                          <a:schemeClr val="tx1"/>
                        </a:solidFill>
                        <a:effectLst/>
                        <a:latin typeface="+mj-lt"/>
                      </a:endParaRPr>
                    </a:p>
                  </a:txBody>
                  <a:tcPr horzOverflow="overflow"/>
                </a:tc>
              </a:tr>
              <a:tr h="384699">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Current assets</a:t>
                      </a:r>
                      <a:endParaRPr kumimoji="0" lang="en-US" sz="1800" b="0" i="0" u="none" strike="noStrike" cap="none" normalizeH="0" baseline="0" dirty="0" smtClean="0">
                        <a:ln>
                          <a:noFill/>
                        </a:ln>
                        <a:solidFill>
                          <a:schemeClr val="tx1"/>
                        </a:solidFill>
                        <a:effectLst/>
                        <a:latin typeface="+mj-lt"/>
                      </a:endParaRPr>
                    </a:p>
                  </a:txBody>
                  <a:tcPr horzOverflow="overflow"/>
                </a:tc>
                <a:tc gridSpan="2">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487,500</a:t>
                      </a:r>
                      <a:endParaRPr kumimoji="0" lang="en-US" sz="1800" b="0" i="0" u="none" strike="noStrike" cap="none" normalizeH="0" baseline="0" dirty="0" smtClean="0">
                        <a:ln>
                          <a:noFill/>
                        </a:ln>
                        <a:solidFill>
                          <a:schemeClr val="tx1"/>
                        </a:solidFill>
                        <a:effectLst/>
                        <a:latin typeface="+mj-lt"/>
                      </a:endParaRPr>
                    </a:p>
                  </a:txBody>
                  <a:tcPr horzOverflow="overflow"/>
                </a:tc>
                <a:tc hMerge="1">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495,000</a:t>
                      </a:r>
                      <a:endParaRPr kumimoji="0" lang="en-US" sz="18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502,500</a:t>
                      </a:r>
                      <a:endParaRPr kumimoji="0" lang="en-US" sz="18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510,000</a:t>
                      </a:r>
                      <a:endParaRPr kumimoji="0" lang="en-US" sz="1800" b="0" i="0" u="none" strike="noStrike" cap="none" normalizeH="0" baseline="0" dirty="0" smtClean="0">
                        <a:ln>
                          <a:noFill/>
                        </a:ln>
                        <a:solidFill>
                          <a:schemeClr val="tx1"/>
                        </a:solidFill>
                        <a:effectLst/>
                        <a:latin typeface="+mj-lt"/>
                      </a:endParaRPr>
                    </a:p>
                  </a:txBody>
                  <a:tcPr horzOverflow="overflow"/>
                </a:tc>
              </a:tr>
              <a:tr h="384699">
                <a:tc>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i="1" u="none" strike="noStrike" cap="none" normalizeH="0" baseline="0" dirty="0" smtClean="0">
                          <a:ln>
                            <a:noFill/>
                          </a:ln>
                          <a:effectLst/>
                          <a:latin typeface="+mj-lt"/>
                        </a:rPr>
                        <a:t>Less</a:t>
                      </a:r>
                      <a:r>
                        <a:rPr kumimoji="0" lang="en-US" sz="1800" u="none" strike="noStrike" cap="none" normalizeH="0" baseline="0" dirty="0" smtClean="0">
                          <a:ln>
                            <a:noFill/>
                          </a:ln>
                          <a:effectLst/>
                          <a:latin typeface="+mj-lt"/>
                        </a:rPr>
                        <a:t>: Current Liabilities</a:t>
                      </a:r>
                      <a:endParaRPr kumimoji="0" lang="en-US" sz="1800" b="0" i="0" u="none" strike="noStrike" cap="none" normalizeH="0" baseline="0" dirty="0" smtClean="0">
                        <a:ln>
                          <a:noFill/>
                        </a:ln>
                        <a:solidFill>
                          <a:schemeClr val="tx1"/>
                        </a:solidFill>
                        <a:effectLst/>
                        <a:latin typeface="+mj-lt"/>
                      </a:endParaRPr>
                    </a:p>
                  </a:txBody>
                  <a:tcPr horzOverflow="overflow"/>
                </a:tc>
                <a:tc gridSpan="2">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112,500</a:t>
                      </a:r>
                      <a:endParaRPr kumimoji="0" lang="en-US" sz="1800" b="0" i="0" u="none" strike="noStrike" cap="none" normalizeH="0" baseline="0" dirty="0" smtClean="0">
                        <a:ln>
                          <a:noFill/>
                        </a:ln>
                        <a:solidFill>
                          <a:schemeClr val="tx1"/>
                        </a:solidFill>
                        <a:effectLst/>
                        <a:latin typeface="+mj-lt"/>
                      </a:endParaRPr>
                    </a:p>
                  </a:txBody>
                  <a:tcPr horzOverflow="overflow"/>
                </a:tc>
                <a:tc hMerge="1">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112,500</a:t>
                      </a:r>
                      <a:endParaRPr kumimoji="0" lang="en-US" sz="18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112,500</a:t>
                      </a:r>
                      <a:endParaRPr kumimoji="0" lang="en-US" sz="18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112,500</a:t>
                      </a:r>
                      <a:endParaRPr kumimoji="0" lang="en-US" sz="1800" b="0" i="0" u="none" strike="noStrike" cap="none" normalizeH="0" baseline="0" dirty="0" smtClean="0">
                        <a:ln>
                          <a:noFill/>
                        </a:ln>
                        <a:solidFill>
                          <a:schemeClr val="tx1"/>
                        </a:solidFill>
                        <a:effectLst/>
                        <a:latin typeface="+mj-lt"/>
                      </a:endParaRPr>
                    </a:p>
                  </a:txBody>
                  <a:tcPr horzOverflow="overflow"/>
                </a:tc>
              </a:tr>
              <a:tr h="384699">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Working Capital</a:t>
                      </a:r>
                      <a:endParaRPr kumimoji="0" lang="en-US" sz="1800" b="0" i="0" u="none" strike="noStrike" cap="none" normalizeH="0" baseline="0" dirty="0" smtClean="0">
                        <a:ln>
                          <a:noFill/>
                        </a:ln>
                        <a:solidFill>
                          <a:schemeClr val="tx1"/>
                        </a:solidFill>
                        <a:effectLst/>
                        <a:latin typeface="+mj-lt"/>
                      </a:endParaRPr>
                    </a:p>
                  </a:txBody>
                  <a:tcPr horzOverflow="overflow"/>
                </a:tc>
                <a:tc gridSpan="2">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375,000</a:t>
                      </a:r>
                      <a:endParaRPr kumimoji="0" lang="en-US" sz="1800" b="0" i="0" u="none" strike="noStrike" cap="none" normalizeH="0" baseline="0" dirty="0" smtClean="0">
                        <a:ln>
                          <a:noFill/>
                        </a:ln>
                        <a:solidFill>
                          <a:schemeClr val="tx1"/>
                        </a:solidFill>
                        <a:effectLst/>
                        <a:latin typeface="+mj-lt"/>
                      </a:endParaRPr>
                    </a:p>
                  </a:txBody>
                  <a:tcPr horzOverflow="overflow"/>
                </a:tc>
                <a:tc hMerge="1">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endParaRPr kumimoji="0" lang="en-US" sz="2000" b="0" i="0" u="none" strike="noStrike" cap="none" normalizeH="0" baseline="0" dirty="0" smtClean="0">
                        <a:ln>
                          <a:noFill/>
                        </a:ln>
                        <a:solidFill>
                          <a:schemeClr val="tx1"/>
                        </a:solidFill>
                        <a:effectLst/>
                        <a:latin typeface="Arial Narrow" pitchFamily="34" charset="0"/>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382,500</a:t>
                      </a:r>
                      <a:endParaRPr kumimoji="0" lang="en-US" sz="18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390,000</a:t>
                      </a:r>
                      <a:endParaRPr kumimoji="0" lang="en-US" sz="18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397,500</a:t>
                      </a:r>
                      <a:endParaRPr kumimoji="0" lang="en-US" sz="1800" b="0" i="0" u="none" strike="noStrike" cap="none" normalizeH="0" baseline="0" dirty="0" smtClean="0">
                        <a:ln>
                          <a:noFill/>
                        </a:ln>
                        <a:solidFill>
                          <a:schemeClr val="tx1"/>
                        </a:solidFill>
                        <a:effectLst/>
                        <a:latin typeface="+mj-lt"/>
                      </a:endParaRPr>
                    </a:p>
                  </a:txBody>
                  <a:tcPr horzOverflow="overflow"/>
                </a:tc>
              </a:tr>
              <a:tr h="384699">
                <a:tc gridSpan="6">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1800" b="1" u="none" strike="noStrike" cap="none" normalizeH="0" baseline="0" dirty="0" smtClean="0">
                          <a:ln>
                            <a:noFill/>
                          </a:ln>
                          <a:effectLst/>
                          <a:latin typeface="+mj-lt"/>
                        </a:rPr>
                        <a:t>Funds From Operation</a:t>
                      </a:r>
                      <a:endParaRPr kumimoji="0" lang="en-US" sz="1800" b="1" i="0" u="none" strike="noStrike" cap="none" normalizeH="0" baseline="0" dirty="0" smtClean="0">
                        <a:ln>
                          <a:noFill/>
                        </a:ln>
                        <a:solidFill>
                          <a:schemeClr val="tx1"/>
                        </a:solidFill>
                        <a:effectLst/>
                        <a:latin typeface="+mj-lt"/>
                      </a:endParaRPr>
                    </a:p>
                  </a:txBody>
                  <a:tcPr horzOverflow="overflow"/>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84699">
                <a:tc gridSpan="2">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smtClean="0">
                          <a:ln>
                            <a:noFill/>
                          </a:ln>
                          <a:effectLst/>
                          <a:latin typeface="+mj-lt"/>
                        </a:rPr>
                        <a:t>Net Profit</a:t>
                      </a:r>
                      <a:endParaRPr kumimoji="0" lang="en-US" sz="1800" b="0" i="0" u="none" strike="noStrike" cap="none" normalizeH="0" baseline="0" smtClean="0">
                        <a:ln>
                          <a:noFill/>
                        </a:ln>
                        <a:solidFill>
                          <a:schemeClr val="tx1"/>
                        </a:solidFill>
                        <a:effectLst/>
                        <a:latin typeface="+mj-lt"/>
                      </a:endParaRPr>
                    </a:p>
                  </a:txBody>
                  <a:tcPr horzOverflow="overflow"/>
                </a:tc>
                <a:tc hMerge="1">
                  <a:txBody>
                    <a:bodyPr/>
                    <a:lstStyle/>
                    <a:p>
                      <a:endParaRPr lang="en-US"/>
                    </a:p>
                  </a:txBody>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smtClean="0">
                          <a:ln>
                            <a:noFill/>
                          </a:ln>
                          <a:effectLst/>
                          <a:latin typeface="+mj-lt"/>
                        </a:rPr>
                        <a:t>6,500</a:t>
                      </a:r>
                      <a:endParaRPr kumimoji="0" lang="en-US" sz="1800" b="0" i="0" u="none" strike="noStrike" cap="none" normalizeH="0" baseline="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6,500</a:t>
                      </a:r>
                      <a:endParaRPr kumimoji="0" lang="en-US" sz="18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6,500</a:t>
                      </a:r>
                      <a:endParaRPr kumimoji="0" lang="en-US" sz="18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6,500</a:t>
                      </a:r>
                      <a:endParaRPr kumimoji="0" lang="en-US" sz="1800" b="0" i="0" u="none" strike="noStrike" cap="none" normalizeH="0" baseline="0" dirty="0" smtClean="0">
                        <a:ln>
                          <a:noFill/>
                        </a:ln>
                        <a:solidFill>
                          <a:schemeClr val="tx1"/>
                        </a:solidFill>
                        <a:effectLst/>
                        <a:latin typeface="+mj-lt"/>
                      </a:endParaRPr>
                    </a:p>
                  </a:txBody>
                  <a:tcPr horzOverflow="overflow"/>
                </a:tc>
              </a:tr>
              <a:tr h="384699">
                <a:tc gridSpan="2">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i="1" u="none" strike="noStrike" cap="none" normalizeH="0" baseline="0" dirty="0" smtClean="0">
                          <a:ln>
                            <a:noFill/>
                          </a:ln>
                          <a:effectLst/>
                          <a:latin typeface="+mj-lt"/>
                        </a:rPr>
                        <a:t>Add</a:t>
                      </a:r>
                      <a:r>
                        <a:rPr kumimoji="0" lang="en-US" sz="1800" u="none" strike="noStrike" cap="none" normalizeH="0" baseline="0" dirty="0" smtClean="0">
                          <a:ln>
                            <a:noFill/>
                          </a:ln>
                          <a:effectLst/>
                          <a:latin typeface="+mj-lt"/>
                        </a:rPr>
                        <a:t>: Depreciation</a:t>
                      </a:r>
                      <a:endParaRPr kumimoji="0" lang="en-US" sz="1800" b="0" i="0" u="none" strike="noStrike" cap="none" normalizeH="0" baseline="0" dirty="0" smtClean="0">
                        <a:ln>
                          <a:noFill/>
                        </a:ln>
                        <a:solidFill>
                          <a:schemeClr val="tx1"/>
                        </a:solidFill>
                        <a:effectLst/>
                        <a:latin typeface="+mj-lt"/>
                      </a:endParaRPr>
                    </a:p>
                  </a:txBody>
                  <a:tcPr horzOverflow="overflow"/>
                </a:tc>
                <a:tc hMerge="1">
                  <a:txBody>
                    <a:bodyPr/>
                    <a:lstStyle/>
                    <a:p>
                      <a:endParaRPr lang="en-US"/>
                    </a:p>
                  </a:txBody>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smtClean="0">
                          <a:ln>
                            <a:noFill/>
                          </a:ln>
                          <a:effectLst/>
                          <a:latin typeface="+mj-lt"/>
                        </a:rPr>
                        <a:t>5,000</a:t>
                      </a:r>
                      <a:endParaRPr kumimoji="0" lang="en-US" sz="1800" b="0" i="0" u="none" strike="noStrike" cap="none" normalizeH="0" baseline="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smtClean="0">
                          <a:ln>
                            <a:noFill/>
                          </a:ln>
                          <a:effectLst/>
                          <a:latin typeface="+mj-lt"/>
                        </a:rPr>
                        <a:t>5,000</a:t>
                      </a:r>
                      <a:endParaRPr kumimoji="0" lang="en-US" sz="1800" b="0" i="0" u="none" strike="noStrike" cap="none" normalizeH="0" baseline="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5,000</a:t>
                      </a:r>
                      <a:endParaRPr kumimoji="0" lang="en-US" sz="18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5,000</a:t>
                      </a:r>
                      <a:endParaRPr kumimoji="0" lang="en-US" sz="1800" b="0" i="0" u="none" strike="noStrike" cap="none" normalizeH="0" baseline="0" dirty="0" smtClean="0">
                        <a:ln>
                          <a:noFill/>
                        </a:ln>
                        <a:solidFill>
                          <a:schemeClr val="tx1"/>
                        </a:solidFill>
                        <a:effectLst/>
                        <a:latin typeface="+mj-lt"/>
                      </a:endParaRPr>
                    </a:p>
                  </a:txBody>
                  <a:tcPr horzOverflow="overflow"/>
                </a:tc>
              </a:tr>
              <a:tr h="384699">
                <a:tc gridSpan="2">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smtClean="0">
                          <a:ln>
                            <a:noFill/>
                          </a:ln>
                          <a:effectLst/>
                          <a:latin typeface="+mj-lt"/>
                        </a:rPr>
                        <a:t>Total Funds generated from operations</a:t>
                      </a:r>
                      <a:endParaRPr kumimoji="0" lang="en-US" sz="1800" b="0" i="0" u="none" strike="noStrike" cap="none" normalizeH="0" baseline="0" smtClean="0">
                        <a:ln>
                          <a:noFill/>
                        </a:ln>
                        <a:solidFill>
                          <a:schemeClr val="tx1"/>
                        </a:solidFill>
                        <a:effectLst/>
                        <a:latin typeface="+mj-lt"/>
                      </a:endParaRPr>
                    </a:p>
                  </a:txBody>
                  <a:tcPr horzOverflow="overflow"/>
                </a:tc>
                <a:tc hMerge="1">
                  <a:txBody>
                    <a:bodyPr/>
                    <a:lstStyle/>
                    <a:p>
                      <a:endParaRPr lang="en-US"/>
                    </a:p>
                  </a:txBody>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smtClean="0">
                          <a:ln>
                            <a:noFill/>
                          </a:ln>
                          <a:effectLst/>
                          <a:latin typeface="+mj-lt"/>
                        </a:rPr>
                        <a:t>11,500</a:t>
                      </a:r>
                      <a:endParaRPr kumimoji="0" lang="en-US" sz="1800" b="0" i="0" u="none" strike="noStrike" cap="none" normalizeH="0" baseline="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smtClean="0">
                          <a:ln>
                            <a:noFill/>
                          </a:ln>
                          <a:effectLst/>
                          <a:latin typeface="+mj-lt"/>
                        </a:rPr>
                        <a:t>11,500</a:t>
                      </a:r>
                      <a:endParaRPr kumimoji="0" lang="en-US" sz="1800" b="0" i="0" u="none" strike="noStrike" cap="none" normalizeH="0" baseline="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11,500</a:t>
                      </a:r>
                      <a:endParaRPr kumimoji="0" lang="en-US" sz="1800" b="0" i="0" u="none" strike="noStrike" cap="none" normalizeH="0" baseline="0" dirty="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11,500</a:t>
                      </a:r>
                      <a:endParaRPr kumimoji="0" lang="en-US" sz="1800" b="0" i="0" u="none" strike="noStrike" cap="none" normalizeH="0" baseline="0" dirty="0" smtClean="0">
                        <a:ln>
                          <a:noFill/>
                        </a:ln>
                        <a:solidFill>
                          <a:schemeClr val="tx1"/>
                        </a:solidFill>
                        <a:effectLst/>
                        <a:latin typeface="+mj-lt"/>
                      </a:endParaRPr>
                    </a:p>
                  </a:txBody>
                  <a:tcPr horzOverflow="overflow"/>
                </a:tc>
              </a:tr>
              <a:tr h="384699">
                <a:tc gridSpan="2">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i="1" u="none" strike="noStrike" cap="none" normalizeH="0" baseline="0" dirty="0" smtClean="0">
                          <a:ln>
                            <a:noFill/>
                          </a:ln>
                          <a:effectLst/>
                          <a:latin typeface="+mj-lt"/>
                        </a:rPr>
                        <a:t>Less</a:t>
                      </a:r>
                      <a:r>
                        <a:rPr kumimoji="0" lang="en-US" sz="1800" u="none" strike="noStrike" cap="none" normalizeH="0" baseline="0" dirty="0" smtClean="0">
                          <a:ln>
                            <a:noFill/>
                          </a:ln>
                          <a:effectLst/>
                          <a:latin typeface="+mj-lt"/>
                        </a:rPr>
                        <a:t>: Withdrawals</a:t>
                      </a:r>
                      <a:endParaRPr kumimoji="0" lang="en-US" sz="1800" b="0" i="0" u="none" strike="noStrike" cap="none" normalizeH="0" baseline="0" dirty="0" smtClean="0">
                        <a:ln>
                          <a:noFill/>
                        </a:ln>
                        <a:solidFill>
                          <a:schemeClr val="tx1"/>
                        </a:solidFill>
                        <a:effectLst/>
                        <a:latin typeface="+mj-lt"/>
                      </a:endParaRPr>
                    </a:p>
                  </a:txBody>
                  <a:tcPr horzOverflow="overflow"/>
                </a:tc>
                <a:tc hMerge="1">
                  <a:txBody>
                    <a:bodyPr/>
                    <a:lstStyle/>
                    <a:p>
                      <a:endParaRPr lang="en-US"/>
                    </a:p>
                  </a:txBody>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smtClean="0">
                          <a:ln>
                            <a:noFill/>
                          </a:ln>
                          <a:effectLst/>
                          <a:latin typeface="+mj-lt"/>
                        </a:rPr>
                        <a:t>4,000</a:t>
                      </a:r>
                      <a:endParaRPr kumimoji="0" lang="en-US" sz="1800" b="0" i="0" u="none" strike="noStrike" cap="none" normalizeH="0" baseline="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smtClean="0">
                          <a:ln>
                            <a:noFill/>
                          </a:ln>
                          <a:effectLst/>
                          <a:latin typeface="+mj-lt"/>
                        </a:rPr>
                        <a:t>4,000</a:t>
                      </a:r>
                      <a:endParaRPr kumimoji="0" lang="en-US" sz="1800" b="0" i="0" u="none" strike="noStrike" cap="none" normalizeH="0" baseline="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smtClean="0">
                          <a:ln>
                            <a:noFill/>
                          </a:ln>
                          <a:effectLst/>
                          <a:latin typeface="+mj-lt"/>
                        </a:rPr>
                        <a:t>4,000</a:t>
                      </a:r>
                      <a:endParaRPr kumimoji="0" lang="en-US" sz="1800" b="0" i="0" u="none" strike="noStrike" cap="none" normalizeH="0" baseline="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4,000</a:t>
                      </a:r>
                      <a:endParaRPr kumimoji="0" lang="en-US" sz="1800" b="0" i="0" u="none" strike="noStrike" cap="none" normalizeH="0" baseline="0" dirty="0" smtClean="0">
                        <a:ln>
                          <a:noFill/>
                        </a:ln>
                        <a:solidFill>
                          <a:schemeClr val="tx1"/>
                        </a:solidFill>
                        <a:effectLst/>
                        <a:latin typeface="+mj-lt"/>
                      </a:endParaRPr>
                    </a:p>
                  </a:txBody>
                  <a:tcPr horzOverflow="overflow"/>
                </a:tc>
              </a:tr>
              <a:tr h="384699">
                <a:tc gridSpan="2">
                  <a:txBody>
                    <a:bodyPr/>
                    <a:lstStyle/>
                    <a:p>
                      <a:pPr marL="457200" marR="0" lvl="0" indent="-457200" algn="just"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Net additions to Working Capital</a:t>
                      </a:r>
                      <a:endParaRPr kumimoji="0" lang="en-US" sz="1800" b="0" i="0" u="none" strike="noStrike" cap="none" normalizeH="0" baseline="0" dirty="0" smtClean="0">
                        <a:ln>
                          <a:noFill/>
                        </a:ln>
                        <a:solidFill>
                          <a:schemeClr val="tx1"/>
                        </a:solidFill>
                        <a:effectLst/>
                        <a:latin typeface="+mj-lt"/>
                      </a:endParaRPr>
                    </a:p>
                  </a:txBody>
                  <a:tcPr horzOverflow="overflow"/>
                </a:tc>
                <a:tc hMerge="1">
                  <a:txBody>
                    <a:bodyPr/>
                    <a:lstStyle/>
                    <a:p>
                      <a:endParaRPr lang="en-US"/>
                    </a:p>
                  </a:txBody>
                  <a:tcPr/>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smtClean="0">
                          <a:ln>
                            <a:noFill/>
                          </a:ln>
                          <a:effectLst/>
                          <a:latin typeface="+mj-lt"/>
                        </a:rPr>
                        <a:t>7,500</a:t>
                      </a:r>
                      <a:endParaRPr kumimoji="0" lang="en-US" sz="1800" b="0" i="0" u="none" strike="noStrike" cap="none" normalizeH="0" baseline="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smtClean="0">
                          <a:ln>
                            <a:noFill/>
                          </a:ln>
                          <a:effectLst/>
                          <a:latin typeface="+mj-lt"/>
                        </a:rPr>
                        <a:t>7,500</a:t>
                      </a:r>
                      <a:endParaRPr kumimoji="0" lang="en-US" sz="1800" b="0" i="0" u="none" strike="noStrike" cap="none" normalizeH="0" baseline="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smtClean="0">
                          <a:ln>
                            <a:noFill/>
                          </a:ln>
                          <a:effectLst/>
                          <a:latin typeface="+mj-lt"/>
                        </a:rPr>
                        <a:t>7,500</a:t>
                      </a:r>
                      <a:endParaRPr kumimoji="0" lang="en-US" sz="1800" b="0" i="0" u="none" strike="noStrike" cap="none" normalizeH="0" baseline="0" smtClean="0">
                        <a:ln>
                          <a:noFill/>
                        </a:ln>
                        <a:solidFill>
                          <a:schemeClr val="tx1"/>
                        </a:solidFill>
                        <a:effectLst/>
                        <a:latin typeface="+mj-lt"/>
                      </a:endParaRPr>
                    </a:p>
                  </a:txBody>
                  <a:tcPr horzOverflow="overflow"/>
                </a:tc>
                <a:tc>
                  <a:txBody>
                    <a:bodyPr/>
                    <a:lstStyle/>
                    <a:p>
                      <a:pPr marL="457200" marR="0" lvl="0" indent="-457200" algn="r" defTabSz="914400" rtl="0" eaLnBrk="1" fontAlgn="base" latinLnBrk="0" hangingPunct="1">
                        <a:lnSpc>
                          <a:spcPct val="100000"/>
                        </a:lnSpc>
                        <a:spcBef>
                          <a:spcPct val="0"/>
                        </a:spcBef>
                        <a:spcAft>
                          <a:spcPct val="0"/>
                        </a:spcAft>
                        <a:buClrTx/>
                        <a:buSzTx/>
                        <a:buFontTx/>
                        <a:buNone/>
                        <a:tabLst>
                          <a:tab pos="-457200" algn="l"/>
                        </a:tabLst>
                      </a:pPr>
                      <a:r>
                        <a:rPr kumimoji="0" lang="en-US" sz="1800" u="none" strike="noStrike" cap="none" normalizeH="0" baseline="0" dirty="0" smtClean="0">
                          <a:ln>
                            <a:noFill/>
                          </a:ln>
                          <a:effectLst/>
                          <a:latin typeface="+mj-lt"/>
                        </a:rPr>
                        <a:t>7,500</a:t>
                      </a:r>
                      <a:endParaRPr kumimoji="0" lang="en-US" sz="1800" b="0" i="0" u="none" strike="noStrike" cap="none" normalizeH="0" baseline="0" dirty="0" smtClean="0">
                        <a:ln>
                          <a:noFill/>
                        </a:ln>
                        <a:solidFill>
                          <a:schemeClr val="tx1"/>
                        </a:solidFill>
                        <a:effectLst/>
                        <a:latin typeface="+mj-lt"/>
                      </a:endParaRPr>
                    </a:p>
                  </a:txBody>
                  <a:tcPr horzOverflow="overflow"/>
                </a:tc>
              </a:tr>
            </a:tbl>
          </a:graphicData>
        </a:graphic>
      </p:graphicFrame>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a:xfrm>
            <a:off x="533400" y="228600"/>
            <a:ext cx="8229600" cy="1143000"/>
          </a:xfrm>
        </p:spPr>
        <p:txBody>
          <a:bodyPr>
            <a:normAutofit/>
          </a:bodyPr>
          <a:lstStyle/>
          <a:p>
            <a:pPr algn="ctr"/>
            <a:r>
              <a:rPr lang="en-US" sz="4400" b="1" dirty="0"/>
              <a:t>Capital Invested In Business</a:t>
            </a:r>
          </a:p>
        </p:txBody>
      </p:sp>
      <p:sp>
        <p:nvSpPr>
          <p:cNvPr id="236547" name="Rectangle 3"/>
          <p:cNvSpPr>
            <a:spLocks noGrp="1" noChangeArrowheads="1"/>
          </p:cNvSpPr>
          <p:nvPr>
            <p:ph idx="1"/>
          </p:nvPr>
        </p:nvSpPr>
        <p:spPr/>
        <p:txBody>
          <a:bodyPr/>
          <a:lstStyle/>
          <a:p>
            <a:pPr marL="457200" indent="-457200" eaLnBrk="1" hangingPunct="1"/>
            <a:r>
              <a:rPr lang="en-US" sz="2400" dirty="0" err="1" smtClean="0">
                <a:latin typeface="+mj-lt"/>
              </a:rPr>
              <a:t>Ramson’s</a:t>
            </a:r>
            <a:r>
              <a:rPr lang="en-US" sz="2400" dirty="0" smtClean="0">
                <a:latin typeface="+mj-lt"/>
              </a:rPr>
              <a:t> Objective: “Invest money to make money”.</a:t>
            </a:r>
          </a:p>
          <a:p>
            <a:pPr marL="457200" indent="-457200" eaLnBrk="1" hangingPunct="1"/>
            <a:endParaRPr lang="en-US" sz="2400" dirty="0" smtClean="0">
              <a:latin typeface="+mj-lt"/>
            </a:endParaRPr>
          </a:p>
          <a:p>
            <a:pPr marL="457200" indent="-457200" eaLnBrk="1" hangingPunct="1"/>
            <a:r>
              <a:rPr lang="en-US" sz="2400" dirty="0" smtClean="0">
                <a:latin typeface="+mj-lt"/>
              </a:rPr>
              <a:t>This investment of profits is known as ‘retained earnings’.</a:t>
            </a:r>
          </a:p>
          <a:p>
            <a:pPr marL="457200" indent="-457200" eaLnBrk="1" hangingPunct="1"/>
            <a:endParaRPr lang="en-US" sz="2400" dirty="0" smtClean="0">
              <a:latin typeface="+mj-lt"/>
            </a:endParaRPr>
          </a:p>
          <a:p>
            <a:pPr marL="457200" indent="-457200" eaLnBrk="1" hangingPunct="1"/>
            <a:r>
              <a:rPr lang="en-US" sz="2400" dirty="0" smtClean="0">
                <a:latin typeface="+mj-lt"/>
              </a:rPr>
              <a:t>The balance sheet(s) of the business shows us how </a:t>
            </a:r>
            <a:r>
              <a:rPr lang="en-US" sz="2400" dirty="0" err="1" smtClean="0">
                <a:latin typeface="+mj-lt"/>
              </a:rPr>
              <a:t>Ramsons</a:t>
            </a:r>
            <a:r>
              <a:rPr lang="en-US" sz="2400" dirty="0" smtClean="0">
                <a:latin typeface="+mj-lt"/>
              </a:rPr>
              <a:t> has utilized the money.</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2"/>
          <p:cNvSpPr>
            <a:spLocks noGrp="1" noChangeArrowheads="1"/>
          </p:cNvSpPr>
          <p:nvPr>
            <p:ph type="title"/>
          </p:nvPr>
        </p:nvSpPr>
        <p:spPr>
          <a:xfrm>
            <a:off x="533400" y="304800"/>
            <a:ext cx="8229600" cy="1143000"/>
          </a:xfrm>
        </p:spPr>
        <p:txBody>
          <a:bodyPr>
            <a:normAutofit/>
          </a:bodyPr>
          <a:lstStyle/>
          <a:p>
            <a:pPr algn="ctr"/>
            <a:r>
              <a:rPr lang="en-US" sz="4400" b="1" dirty="0" err="1" smtClean="0"/>
              <a:t>Ramsons</a:t>
            </a:r>
            <a:r>
              <a:rPr lang="en-US" sz="4400" b="1" dirty="0" smtClean="0"/>
              <a:t>…we </a:t>
            </a:r>
            <a:r>
              <a:rPr lang="en-US" sz="4400" b="1" dirty="0"/>
              <a:t>notice </a:t>
            </a:r>
            <a:r>
              <a:rPr lang="en-US" sz="4400" b="1" dirty="0" smtClean="0"/>
              <a:t>that…</a:t>
            </a:r>
            <a:endParaRPr lang="en-US" sz="4400" b="1" dirty="0"/>
          </a:p>
        </p:txBody>
      </p:sp>
      <p:sp>
        <p:nvSpPr>
          <p:cNvPr id="19461" name="Rectangle 3"/>
          <p:cNvSpPr>
            <a:spLocks noGrp="1" noChangeArrowheads="1"/>
          </p:cNvSpPr>
          <p:nvPr>
            <p:ph idx="1"/>
          </p:nvPr>
        </p:nvSpPr>
        <p:spPr>
          <a:xfrm>
            <a:off x="685800" y="1828800"/>
            <a:ext cx="7772400" cy="4343400"/>
          </a:xfrm>
        </p:spPr>
        <p:txBody>
          <a:bodyPr/>
          <a:lstStyle/>
          <a:p>
            <a:pPr marL="457200" indent="-457200" eaLnBrk="1" hangingPunct="1"/>
            <a:r>
              <a:rPr lang="en-US" sz="2400" dirty="0" smtClean="0">
                <a:latin typeface="+mj-lt"/>
              </a:rPr>
              <a:t>The changes in fixed assets is represented by accumulated depreciation only.</a:t>
            </a:r>
          </a:p>
          <a:p>
            <a:pPr marL="457200" indent="-457200" eaLnBrk="1" hangingPunct="1"/>
            <a:r>
              <a:rPr lang="en-US" sz="2400" dirty="0" smtClean="0">
                <a:latin typeface="+mj-lt"/>
              </a:rPr>
              <a:t>There were no additions to fixed assets.</a:t>
            </a:r>
          </a:p>
          <a:p>
            <a:pPr marL="457200" indent="-457200" eaLnBrk="1" hangingPunct="1"/>
            <a:r>
              <a:rPr lang="en-US" sz="2400" dirty="0" smtClean="0">
                <a:latin typeface="+mj-lt"/>
              </a:rPr>
              <a:t>Reduction in fixed assets due to depreciation is a non-cash transaction.</a:t>
            </a:r>
          </a:p>
          <a:p>
            <a:pPr marL="457200" indent="-457200" eaLnBrk="1" hangingPunct="1"/>
            <a:r>
              <a:rPr lang="en-US" sz="2400" dirty="0" smtClean="0">
                <a:latin typeface="+mj-lt"/>
              </a:rPr>
              <a:t>On the liability side also, there was no transaction involving long-term liabilities or capital.</a:t>
            </a:r>
          </a:p>
          <a:p>
            <a:pPr marL="457200" indent="-457200" eaLnBrk="1" hangingPunct="1"/>
            <a:r>
              <a:rPr lang="en-US" sz="2400" dirty="0" smtClean="0">
                <a:latin typeface="+mj-lt"/>
              </a:rPr>
              <a:t>Only change in the long-term items is the increase in retained earnings.</a:t>
            </a:r>
          </a:p>
          <a:p>
            <a:pPr marL="457200" indent="-457200" eaLnBrk="1" hangingPunct="1"/>
            <a:r>
              <a:rPr lang="en-US" sz="2400" dirty="0" smtClean="0">
                <a:latin typeface="+mj-lt"/>
              </a:rPr>
              <a:t>All changes are in working capital.</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2"/>
          <p:cNvSpPr>
            <a:spLocks noGrp="1" noChangeArrowheads="1"/>
          </p:cNvSpPr>
          <p:nvPr>
            <p:ph type="title"/>
          </p:nvPr>
        </p:nvSpPr>
        <p:spPr>
          <a:xfrm>
            <a:off x="457200" y="228600"/>
            <a:ext cx="8229600" cy="1143000"/>
          </a:xfrm>
        </p:spPr>
        <p:txBody>
          <a:bodyPr>
            <a:normAutofit/>
          </a:bodyPr>
          <a:lstStyle/>
          <a:p>
            <a:pPr algn="ctr"/>
            <a:r>
              <a:rPr lang="en-US" sz="4400" b="1" dirty="0"/>
              <a:t>Further…</a:t>
            </a:r>
          </a:p>
        </p:txBody>
      </p:sp>
      <p:sp>
        <p:nvSpPr>
          <p:cNvPr id="238595" name="Rectangle 3"/>
          <p:cNvSpPr>
            <a:spLocks noGrp="1" noChangeArrowheads="1"/>
          </p:cNvSpPr>
          <p:nvPr>
            <p:ph idx="1"/>
          </p:nvPr>
        </p:nvSpPr>
        <p:spPr>
          <a:xfrm>
            <a:off x="685800" y="1905000"/>
            <a:ext cx="7815263" cy="4114800"/>
          </a:xfrm>
        </p:spPr>
        <p:txBody>
          <a:bodyPr>
            <a:normAutofit/>
          </a:bodyPr>
          <a:lstStyle/>
          <a:p>
            <a:pPr marL="457200" indent="-457200" eaLnBrk="1" hangingPunct="1"/>
            <a:r>
              <a:rPr lang="en-US" sz="2400" dirty="0" smtClean="0">
                <a:latin typeface="+mj-lt"/>
              </a:rPr>
              <a:t>The net change in working capital is an increase of INR 7,500 per period.</a:t>
            </a:r>
          </a:p>
          <a:p>
            <a:pPr marL="457200" indent="-457200" eaLnBrk="1" hangingPunct="1"/>
            <a:r>
              <a:rPr lang="en-US" sz="2400" dirty="0" smtClean="0">
                <a:latin typeface="+mj-lt"/>
              </a:rPr>
              <a:t>This points to changes in current assets and current liabilities:</a:t>
            </a:r>
          </a:p>
          <a:p>
            <a:pPr marL="957263" lvl="1" indent="-385763" eaLnBrk="1" hangingPunct="1"/>
            <a:r>
              <a:rPr lang="en-US" sz="2400" dirty="0" smtClean="0">
                <a:latin typeface="+mj-lt"/>
              </a:rPr>
              <a:t>Changes in cash and receivable.</a:t>
            </a:r>
          </a:p>
          <a:p>
            <a:pPr marL="957263" lvl="1" indent="-385763" eaLnBrk="1" hangingPunct="1"/>
            <a:r>
              <a:rPr lang="en-US" sz="2400" dirty="0" smtClean="0">
                <a:latin typeface="+mj-lt"/>
              </a:rPr>
              <a:t>Only item of current liability to change is the accounts payable during the first period, which is maintained later on.</a:t>
            </a:r>
          </a:p>
          <a:p>
            <a:pPr marL="957263" lvl="1" indent="-385763" eaLnBrk="1" hangingPunct="1"/>
            <a:r>
              <a:rPr lang="en-US" sz="2400" dirty="0" smtClean="0">
                <a:latin typeface="+mj-lt"/>
              </a:rPr>
              <a:t>The increase in receivable needed funds to finance it, and it was provided in part by the increase in payable.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
          <p:cNvSpPr>
            <a:spLocks noGrp="1" noChangeArrowheads="1"/>
          </p:cNvSpPr>
          <p:nvPr>
            <p:ph type="title"/>
          </p:nvPr>
        </p:nvSpPr>
        <p:spPr>
          <a:xfrm>
            <a:off x="533400" y="0"/>
            <a:ext cx="8229600" cy="1143000"/>
          </a:xfrm>
        </p:spPr>
        <p:txBody>
          <a:bodyPr>
            <a:normAutofit/>
          </a:bodyPr>
          <a:lstStyle/>
          <a:p>
            <a:pPr algn="ctr"/>
            <a:r>
              <a:rPr lang="en-US" sz="4400" b="1" dirty="0"/>
              <a:t>Continued…</a:t>
            </a:r>
          </a:p>
        </p:txBody>
      </p:sp>
      <p:sp>
        <p:nvSpPr>
          <p:cNvPr id="239619" name="Rectangle 3"/>
          <p:cNvSpPr>
            <a:spLocks noGrp="1" noChangeArrowheads="1"/>
          </p:cNvSpPr>
          <p:nvPr>
            <p:ph idx="1"/>
          </p:nvPr>
        </p:nvSpPr>
        <p:spPr>
          <a:xfrm>
            <a:off x="685800" y="1600200"/>
            <a:ext cx="7924800" cy="4648200"/>
          </a:xfrm>
        </p:spPr>
        <p:txBody>
          <a:bodyPr>
            <a:normAutofit fontScale="92500" lnSpcReduction="10000"/>
          </a:bodyPr>
          <a:lstStyle/>
          <a:p>
            <a:pPr marL="457200" indent="-457200" eaLnBrk="1" hangingPunct="1"/>
            <a:r>
              <a:rPr lang="en-US" sz="2400" dirty="0" smtClean="0">
                <a:latin typeface="+mj-lt"/>
              </a:rPr>
              <a:t>If an increase in current assets is offset by an equal increase in current liabilities, the net impact on working capital is zero.</a:t>
            </a:r>
          </a:p>
          <a:p>
            <a:pPr marL="457200" indent="-457200" eaLnBrk="1" hangingPunct="1"/>
            <a:r>
              <a:rPr lang="en-US" sz="2400" dirty="0" smtClean="0">
                <a:latin typeface="+mj-lt"/>
              </a:rPr>
              <a:t>This leaves us with the only other item, which could have financed the change in working capital </a:t>
            </a:r>
            <a:r>
              <a:rPr lang="en-US" sz="2400" dirty="0" smtClean="0">
                <a:latin typeface="+mj-lt"/>
                <a:sym typeface="Wingdings" pitchFamily="2" charset="2"/>
              </a:rPr>
              <a:t> </a:t>
            </a:r>
            <a:r>
              <a:rPr lang="en-US" sz="2400" dirty="0" smtClean="0">
                <a:latin typeface="+mj-lt"/>
              </a:rPr>
              <a:t>funds generated by operations.</a:t>
            </a:r>
          </a:p>
          <a:p>
            <a:pPr marL="457200" indent="-457200" eaLnBrk="1" hangingPunct="1"/>
            <a:r>
              <a:rPr lang="en-US" sz="2400" dirty="0" smtClean="0">
                <a:latin typeface="+mj-lt"/>
              </a:rPr>
              <a:t>The operations provided a profit of INR 6,500 during each period.</a:t>
            </a:r>
          </a:p>
          <a:p>
            <a:pPr marL="457200" indent="-457200" eaLnBrk="1" hangingPunct="1"/>
            <a:r>
              <a:rPr lang="en-US" sz="2400" dirty="0" smtClean="0">
                <a:latin typeface="+mj-lt"/>
              </a:rPr>
              <a:t>An expiration of fixed assets in the amount of INR 5,000 per month.</a:t>
            </a:r>
          </a:p>
          <a:p>
            <a:pPr marL="457200" indent="-457200" eaLnBrk="1" hangingPunct="1"/>
            <a:r>
              <a:rPr lang="en-US" sz="2400" dirty="0" smtClean="0">
                <a:latin typeface="+mj-lt"/>
              </a:rPr>
              <a:t>Thus operations generated is INR 11,500 per period.</a:t>
            </a:r>
          </a:p>
          <a:p>
            <a:pPr marL="457200" indent="-457200" eaLnBrk="1" hangingPunct="1"/>
            <a:r>
              <a:rPr lang="en-US" sz="2400" dirty="0" smtClean="0">
                <a:latin typeface="+mj-lt"/>
              </a:rPr>
              <a:t>The owner regularly withdrew cash of INR 4,000 per period leaving in business additional resources of INR 7,500 per period, which is the change in working capital.</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2"/>
          <p:cNvSpPr>
            <a:spLocks noGrp="1" noChangeArrowheads="1"/>
          </p:cNvSpPr>
          <p:nvPr>
            <p:ph type="title"/>
          </p:nvPr>
        </p:nvSpPr>
        <p:spPr>
          <a:xfrm>
            <a:off x="609600" y="-76200"/>
            <a:ext cx="8001000" cy="1216025"/>
          </a:xfrm>
        </p:spPr>
        <p:txBody>
          <a:bodyPr>
            <a:normAutofit/>
          </a:bodyPr>
          <a:lstStyle/>
          <a:p>
            <a:pPr algn="ctr"/>
            <a:r>
              <a:rPr lang="en-US" sz="4400" b="1" dirty="0"/>
              <a:t>Changes in Working Capital</a:t>
            </a:r>
          </a:p>
        </p:txBody>
      </p:sp>
      <p:graphicFrame>
        <p:nvGraphicFramePr>
          <p:cNvPr id="240643" name="Group 3"/>
          <p:cNvGraphicFramePr>
            <a:graphicFrameLocks noGrp="1"/>
          </p:cNvGraphicFramePr>
          <p:nvPr>
            <p:ph type="tbl" idx="1"/>
            <p:extLst>
              <p:ext uri="{D42A27DB-BD31-4B8C-83A1-F6EECF244321}">
                <p14:modId xmlns:p14="http://schemas.microsoft.com/office/powerpoint/2010/main" val="759817487"/>
              </p:ext>
            </p:extLst>
          </p:nvPr>
        </p:nvGraphicFramePr>
        <p:xfrm>
          <a:off x="566738" y="1752600"/>
          <a:ext cx="8001000" cy="1097280"/>
        </p:xfrm>
        <a:graphic>
          <a:graphicData uri="http://schemas.openxmlformats.org/drawingml/2006/table">
            <a:tbl>
              <a:tblPr>
                <a:tableStyleId>{3C2FFA5D-87B4-456A-9821-1D502468CF0F}</a:tableStyleId>
              </a:tblPr>
              <a:tblGrid>
                <a:gridCol w="1185862"/>
                <a:gridCol w="1371600"/>
                <a:gridCol w="1447800"/>
                <a:gridCol w="1371600"/>
                <a:gridCol w="1371600"/>
                <a:gridCol w="1252538"/>
              </a:tblGrid>
              <a:tr h="22860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1 Jan</a:t>
                      </a:r>
                      <a:endParaRPr kumimoji="0" lang="en-US" sz="2000" b="1"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31 Jan</a:t>
                      </a:r>
                      <a:endParaRPr kumimoji="0" lang="en-US" sz="2000" b="1"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28 Feb</a:t>
                      </a:r>
                      <a:endParaRPr kumimoji="0" lang="en-US" sz="2000" b="1"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31 March</a:t>
                      </a:r>
                      <a:endParaRPr kumimoji="0" lang="en-US" sz="2000" b="1"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30 April</a:t>
                      </a:r>
                      <a:endParaRPr kumimoji="0" lang="en-US" sz="2000" b="1" i="0" u="none" strike="noStrike" cap="none" normalizeH="0" baseline="0" dirty="0" smtClean="0">
                        <a:ln>
                          <a:noFill/>
                        </a:ln>
                        <a:solidFill>
                          <a:schemeClr val="tx1"/>
                        </a:solidFill>
                        <a:effectLst/>
                        <a:latin typeface="+mj-lt"/>
                      </a:endParaRPr>
                    </a:p>
                  </a:txBody>
                  <a:tcPr anchor="ctr" horzOverflow="overflow"/>
                </a:tc>
              </a:tr>
              <a:tr h="180975">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000" b="1" u="none" strike="noStrike" cap="none" normalizeH="0" baseline="0" dirty="0" smtClean="0">
                          <a:ln>
                            <a:noFill/>
                          </a:ln>
                          <a:effectLst/>
                          <a:latin typeface="+mj-lt"/>
                        </a:rPr>
                        <a:t>Working Capital</a:t>
                      </a:r>
                      <a:endParaRPr kumimoji="0" lang="en-US" sz="2000" b="1" i="0" u="none" strike="noStrike" cap="none" normalizeH="0" baseline="0" dirty="0" smtClean="0">
                        <a:ln>
                          <a:noFill/>
                        </a:ln>
                        <a:solidFill>
                          <a:schemeClr val="tx1"/>
                        </a:solidFill>
                        <a:effectLst/>
                        <a:latin typeface="+mj-lt"/>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3,67,500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3,75,000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3,82,500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3,90,000</a:t>
                      </a:r>
                      <a:endParaRPr kumimoji="0" lang="en-US" sz="20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000" u="none" strike="noStrike" cap="none" normalizeH="0" baseline="0" dirty="0" smtClean="0">
                          <a:ln>
                            <a:noFill/>
                          </a:ln>
                          <a:effectLst/>
                          <a:latin typeface="+mj-lt"/>
                        </a:rPr>
                        <a:t>3,97,500</a:t>
                      </a:r>
                      <a:endParaRPr kumimoji="0" lang="en-US" sz="2000" b="0" i="0" u="none" strike="noStrike" cap="none" normalizeH="0" baseline="0" dirty="0" smtClean="0">
                        <a:ln>
                          <a:noFill/>
                        </a:ln>
                        <a:solidFill>
                          <a:schemeClr val="tx1"/>
                        </a:solidFill>
                        <a:effectLst/>
                        <a:latin typeface="+mj-lt"/>
                      </a:endParaRPr>
                    </a:p>
                  </a:txBody>
                  <a:tcPr anchor="ctr" horzOverflow="overflow"/>
                </a:tc>
              </a:tr>
            </a:tbl>
          </a:graphicData>
        </a:graphic>
      </p:graphicFrame>
      <p:sp>
        <p:nvSpPr>
          <p:cNvPr id="240666" name="Rectangle 26"/>
          <p:cNvSpPr>
            <a:spLocks noChangeArrowheads="1"/>
          </p:cNvSpPr>
          <p:nvPr/>
        </p:nvSpPr>
        <p:spPr bwMode="auto">
          <a:xfrm>
            <a:off x="609600" y="3124200"/>
            <a:ext cx="8001000" cy="2973388"/>
          </a:xfrm>
          <a:prstGeom prst="rect">
            <a:avLst/>
          </a:prstGeom>
          <a:noFill/>
          <a:ln w="12700">
            <a:noFill/>
            <a:miter lim="800000"/>
            <a:headEnd/>
            <a:tailEnd/>
          </a:ln>
        </p:spPr>
        <p:txBody>
          <a:bodyPr anchor="ctr">
            <a:spAutoFit/>
          </a:bodyPr>
          <a:lstStyle/>
          <a:p>
            <a:pPr marL="457200" indent="-457200" eaLnBrk="1" hangingPunct="1">
              <a:spcBef>
                <a:spcPct val="20000"/>
              </a:spcBef>
              <a:tabLst>
                <a:tab pos="-457200" algn="l"/>
              </a:tabLst>
            </a:pPr>
            <a:r>
              <a:rPr lang="en-US" dirty="0">
                <a:latin typeface="+mj-lt"/>
                <a:cs typeface="Times New Roman" pitchFamily="18" charset="0"/>
              </a:rPr>
              <a:t>We could summarize the normal uses of funds (working capital) as follows:</a:t>
            </a:r>
            <a:endParaRPr lang="en-US" dirty="0">
              <a:latin typeface="+mj-lt"/>
            </a:endParaRPr>
          </a:p>
          <a:p>
            <a:pPr marL="457200" indent="-457200">
              <a:spcBef>
                <a:spcPct val="20000"/>
              </a:spcBef>
              <a:buFontTx/>
              <a:buAutoNum type="arabicPeriod"/>
              <a:tabLst>
                <a:tab pos="-457200" algn="l"/>
              </a:tabLst>
            </a:pPr>
            <a:r>
              <a:rPr lang="en-US" dirty="0">
                <a:latin typeface="+mj-lt"/>
                <a:cs typeface="Times New Roman" pitchFamily="18" charset="0"/>
              </a:rPr>
              <a:t>Acquisition of new non-current </a:t>
            </a:r>
            <a:r>
              <a:rPr lang="en-US" dirty="0" smtClean="0">
                <a:latin typeface="+mj-lt"/>
                <a:cs typeface="Times New Roman" pitchFamily="18" charset="0"/>
              </a:rPr>
              <a:t>assets.</a:t>
            </a:r>
            <a:endParaRPr lang="en-US" dirty="0">
              <a:latin typeface="+mj-lt"/>
              <a:cs typeface="Times New Roman" pitchFamily="18" charset="0"/>
            </a:endParaRPr>
          </a:p>
          <a:p>
            <a:pPr marL="457200" indent="-457200">
              <a:spcBef>
                <a:spcPct val="20000"/>
              </a:spcBef>
              <a:buFontTx/>
              <a:buAutoNum type="arabicPeriod"/>
              <a:tabLst>
                <a:tab pos="-457200" algn="l"/>
              </a:tabLst>
            </a:pPr>
            <a:r>
              <a:rPr lang="en-US" dirty="0">
                <a:latin typeface="+mj-lt"/>
                <a:cs typeface="Times New Roman" pitchFamily="18" charset="0"/>
              </a:rPr>
              <a:t>Repayment of non-current </a:t>
            </a:r>
            <a:r>
              <a:rPr lang="en-US" dirty="0" smtClean="0">
                <a:latin typeface="+mj-lt"/>
                <a:cs typeface="Times New Roman" pitchFamily="18" charset="0"/>
              </a:rPr>
              <a:t>debt.</a:t>
            </a:r>
            <a:endParaRPr lang="en-US" dirty="0">
              <a:latin typeface="+mj-lt"/>
              <a:cs typeface="Times New Roman" pitchFamily="18" charset="0"/>
            </a:endParaRPr>
          </a:p>
          <a:p>
            <a:pPr marL="457200" indent="-457200">
              <a:spcBef>
                <a:spcPct val="20000"/>
              </a:spcBef>
              <a:buFontTx/>
              <a:buAutoNum type="arabicPeriod"/>
              <a:tabLst>
                <a:tab pos="-457200" algn="l"/>
              </a:tabLst>
            </a:pPr>
            <a:r>
              <a:rPr lang="en-US" dirty="0">
                <a:latin typeface="+mj-lt"/>
                <a:cs typeface="Times New Roman" pitchFamily="18" charset="0"/>
              </a:rPr>
              <a:t>Profit distribution to </a:t>
            </a:r>
            <a:r>
              <a:rPr lang="en-US" dirty="0" smtClean="0">
                <a:latin typeface="+mj-lt"/>
                <a:cs typeface="Times New Roman" pitchFamily="18" charset="0"/>
              </a:rPr>
              <a:t>owners.</a:t>
            </a:r>
            <a:endParaRPr lang="en-US" dirty="0">
              <a:latin typeface="+mj-lt"/>
              <a:cs typeface="Times New Roman" pitchFamily="18" charset="0"/>
            </a:endParaRPr>
          </a:p>
          <a:p>
            <a:pPr marL="457200" indent="-457200">
              <a:spcBef>
                <a:spcPct val="20000"/>
              </a:spcBef>
              <a:buFontTx/>
              <a:buAutoNum type="arabicPeriod"/>
              <a:tabLst>
                <a:tab pos="-457200" algn="l"/>
              </a:tabLst>
            </a:pPr>
            <a:r>
              <a:rPr lang="en-US" dirty="0">
                <a:latin typeface="+mj-lt"/>
                <a:cs typeface="Times New Roman" pitchFamily="18" charset="0"/>
              </a:rPr>
              <a:t>Increase in the balance of working capital (current assets - current liabilities</a:t>
            </a:r>
            <a:r>
              <a:rPr lang="en-US" dirty="0" smtClean="0">
                <a:latin typeface="+mj-lt"/>
                <a:cs typeface="Times New Roman" pitchFamily="18" charset="0"/>
              </a:rPr>
              <a:t>).</a:t>
            </a:r>
            <a:endParaRPr lang="en-US" dirty="0">
              <a:latin typeface="+mj-lt"/>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8763000" cy="1143000"/>
          </a:xfrm>
        </p:spPr>
        <p:txBody>
          <a:bodyPr>
            <a:noAutofit/>
          </a:bodyPr>
          <a:lstStyle/>
          <a:p>
            <a:pPr algn="ctr">
              <a:tabLst>
                <a:tab pos="-457200" algn="l"/>
              </a:tabLst>
            </a:pPr>
            <a:r>
              <a:rPr lang="en-US" sz="4400" b="1" dirty="0"/>
              <a:t>Three Activities of a Cash Flow Statement</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25134443"/>
              </p:ext>
            </p:extLst>
          </p:nvPr>
        </p:nvGraphicFramePr>
        <p:xfrm>
          <a:off x="228600" y="1981200"/>
          <a:ext cx="8534400" cy="3426798"/>
        </p:xfrm>
        <a:graphic>
          <a:graphicData uri="http://schemas.openxmlformats.org/drawingml/2006/table">
            <a:tbl>
              <a:tblPr firstRow="1" bandRow="1">
                <a:tableStyleId>{69CF1AB2-1976-4502-BF36-3FF5EA218861}</a:tableStyleId>
              </a:tblPr>
              <a:tblGrid>
                <a:gridCol w="7239000"/>
                <a:gridCol w="1295400"/>
              </a:tblGrid>
              <a:tr h="449213">
                <a:tc>
                  <a:txBody>
                    <a:bodyPr/>
                    <a:lstStyle/>
                    <a:p>
                      <a:pPr marL="457200" marR="0" algn="just">
                        <a:spcBef>
                          <a:spcPts val="0"/>
                        </a:spcBef>
                        <a:spcAft>
                          <a:spcPts val="0"/>
                        </a:spcAft>
                        <a:tabLst>
                          <a:tab pos="-457200" algn="l"/>
                        </a:tabLst>
                      </a:pPr>
                      <a:endParaRPr lang="en-US" sz="2400" spc="-15" dirty="0">
                        <a:latin typeface="+mj-lt"/>
                        <a:ea typeface="Times New Roman"/>
                        <a:cs typeface="Times New Roman"/>
                      </a:endParaRPr>
                    </a:p>
                  </a:txBody>
                  <a:tcPr marL="68580" marR="68580" marT="0" marB="0"/>
                </a:tc>
                <a:tc>
                  <a:txBody>
                    <a:bodyPr/>
                    <a:lstStyle/>
                    <a:p>
                      <a:pPr marL="0" marR="0" algn="just">
                        <a:spcBef>
                          <a:spcPts val="0"/>
                        </a:spcBef>
                        <a:spcAft>
                          <a:spcPts val="0"/>
                        </a:spcAft>
                        <a:tabLst>
                          <a:tab pos="-457200" algn="l"/>
                        </a:tabLst>
                      </a:pPr>
                      <a:r>
                        <a:rPr lang="en-US" sz="2400" spc="-15">
                          <a:latin typeface="+mj-lt"/>
                          <a:ea typeface="Times New Roman"/>
                        </a:rPr>
                        <a:t>Amount</a:t>
                      </a:r>
                      <a:endParaRPr lang="en-US" sz="2400">
                        <a:latin typeface="+mj-lt"/>
                        <a:ea typeface="Times New Roman"/>
                      </a:endParaRPr>
                    </a:p>
                  </a:txBody>
                  <a:tcPr marL="68580" marR="68580" marT="0" marB="0"/>
                </a:tc>
              </a:tr>
              <a:tr h="449213">
                <a:tc>
                  <a:txBody>
                    <a:bodyPr/>
                    <a:lstStyle/>
                    <a:p>
                      <a:pPr marL="342900" marR="0" lvl="0" indent="-342900" algn="just">
                        <a:spcBef>
                          <a:spcPts val="0"/>
                        </a:spcBef>
                        <a:spcAft>
                          <a:spcPts val="0"/>
                        </a:spcAft>
                        <a:buFont typeface="+mj-lt"/>
                        <a:buAutoNum type="alphaUcParenBoth"/>
                        <a:tabLst>
                          <a:tab pos="-457200" algn="l"/>
                        </a:tabLst>
                      </a:pPr>
                      <a:r>
                        <a:rPr lang="en-US" sz="2400" spc="-15" dirty="0">
                          <a:latin typeface="+mj-lt"/>
                          <a:ea typeface="Times New Roman"/>
                          <a:cs typeface="Times New Roman"/>
                        </a:rPr>
                        <a:t>Cash flows from operating activities</a:t>
                      </a:r>
                      <a:endParaRPr lang="en-US" sz="2400" dirty="0">
                        <a:latin typeface="+mj-lt"/>
                        <a:ea typeface="Times New Roman"/>
                        <a:cs typeface="Times New Roman"/>
                      </a:endParaRPr>
                    </a:p>
                  </a:txBody>
                  <a:tcPr marL="68580" marR="68580" marT="0" marB="0"/>
                </a:tc>
                <a:tc>
                  <a:txBody>
                    <a:bodyPr/>
                    <a:lstStyle/>
                    <a:p>
                      <a:pPr marL="0" marR="0" algn="just">
                        <a:spcBef>
                          <a:spcPts val="0"/>
                        </a:spcBef>
                        <a:spcAft>
                          <a:spcPts val="0"/>
                        </a:spcAft>
                        <a:tabLst>
                          <a:tab pos="-457200" algn="l"/>
                        </a:tabLst>
                      </a:pPr>
                      <a:r>
                        <a:rPr lang="en-US" sz="2400" spc="-15">
                          <a:latin typeface="+mj-lt"/>
                          <a:ea typeface="Times New Roman"/>
                        </a:rPr>
                        <a:t>XXXX</a:t>
                      </a:r>
                      <a:endParaRPr lang="en-US" sz="2400">
                        <a:latin typeface="+mj-lt"/>
                        <a:ea typeface="Times New Roman"/>
                      </a:endParaRPr>
                    </a:p>
                  </a:txBody>
                  <a:tcPr marL="68580" marR="68580" marT="0" marB="0"/>
                </a:tc>
              </a:tr>
              <a:tr h="449213">
                <a:tc>
                  <a:txBody>
                    <a:bodyPr/>
                    <a:lstStyle/>
                    <a:p>
                      <a:pPr marL="342900" marR="0" lvl="0" indent="-342900" algn="just">
                        <a:spcBef>
                          <a:spcPts val="0"/>
                        </a:spcBef>
                        <a:spcAft>
                          <a:spcPts val="0"/>
                        </a:spcAft>
                        <a:buFont typeface="+mj-lt"/>
                        <a:buAutoNum type="alphaUcParenBoth"/>
                        <a:tabLst>
                          <a:tab pos="-457200" algn="l"/>
                        </a:tabLst>
                      </a:pPr>
                      <a:r>
                        <a:rPr lang="en-US" sz="2400" spc="-15" dirty="0">
                          <a:latin typeface="+mj-lt"/>
                          <a:ea typeface="Times New Roman"/>
                          <a:cs typeface="Times New Roman"/>
                        </a:rPr>
                        <a:t>Cash flows from investing activities</a:t>
                      </a:r>
                      <a:endParaRPr lang="en-US" sz="2400" dirty="0">
                        <a:latin typeface="+mj-lt"/>
                        <a:ea typeface="Times New Roman"/>
                        <a:cs typeface="Times New Roman"/>
                      </a:endParaRPr>
                    </a:p>
                  </a:txBody>
                  <a:tcPr marL="68580" marR="68580" marT="0" marB="0"/>
                </a:tc>
                <a:tc>
                  <a:txBody>
                    <a:bodyPr/>
                    <a:lstStyle/>
                    <a:p>
                      <a:pPr marL="0" marR="0" algn="just">
                        <a:spcBef>
                          <a:spcPts val="0"/>
                        </a:spcBef>
                        <a:spcAft>
                          <a:spcPts val="0"/>
                        </a:spcAft>
                        <a:tabLst>
                          <a:tab pos="-457200" algn="l"/>
                        </a:tabLst>
                      </a:pPr>
                      <a:r>
                        <a:rPr lang="en-US" sz="2400" spc="-15" dirty="0">
                          <a:latin typeface="+mj-lt"/>
                          <a:ea typeface="Times New Roman"/>
                        </a:rPr>
                        <a:t>XXXX</a:t>
                      </a:r>
                      <a:endParaRPr lang="en-US" sz="2400" dirty="0">
                        <a:latin typeface="+mj-lt"/>
                        <a:ea typeface="Times New Roman"/>
                      </a:endParaRPr>
                    </a:p>
                  </a:txBody>
                  <a:tcPr marL="68580" marR="68580" marT="0" marB="0"/>
                </a:tc>
              </a:tr>
              <a:tr h="449213">
                <a:tc>
                  <a:txBody>
                    <a:bodyPr/>
                    <a:lstStyle/>
                    <a:p>
                      <a:pPr marL="342900" marR="0" lvl="0" indent="-342900" algn="just">
                        <a:spcBef>
                          <a:spcPts val="0"/>
                        </a:spcBef>
                        <a:spcAft>
                          <a:spcPts val="0"/>
                        </a:spcAft>
                        <a:buFont typeface="+mj-lt"/>
                        <a:buAutoNum type="alphaUcParenBoth"/>
                        <a:tabLst>
                          <a:tab pos="-457200" algn="l"/>
                        </a:tabLst>
                      </a:pPr>
                      <a:r>
                        <a:rPr lang="en-US" sz="2400" spc="-15">
                          <a:latin typeface="+mj-lt"/>
                          <a:ea typeface="Times New Roman"/>
                          <a:cs typeface="Times New Roman"/>
                        </a:rPr>
                        <a:t>Cash flows from financing activities</a:t>
                      </a:r>
                      <a:endParaRPr lang="en-US" sz="2400">
                        <a:latin typeface="+mj-lt"/>
                        <a:ea typeface="Times New Roman"/>
                        <a:cs typeface="Times New Roman"/>
                      </a:endParaRPr>
                    </a:p>
                  </a:txBody>
                  <a:tcPr marL="68580" marR="68580" marT="0" marB="0"/>
                </a:tc>
                <a:tc>
                  <a:txBody>
                    <a:bodyPr/>
                    <a:lstStyle/>
                    <a:p>
                      <a:pPr marL="0" marR="0" algn="just">
                        <a:spcBef>
                          <a:spcPts val="0"/>
                        </a:spcBef>
                        <a:spcAft>
                          <a:spcPts val="0"/>
                        </a:spcAft>
                        <a:tabLst>
                          <a:tab pos="-457200" algn="l"/>
                        </a:tabLst>
                      </a:pPr>
                      <a:r>
                        <a:rPr lang="en-US" sz="2400" spc="-15" dirty="0">
                          <a:latin typeface="+mj-lt"/>
                          <a:ea typeface="Times New Roman"/>
                        </a:rPr>
                        <a:t>XXXX</a:t>
                      </a:r>
                      <a:endParaRPr lang="en-US" sz="2400" dirty="0">
                        <a:latin typeface="+mj-lt"/>
                        <a:ea typeface="Times New Roman"/>
                      </a:endParaRPr>
                    </a:p>
                  </a:txBody>
                  <a:tcPr marL="68580" marR="68580" marT="0" marB="0"/>
                </a:tc>
              </a:tr>
              <a:tr h="489148">
                <a:tc>
                  <a:txBody>
                    <a:bodyPr/>
                    <a:lstStyle/>
                    <a:p>
                      <a:pPr marL="0" marR="0" algn="just">
                        <a:spcBef>
                          <a:spcPts val="0"/>
                        </a:spcBef>
                        <a:spcAft>
                          <a:spcPts val="0"/>
                        </a:spcAft>
                        <a:tabLst>
                          <a:tab pos="-457200" algn="l"/>
                        </a:tabLst>
                      </a:pPr>
                      <a:r>
                        <a:rPr lang="en-US" sz="2400" spc="-15">
                          <a:latin typeface="+mj-lt"/>
                          <a:ea typeface="Times New Roman"/>
                        </a:rPr>
                        <a:t>Net increase (decrease) in cash and cash equivalents (A + B + C)</a:t>
                      </a:r>
                      <a:endParaRPr lang="en-US" sz="2400">
                        <a:latin typeface="+mj-lt"/>
                        <a:ea typeface="Times New Roman"/>
                      </a:endParaRPr>
                    </a:p>
                  </a:txBody>
                  <a:tcPr marL="68580" marR="68580" marT="0" marB="0"/>
                </a:tc>
                <a:tc>
                  <a:txBody>
                    <a:bodyPr/>
                    <a:lstStyle/>
                    <a:p>
                      <a:pPr marL="0" marR="0" algn="just">
                        <a:spcBef>
                          <a:spcPts val="0"/>
                        </a:spcBef>
                        <a:spcAft>
                          <a:spcPts val="0"/>
                        </a:spcAft>
                        <a:tabLst>
                          <a:tab pos="-457200" algn="l"/>
                        </a:tabLst>
                      </a:pPr>
                      <a:r>
                        <a:rPr lang="en-US" sz="2400" spc="-15" dirty="0">
                          <a:latin typeface="+mj-lt"/>
                          <a:ea typeface="Times New Roman"/>
                        </a:rPr>
                        <a:t>XXXX</a:t>
                      </a:r>
                      <a:endParaRPr lang="en-US" sz="2400" dirty="0">
                        <a:latin typeface="+mj-lt"/>
                        <a:ea typeface="Times New Roman"/>
                      </a:endParaRPr>
                    </a:p>
                  </a:txBody>
                  <a:tcPr marL="68580" marR="68580" marT="0" marB="0"/>
                </a:tc>
              </a:tr>
              <a:tr h="449213">
                <a:tc>
                  <a:txBody>
                    <a:bodyPr/>
                    <a:lstStyle/>
                    <a:p>
                      <a:pPr marL="0" marR="0" algn="just">
                        <a:spcBef>
                          <a:spcPts val="0"/>
                        </a:spcBef>
                        <a:spcAft>
                          <a:spcPts val="0"/>
                        </a:spcAft>
                        <a:tabLst>
                          <a:tab pos="-457200" algn="l"/>
                        </a:tabLst>
                      </a:pPr>
                      <a:r>
                        <a:rPr lang="en-US" sz="2400" i="1" spc="-15" dirty="0">
                          <a:latin typeface="+mj-lt"/>
                          <a:ea typeface="Times New Roman"/>
                        </a:rPr>
                        <a:t>Add</a:t>
                      </a:r>
                      <a:r>
                        <a:rPr lang="en-US" sz="2400" spc="-15" dirty="0">
                          <a:latin typeface="+mj-lt"/>
                          <a:ea typeface="Times New Roman"/>
                        </a:rPr>
                        <a:t>: Cash and cash equivalents at the beginning  </a:t>
                      </a:r>
                      <a:endParaRPr lang="en-US" sz="2400" dirty="0">
                        <a:latin typeface="+mj-lt"/>
                        <a:ea typeface="Times New Roman"/>
                      </a:endParaRPr>
                    </a:p>
                  </a:txBody>
                  <a:tcPr marL="68580" marR="68580" marT="0" marB="0"/>
                </a:tc>
                <a:tc>
                  <a:txBody>
                    <a:bodyPr/>
                    <a:lstStyle/>
                    <a:p>
                      <a:pPr marL="0" marR="0" algn="just">
                        <a:spcBef>
                          <a:spcPts val="0"/>
                        </a:spcBef>
                        <a:spcAft>
                          <a:spcPts val="0"/>
                        </a:spcAft>
                        <a:tabLst>
                          <a:tab pos="-457200" algn="l"/>
                        </a:tabLst>
                      </a:pPr>
                      <a:r>
                        <a:rPr lang="en-US" sz="2400" spc="-15" dirty="0">
                          <a:latin typeface="+mj-lt"/>
                          <a:ea typeface="Times New Roman"/>
                        </a:rPr>
                        <a:t>XXXX</a:t>
                      </a:r>
                      <a:endParaRPr lang="en-US" sz="2400" dirty="0">
                        <a:latin typeface="+mj-lt"/>
                        <a:ea typeface="Times New Roman"/>
                      </a:endParaRPr>
                    </a:p>
                  </a:txBody>
                  <a:tcPr marL="68580" marR="68580" marT="0" marB="0"/>
                </a:tc>
              </a:tr>
              <a:tr h="449213">
                <a:tc>
                  <a:txBody>
                    <a:bodyPr/>
                    <a:lstStyle/>
                    <a:p>
                      <a:pPr marL="0" marR="0" algn="just">
                        <a:spcBef>
                          <a:spcPts val="0"/>
                        </a:spcBef>
                        <a:spcAft>
                          <a:spcPts val="0"/>
                        </a:spcAft>
                        <a:tabLst>
                          <a:tab pos="-457200" algn="l"/>
                        </a:tabLst>
                      </a:pPr>
                      <a:r>
                        <a:rPr lang="en-US" sz="2400" spc="-15">
                          <a:latin typeface="+mj-lt"/>
                          <a:ea typeface="Times New Roman"/>
                        </a:rPr>
                        <a:t>= Cash and cash equivalents at the end</a:t>
                      </a:r>
                      <a:endParaRPr lang="en-US" sz="2400">
                        <a:latin typeface="+mj-lt"/>
                        <a:ea typeface="Times New Roman"/>
                      </a:endParaRPr>
                    </a:p>
                  </a:txBody>
                  <a:tcPr marL="68580" marR="68580" marT="0" marB="0"/>
                </a:tc>
                <a:tc>
                  <a:txBody>
                    <a:bodyPr/>
                    <a:lstStyle/>
                    <a:p>
                      <a:pPr marL="0" marR="0" algn="just">
                        <a:spcBef>
                          <a:spcPts val="0"/>
                        </a:spcBef>
                        <a:spcAft>
                          <a:spcPts val="0"/>
                        </a:spcAft>
                        <a:tabLst>
                          <a:tab pos="-457200" algn="l"/>
                        </a:tabLst>
                      </a:pPr>
                      <a:r>
                        <a:rPr lang="en-US" sz="2400" spc="-15" dirty="0">
                          <a:latin typeface="+mj-lt"/>
                          <a:ea typeface="Times New Roman"/>
                        </a:rPr>
                        <a:t>XXXXX</a:t>
                      </a:r>
                      <a:endParaRPr lang="en-US" sz="2400" dirty="0">
                        <a:latin typeface="+mj-lt"/>
                        <a:ea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ChangeArrowheads="1"/>
          </p:cNvSpPr>
          <p:nvPr>
            <p:ph type="title"/>
          </p:nvPr>
        </p:nvSpPr>
        <p:spPr>
          <a:xfrm>
            <a:off x="457200" y="76200"/>
            <a:ext cx="8229600" cy="1143000"/>
          </a:xfrm>
        </p:spPr>
        <p:txBody>
          <a:bodyPr>
            <a:normAutofit/>
          </a:bodyPr>
          <a:lstStyle/>
          <a:p>
            <a:pPr algn="ctr"/>
            <a:r>
              <a:rPr lang="en-US" sz="4400" b="1" dirty="0"/>
              <a:t>Cash and Receivables</a:t>
            </a:r>
          </a:p>
        </p:txBody>
      </p:sp>
      <p:sp>
        <p:nvSpPr>
          <p:cNvPr id="241667" name="Rectangle 3"/>
          <p:cNvSpPr>
            <a:spLocks noGrp="1" noChangeArrowheads="1"/>
          </p:cNvSpPr>
          <p:nvPr>
            <p:ph idx="1"/>
          </p:nvPr>
        </p:nvSpPr>
        <p:spPr>
          <a:xfrm>
            <a:off x="304800" y="1295400"/>
            <a:ext cx="8458200" cy="4876800"/>
          </a:xfrm>
        </p:spPr>
        <p:txBody>
          <a:bodyPr>
            <a:noAutofit/>
          </a:bodyPr>
          <a:lstStyle/>
          <a:p>
            <a:pPr marL="457200" indent="-457200" eaLnBrk="1" hangingPunct="1"/>
            <a:r>
              <a:rPr lang="en-US" sz="2400" i="1" dirty="0" smtClean="0">
                <a:latin typeface="+mj-lt"/>
              </a:rPr>
              <a:t>Cash as an investment!</a:t>
            </a:r>
          </a:p>
          <a:p>
            <a:pPr marL="957263" lvl="1" indent="-385763" eaLnBrk="1" hangingPunct="1"/>
            <a:r>
              <a:rPr lang="en-US" dirty="0" smtClean="0">
                <a:latin typeface="+mj-lt"/>
              </a:rPr>
              <a:t>Amount which is required to be kept on hand to meet day-to-day requirement of cash.</a:t>
            </a:r>
          </a:p>
          <a:p>
            <a:pPr marL="957263" lvl="1" indent="-385763" eaLnBrk="1" hangingPunct="1"/>
            <a:r>
              <a:rPr lang="en-US" dirty="0" smtClean="0">
                <a:latin typeface="+mj-lt"/>
              </a:rPr>
              <a:t>This amount is determined by: (a) the regularity and uncertainties related to cash inflows and outflows; and (b) need for investment in other assets.</a:t>
            </a:r>
          </a:p>
          <a:p>
            <a:pPr marL="457200" indent="-457200" eaLnBrk="1" hangingPunct="1"/>
            <a:r>
              <a:rPr lang="en-US" sz="2400" i="1" dirty="0" smtClean="0">
                <a:latin typeface="+mj-lt"/>
              </a:rPr>
              <a:t>Receivables as investment!</a:t>
            </a:r>
          </a:p>
          <a:p>
            <a:pPr marL="957263" lvl="1" indent="-385763" eaLnBrk="1" hangingPunct="1"/>
            <a:r>
              <a:rPr lang="en-US" dirty="0" smtClean="0">
                <a:latin typeface="+mj-lt"/>
              </a:rPr>
              <a:t>Granting credit to customers implies ‘financing the cost of materials for the duration of such credit’.</a:t>
            </a:r>
          </a:p>
          <a:p>
            <a:pPr marL="957263" lvl="1" indent="-385763" eaLnBrk="1" hangingPunct="1"/>
            <a:r>
              <a:rPr lang="en-US" dirty="0" smtClean="0">
                <a:latin typeface="+mj-lt"/>
              </a:rPr>
              <a:t>Financing only to the extent of cost of goods sold.</a:t>
            </a:r>
          </a:p>
          <a:p>
            <a:pPr marL="957263" lvl="1" indent="-385763" eaLnBrk="1" hangingPunct="1"/>
            <a:r>
              <a:rPr lang="en-US" dirty="0" smtClean="0">
                <a:latin typeface="+mj-lt"/>
              </a:rPr>
              <a:t>Opportunity aspect of credit granted is that one is deferring receipt to the extent of receivable amount.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a:xfrm>
            <a:off x="152400" y="457200"/>
            <a:ext cx="8839200" cy="762000"/>
          </a:xfrm>
        </p:spPr>
        <p:txBody>
          <a:bodyPr>
            <a:noAutofit/>
          </a:bodyPr>
          <a:lstStyle/>
          <a:p>
            <a:pPr algn="ctr"/>
            <a:r>
              <a:rPr lang="en-US" sz="4000" b="1" dirty="0"/>
              <a:t>Inventory, Supplies, Prepaid Expenses</a:t>
            </a:r>
          </a:p>
        </p:txBody>
      </p:sp>
      <p:sp>
        <p:nvSpPr>
          <p:cNvPr id="242691" name="Rectangle 3"/>
          <p:cNvSpPr>
            <a:spLocks noGrp="1" noChangeArrowheads="1"/>
          </p:cNvSpPr>
          <p:nvPr>
            <p:ph idx="1"/>
          </p:nvPr>
        </p:nvSpPr>
        <p:spPr>
          <a:xfrm>
            <a:off x="304800" y="1524000"/>
            <a:ext cx="8382000" cy="4343400"/>
          </a:xfrm>
        </p:spPr>
        <p:txBody>
          <a:bodyPr/>
          <a:lstStyle/>
          <a:p>
            <a:pPr marL="457200" indent="-457200" eaLnBrk="1" hangingPunct="1"/>
            <a:r>
              <a:rPr lang="en-US" sz="2400" dirty="0" smtClean="0">
                <a:latin typeface="+mj-lt"/>
              </a:rPr>
              <a:t>Inventory is held whenever there is a time lag between procurement and use of inventory of materials and supplies.</a:t>
            </a:r>
          </a:p>
          <a:p>
            <a:pPr marL="457200" indent="-457200" eaLnBrk="1" hangingPunct="1">
              <a:lnSpc>
                <a:spcPct val="150000"/>
              </a:lnSpc>
            </a:pPr>
            <a:r>
              <a:rPr lang="en-US" sz="2400" dirty="0" smtClean="0">
                <a:latin typeface="+mj-lt"/>
              </a:rPr>
              <a:t>Quantum on inventory depends on:</a:t>
            </a:r>
          </a:p>
          <a:p>
            <a:pPr marL="957263" lvl="1" indent="-385763" eaLnBrk="1" hangingPunct="1"/>
            <a:r>
              <a:rPr lang="en-US" sz="2400" dirty="0" smtClean="0">
                <a:latin typeface="+mj-lt"/>
              </a:rPr>
              <a:t>Availability and regularity of supply</a:t>
            </a:r>
          </a:p>
          <a:p>
            <a:pPr marL="957263" lvl="1" indent="-385763" eaLnBrk="1" hangingPunct="1"/>
            <a:r>
              <a:rPr lang="en-US" sz="2400" dirty="0" smtClean="0">
                <a:latin typeface="+mj-lt"/>
              </a:rPr>
              <a:t>Lead-time for delivery</a:t>
            </a:r>
          </a:p>
          <a:p>
            <a:pPr marL="957263" lvl="1" indent="-385763" eaLnBrk="1" hangingPunct="1"/>
            <a:r>
              <a:rPr lang="en-US" sz="2400" dirty="0" smtClean="0">
                <a:latin typeface="+mj-lt"/>
              </a:rPr>
              <a:t>Credit allowed by supplier and terms of sale</a:t>
            </a:r>
          </a:p>
          <a:p>
            <a:pPr marL="957263" lvl="1" indent="-385763" eaLnBrk="1" hangingPunct="1"/>
            <a:r>
              <a:rPr lang="en-US" sz="2400" dirty="0" smtClean="0">
                <a:latin typeface="+mj-lt"/>
              </a:rPr>
              <a:t>Storage Capacity, etc.</a:t>
            </a:r>
          </a:p>
          <a:p>
            <a:pPr marL="457200" indent="-457200" eaLnBrk="1" hangingPunct="1"/>
            <a:r>
              <a:rPr lang="en-US" sz="2400" dirty="0" smtClean="0">
                <a:latin typeface="+mj-lt"/>
              </a:rPr>
              <a:t>Expenses that are to be paid before services are used, such as rent, insurance, etc., in order to ensure smooth operations.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2"/>
          <p:cNvSpPr>
            <a:spLocks noGrp="1" noChangeArrowheads="1"/>
          </p:cNvSpPr>
          <p:nvPr>
            <p:ph type="title"/>
          </p:nvPr>
        </p:nvSpPr>
        <p:spPr>
          <a:xfrm>
            <a:off x="533400" y="76200"/>
            <a:ext cx="8229600" cy="1143000"/>
          </a:xfrm>
        </p:spPr>
        <p:txBody>
          <a:bodyPr>
            <a:normAutofit fontScale="90000"/>
          </a:bodyPr>
          <a:lstStyle/>
          <a:p>
            <a:pPr algn="ctr"/>
            <a:r>
              <a:rPr lang="en-US" dirty="0" smtClean="0"/>
              <a:t/>
            </a:r>
            <a:br>
              <a:rPr lang="en-US" dirty="0" smtClean="0"/>
            </a:br>
            <a:r>
              <a:rPr lang="en-US" sz="4400" b="1" dirty="0"/>
              <a:t>Fixed or </a:t>
            </a:r>
            <a:r>
              <a:rPr lang="en-US" sz="4400" b="1" dirty="0" smtClean="0"/>
              <a:t>Non-Current </a:t>
            </a:r>
            <a:r>
              <a:rPr lang="en-US" sz="4400" b="1" dirty="0"/>
              <a:t>Assets</a:t>
            </a:r>
          </a:p>
        </p:txBody>
      </p:sp>
      <p:sp>
        <p:nvSpPr>
          <p:cNvPr id="243715" name="Rectangle 3"/>
          <p:cNvSpPr>
            <a:spLocks noGrp="1" noChangeArrowheads="1"/>
          </p:cNvSpPr>
          <p:nvPr>
            <p:ph idx="1"/>
          </p:nvPr>
        </p:nvSpPr>
        <p:spPr>
          <a:xfrm>
            <a:off x="381000" y="1600200"/>
            <a:ext cx="8458200" cy="4419600"/>
          </a:xfrm>
        </p:spPr>
        <p:txBody>
          <a:bodyPr/>
          <a:lstStyle/>
          <a:p>
            <a:pPr marL="457200" indent="-457200" eaLnBrk="1" hangingPunct="1"/>
            <a:r>
              <a:rPr lang="en-US" sz="2400" dirty="0" smtClean="0">
                <a:latin typeface="+mj-lt"/>
              </a:rPr>
              <a:t>We cannot expand our business beyond a certain capacity that is limited by the facilities created by fixed assets; an additional investment is required.</a:t>
            </a:r>
          </a:p>
          <a:p>
            <a:pPr marL="457200" indent="-457200" eaLnBrk="1" hangingPunct="1"/>
            <a:r>
              <a:rPr lang="en-US" sz="2400" dirty="0" smtClean="0">
                <a:latin typeface="+mj-lt"/>
              </a:rPr>
              <a:t>Need for fixed asset investment and current asset investment will vary from business to business.</a:t>
            </a:r>
          </a:p>
          <a:p>
            <a:pPr marL="957263" lvl="1" indent="-385763" eaLnBrk="1" hangingPunct="1"/>
            <a:r>
              <a:rPr lang="en-US" sz="2400" dirty="0" smtClean="0">
                <a:latin typeface="+mj-lt"/>
              </a:rPr>
              <a:t>A trading company requires very little investment in fixed assets and very large investment in current assets.</a:t>
            </a:r>
          </a:p>
          <a:p>
            <a:pPr marL="957263" lvl="1" indent="-385763" eaLnBrk="1" hangingPunct="1"/>
            <a:r>
              <a:rPr lang="en-US" sz="2400" dirty="0" smtClean="0">
                <a:latin typeface="+mj-lt"/>
              </a:rPr>
              <a:t>A complex manufacturing unit may need large investment in factory and equipment.</a:t>
            </a:r>
          </a:p>
          <a:p>
            <a:pPr marL="957263" lvl="1" indent="-385763" eaLnBrk="1" hangingPunct="1"/>
            <a:r>
              <a:rPr lang="en-US" sz="2400" dirty="0" smtClean="0">
                <a:latin typeface="+mj-lt"/>
              </a:rPr>
              <a:t>Capital requirements will also be determined by specific firms at given volumes of their activity.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a:xfrm>
            <a:off x="457200" y="304800"/>
            <a:ext cx="8229600" cy="838200"/>
          </a:xfrm>
        </p:spPr>
        <p:txBody>
          <a:bodyPr>
            <a:normAutofit/>
          </a:bodyPr>
          <a:lstStyle/>
          <a:p>
            <a:pPr algn="ctr"/>
            <a:r>
              <a:rPr lang="en-US" sz="4600" b="1" dirty="0"/>
              <a:t>Future Capital Requirements</a:t>
            </a:r>
          </a:p>
        </p:txBody>
      </p:sp>
      <p:sp>
        <p:nvSpPr>
          <p:cNvPr id="26629" name="Text Box 3"/>
          <p:cNvSpPr txBox="1">
            <a:spLocks noChangeArrowheads="1"/>
          </p:cNvSpPr>
          <p:nvPr/>
        </p:nvSpPr>
        <p:spPr bwMode="auto">
          <a:xfrm>
            <a:off x="1981200" y="1676400"/>
            <a:ext cx="4953000" cy="430213"/>
          </a:xfrm>
          <a:prstGeom prst="rect">
            <a:avLst/>
          </a:prstGeom>
          <a:solidFill>
            <a:srgbClr val="00B0F0"/>
          </a:solidFill>
          <a:ln w="3175" algn="ctr">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eaLnBrk="1" hangingPunct="1"/>
            <a:r>
              <a:rPr lang="en-US" sz="2200" b="1" dirty="0">
                <a:latin typeface="Arial Narrow" pitchFamily="34" charset="0"/>
              </a:rPr>
              <a:t>Need for Additional Capital</a:t>
            </a:r>
          </a:p>
        </p:txBody>
      </p:sp>
      <p:sp>
        <p:nvSpPr>
          <p:cNvPr id="26630" name="Text Box 4"/>
          <p:cNvSpPr txBox="1">
            <a:spLocks noChangeArrowheads="1"/>
          </p:cNvSpPr>
          <p:nvPr/>
        </p:nvSpPr>
        <p:spPr bwMode="auto">
          <a:xfrm>
            <a:off x="609600" y="3124200"/>
            <a:ext cx="3124200" cy="707886"/>
          </a:xfrm>
          <a:prstGeom prst="rect">
            <a:avLst/>
          </a:prstGeom>
          <a:solidFill>
            <a:srgbClr val="00B0F0"/>
          </a:solidFill>
          <a:ln w="31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eaLnBrk="1" hangingPunct="1">
              <a:defRPr/>
            </a:pPr>
            <a:r>
              <a:rPr lang="en-US" sz="2000" b="1" dirty="0">
                <a:latin typeface="Arial Narrow" pitchFamily="34" charset="0"/>
              </a:rPr>
              <a:t>For financing additional</a:t>
            </a:r>
          </a:p>
          <a:p>
            <a:pPr algn="ctr" eaLnBrk="1" hangingPunct="1">
              <a:defRPr/>
            </a:pPr>
            <a:r>
              <a:rPr lang="en-US" sz="2000" b="1" dirty="0">
                <a:latin typeface="Arial Narrow" pitchFamily="34" charset="0"/>
              </a:rPr>
              <a:t>fixed assets</a:t>
            </a:r>
          </a:p>
        </p:txBody>
      </p:sp>
      <p:sp>
        <p:nvSpPr>
          <p:cNvPr id="26631" name="Text Box 5"/>
          <p:cNvSpPr txBox="1">
            <a:spLocks noChangeArrowheads="1"/>
          </p:cNvSpPr>
          <p:nvPr/>
        </p:nvSpPr>
        <p:spPr bwMode="auto">
          <a:xfrm>
            <a:off x="4953000" y="3124200"/>
            <a:ext cx="3216275" cy="707886"/>
          </a:xfrm>
          <a:prstGeom prst="rect">
            <a:avLst/>
          </a:prstGeom>
          <a:solidFill>
            <a:srgbClr val="00B0F0"/>
          </a:solidFill>
          <a:ln w="31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eaLnBrk="1" hangingPunct="1">
              <a:defRPr/>
            </a:pPr>
            <a:r>
              <a:rPr lang="en-US" sz="2000" b="1" dirty="0" smtClean="0">
                <a:latin typeface="Arial Narrow" pitchFamily="34" charset="0"/>
              </a:rPr>
              <a:t>For financing additional</a:t>
            </a:r>
          </a:p>
          <a:p>
            <a:pPr algn="ctr" eaLnBrk="1" hangingPunct="1">
              <a:defRPr/>
            </a:pPr>
            <a:r>
              <a:rPr lang="en-US" sz="2000" b="1" dirty="0" smtClean="0">
                <a:latin typeface="Arial Narrow" pitchFamily="34" charset="0"/>
              </a:rPr>
              <a:t>working capital </a:t>
            </a:r>
            <a:endParaRPr lang="en-US" sz="2000" b="1" dirty="0">
              <a:latin typeface="Arial Narrow" pitchFamily="34" charset="0"/>
            </a:endParaRPr>
          </a:p>
        </p:txBody>
      </p:sp>
      <p:sp>
        <p:nvSpPr>
          <p:cNvPr id="26632" name="Line 6"/>
          <p:cNvSpPr>
            <a:spLocks noChangeShapeType="1"/>
          </p:cNvSpPr>
          <p:nvPr/>
        </p:nvSpPr>
        <p:spPr bwMode="auto">
          <a:xfrm>
            <a:off x="4419600" y="2133600"/>
            <a:ext cx="0" cy="438150"/>
          </a:xfrm>
          <a:prstGeom prst="line">
            <a:avLst/>
          </a:prstGeom>
          <a:noFill/>
          <a:ln w="38100">
            <a:solidFill>
              <a:schemeClr val="tx1"/>
            </a:solidFill>
            <a:round/>
            <a:headEnd/>
            <a:tailEnd/>
          </a:ln>
        </p:spPr>
        <p:txBody>
          <a:bodyPr/>
          <a:lstStyle/>
          <a:p>
            <a:endParaRPr lang="en-US"/>
          </a:p>
        </p:txBody>
      </p:sp>
      <p:sp>
        <p:nvSpPr>
          <p:cNvPr id="26633" name="Line 7"/>
          <p:cNvSpPr>
            <a:spLocks noChangeShapeType="1"/>
          </p:cNvSpPr>
          <p:nvPr/>
        </p:nvSpPr>
        <p:spPr bwMode="auto">
          <a:xfrm>
            <a:off x="2209800" y="2571750"/>
            <a:ext cx="4495800" cy="0"/>
          </a:xfrm>
          <a:prstGeom prst="line">
            <a:avLst/>
          </a:prstGeom>
          <a:noFill/>
          <a:ln w="38100">
            <a:solidFill>
              <a:schemeClr val="tx1"/>
            </a:solidFill>
            <a:round/>
            <a:headEnd/>
            <a:tailEnd/>
          </a:ln>
        </p:spPr>
        <p:txBody>
          <a:bodyPr/>
          <a:lstStyle/>
          <a:p>
            <a:endParaRPr lang="en-US"/>
          </a:p>
        </p:txBody>
      </p:sp>
      <p:sp>
        <p:nvSpPr>
          <p:cNvPr id="26634" name="Line 8"/>
          <p:cNvSpPr>
            <a:spLocks noChangeShapeType="1"/>
          </p:cNvSpPr>
          <p:nvPr/>
        </p:nvSpPr>
        <p:spPr bwMode="auto">
          <a:xfrm>
            <a:off x="2209800" y="2571750"/>
            <a:ext cx="0" cy="533400"/>
          </a:xfrm>
          <a:prstGeom prst="line">
            <a:avLst/>
          </a:prstGeom>
          <a:noFill/>
          <a:ln w="38100">
            <a:solidFill>
              <a:schemeClr val="tx1"/>
            </a:solidFill>
            <a:round/>
            <a:headEnd/>
            <a:tailEnd type="triangle" w="med" len="med"/>
          </a:ln>
        </p:spPr>
        <p:txBody>
          <a:bodyPr/>
          <a:lstStyle/>
          <a:p>
            <a:endParaRPr lang="en-US"/>
          </a:p>
        </p:txBody>
      </p:sp>
      <p:sp>
        <p:nvSpPr>
          <p:cNvPr id="26635" name="Line 9"/>
          <p:cNvSpPr>
            <a:spLocks noChangeShapeType="1"/>
          </p:cNvSpPr>
          <p:nvPr/>
        </p:nvSpPr>
        <p:spPr bwMode="auto">
          <a:xfrm>
            <a:off x="6705600" y="2571750"/>
            <a:ext cx="0" cy="533400"/>
          </a:xfrm>
          <a:prstGeom prst="line">
            <a:avLst/>
          </a:prstGeom>
          <a:noFill/>
          <a:ln w="38100">
            <a:solidFill>
              <a:schemeClr val="tx1"/>
            </a:solidFill>
            <a:round/>
            <a:headEnd/>
            <a:tailEnd type="triangle" w="med" len="med"/>
          </a:ln>
        </p:spPr>
        <p:txBody>
          <a:bodyPr/>
          <a:lstStyle/>
          <a:p>
            <a:endParaRPr lang="en-US"/>
          </a:p>
        </p:txBody>
      </p:sp>
      <p:sp>
        <p:nvSpPr>
          <p:cNvPr id="26636" name="Line 10"/>
          <p:cNvSpPr>
            <a:spLocks noChangeShapeType="1"/>
          </p:cNvSpPr>
          <p:nvPr/>
        </p:nvSpPr>
        <p:spPr bwMode="auto">
          <a:xfrm>
            <a:off x="6324600" y="3858220"/>
            <a:ext cx="0" cy="533400"/>
          </a:xfrm>
          <a:prstGeom prst="line">
            <a:avLst/>
          </a:prstGeom>
          <a:noFill/>
          <a:ln w="38100">
            <a:solidFill>
              <a:schemeClr val="tx1"/>
            </a:solidFill>
            <a:round/>
            <a:headEnd/>
            <a:tailEnd/>
          </a:ln>
        </p:spPr>
        <p:txBody>
          <a:bodyPr/>
          <a:lstStyle/>
          <a:p>
            <a:endParaRPr lang="en-US"/>
          </a:p>
        </p:txBody>
      </p:sp>
      <p:sp>
        <p:nvSpPr>
          <p:cNvPr id="26637" name="Line 11"/>
          <p:cNvSpPr>
            <a:spLocks noChangeShapeType="1"/>
          </p:cNvSpPr>
          <p:nvPr/>
        </p:nvSpPr>
        <p:spPr bwMode="auto">
          <a:xfrm>
            <a:off x="4419600" y="4410670"/>
            <a:ext cx="3962400" cy="0"/>
          </a:xfrm>
          <a:prstGeom prst="line">
            <a:avLst/>
          </a:prstGeom>
          <a:noFill/>
          <a:ln w="38100">
            <a:solidFill>
              <a:schemeClr val="tx1"/>
            </a:solidFill>
            <a:round/>
            <a:headEnd/>
            <a:tailEnd/>
          </a:ln>
        </p:spPr>
        <p:txBody>
          <a:bodyPr/>
          <a:lstStyle/>
          <a:p>
            <a:endParaRPr lang="en-US"/>
          </a:p>
        </p:txBody>
      </p:sp>
      <p:sp>
        <p:nvSpPr>
          <p:cNvPr id="26638" name="Line 12"/>
          <p:cNvSpPr>
            <a:spLocks noChangeShapeType="1"/>
          </p:cNvSpPr>
          <p:nvPr/>
        </p:nvSpPr>
        <p:spPr bwMode="auto">
          <a:xfrm>
            <a:off x="4419600" y="4410670"/>
            <a:ext cx="0" cy="533400"/>
          </a:xfrm>
          <a:prstGeom prst="line">
            <a:avLst/>
          </a:prstGeom>
          <a:noFill/>
          <a:ln w="38100">
            <a:solidFill>
              <a:schemeClr val="tx1"/>
            </a:solidFill>
            <a:round/>
            <a:headEnd/>
            <a:tailEnd type="triangle" w="med" len="med"/>
          </a:ln>
        </p:spPr>
        <p:txBody>
          <a:bodyPr/>
          <a:lstStyle/>
          <a:p>
            <a:endParaRPr lang="en-US"/>
          </a:p>
        </p:txBody>
      </p:sp>
      <p:sp>
        <p:nvSpPr>
          <p:cNvPr id="26639" name="Line 13"/>
          <p:cNvSpPr>
            <a:spLocks noChangeShapeType="1"/>
          </p:cNvSpPr>
          <p:nvPr/>
        </p:nvSpPr>
        <p:spPr bwMode="auto">
          <a:xfrm>
            <a:off x="8382000" y="4410670"/>
            <a:ext cx="0" cy="533400"/>
          </a:xfrm>
          <a:prstGeom prst="line">
            <a:avLst/>
          </a:prstGeom>
          <a:noFill/>
          <a:ln w="38100">
            <a:solidFill>
              <a:schemeClr val="tx1"/>
            </a:solidFill>
            <a:round/>
            <a:headEnd/>
            <a:tailEnd type="triangle" w="med" len="med"/>
          </a:ln>
        </p:spPr>
        <p:txBody>
          <a:bodyPr/>
          <a:lstStyle/>
          <a:p>
            <a:endParaRPr lang="en-US"/>
          </a:p>
        </p:txBody>
      </p:sp>
      <p:sp>
        <p:nvSpPr>
          <p:cNvPr id="26640" name="Text Box 14"/>
          <p:cNvSpPr txBox="1">
            <a:spLocks noChangeArrowheads="1"/>
          </p:cNvSpPr>
          <p:nvPr/>
        </p:nvSpPr>
        <p:spPr bwMode="auto">
          <a:xfrm>
            <a:off x="2895600" y="4944070"/>
            <a:ext cx="2286000" cy="646331"/>
          </a:xfrm>
          <a:prstGeom prst="rect">
            <a:avLst/>
          </a:prstGeom>
          <a:solidFill>
            <a:srgbClr val="00B0F0"/>
          </a:solidFill>
          <a:ln w="31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lvl="1">
              <a:defRPr/>
            </a:pPr>
            <a:r>
              <a:rPr lang="en-US" sz="1800" b="1" dirty="0">
                <a:latin typeface="Arial Narrow" pitchFamily="34" charset="0"/>
              </a:rPr>
              <a:t>Increased holding of </a:t>
            </a:r>
            <a:r>
              <a:rPr lang="en-US" sz="1800" b="1" dirty="0" smtClean="0">
                <a:latin typeface="Arial Narrow" pitchFamily="34" charset="0"/>
              </a:rPr>
              <a:t>inventory</a:t>
            </a:r>
            <a:endParaRPr lang="en-US" sz="1800" b="1" dirty="0">
              <a:latin typeface="Arial Narrow" pitchFamily="34" charset="0"/>
            </a:endParaRPr>
          </a:p>
        </p:txBody>
      </p:sp>
      <p:sp>
        <p:nvSpPr>
          <p:cNvPr id="26641" name="Text Box 15"/>
          <p:cNvSpPr txBox="1">
            <a:spLocks noChangeArrowheads="1"/>
          </p:cNvSpPr>
          <p:nvPr/>
        </p:nvSpPr>
        <p:spPr bwMode="auto">
          <a:xfrm>
            <a:off x="5334000" y="4944070"/>
            <a:ext cx="1600200" cy="757130"/>
          </a:xfrm>
          <a:prstGeom prst="rect">
            <a:avLst/>
          </a:prstGeom>
          <a:solidFill>
            <a:srgbClr val="00B0F0"/>
          </a:solidFill>
          <a:ln w="31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marL="114300" lvl="1" algn="ctr" eaLnBrk="1" hangingPunct="1">
              <a:lnSpc>
                <a:spcPct val="80000"/>
              </a:lnSpc>
              <a:spcBef>
                <a:spcPct val="20000"/>
              </a:spcBef>
              <a:buClr>
                <a:srgbClr val="00A2DC"/>
              </a:buClr>
              <a:buFont typeface="Wingdings" pitchFamily="2" charset="2"/>
              <a:buNone/>
              <a:defRPr/>
            </a:pPr>
            <a:r>
              <a:rPr lang="en-US" sz="1800" b="1" dirty="0">
                <a:latin typeface="Arial Narrow" pitchFamily="34" charset="0"/>
              </a:rPr>
              <a:t>Increased credit to customers</a:t>
            </a:r>
          </a:p>
        </p:txBody>
      </p:sp>
      <p:sp>
        <p:nvSpPr>
          <p:cNvPr id="26642" name="Line 16"/>
          <p:cNvSpPr>
            <a:spLocks noChangeShapeType="1"/>
          </p:cNvSpPr>
          <p:nvPr/>
        </p:nvSpPr>
        <p:spPr bwMode="auto">
          <a:xfrm>
            <a:off x="6324600" y="4410670"/>
            <a:ext cx="0" cy="533400"/>
          </a:xfrm>
          <a:prstGeom prst="line">
            <a:avLst/>
          </a:prstGeom>
          <a:noFill/>
          <a:ln w="38100">
            <a:solidFill>
              <a:schemeClr val="tx1"/>
            </a:solidFill>
            <a:round/>
            <a:headEnd/>
            <a:tailEnd type="triangle" w="med" len="med"/>
          </a:ln>
        </p:spPr>
        <p:txBody>
          <a:bodyPr/>
          <a:lstStyle/>
          <a:p>
            <a:endParaRPr lang="en-US"/>
          </a:p>
        </p:txBody>
      </p:sp>
      <p:sp>
        <p:nvSpPr>
          <p:cNvPr id="26643" name="Text Box 17"/>
          <p:cNvSpPr txBox="1">
            <a:spLocks noChangeArrowheads="1"/>
          </p:cNvSpPr>
          <p:nvPr/>
        </p:nvSpPr>
        <p:spPr bwMode="auto">
          <a:xfrm>
            <a:off x="7010400" y="4953000"/>
            <a:ext cx="1828800" cy="757130"/>
          </a:xfrm>
          <a:prstGeom prst="rect">
            <a:avLst/>
          </a:prstGeom>
          <a:solidFill>
            <a:srgbClr val="00B0F0"/>
          </a:solidFill>
          <a:ln w="31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marL="114300" lvl="1" algn="ctr" eaLnBrk="1" hangingPunct="1">
              <a:lnSpc>
                <a:spcPct val="80000"/>
              </a:lnSpc>
              <a:spcBef>
                <a:spcPct val="20000"/>
              </a:spcBef>
              <a:buClr>
                <a:srgbClr val="00A2DC"/>
              </a:buClr>
              <a:buFont typeface="Wingdings" pitchFamily="2" charset="2"/>
              <a:buNone/>
              <a:defRPr/>
            </a:pPr>
            <a:r>
              <a:rPr lang="en-US" sz="1800" b="1" dirty="0">
                <a:latin typeface="Arial Narrow" pitchFamily="34" charset="0"/>
              </a:rPr>
              <a:t>Increased  cash holding requirement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2"/>
          <p:cNvSpPr>
            <a:spLocks noGrp="1" noChangeArrowheads="1"/>
          </p:cNvSpPr>
          <p:nvPr>
            <p:ph type="title"/>
          </p:nvPr>
        </p:nvSpPr>
        <p:spPr>
          <a:xfrm>
            <a:off x="501160" y="457200"/>
            <a:ext cx="8229600" cy="856488"/>
          </a:xfrm>
        </p:spPr>
        <p:txBody>
          <a:bodyPr>
            <a:normAutofit/>
          </a:bodyPr>
          <a:lstStyle/>
          <a:p>
            <a:pPr algn="ctr"/>
            <a:r>
              <a:rPr lang="en-US" sz="4600" b="1" dirty="0"/>
              <a:t>Internal Sources</a:t>
            </a:r>
          </a:p>
        </p:txBody>
      </p:sp>
      <p:sp>
        <p:nvSpPr>
          <p:cNvPr id="247811" name="Oval 3"/>
          <p:cNvSpPr>
            <a:spLocks noChangeArrowheads="1"/>
          </p:cNvSpPr>
          <p:nvPr/>
        </p:nvSpPr>
        <p:spPr bwMode="auto">
          <a:xfrm>
            <a:off x="3810000" y="2590800"/>
            <a:ext cx="1828800" cy="1828800"/>
          </a:xfrm>
          <a:prstGeom prst="ellipse">
            <a:avLst/>
          </a:prstGeom>
          <a:solidFill>
            <a:schemeClr val="tx2">
              <a:lumMod val="60000"/>
              <a:lumOff val="40000"/>
            </a:schemeClr>
          </a:solidFill>
          <a:ln w="25400">
            <a:noFill/>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defRPr/>
            </a:pPr>
            <a:endParaRPr lang="en-US"/>
          </a:p>
        </p:txBody>
      </p:sp>
      <p:sp>
        <p:nvSpPr>
          <p:cNvPr id="247812" name="Text Box 4"/>
          <p:cNvSpPr txBox="1">
            <a:spLocks noChangeArrowheads="1"/>
          </p:cNvSpPr>
          <p:nvPr/>
        </p:nvSpPr>
        <p:spPr bwMode="auto">
          <a:xfrm>
            <a:off x="4108450" y="3184525"/>
            <a:ext cx="1015021" cy="707886"/>
          </a:xfrm>
          <a:prstGeom prst="rect">
            <a:avLst/>
          </a:prstGeom>
          <a:noFill/>
          <a:ln w="25400">
            <a:noFill/>
            <a:miter lim="800000"/>
            <a:headEnd/>
            <a:tailEnd/>
          </a:ln>
        </p:spPr>
        <p:txBody>
          <a:bodyPr wrap="none">
            <a:spAutoFit/>
          </a:bodyPr>
          <a:lstStyle/>
          <a:p>
            <a:pPr algn="ctr" eaLnBrk="1" hangingPunct="1"/>
            <a:r>
              <a:rPr lang="en-US" sz="2000" b="1" dirty="0">
                <a:latin typeface="Arial Narrow" pitchFamily="34" charset="0"/>
              </a:rPr>
              <a:t>Internal</a:t>
            </a:r>
          </a:p>
          <a:p>
            <a:pPr algn="ctr" eaLnBrk="1" hangingPunct="1"/>
            <a:r>
              <a:rPr lang="en-US" sz="2000" b="1" dirty="0">
                <a:latin typeface="Arial Narrow" pitchFamily="34" charset="0"/>
              </a:rPr>
              <a:t>Sources</a:t>
            </a:r>
          </a:p>
        </p:txBody>
      </p:sp>
      <p:sp>
        <p:nvSpPr>
          <p:cNvPr id="247813" name="Line 5"/>
          <p:cNvSpPr>
            <a:spLocks noChangeShapeType="1"/>
          </p:cNvSpPr>
          <p:nvPr/>
        </p:nvSpPr>
        <p:spPr bwMode="auto">
          <a:xfrm>
            <a:off x="4724400" y="4419600"/>
            <a:ext cx="0" cy="685800"/>
          </a:xfrm>
          <a:prstGeom prst="line">
            <a:avLst/>
          </a:prstGeom>
          <a:noFill/>
          <a:ln w="25400">
            <a:solidFill>
              <a:schemeClr val="tx1"/>
            </a:solidFill>
            <a:round/>
            <a:headEnd/>
            <a:tailEnd type="stealth" w="lg" len="lg"/>
          </a:ln>
        </p:spPr>
        <p:txBody>
          <a:bodyPr/>
          <a:lstStyle/>
          <a:p>
            <a:endParaRPr lang="en-US"/>
          </a:p>
        </p:txBody>
      </p:sp>
      <p:sp>
        <p:nvSpPr>
          <p:cNvPr id="247814" name="Text Box 6"/>
          <p:cNvSpPr txBox="1">
            <a:spLocks noChangeArrowheads="1"/>
          </p:cNvSpPr>
          <p:nvPr/>
        </p:nvSpPr>
        <p:spPr bwMode="auto">
          <a:xfrm>
            <a:off x="2514600" y="5286375"/>
            <a:ext cx="4267200" cy="382588"/>
          </a:xfrm>
          <a:prstGeom prst="rect">
            <a:avLst/>
          </a:prstGeom>
          <a:solidFill>
            <a:schemeClr val="tx2">
              <a:lumMod val="60000"/>
              <a:lumOff val="40000"/>
            </a:schemeClr>
          </a:solidFill>
          <a:ln w="158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eaLnBrk="1" hangingPunct="1">
              <a:lnSpc>
                <a:spcPct val="90000"/>
              </a:lnSpc>
              <a:spcBef>
                <a:spcPct val="20000"/>
              </a:spcBef>
              <a:buClr>
                <a:srgbClr val="00A2DC"/>
              </a:buClr>
              <a:buFont typeface="Wingdings" pitchFamily="2" charset="2"/>
              <a:buNone/>
              <a:defRPr/>
            </a:pPr>
            <a:r>
              <a:rPr lang="en-US" sz="2000" b="1" dirty="0">
                <a:latin typeface="Arial Narrow" pitchFamily="34" charset="0"/>
              </a:rPr>
              <a:t>Sale of Non-Current Assets</a:t>
            </a:r>
          </a:p>
        </p:txBody>
      </p:sp>
      <p:sp>
        <p:nvSpPr>
          <p:cNvPr id="247815" name="Text Box 7"/>
          <p:cNvSpPr txBox="1">
            <a:spLocks noChangeArrowheads="1"/>
          </p:cNvSpPr>
          <p:nvPr/>
        </p:nvSpPr>
        <p:spPr bwMode="auto">
          <a:xfrm>
            <a:off x="5815013" y="1811338"/>
            <a:ext cx="3024187" cy="646331"/>
          </a:xfrm>
          <a:prstGeom prst="rect">
            <a:avLst/>
          </a:prstGeom>
          <a:solidFill>
            <a:schemeClr val="tx2">
              <a:lumMod val="60000"/>
              <a:lumOff val="40000"/>
            </a:schemeClr>
          </a:solidFill>
          <a:ln w="158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eaLnBrk="1" hangingPunct="1">
              <a:lnSpc>
                <a:spcPct val="90000"/>
              </a:lnSpc>
              <a:spcBef>
                <a:spcPct val="20000"/>
              </a:spcBef>
              <a:buClr>
                <a:srgbClr val="00A2DC"/>
              </a:buClr>
              <a:buFont typeface="Wingdings" pitchFamily="2" charset="2"/>
              <a:buNone/>
              <a:defRPr/>
            </a:pPr>
            <a:r>
              <a:rPr lang="en-US" sz="2000" b="1" dirty="0">
                <a:latin typeface="Arial Narrow" pitchFamily="34" charset="0"/>
              </a:rPr>
              <a:t>Use of </a:t>
            </a:r>
            <a:r>
              <a:rPr lang="en-US" sz="2000" b="1" dirty="0" smtClean="0">
                <a:latin typeface="Arial Narrow" pitchFamily="34" charset="0"/>
              </a:rPr>
              <a:t>Existing </a:t>
            </a:r>
            <a:r>
              <a:rPr lang="en-US" sz="2000" b="1" dirty="0">
                <a:latin typeface="Arial Narrow" pitchFamily="34" charset="0"/>
              </a:rPr>
              <a:t>Surplus Working Capital</a:t>
            </a:r>
          </a:p>
        </p:txBody>
      </p:sp>
      <p:sp>
        <p:nvSpPr>
          <p:cNvPr id="247816" name="Text Box 8"/>
          <p:cNvSpPr txBox="1">
            <a:spLocks noChangeArrowheads="1"/>
          </p:cNvSpPr>
          <p:nvPr/>
        </p:nvSpPr>
        <p:spPr bwMode="auto">
          <a:xfrm>
            <a:off x="609600" y="2101850"/>
            <a:ext cx="2667000" cy="717550"/>
          </a:xfrm>
          <a:prstGeom prst="rect">
            <a:avLst/>
          </a:prstGeom>
          <a:solidFill>
            <a:schemeClr val="tx2">
              <a:lumMod val="60000"/>
              <a:lumOff val="40000"/>
            </a:schemeClr>
          </a:solidFill>
          <a:ln w="1587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eaLnBrk="1" hangingPunct="1">
              <a:defRPr/>
            </a:pPr>
            <a:r>
              <a:rPr lang="en-US" sz="2000" b="1" dirty="0">
                <a:latin typeface="Arial Narrow" pitchFamily="34" charset="0"/>
              </a:rPr>
              <a:t>Funds </a:t>
            </a:r>
            <a:r>
              <a:rPr lang="en-US" sz="2000" b="1" dirty="0" smtClean="0">
                <a:latin typeface="Arial Narrow" pitchFamily="34" charset="0"/>
              </a:rPr>
              <a:t>Generated </a:t>
            </a:r>
            <a:r>
              <a:rPr lang="en-US" sz="2000" b="1" dirty="0">
                <a:latin typeface="Arial Narrow" pitchFamily="34" charset="0"/>
              </a:rPr>
              <a:t>from </a:t>
            </a:r>
            <a:r>
              <a:rPr lang="en-US" sz="2000" b="1" dirty="0" smtClean="0">
                <a:latin typeface="Arial Narrow" pitchFamily="34" charset="0"/>
              </a:rPr>
              <a:t>Operations</a:t>
            </a:r>
            <a:endParaRPr lang="en-US" sz="2000" b="1" dirty="0">
              <a:latin typeface="Arial Narrow" pitchFamily="34" charset="0"/>
            </a:endParaRPr>
          </a:p>
        </p:txBody>
      </p:sp>
      <p:sp>
        <p:nvSpPr>
          <p:cNvPr id="247817" name="Text Box 9"/>
          <p:cNvSpPr txBox="1">
            <a:spLocks noChangeArrowheads="1"/>
          </p:cNvSpPr>
          <p:nvPr/>
        </p:nvSpPr>
        <p:spPr bwMode="auto">
          <a:xfrm>
            <a:off x="533400" y="2879725"/>
            <a:ext cx="3124200" cy="1015663"/>
          </a:xfrm>
          <a:prstGeom prst="rect">
            <a:avLst/>
          </a:prstGeom>
          <a:noFill/>
          <a:ln w="15875">
            <a:noFill/>
            <a:miter lim="800000"/>
            <a:headEnd/>
            <a:tailEnd/>
          </a:ln>
        </p:spPr>
        <p:txBody>
          <a:bodyPr>
            <a:spAutoFit/>
          </a:bodyPr>
          <a:lstStyle/>
          <a:p>
            <a:pPr eaLnBrk="1" hangingPunct="1"/>
            <a:r>
              <a:rPr lang="en-US" sz="2000" dirty="0">
                <a:latin typeface="+mj-lt"/>
              </a:rPr>
              <a:t>(Revenue less Expenses involving use of funds during the period)</a:t>
            </a:r>
          </a:p>
        </p:txBody>
      </p:sp>
      <p:sp>
        <p:nvSpPr>
          <p:cNvPr id="247818" name="Text Box 10"/>
          <p:cNvSpPr txBox="1">
            <a:spLocks noChangeArrowheads="1"/>
          </p:cNvSpPr>
          <p:nvPr/>
        </p:nvSpPr>
        <p:spPr bwMode="auto">
          <a:xfrm>
            <a:off x="2514600" y="5667375"/>
            <a:ext cx="4267200" cy="641350"/>
          </a:xfrm>
          <a:prstGeom prst="rect">
            <a:avLst/>
          </a:prstGeom>
          <a:noFill/>
          <a:ln w="15875">
            <a:noFill/>
            <a:miter lim="800000"/>
            <a:headEnd/>
            <a:tailEnd/>
          </a:ln>
        </p:spPr>
        <p:txBody>
          <a:bodyPr>
            <a:spAutoFit/>
          </a:bodyPr>
          <a:lstStyle/>
          <a:p>
            <a:pPr algn="ctr" eaLnBrk="1" hangingPunct="1">
              <a:lnSpc>
                <a:spcPct val="90000"/>
              </a:lnSpc>
              <a:spcBef>
                <a:spcPct val="20000"/>
              </a:spcBef>
              <a:buClr>
                <a:srgbClr val="00A2DC"/>
              </a:buClr>
              <a:buFont typeface="Wingdings" pitchFamily="2" charset="2"/>
              <a:buNone/>
            </a:pPr>
            <a:r>
              <a:rPr lang="en-US" sz="2000" dirty="0">
                <a:latin typeface="+mj-lt"/>
              </a:rPr>
              <a:t>Not a regular and continuing source of funds</a:t>
            </a:r>
          </a:p>
        </p:txBody>
      </p:sp>
      <p:sp>
        <p:nvSpPr>
          <p:cNvPr id="247819" name="Line 11"/>
          <p:cNvSpPr>
            <a:spLocks noChangeShapeType="1"/>
          </p:cNvSpPr>
          <p:nvPr/>
        </p:nvSpPr>
        <p:spPr bwMode="auto">
          <a:xfrm flipV="1">
            <a:off x="5638800" y="2819400"/>
            <a:ext cx="838200" cy="685800"/>
          </a:xfrm>
          <a:prstGeom prst="line">
            <a:avLst/>
          </a:prstGeom>
          <a:noFill/>
          <a:ln w="25400">
            <a:solidFill>
              <a:schemeClr val="tx1"/>
            </a:solidFill>
            <a:round/>
            <a:headEnd/>
            <a:tailEnd type="stealth" w="lg" len="lg"/>
          </a:ln>
        </p:spPr>
        <p:txBody>
          <a:bodyPr/>
          <a:lstStyle/>
          <a:p>
            <a:endParaRPr lang="en-US"/>
          </a:p>
        </p:txBody>
      </p:sp>
      <p:sp>
        <p:nvSpPr>
          <p:cNvPr id="247820" name="Line 12"/>
          <p:cNvSpPr>
            <a:spLocks noChangeShapeType="1"/>
          </p:cNvSpPr>
          <p:nvPr/>
        </p:nvSpPr>
        <p:spPr bwMode="auto">
          <a:xfrm flipH="1" flipV="1">
            <a:off x="3048000" y="2895600"/>
            <a:ext cx="762000" cy="533400"/>
          </a:xfrm>
          <a:prstGeom prst="line">
            <a:avLst/>
          </a:prstGeom>
          <a:noFill/>
          <a:ln w="25400">
            <a:solidFill>
              <a:schemeClr val="tx1"/>
            </a:solidFill>
            <a:round/>
            <a:headEnd/>
            <a:tailEnd type="stealth" w="lg" len="lg"/>
          </a:ln>
        </p:spPr>
        <p:txBody>
          <a:bodyPr/>
          <a:lstStyle/>
          <a:p>
            <a:endParaRPr lang="en-US"/>
          </a:p>
        </p:txBody>
      </p:sp>
      <p:sp>
        <p:nvSpPr>
          <p:cNvPr id="247821" name="Text Box 13"/>
          <p:cNvSpPr txBox="1">
            <a:spLocks noChangeArrowheads="1"/>
          </p:cNvSpPr>
          <p:nvPr/>
        </p:nvSpPr>
        <p:spPr bwMode="auto">
          <a:xfrm>
            <a:off x="5943600" y="2526268"/>
            <a:ext cx="2971800" cy="369332"/>
          </a:xfrm>
          <a:prstGeom prst="rect">
            <a:avLst/>
          </a:prstGeom>
          <a:noFill/>
          <a:ln w="15875">
            <a:noFill/>
            <a:miter lim="800000"/>
            <a:headEnd/>
            <a:tailEnd/>
          </a:ln>
        </p:spPr>
        <p:txBody>
          <a:bodyPr>
            <a:spAutoFit/>
          </a:bodyPr>
          <a:lstStyle/>
          <a:p>
            <a:pPr algn="ctr" eaLnBrk="1" hangingPunct="1">
              <a:lnSpc>
                <a:spcPct val="90000"/>
              </a:lnSpc>
              <a:spcBef>
                <a:spcPct val="20000"/>
              </a:spcBef>
              <a:buClr>
                <a:srgbClr val="00A2DC"/>
              </a:buClr>
              <a:buFont typeface="Wingdings" pitchFamily="2" charset="2"/>
              <a:buNone/>
            </a:pPr>
            <a:r>
              <a:rPr lang="en-US" sz="2000" dirty="0">
                <a:latin typeface="+mj-lt"/>
              </a:rPr>
              <a:t>First Internal Source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001000" cy="1216025"/>
          </a:xfrm>
        </p:spPr>
        <p:txBody>
          <a:bodyPr>
            <a:normAutofit/>
          </a:bodyPr>
          <a:lstStyle/>
          <a:p>
            <a:pPr algn="ctr"/>
            <a:r>
              <a:rPr lang="en-US" sz="4600" b="1" dirty="0"/>
              <a:t>Use of Funds </a:t>
            </a:r>
          </a:p>
        </p:txBody>
      </p:sp>
      <p:graphicFrame>
        <p:nvGraphicFramePr>
          <p:cNvPr id="8" name="Diagram 7"/>
          <p:cNvGraphicFramePr/>
          <p:nvPr>
            <p:extLst>
              <p:ext uri="{D42A27DB-BD31-4B8C-83A1-F6EECF244321}">
                <p14:modId xmlns:p14="http://schemas.microsoft.com/office/powerpoint/2010/main" val="2211890657"/>
              </p:ext>
            </p:extLst>
          </p:nvPr>
        </p:nvGraphicFramePr>
        <p:xfrm>
          <a:off x="609600" y="1351597"/>
          <a:ext cx="7924800" cy="4744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2"/>
          <p:cNvSpPr>
            <a:spLocks noGrp="1" noChangeArrowheads="1"/>
          </p:cNvSpPr>
          <p:nvPr>
            <p:ph type="title"/>
          </p:nvPr>
        </p:nvSpPr>
        <p:spPr>
          <a:xfrm>
            <a:off x="457200" y="152400"/>
            <a:ext cx="8229600" cy="1143000"/>
          </a:xfrm>
        </p:spPr>
        <p:txBody>
          <a:bodyPr>
            <a:normAutofit/>
          </a:bodyPr>
          <a:lstStyle/>
          <a:p>
            <a:pPr algn="ctr"/>
            <a:r>
              <a:rPr lang="en-US" sz="4600" b="1" dirty="0"/>
              <a:t>External Sources</a:t>
            </a:r>
          </a:p>
        </p:txBody>
      </p:sp>
      <p:sp>
        <p:nvSpPr>
          <p:cNvPr id="30725" name="Rectangle 3"/>
          <p:cNvSpPr>
            <a:spLocks noGrp="1" noChangeArrowheads="1"/>
          </p:cNvSpPr>
          <p:nvPr>
            <p:ph idx="1"/>
          </p:nvPr>
        </p:nvSpPr>
        <p:spPr>
          <a:xfrm>
            <a:off x="685800" y="1752600"/>
            <a:ext cx="7696200" cy="4343400"/>
          </a:xfrm>
        </p:spPr>
        <p:txBody>
          <a:bodyPr/>
          <a:lstStyle/>
          <a:p>
            <a:pPr marL="571500" indent="-571500" eaLnBrk="1" hangingPunct="1"/>
            <a:r>
              <a:rPr lang="en-US" sz="2400" i="1" dirty="0" smtClean="0">
                <a:latin typeface="+mj-lt"/>
              </a:rPr>
              <a:t>Two external sources</a:t>
            </a:r>
            <a:r>
              <a:rPr lang="en-US" sz="2400" dirty="0" smtClean="0">
                <a:latin typeface="+mj-lt"/>
              </a:rPr>
              <a:t>:</a:t>
            </a:r>
          </a:p>
          <a:p>
            <a:pPr marL="1009650" lvl="1" indent="-571500" eaLnBrk="1" hangingPunct="1"/>
            <a:r>
              <a:rPr lang="en-US" sz="2400" dirty="0" smtClean="0">
                <a:latin typeface="+mj-lt"/>
              </a:rPr>
              <a:t>Owners contributing additional capital, i.e. by raising more capital.</a:t>
            </a:r>
          </a:p>
          <a:p>
            <a:pPr marL="1009650" lvl="1" indent="-571500" eaLnBrk="1" hangingPunct="1"/>
            <a:r>
              <a:rPr lang="en-US" sz="2400" dirty="0" smtClean="0">
                <a:latin typeface="+mj-lt"/>
              </a:rPr>
              <a:t>Increased long-term borrowing.</a:t>
            </a:r>
          </a:p>
          <a:p>
            <a:pPr marL="1066800" lvl="1" indent="-495300" eaLnBrk="1" hangingPunct="1">
              <a:buFont typeface="Wingdings" pitchFamily="2" charset="2"/>
              <a:buAutoNum type="arabicPeriod"/>
            </a:pPr>
            <a:endParaRPr lang="en-US" sz="2400" dirty="0" smtClean="0">
              <a:latin typeface="+mj-lt"/>
            </a:endParaRPr>
          </a:p>
          <a:p>
            <a:pPr marL="571500" indent="-571500" eaLnBrk="1" hangingPunct="1"/>
            <a:r>
              <a:rPr lang="en-US" sz="2400" dirty="0" smtClean="0">
                <a:latin typeface="+mj-lt"/>
              </a:rPr>
              <a:t>Short-term borrowing will not increase working capital</a:t>
            </a:r>
          </a:p>
          <a:p>
            <a:pPr marL="1066800" lvl="1" indent="-495300" eaLnBrk="1" hangingPunct="1"/>
            <a:r>
              <a:rPr lang="en-US" sz="2400" dirty="0" smtClean="0">
                <a:latin typeface="+mj-lt"/>
              </a:rPr>
              <a:t>Working capital represents long-term investment in current assets.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pPr algn="ctr"/>
            <a:r>
              <a:rPr lang="en-US" sz="4600" b="1" dirty="0"/>
              <a:t>Sources of </a:t>
            </a:r>
            <a:r>
              <a:rPr lang="en-US" sz="4600" b="1" dirty="0" smtClean="0"/>
              <a:t>Fund </a:t>
            </a:r>
            <a:endParaRPr lang="en-US" sz="4600" b="1" dirty="0"/>
          </a:p>
        </p:txBody>
      </p:sp>
      <p:graphicFrame>
        <p:nvGraphicFramePr>
          <p:cNvPr id="6" name="Content Placeholder 5"/>
          <p:cNvGraphicFramePr>
            <a:graphicFrameLocks noGrp="1"/>
          </p:cNvGraphicFramePr>
          <p:nvPr>
            <p:ph idx="1"/>
          </p:nvPr>
        </p:nvGraphicFramePr>
        <p:xfrm>
          <a:off x="457200" y="1676400"/>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Rectangle 2"/>
          <p:cNvSpPr>
            <a:spLocks noGrp="1" noChangeArrowheads="1"/>
          </p:cNvSpPr>
          <p:nvPr>
            <p:ph type="title"/>
          </p:nvPr>
        </p:nvSpPr>
        <p:spPr>
          <a:xfrm>
            <a:off x="609600" y="228600"/>
            <a:ext cx="8229600" cy="1143000"/>
          </a:xfrm>
        </p:spPr>
        <p:txBody>
          <a:bodyPr>
            <a:normAutofit/>
          </a:bodyPr>
          <a:lstStyle/>
          <a:p>
            <a:pPr algn="ctr"/>
            <a:r>
              <a:rPr lang="en-US" sz="4600" b="1" dirty="0"/>
              <a:t>Sources of Working Capital</a:t>
            </a:r>
          </a:p>
        </p:txBody>
      </p:sp>
      <p:sp>
        <p:nvSpPr>
          <p:cNvPr id="34818" name="Content Placeholder 7"/>
          <p:cNvSpPr>
            <a:spLocks noGrp="1"/>
          </p:cNvSpPr>
          <p:nvPr>
            <p:ph idx="1"/>
          </p:nvPr>
        </p:nvSpPr>
        <p:spPr>
          <a:xfrm>
            <a:off x="0" y="1752600"/>
            <a:ext cx="9144000" cy="4343400"/>
          </a:xfrm>
        </p:spPr>
        <p:txBody>
          <a:bodyPr/>
          <a:lstStyle/>
          <a:p>
            <a:pPr>
              <a:buNone/>
            </a:pPr>
            <a:r>
              <a:rPr lang="en-US" sz="2400" dirty="0" smtClean="0">
                <a:latin typeface="+mj-lt"/>
              </a:rPr>
              <a:t>	Working capital is required to finance that portion of current assets, which are not financed by current liabilities</a:t>
            </a:r>
          </a:p>
          <a:p>
            <a:pPr algn="ctr">
              <a:buFont typeface="Wingdings" pitchFamily="2" charset="2"/>
              <a:buNone/>
            </a:pPr>
            <a:endParaRPr lang="en-US" dirty="0" smtClean="0">
              <a:latin typeface="+mj-lt"/>
            </a:endParaRPr>
          </a:p>
        </p:txBody>
      </p:sp>
      <p:sp>
        <p:nvSpPr>
          <p:cNvPr id="10" name="Rectangle 9"/>
          <p:cNvSpPr/>
          <p:nvPr/>
        </p:nvSpPr>
        <p:spPr bwMode="auto">
          <a:xfrm>
            <a:off x="2971800" y="2667000"/>
            <a:ext cx="3200400" cy="457200"/>
          </a:xfrm>
          <a:prstGeom prst="rect">
            <a:avLst/>
          </a:prstGeom>
          <a:solidFill>
            <a:schemeClr val="tx2">
              <a:lumMod val="60000"/>
              <a:lumOff val="40000"/>
            </a:schemeClr>
          </a:solidFill>
          <a:ln w="317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r>
              <a:rPr lang="en-US" sz="1600" b="1" dirty="0"/>
              <a:t>Working Capital Sources</a:t>
            </a:r>
          </a:p>
        </p:txBody>
      </p:sp>
      <p:cxnSp>
        <p:nvCxnSpPr>
          <p:cNvPr id="12" name="Straight Connector 11"/>
          <p:cNvCxnSpPr>
            <a:cxnSpLocks noChangeShapeType="1"/>
          </p:cNvCxnSpPr>
          <p:nvPr/>
        </p:nvCxnSpPr>
        <p:spPr bwMode="auto">
          <a:xfrm rot="5400000">
            <a:off x="4419600" y="3352800"/>
            <a:ext cx="457200" cy="0"/>
          </a:xfrm>
          <a:prstGeom prst="line">
            <a:avLst/>
          </a:prstGeom>
          <a:noFill/>
          <a:ln w="38100" algn="ctr">
            <a:solidFill>
              <a:schemeClr val="tx1"/>
            </a:solidFill>
            <a:round/>
            <a:headEnd/>
            <a:tailEnd/>
          </a:ln>
        </p:spPr>
      </p:cxnSp>
      <p:cxnSp>
        <p:nvCxnSpPr>
          <p:cNvPr id="28" name="Straight Connector 27"/>
          <p:cNvCxnSpPr>
            <a:cxnSpLocks noChangeShapeType="1"/>
          </p:cNvCxnSpPr>
          <p:nvPr/>
        </p:nvCxnSpPr>
        <p:spPr bwMode="auto">
          <a:xfrm>
            <a:off x="2590800" y="3581400"/>
            <a:ext cx="4191000" cy="0"/>
          </a:xfrm>
          <a:prstGeom prst="line">
            <a:avLst/>
          </a:prstGeom>
          <a:noFill/>
          <a:ln w="38100" algn="ctr">
            <a:solidFill>
              <a:schemeClr val="tx1"/>
            </a:solidFill>
            <a:round/>
            <a:headEnd/>
            <a:tailEnd/>
          </a:ln>
        </p:spPr>
      </p:cxnSp>
      <p:cxnSp>
        <p:nvCxnSpPr>
          <p:cNvPr id="30" name="Straight Arrow Connector 29"/>
          <p:cNvCxnSpPr>
            <a:cxnSpLocks noChangeShapeType="1"/>
          </p:cNvCxnSpPr>
          <p:nvPr/>
        </p:nvCxnSpPr>
        <p:spPr bwMode="auto">
          <a:xfrm rot="5400000">
            <a:off x="6592887" y="3770313"/>
            <a:ext cx="379413" cy="1588"/>
          </a:xfrm>
          <a:prstGeom prst="straightConnector1">
            <a:avLst/>
          </a:prstGeom>
          <a:noFill/>
          <a:ln w="38100" algn="ctr">
            <a:solidFill>
              <a:schemeClr val="tx1"/>
            </a:solidFill>
            <a:round/>
            <a:headEnd/>
            <a:tailEnd type="triangle" w="med" len="med"/>
          </a:ln>
        </p:spPr>
      </p:cxnSp>
      <p:cxnSp>
        <p:nvCxnSpPr>
          <p:cNvPr id="37" name="Straight Arrow Connector 36"/>
          <p:cNvCxnSpPr>
            <a:cxnSpLocks noChangeShapeType="1"/>
          </p:cNvCxnSpPr>
          <p:nvPr/>
        </p:nvCxnSpPr>
        <p:spPr bwMode="auto">
          <a:xfrm rot="5400000">
            <a:off x="2400301" y="3771900"/>
            <a:ext cx="381000" cy="3175"/>
          </a:xfrm>
          <a:prstGeom prst="straightConnector1">
            <a:avLst/>
          </a:prstGeom>
          <a:noFill/>
          <a:ln w="38100" algn="ctr">
            <a:solidFill>
              <a:schemeClr val="tx1"/>
            </a:solidFill>
            <a:round/>
            <a:headEnd/>
            <a:tailEnd type="triangle" w="med" len="med"/>
          </a:ln>
        </p:spPr>
      </p:cxnSp>
      <p:sp>
        <p:nvSpPr>
          <p:cNvPr id="45" name="Rectangle 44"/>
          <p:cNvSpPr/>
          <p:nvPr/>
        </p:nvSpPr>
        <p:spPr bwMode="auto">
          <a:xfrm>
            <a:off x="1752600" y="3962400"/>
            <a:ext cx="1676400" cy="381000"/>
          </a:xfrm>
          <a:prstGeom prst="rect">
            <a:avLst/>
          </a:prstGeom>
          <a:solidFill>
            <a:schemeClr val="tx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r>
              <a:rPr lang="en-US" sz="1600" dirty="0"/>
              <a:t>Internal</a:t>
            </a:r>
          </a:p>
        </p:txBody>
      </p:sp>
      <p:sp>
        <p:nvSpPr>
          <p:cNvPr id="46" name="Rectangle 45"/>
          <p:cNvSpPr/>
          <p:nvPr/>
        </p:nvSpPr>
        <p:spPr bwMode="auto">
          <a:xfrm>
            <a:off x="6019800" y="3962400"/>
            <a:ext cx="1600200" cy="381000"/>
          </a:xfrm>
          <a:prstGeom prst="rect">
            <a:avLst/>
          </a:prstGeom>
          <a:solidFill>
            <a:schemeClr val="tx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r>
              <a:rPr lang="en-US" sz="1600" dirty="0"/>
              <a:t>External</a:t>
            </a:r>
          </a:p>
        </p:txBody>
      </p:sp>
      <p:cxnSp>
        <p:nvCxnSpPr>
          <p:cNvPr id="48" name="Straight Arrow Connector 47"/>
          <p:cNvCxnSpPr>
            <a:cxnSpLocks noChangeShapeType="1"/>
          </p:cNvCxnSpPr>
          <p:nvPr/>
        </p:nvCxnSpPr>
        <p:spPr bwMode="auto">
          <a:xfrm rot="5400000">
            <a:off x="2134394" y="4799806"/>
            <a:ext cx="914400" cy="1588"/>
          </a:xfrm>
          <a:prstGeom prst="straightConnector1">
            <a:avLst/>
          </a:prstGeom>
          <a:noFill/>
          <a:ln w="38100" algn="ctr">
            <a:solidFill>
              <a:schemeClr val="tx1"/>
            </a:solidFill>
            <a:round/>
            <a:headEnd/>
            <a:tailEnd type="triangle" w="med" len="med"/>
          </a:ln>
        </p:spPr>
      </p:cxnSp>
      <p:cxnSp>
        <p:nvCxnSpPr>
          <p:cNvPr id="83" name="Straight Connector 82"/>
          <p:cNvCxnSpPr>
            <a:cxnSpLocks noChangeShapeType="1"/>
          </p:cNvCxnSpPr>
          <p:nvPr/>
        </p:nvCxnSpPr>
        <p:spPr bwMode="auto">
          <a:xfrm>
            <a:off x="914400" y="4800600"/>
            <a:ext cx="3200400" cy="0"/>
          </a:xfrm>
          <a:prstGeom prst="line">
            <a:avLst/>
          </a:prstGeom>
          <a:noFill/>
          <a:ln w="38100" algn="ctr">
            <a:solidFill>
              <a:schemeClr val="tx1"/>
            </a:solidFill>
            <a:round/>
            <a:headEnd/>
            <a:tailEnd/>
          </a:ln>
        </p:spPr>
      </p:cxnSp>
      <p:cxnSp>
        <p:nvCxnSpPr>
          <p:cNvPr id="89" name="Straight Connector 88"/>
          <p:cNvCxnSpPr>
            <a:cxnSpLocks noChangeShapeType="1"/>
          </p:cNvCxnSpPr>
          <p:nvPr/>
        </p:nvCxnSpPr>
        <p:spPr bwMode="auto">
          <a:xfrm>
            <a:off x="5410200" y="4800600"/>
            <a:ext cx="2895600" cy="0"/>
          </a:xfrm>
          <a:prstGeom prst="line">
            <a:avLst/>
          </a:prstGeom>
          <a:noFill/>
          <a:ln w="38100" algn="ctr">
            <a:solidFill>
              <a:schemeClr val="tx1"/>
            </a:solidFill>
            <a:round/>
            <a:headEnd/>
            <a:tailEnd/>
          </a:ln>
        </p:spPr>
      </p:cxnSp>
      <p:cxnSp>
        <p:nvCxnSpPr>
          <p:cNvPr id="95" name="Straight Arrow Connector 94"/>
          <p:cNvCxnSpPr>
            <a:cxnSpLocks noChangeShapeType="1"/>
          </p:cNvCxnSpPr>
          <p:nvPr/>
        </p:nvCxnSpPr>
        <p:spPr bwMode="auto">
          <a:xfrm rot="5400000">
            <a:off x="687388" y="5029200"/>
            <a:ext cx="455612" cy="1588"/>
          </a:xfrm>
          <a:prstGeom prst="straightConnector1">
            <a:avLst/>
          </a:prstGeom>
          <a:noFill/>
          <a:ln w="38100" algn="ctr">
            <a:solidFill>
              <a:schemeClr val="tx1"/>
            </a:solidFill>
            <a:round/>
            <a:headEnd/>
            <a:tailEnd type="triangle" w="med" len="med"/>
          </a:ln>
        </p:spPr>
      </p:cxnSp>
      <p:cxnSp>
        <p:nvCxnSpPr>
          <p:cNvPr id="98" name="Straight Arrow Connector 97"/>
          <p:cNvCxnSpPr>
            <a:cxnSpLocks noChangeShapeType="1"/>
          </p:cNvCxnSpPr>
          <p:nvPr/>
        </p:nvCxnSpPr>
        <p:spPr bwMode="auto">
          <a:xfrm rot="5400000">
            <a:off x="3887788" y="5029200"/>
            <a:ext cx="455612" cy="1588"/>
          </a:xfrm>
          <a:prstGeom prst="straightConnector1">
            <a:avLst/>
          </a:prstGeom>
          <a:noFill/>
          <a:ln w="38100" algn="ctr">
            <a:solidFill>
              <a:schemeClr val="tx1"/>
            </a:solidFill>
            <a:round/>
            <a:headEnd/>
            <a:tailEnd type="triangle" w="med" len="med"/>
          </a:ln>
        </p:spPr>
      </p:cxnSp>
      <p:cxnSp>
        <p:nvCxnSpPr>
          <p:cNvPr id="102" name="Straight Arrow Connector 101"/>
          <p:cNvCxnSpPr>
            <a:cxnSpLocks noChangeShapeType="1"/>
          </p:cNvCxnSpPr>
          <p:nvPr/>
        </p:nvCxnSpPr>
        <p:spPr bwMode="auto">
          <a:xfrm rot="5400000">
            <a:off x="5182394" y="5028406"/>
            <a:ext cx="457200" cy="1588"/>
          </a:xfrm>
          <a:prstGeom prst="straightConnector1">
            <a:avLst/>
          </a:prstGeom>
          <a:noFill/>
          <a:ln w="38100" algn="ctr">
            <a:solidFill>
              <a:schemeClr val="tx1"/>
            </a:solidFill>
            <a:round/>
            <a:headEnd/>
            <a:tailEnd type="triangle" w="med" len="med"/>
          </a:ln>
        </p:spPr>
      </p:cxnSp>
      <p:cxnSp>
        <p:nvCxnSpPr>
          <p:cNvPr id="104" name="Straight Arrow Connector 103"/>
          <p:cNvCxnSpPr>
            <a:cxnSpLocks noChangeShapeType="1"/>
          </p:cNvCxnSpPr>
          <p:nvPr/>
        </p:nvCxnSpPr>
        <p:spPr bwMode="auto">
          <a:xfrm rot="5400000">
            <a:off x="8078787" y="5027613"/>
            <a:ext cx="455613" cy="1588"/>
          </a:xfrm>
          <a:prstGeom prst="straightConnector1">
            <a:avLst/>
          </a:prstGeom>
          <a:noFill/>
          <a:ln w="38100" algn="ctr">
            <a:solidFill>
              <a:schemeClr val="tx1"/>
            </a:solidFill>
            <a:round/>
            <a:headEnd/>
            <a:tailEnd type="triangle" w="med" len="med"/>
          </a:ln>
        </p:spPr>
      </p:cxnSp>
      <p:sp>
        <p:nvSpPr>
          <p:cNvPr id="110" name="Rectangle 109"/>
          <p:cNvSpPr/>
          <p:nvPr/>
        </p:nvSpPr>
        <p:spPr bwMode="auto">
          <a:xfrm>
            <a:off x="228600" y="5257800"/>
            <a:ext cx="1371600" cy="609600"/>
          </a:xfrm>
          <a:prstGeom prst="rect">
            <a:avLst/>
          </a:prstGeom>
          <a:solidFill>
            <a:schemeClr val="tx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defRPr/>
            </a:pPr>
            <a:r>
              <a:rPr lang="en-US" sz="1600" dirty="0" smtClean="0"/>
              <a:t>Operations</a:t>
            </a:r>
            <a:endParaRPr lang="en-US" sz="1600" dirty="0"/>
          </a:p>
        </p:txBody>
      </p:sp>
      <p:sp>
        <p:nvSpPr>
          <p:cNvPr id="111" name="Rectangle 110"/>
          <p:cNvSpPr/>
          <p:nvPr/>
        </p:nvSpPr>
        <p:spPr bwMode="auto">
          <a:xfrm>
            <a:off x="1752600" y="5257800"/>
            <a:ext cx="1447800" cy="762000"/>
          </a:xfrm>
          <a:prstGeom prst="rect">
            <a:avLst/>
          </a:prstGeom>
          <a:solidFill>
            <a:schemeClr val="tx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r>
              <a:rPr lang="en-US" sz="1600" dirty="0"/>
              <a:t>Non-current Asset Sale</a:t>
            </a:r>
          </a:p>
        </p:txBody>
      </p:sp>
      <p:sp>
        <p:nvSpPr>
          <p:cNvPr id="114" name="Rectangle 113"/>
          <p:cNvSpPr/>
          <p:nvPr/>
        </p:nvSpPr>
        <p:spPr bwMode="auto">
          <a:xfrm>
            <a:off x="3352800" y="5257800"/>
            <a:ext cx="1371600" cy="838200"/>
          </a:xfrm>
          <a:prstGeom prst="rect">
            <a:avLst/>
          </a:prstGeom>
          <a:solidFill>
            <a:schemeClr val="tx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r>
              <a:rPr lang="en-US" sz="1600" dirty="0"/>
              <a:t>Surplus Working Capital use</a:t>
            </a:r>
          </a:p>
        </p:txBody>
      </p:sp>
      <p:sp>
        <p:nvSpPr>
          <p:cNvPr id="148" name="Rectangle 147"/>
          <p:cNvSpPr/>
          <p:nvPr/>
        </p:nvSpPr>
        <p:spPr bwMode="auto">
          <a:xfrm>
            <a:off x="4876800" y="5257800"/>
            <a:ext cx="1371600" cy="838200"/>
          </a:xfrm>
          <a:prstGeom prst="rect">
            <a:avLst/>
          </a:prstGeom>
          <a:solidFill>
            <a:schemeClr val="tx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r>
              <a:rPr lang="en-US" sz="1600" dirty="0"/>
              <a:t>Further </a:t>
            </a:r>
          </a:p>
          <a:p>
            <a:pPr algn="ctr">
              <a:defRPr/>
            </a:pPr>
            <a:r>
              <a:rPr lang="en-US" sz="1600" dirty="0"/>
              <a:t>Raising of Capital</a:t>
            </a:r>
          </a:p>
        </p:txBody>
      </p:sp>
      <p:sp>
        <p:nvSpPr>
          <p:cNvPr id="149" name="Rectangle 148"/>
          <p:cNvSpPr/>
          <p:nvPr/>
        </p:nvSpPr>
        <p:spPr bwMode="auto">
          <a:xfrm>
            <a:off x="7543800" y="5257800"/>
            <a:ext cx="1371600" cy="838200"/>
          </a:xfrm>
          <a:prstGeom prst="rect">
            <a:avLst/>
          </a:prstGeom>
          <a:solidFill>
            <a:schemeClr val="tx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r>
              <a:rPr lang="en-US" sz="1600" dirty="0"/>
              <a:t>Increased Long-term Borrowing</a:t>
            </a:r>
          </a:p>
        </p:txBody>
      </p:sp>
      <p:cxnSp>
        <p:nvCxnSpPr>
          <p:cNvPr id="152" name="Straight Connector 151"/>
          <p:cNvCxnSpPr>
            <a:cxnSpLocks noChangeShapeType="1"/>
          </p:cNvCxnSpPr>
          <p:nvPr/>
        </p:nvCxnSpPr>
        <p:spPr bwMode="auto">
          <a:xfrm rot="5400000">
            <a:off x="6553200" y="4572000"/>
            <a:ext cx="457200" cy="0"/>
          </a:xfrm>
          <a:prstGeom prst="line">
            <a:avLst/>
          </a:prstGeom>
          <a:noFill/>
          <a:ln w="38100" algn="ctr">
            <a:solidFill>
              <a:schemeClr val="tx1"/>
            </a:solidFill>
            <a:round/>
            <a:headEnd/>
            <a:tailEnd/>
          </a:ln>
        </p:spPr>
      </p:cxn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4" name="Rectangle 2"/>
          <p:cNvSpPr>
            <a:spLocks noGrp="1" noChangeArrowheads="1"/>
          </p:cNvSpPr>
          <p:nvPr>
            <p:ph type="title"/>
          </p:nvPr>
        </p:nvSpPr>
        <p:spPr>
          <a:xfrm>
            <a:off x="304800" y="152400"/>
            <a:ext cx="8686800" cy="1066800"/>
          </a:xfrm>
        </p:spPr>
        <p:txBody>
          <a:bodyPr>
            <a:noAutofit/>
          </a:bodyPr>
          <a:lstStyle/>
          <a:p>
            <a:pPr algn="ctr"/>
            <a:r>
              <a:rPr lang="en-US" sz="4400" b="1" dirty="0"/>
              <a:t>Factors </a:t>
            </a:r>
            <a:r>
              <a:rPr lang="en-US" sz="4400" b="1" dirty="0" smtClean="0"/>
              <a:t>Affecting </a:t>
            </a:r>
            <a:r>
              <a:rPr lang="en-US" sz="4400" b="1" dirty="0"/>
              <a:t>Fund Requirements</a:t>
            </a:r>
          </a:p>
        </p:txBody>
      </p:sp>
      <p:sp>
        <p:nvSpPr>
          <p:cNvPr id="250883" name="Rectangle 3"/>
          <p:cNvSpPr>
            <a:spLocks noGrp="1" noChangeArrowheads="1"/>
          </p:cNvSpPr>
          <p:nvPr>
            <p:ph idx="1"/>
          </p:nvPr>
        </p:nvSpPr>
        <p:spPr>
          <a:xfrm>
            <a:off x="685800" y="1676400"/>
            <a:ext cx="7467600" cy="4495800"/>
          </a:xfrm>
        </p:spPr>
        <p:txBody>
          <a:bodyPr>
            <a:normAutofit fontScale="92500" lnSpcReduction="10000"/>
          </a:bodyPr>
          <a:lstStyle/>
          <a:p>
            <a:pPr marL="457200" indent="-457200" eaLnBrk="1" hangingPunct="1"/>
            <a:r>
              <a:rPr lang="en-US" sz="2400" dirty="0" smtClean="0">
                <a:latin typeface="+mj-lt"/>
              </a:rPr>
              <a:t>Fund requirements vary with the </a:t>
            </a:r>
            <a:r>
              <a:rPr lang="en-US" sz="2400" i="1" dirty="0" smtClean="0">
                <a:latin typeface="+mj-lt"/>
              </a:rPr>
              <a:t>nature and type of business.</a:t>
            </a:r>
          </a:p>
          <a:p>
            <a:pPr marL="457200" indent="-457200" eaLnBrk="1" hangingPunct="1"/>
            <a:r>
              <a:rPr lang="en-US" sz="2400" i="1" dirty="0" smtClean="0">
                <a:latin typeface="+mj-lt"/>
              </a:rPr>
              <a:t>Sales Volume growth</a:t>
            </a:r>
          </a:p>
          <a:p>
            <a:pPr marL="957263" lvl="1" indent="-385763" eaLnBrk="1" hangingPunct="1"/>
            <a:r>
              <a:rPr lang="en-US" sz="2400" dirty="0" smtClean="0">
                <a:latin typeface="+mj-lt"/>
              </a:rPr>
              <a:t>More inventories and receivables due to extended credits.</a:t>
            </a:r>
          </a:p>
          <a:p>
            <a:pPr marL="457200" indent="-457200" eaLnBrk="1" hangingPunct="1"/>
            <a:r>
              <a:rPr lang="en-US" sz="2400" i="1" dirty="0" smtClean="0">
                <a:latin typeface="+mj-lt"/>
              </a:rPr>
              <a:t>Impact of Seasonality</a:t>
            </a:r>
          </a:p>
          <a:p>
            <a:pPr marL="957263" lvl="1" indent="-385763" eaLnBrk="1" hangingPunct="1"/>
            <a:r>
              <a:rPr lang="en-US" sz="2400" dirty="0" smtClean="0">
                <a:latin typeface="+mj-lt"/>
              </a:rPr>
              <a:t>Fund requirements are restricted to a limited period. </a:t>
            </a:r>
          </a:p>
          <a:p>
            <a:pPr marL="957263" lvl="1" indent="-385763" eaLnBrk="1" hangingPunct="1"/>
            <a:r>
              <a:rPr lang="en-US" sz="2400" dirty="0" smtClean="0">
                <a:latin typeface="+mj-lt"/>
              </a:rPr>
              <a:t>Providing funds on a permanent basis may lead to idle funds during most part of the year.</a:t>
            </a:r>
          </a:p>
          <a:p>
            <a:pPr marL="457200" indent="-457200" eaLnBrk="1" hangingPunct="1"/>
            <a:r>
              <a:rPr lang="en-US" sz="2400" dirty="0" smtClean="0">
                <a:latin typeface="+mj-lt"/>
              </a:rPr>
              <a:t>Velocity of Circulation of Current Assets.</a:t>
            </a:r>
          </a:p>
          <a:p>
            <a:pPr marL="457200" indent="-457200" eaLnBrk="1" hangingPunct="1"/>
            <a:r>
              <a:rPr lang="en-US" sz="2400" dirty="0" smtClean="0">
                <a:latin typeface="+mj-lt"/>
              </a:rPr>
              <a:t>Terms available from the Suppliers (Extended credit </a:t>
            </a:r>
            <a:r>
              <a:rPr lang="en-US" sz="2400" dirty="0" smtClean="0">
                <a:latin typeface="+mj-lt"/>
                <a:sym typeface="Wingdings" pitchFamily="2" charset="2"/>
              </a:rPr>
              <a:t></a:t>
            </a:r>
            <a:r>
              <a:rPr lang="en-US" sz="2400" dirty="0" smtClean="0">
                <a:latin typeface="+mj-lt"/>
              </a:rPr>
              <a:t> Less funds required).</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143000"/>
          </a:xfrm>
        </p:spPr>
        <p:txBody>
          <a:bodyPr>
            <a:normAutofit/>
          </a:bodyPr>
          <a:lstStyle/>
          <a:p>
            <a:pPr algn="ctr">
              <a:tabLst>
                <a:tab pos="-457200" algn="l"/>
              </a:tabLst>
            </a:pPr>
            <a:r>
              <a:rPr lang="en-US" sz="4400" b="1" dirty="0"/>
              <a:t>Utility of a Cash Flow Statement</a:t>
            </a:r>
          </a:p>
        </p:txBody>
      </p:sp>
      <p:sp>
        <p:nvSpPr>
          <p:cNvPr id="3" name="Content Placeholder 2"/>
          <p:cNvSpPr>
            <a:spLocks noGrp="1"/>
          </p:cNvSpPr>
          <p:nvPr>
            <p:ph idx="1"/>
          </p:nvPr>
        </p:nvSpPr>
        <p:spPr/>
        <p:txBody>
          <a:bodyPr/>
          <a:lstStyle/>
          <a:p>
            <a:r>
              <a:rPr lang="en-US" dirty="0" smtClean="0">
                <a:latin typeface="+mj-lt"/>
              </a:rPr>
              <a:t>It provide additional </a:t>
            </a:r>
            <a:r>
              <a:rPr lang="en-US" dirty="0">
                <a:latin typeface="+mj-lt"/>
              </a:rPr>
              <a:t>information on its business </a:t>
            </a:r>
            <a:r>
              <a:rPr lang="en-US" dirty="0" smtClean="0">
                <a:latin typeface="+mj-lt"/>
              </a:rPr>
              <a:t>activities, </a:t>
            </a:r>
            <a:r>
              <a:rPr lang="en-US" dirty="0">
                <a:latin typeface="+mj-lt"/>
              </a:rPr>
              <a:t>and make a better assessment of the current liquidity of a </a:t>
            </a:r>
            <a:r>
              <a:rPr lang="en-US" dirty="0" smtClean="0">
                <a:latin typeface="+mj-lt"/>
              </a:rPr>
              <a:t>business.</a:t>
            </a:r>
          </a:p>
          <a:p>
            <a:r>
              <a:rPr lang="en-US" dirty="0" smtClean="0">
                <a:latin typeface="+mj-lt"/>
              </a:rPr>
              <a:t>It </a:t>
            </a:r>
            <a:r>
              <a:rPr lang="en-US" dirty="0">
                <a:latin typeface="+mj-lt"/>
              </a:rPr>
              <a:t>helps </a:t>
            </a:r>
            <a:r>
              <a:rPr lang="en-US" dirty="0" smtClean="0">
                <a:latin typeface="+mj-lt"/>
              </a:rPr>
              <a:t>an enterprise to </a:t>
            </a:r>
            <a:r>
              <a:rPr lang="en-US" dirty="0">
                <a:latin typeface="+mj-lt"/>
              </a:rPr>
              <a:t>generate and utilize the </a:t>
            </a:r>
            <a:r>
              <a:rPr lang="en-US" dirty="0" smtClean="0">
                <a:latin typeface="+mj-lt"/>
              </a:rPr>
              <a:t>cash, and it </a:t>
            </a:r>
            <a:r>
              <a:rPr lang="en-US" dirty="0">
                <a:latin typeface="+mj-lt"/>
              </a:rPr>
              <a:t>also helps to assess the long-term solvency of the entity</a:t>
            </a:r>
            <a:r>
              <a:rPr lang="en-US" dirty="0" smtClean="0">
                <a:latin typeface="+mj-lt"/>
              </a:rPr>
              <a:t>.</a:t>
            </a:r>
          </a:p>
          <a:p>
            <a:r>
              <a:rPr lang="en-US" dirty="0">
                <a:latin typeface="+mj-lt"/>
              </a:rPr>
              <a:t>I</a:t>
            </a:r>
            <a:r>
              <a:rPr lang="en-US" dirty="0" smtClean="0">
                <a:latin typeface="+mj-lt"/>
              </a:rPr>
              <a:t>t explain </a:t>
            </a:r>
            <a:r>
              <a:rPr lang="en-US" dirty="0">
                <a:latin typeface="+mj-lt"/>
              </a:rPr>
              <a:t>the difference between profits and cash, and </a:t>
            </a:r>
            <a:r>
              <a:rPr lang="en-US" dirty="0" smtClean="0">
                <a:latin typeface="+mj-lt"/>
              </a:rPr>
              <a:t>provides </a:t>
            </a:r>
            <a:r>
              <a:rPr lang="en-US" i="1" dirty="0" smtClean="0">
                <a:latin typeface="+mj-lt"/>
              </a:rPr>
              <a:t>additional </a:t>
            </a:r>
            <a:r>
              <a:rPr lang="en-US" i="1" dirty="0">
                <a:latin typeface="+mj-lt"/>
              </a:rPr>
              <a:t>inputs on the organizations’ trade </a:t>
            </a:r>
            <a:r>
              <a:rPr lang="en-US" i="1" dirty="0" smtClean="0">
                <a:latin typeface="+mj-lt"/>
              </a:rPr>
              <a:t>conditions.</a:t>
            </a:r>
            <a:endParaRPr lang="en-US" dirty="0">
              <a:latin typeface="+mj-lt"/>
            </a:endParaRPr>
          </a:p>
        </p:txBody>
      </p:sp>
    </p:spTree>
    <p:extLst>
      <p:ext uri="{BB962C8B-B14F-4D97-AF65-F5344CB8AC3E}">
        <p14:creationId xmlns:p14="http://schemas.microsoft.com/office/powerpoint/2010/main" val="152947233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8" name="Rectangle 2"/>
          <p:cNvSpPr>
            <a:spLocks noGrp="1" noChangeArrowheads="1"/>
          </p:cNvSpPr>
          <p:nvPr>
            <p:ph type="title"/>
          </p:nvPr>
        </p:nvSpPr>
        <p:spPr>
          <a:xfrm>
            <a:off x="609600" y="228600"/>
            <a:ext cx="8001000" cy="835025"/>
          </a:xfrm>
        </p:spPr>
        <p:txBody>
          <a:bodyPr>
            <a:normAutofit/>
          </a:bodyPr>
          <a:lstStyle/>
          <a:p>
            <a:pPr algn="ctr"/>
            <a:r>
              <a:rPr lang="en-US" sz="4400" b="1" dirty="0"/>
              <a:t>Illustration</a:t>
            </a:r>
          </a:p>
        </p:txBody>
      </p:sp>
      <p:sp>
        <p:nvSpPr>
          <p:cNvPr id="251907" name="Rectangle 3"/>
          <p:cNvSpPr>
            <a:spLocks noGrp="1" noChangeArrowheads="1"/>
          </p:cNvSpPr>
          <p:nvPr>
            <p:ph type="body" sz="half" idx="1"/>
          </p:nvPr>
        </p:nvSpPr>
        <p:spPr>
          <a:xfrm>
            <a:off x="566738" y="1676400"/>
            <a:ext cx="8043862" cy="2667000"/>
          </a:xfrm>
        </p:spPr>
        <p:txBody>
          <a:bodyPr/>
          <a:lstStyle/>
          <a:p>
            <a:pPr marL="457200" indent="-457200" eaLnBrk="1" hangingPunct="1"/>
            <a:r>
              <a:rPr lang="en-US" sz="2400" dirty="0" smtClean="0">
                <a:latin typeface="+mj-lt"/>
              </a:rPr>
              <a:t>A firm carries an average balance of INR 10,000 accounts payable, payable in 30 days and an average accounts receivable of INR 15,000 receivable in 45 days.</a:t>
            </a:r>
          </a:p>
          <a:p>
            <a:pPr marL="457200" indent="-457200" eaLnBrk="1" hangingPunct="1"/>
            <a:r>
              <a:rPr lang="en-US" sz="2400" dirty="0" smtClean="0">
                <a:latin typeface="+mj-lt"/>
              </a:rPr>
              <a:t>The firm will have to keep a net working capital for the differences of receipts from customers and fund required meeting payable as follows:</a:t>
            </a:r>
          </a:p>
        </p:txBody>
      </p:sp>
      <p:graphicFrame>
        <p:nvGraphicFramePr>
          <p:cNvPr id="251923" name="Group 19"/>
          <p:cNvGraphicFramePr>
            <a:graphicFrameLocks noGrp="1"/>
          </p:cNvGraphicFramePr>
          <p:nvPr>
            <p:ph sz="half" idx="2"/>
            <p:extLst>
              <p:ext uri="{D42A27DB-BD31-4B8C-83A1-F6EECF244321}">
                <p14:modId xmlns:p14="http://schemas.microsoft.com/office/powerpoint/2010/main" val="973543267"/>
              </p:ext>
            </p:extLst>
          </p:nvPr>
        </p:nvGraphicFramePr>
        <p:xfrm>
          <a:off x="457200" y="4130040"/>
          <a:ext cx="8305800" cy="2103120"/>
        </p:xfrm>
        <a:graphic>
          <a:graphicData uri="http://schemas.openxmlformats.org/drawingml/2006/table">
            <a:tbl>
              <a:tblPr>
                <a:tableStyleId>{3C2FFA5D-87B4-456A-9821-1D502468CF0F}</a:tableStyleId>
              </a:tblPr>
              <a:tblGrid>
                <a:gridCol w="6714534"/>
                <a:gridCol w="1591266"/>
              </a:tblGrid>
              <a:tr h="398463">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u="none" strike="noStrike" cap="none" normalizeH="0" baseline="0" dirty="0" smtClean="0">
                          <a:ln>
                            <a:noFill/>
                          </a:ln>
                          <a:effectLst/>
                          <a:latin typeface="+mj-lt"/>
                        </a:rPr>
                        <a:t>Fund required to meet payable due within 30 days</a:t>
                      </a:r>
                      <a:endParaRPr kumimoji="0" lang="en-US" sz="2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u="none" strike="noStrike" cap="none" normalizeH="0" baseline="0" dirty="0" smtClean="0">
                          <a:ln>
                            <a:noFill/>
                          </a:ln>
                          <a:effectLst/>
                          <a:latin typeface="+mj-lt"/>
                        </a:rPr>
                        <a:t>INR 10,000</a:t>
                      </a:r>
                      <a:endParaRPr kumimoji="0" lang="en-US" sz="2400" b="0" i="0" u="none" strike="noStrike" cap="none" normalizeH="0" baseline="0" dirty="0" smtClean="0">
                        <a:ln>
                          <a:noFill/>
                        </a:ln>
                        <a:solidFill>
                          <a:schemeClr val="tx1"/>
                        </a:solidFill>
                        <a:effectLst/>
                        <a:latin typeface="+mj-lt"/>
                      </a:endParaRPr>
                    </a:p>
                  </a:txBody>
                  <a:tcPr anchor="ctr" horzOverflow="overflow"/>
                </a:tc>
              </a:tr>
              <a:tr h="663575">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i="1" u="none" strike="noStrike" cap="none" normalizeH="0" baseline="0" dirty="0" smtClean="0">
                          <a:ln>
                            <a:noFill/>
                          </a:ln>
                          <a:effectLst/>
                          <a:latin typeface="+mj-lt"/>
                        </a:rPr>
                        <a:t>Less</a:t>
                      </a:r>
                      <a:r>
                        <a:rPr kumimoji="0" lang="en-US" sz="2400" u="none" strike="noStrike" cap="none" normalizeH="0" baseline="0" dirty="0" smtClean="0">
                          <a:ln>
                            <a:noFill/>
                          </a:ln>
                          <a:effectLst/>
                          <a:latin typeface="+mj-lt"/>
                        </a:rPr>
                        <a:t>: Funds received from customers within 30 days:</a:t>
                      </a:r>
                    </a:p>
                    <a:p>
                      <a:pPr marL="457200" marR="0" lvl="0" indent="-457200" algn="ctr" defTabSz="914400" rtl="0" eaLnBrk="0" fontAlgn="base" latinLnBrk="0" hangingPunct="0">
                        <a:lnSpc>
                          <a:spcPct val="100000"/>
                        </a:lnSpc>
                        <a:spcBef>
                          <a:spcPct val="0"/>
                        </a:spcBef>
                        <a:spcAft>
                          <a:spcPct val="0"/>
                        </a:spcAft>
                        <a:buClrTx/>
                        <a:buSzTx/>
                        <a:buFontTx/>
                        <a:buNone/>
                        <a:tabLst>
                          <a:tab pos="-457200" algn="l"/>
                        </a:tabLst>
                      </a:pPr>
                      <a:r>
                        <a:rPr kumimoji="0" lang="en-US" sz="2400" u="none" strike="noStrike" cap="none" normalizeH="0" baseline="0" dirty="0" smtClean="0">
                          <a:ln>
                            <a:noFill/>
                          </a:ln>
                          <a:effectLst/>
                          <a:latin typeface="+mj-lt"/>
                        </a:rPr>
                        <a:t>         Received in 45 days, that is, Rs 15,000 x 30/45</a:t>
                      </a:r>
                      <a:endParaRPr kumimoji="0" lang="en-US" sz="2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u="none" strike="noStrike" cap="none" normalizeH="0" baseline="0" dirty="0" smtClean="0">
                          <a:ln>
                            <a:noFill/>
                          </a:ln>
                          <a:effectLst/>
                          <a:latin typeface="+mj-lt"/>
                        </a:rPr>
                        <a:t>INR 10,000</a:t>
                      </a:r>
                      <a:endParaRPr kumimoji="0" lang="en-US" sz="2400" b="0" i="0" u="none" strike="noStrike" cap="none" normalizeH="0" baseline="0" dirty="0" smtClean="0">
                        <a:ln>
                          <a:noFill/>
                        </a:ln>
                        <a:solidFill>
                          <a:schemeClr val="tx1"/>
                        </a:solidFill>
                        <a:effectLst/>
                        <a:latin typeface="+mj-lt"/>
                      </a:endParaRPr>
                    </a:p>
                  </a:txBody>
                  <a:tcPr anchor="ctr" horzOverflow="overflow"/>
                </a:tc>
              </a:tr>
              <a:tr h="425450">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u="none" strike="noStrike" cap="none" normalizeH="0" baseline="0" dirty="0" smtClean="0">
                          <a:ln>
                            <a:noFill/>
                          </a:ln>
                          <a:effectLst/>
                          <a:latin typeface="+mj-lt"/>
                        </a:rPr>
                        <a:t>Fund required in the form of additional net working capital</a:t>
                      </a:r>
                      <a:endParaRPr kumimoji="0" lang="en-US" sz="2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ctr" defTabSz="914400" rtl="0" eaLnBrk="1" fontAlgn="base" latinLnBrk="0" hangingPunct="1">
                        <a:lnSpc>
                          <a:spcPct val="100000"/>
                        </a:lnSpc>
                        <a:spcBef>
                          <a:spcPct val="0"/>
                        </a:spcBef>
                        <a:spcAft>
                          <a:spcPct val="0"/>
                        </a:spcAft>
                        <a:buClrTx/>
                        <a:buSzTx/>
                        <a:buFontTx/>
                        <a:buNone/>
                        <a:tabLst>
                          <a:tab pos="-457200" algn="l"/>
                        </a:tabLst>
                      </a:pPr>
                      <a:r>
                        <a:rPr kumimoji="0" lang="en-US" sz="2400" u="none" strike="noStrike" cap="none" normalizeH="0" baseline="0" dirty="0" smtClean="0">
                          <a:ln>
                            <a:noFill/>
                          </a:ln>
                          <a:effectLst/>
                          <a:latin typeface="+mj-lt"/>
                        </a:rPr>
                        <a:t>NIL</a:t>
                      </a:r>
                      <a:endParaRPr kumimoji="0" lang="en-US" sz="2400" b="0" i="0" u="none" strike="noStrike" cap="none" normalizeH="0" baseline="0" dirty="0" smtClean="0">
                        <a:ln>
                          <a:noFill/>
                        </a:ln>
                        <a:solidFill>
                          <a:schemeClr val="tx1"/>
                        </a:solidFill>
                        <a:effectLst/>
                        <a:latin typeface="+mj-lt"/>
                      </a:endParaRPr>
                    </a:p>
                  </a:txBody>
                  <a:tcPr anchor="ctr" horzOverflow="overflow"/>
                </a:tc>
              </a:tr>
            </a:tbl>
          </a:graphicData>
        </a:graphic>
      </p:graphicFrame>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2" name="Rectangle 2"/>
          <p:cNvSpPr>
            <a:spLocks noGrp="1" noChangeArrowheads="1"/>
          </p:cNvSpPr>
          <p:nvPr>
            <p:ph type="title"/>
          </p:nvPr>
        </p:nvSpPr>
        <p:spPr>
          <a:xfrm>
            <a:off x="609600" y="304800"/>
            <a:ext cx="8001000" cy="987425"/>
          </a:xfrm>
        </p:spPr>
        <p:txBody>
          <a:bodyPr>
            <a:normAutofit/>
          </a:bodyPr>
          <a:lstStyle/>
          <a:p>
            <a:pPr algn="ctr"/>
            <a:r>
              <a:rPr lang="en-US" sz="4400" b="1" dirty="0"/>
              <a:t>Illustration…</a:t>
            </a:r>
          </a:p>
        </p:txBody>
      </p:sp>
      <p:graphicFrame>
        <p:nvGraphicFramePr>
          <p:cNvPr id="252931" name="Group 3"/>
          <p:cNvGraphicFramePr>
            <a:graphicFrameLocks noGrp="1"/>
          </p:cNvGraphicFramePr>
          <p:nvPr>
            <p:ph type="tbl" idx="1"/>
            <p:extLst>
              <p:ext uri="{D42A27DB-BD31-4B8C-83A1-F6EECF244321}">
                <p14:modId xmlns:p14="http://schemas.microsoft.com/office/powerpoint/2010/main" val="2795642249"/>
              </p:ext>
            </p:extLst>
          </p:nvPr>
        </p:nvGraphicFramePr>
        <p:xfrm>
          <a:off x="381000" y="2590800"/>
          <a:ext cx="8382000" cy="2819400"/>
        </p:xfrm>
        <a:graphic>
          <a:graphicData uri="http://schemas.openxmlformats.org/drawingml/2006/table">
            <a:tbl>
              <a:tblPr>
                <a:tableStyleId>{3C2FFA5D-87B4-456A-9821-1D502468CF0F}</a:tableStyleId>
              </a:tblPr>
              <a:tblGrid>
                <a:gridCol w="6629400"/>
                <a:gridCol w="1752600"/>
              </a:tblGrid>
              <a:tr h="522111">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tab pos="-457200" algn="l"/>
                        </a:tabLst>
                      </a:pPr>
                      <a:r>
                        <a:rPr kumimoji="0" lang="en-US" sz="2400" u="none" strike="noStrike" cap="none" normalizeH="0" baseline="0" dirty="0" smtClean="0">
                          <a:ln>
                            <a:noFill/>
                          </a:ln>
                          <a:effectLst/>
                          <a:latin typeface="+mj-lt"/>
                        </a:rPr>
                        <a:t>Fund required to meet payable due within 30 days</a:t>
                      </a:r>
                      <a:endParaRPr kumimoji="0" lang="en-US" sz="2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tab pos="-457200" algn="l"/>
                        </a:tabLst>
                      </a:pPr>
                      <a:r>
                        <a:rPr kumimoji="0" lang="en-US" sz="2400" u="none" strike="noStrike" cap="none" normalizeH="0" baseline="0" dirty="0" smtClean="0">
                          <a:ln>
                            <a:noFill/>
                          </a:ln>
                          <a:effectLst/>
                          <a:latin typeface="+mj-lt"/>
                        </a:rPr>
                        <a:t>INR 10,000</a:t>
                      </a:r>
                      <a:endParaRPr kumimoji="0" lang="en-US" sz="2400" b="0" i="0" u="none" strike="noStrike" cap="none" normalizeH="0" baseline="0" dirty="0" smtClean="0">
                        <a:ln>
                          <a:noFill/>
                        </a:ln>
                        <a:solidFill>
                          <a:schemeClr val="tx1"/>
                        </a:solidFill>
                        <a:effectLst/>
                        <a:latin typeface="+mj-lt"/>
                      </a:endParaRPr>
                    </a:p>
                  </a:txBody>
                  <a:tcPr anchor="ctr" horzOverflow="overflow"/>
                </a:tc>
              </a:tr>
              <a:tr h="1357489">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tab pos="-457200" algn="l"/>
                        </a:tabLst>
                      </a:pPr>
                      <a:r>
                        <a:rPr kumimoji="0" lang="en-US" sz="2400" i="1" u="none" strike="noStrike" cap="none" normalizeH="0" baseline="0" dirty="0" smtClean="0">
                          <a:ln>
                            <a:noFill/>
                          </a:ln>
                          <a:effectLst/>
                          <a:latin typeface="+mj-lt"/>
                        </a:rPr>
                        <a:t>Less</a:t>
                      </a:r>
                      <a:r>
                        <a:rPr kumimoji="0" lang="en-US" sz="2400" u="none" strike="noStrike" cap="none" normalizeH="0" baseline="0" dirty="0" smtClean="0">
                          <a:ln>
                            <a:noFill/>
                          </a:ln>
                          <a:effectLst/>
                          <a:latin typeface="+mj-lt"/>
                        </a:rPr>
                        <a:t>: Funds received from customers within 30 days:</a:t>
                      </a:r>
                    </a:p>
                    <a:p>
                      <a:pPr marL="457200" marR="0" lvl="0" indent="-457200" algn="l" defTabSz="914400" rtl="0" eaLnBrk="0" fontAlgn="base" latinLnBrk="0" hangingPunct="0">
                        <a:lnSpc>
                          <a:spcPct val="100000"/>
                        </a:lnSpc>
                        <a:spcBef>
                          <a:spcPct val="0"/>
                        </a:spcBef>
                        <a:spcAft>
                          <a:spcPct val="0"/>
                        </a:spcAft>
                        <a:buClrTx/>
                        <a:buSzTx/>
                        <a:buFontTx/>
                        <a:buNone/>
                        <a:tabLst>
                          <a:tab pos="-457200" algn="l"/>
                        </a:tabLst>
                      </a:pPr>
                      <a:r>
                        <a:rPr kumimoji="0" lang="en-US" sz="2400" u="none" strike="noStrike" cap="none" normalizeH="0" baseline="0" dirty="0" smtClean="0">
                          <a:ln>
                            <a:noFill/>
                          </a:ln>
                          <a:effectLst/>
                          <a:latin typeface="+mj-lt"/>
                        </a:rPr>
                        <a:t>	   Received in 45 days, that is, INR 15,000 x 30/90</a:t>
                      </a:r>
                      <a:endParaRPr kumimoji="0" lang="en-US" sz="2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tab pos="-457200" algn="l"/>
                        </a:tabLst>
                      </a:pPr>
                      <a:r>
                        <a:rPr kumimoji="0" lang="en-US" sz="2400" u="none" strike="noStrike" cap="none" normalizeH="0" baseline="0" dirty="0" smtClean="0">
                          <a:ln>
                            <a:noFill/>
                          </a:ln>
                          <a:effectLst/>
                          <a:latin typeface="+mj-lt"/>
                        </a:rPr>
                        <a:t>INR 5,000</a:t>
                      </a:r>
                      <a:endParaRPr kumimoji="0" lang="en-US" sz="2400" b="0" i="0" u="none" strike="noStrike" cap="none" normalizeH="0" baseline="0" dirty="0" smtClean="0">
                        <a:ln>
                          <a:noFill/>
                        </a:ln>
                        <a:solidFill>
                          <a:schemeClr val="tx1"/>
                        </a:solidFill>
                        <a:effectLst/>
                        <a:latin typeface="+mj-lt"/>
                      </a:endParaRPr>
                    </a:p>
                  </a:txBody>
                  <a:tcPr anchor="ctr" horzOverflow="overflow"/>
                </a:tc>
              </a:tr>
              <a:tr h="939800">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2400" u="none" strike="noStrike" cap="none" normalizeH="0" baseline="0" dirty="0" smtClean="0">
                          <a:ln>
                            <a:noFill/>
                          </a:ln>
                          <a:effectLst/>
                          <a:latin typeface="+mj-lt"/>
                        </a:rPr>
                        <a:t>Fund required in the form of additional net working capital</a:t>
                      </a:r>
                      <a:endParaRPr kumimoji="0" lang="en-US" sz="2400" b="0" i="0" u="none" strike="noStrike" cap="none" normalizeH="0" baseline="0" dirty="0" smtClean="0">
                        <a:ln>
                          <a:noFill/>
                        </a:ln>
                        <a:solidFill>
                          <a:schemeClr val="tx1"/>
                        </a:solidFill>
                        <a:effectLst/>
                        <a:latin typeface="+mj-lt"/>
                      </a:endParaRPr>
                    </a:p>
                  </a:txBody>
                  <a:tcPr anchor="ctr" horzOverflow="overflow"/>
                </a:tc>
                <a:tc>
                  <a:txBody>
                    <a:bodyPr/>
                    <a:lstStyle/>
                    <a:p>
                      <a:pPr marL="457200" marR="0" lvl="0" indent="-457200" algn="l" defTabSz="914400" rtl="0" eaLnBrk="1" fontAlgn="base" latinLnBrk="0" hangingPunct="1">
                        <a:lnSpc>
                          <a:spcPct val="100000"/>
                        </a:lnSpc>
                        <a:spcBef>
                          <a:spcPct val="0"/>
                        </a:spcBef>
                        <a:spcAft>
                          <a:spcPct val="0"/>
                        </a:spcAft>
                        <a:buClrTx/>
                        <a:buSzTx/>
                        <a:buFontTx/>
                        <a:buNone/>
                        <a:tabLst>
                          <a:tab pos="-457200" algn="l"/>
                        </a:tabLst>
                      </a:pPr>
                      <a:r>
                        <a:rPr kumimoji="0" lang="en-US" sz="2400" u="none" strike="noStrike" cap="none" normalizeH="0" baseline="0" dirty="0" smtClean="0">
                          <a:ln>
                            <a:noFill/>
                          </a:ln>
                          <a:effectLst/>
                          <a:latin typeface="+mj-lt"/>
                        </a:rPr>
                        <a:t>INR 5,000</a:t>
                      </a:r>
                      <a:endParaRPr kumimoji="0" lang="en-US" sz="2400" b="0" i="0" u="none" strike="noStrike" cap="none" normalizeH="0" baseline="0" dirty="0" smtClean="0">
                        <a:ln>
                          <a:noFill/>
                        </a:ln>
                        <a:solidFill>
                          <a:schemeClr val="tx1"/>
                        </a:solidFill>
                        <a:effectLst/>
                        <a:latin typeface="+mj-lt"/>
                      </a:endParaRPr>
                    </a:p>
                  </a:txBody>
                  <a:tcPr anchor="ctr" horzOverflow="overflow"/>
                </a:tc>
              </a:tr>
            </a:tbl>
          </a:graphicData>
        </a:graphic>
      </p:graphicFrame>
      <p:sp>
        <p:nvSpPr>
          <p:cNvPr id="252945" name="Rectangle 17"/>
          <p:cNvSpPr>
            <a:spLocks noChangeArrowheads="1"/>
          </p:cNvSpPr>
          <p:nvPr/>
        </p:nvSpPr>
        <p:spPr bwMode="auto">
          <a:xfrm>
            <a:off x="566738" y="1676400"/>
            <a:ext cx="8043862" cy="914400"/>
          </a:xfrm>
          <a:prstGeom prst="rect">
            <a:avLst/>
          </a:prstGeom>
          <a:noFill/>
          <a:ln w="9525">
            <a:noFill/>
            <a:miter lim="800000"/>
            <a:headEnd/>
            <a:tailEnd/>
          </a:ln>
        </p:spPr>
        <p:txBody>
          <a:bodyPr/>
          <a:lstStyle/>
          <a:p>
            <a:pPr marL="457200" indent="-457200" algn="just" eaLnBrk="1" hangingPunct="1">
              <a:spcBef>
                <a:spcPct val="20000"/>
              </a:spcBef>
              <a:buClr>
                <a:schemeClr val="accent2"/>
              </a:buClr>
              <a:buFont typeface="Wingdings" pitchFamily="2" charset="2"/>
              <a:buChar char="o"/>
            </a:pPr>
            <a:r>
              <a:rPr lang="en-US" dirty="0">
                <a:latin typeface="+mj-lt"/>
              </a:rPr>
              <a:t>Assuming the time taken for collection of receivable is 90 days the situation will be:</a:t>
            </a: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Autofit/>
          </a:bodyPr>
          <a:lstStyle/>
          <a:p>
            <a:pPr algn="ctr"/>
            <a:r>
              <a:rPr lang="en-US" sz="4400" b="1" dirty="0"/>
              <a:t>Preparing a Cash Flow Statement Using Indirect Method</a:t>
            </a:r>
          </a:p>
        </p:txBody>
      </p:sp>
      <p:sp>
        <p:nvSpPr>
          <p:cNvPr id="9" name="Content Placeholder 8"/>
          <p:cNvSpPr>
            <a:spLocks noGrp="1"/>
          </p:cNvSpPr>
          <p:nvPr>
            <p:ph idx="1"/>
          </p:nvPr>
        </p:nvSpPr>
        <p:spPr>
          <a:xfrm>
            <a:off x="381000" y="2011680"/>
            <a:ext cx="8229600" cy="4389120"/>
          </a:xfrm>
        </p:spPr>
        <p:txBody>
          <a:bodyPr/>
          <a:lstStyle/>
          <a:p>
            <a:r>
              <a:rPr lang="en-US" dirty="0">
                <a:latin typeface="+mj-lt"/>
              </a:rPr>
              <a:t>The cash effects of the balance sheet changes between the start period and end period </a:t>
            </a:r>
            <a:r>
              <a:rPr lang="en-US" dirty="0" smtClean="0">
                <a:latin typeface="+mj-lt"/>
              </a:rPr>
              <a:t>statements.</a:t>
            </a:r>
          </a:p>
          <a:p>
            <a:pPr marL="0" indent="0">
              <a:buNone/>
            </a:pPr>
            <a:endParaRPr lang="en-US" dirty="0" smtClean="0">
              <a:latin typeface="+mj-lt"/>
            </a:endParaRPr>
          </a:p>
          <a:p>
            <a:r>
              <a:rPr lang="en-US" dirty="0" smtClean="0">
                <a:latin typeface="+mj-lt"/>
              </a:rPr>
              <a:t>The </a:t>
            </a:r>
            <a:r>
              <a:rPr lang="en-US" dirty="0">
                <a:latin typeface="+mj-lt"/>
              </a:rPr>
              <a:t>cash effects of income statement for that </a:t>
            </a:r>
            <a:r>
              <a:rPr lang="en-US" dirty="0" smtClean="0">
                <a:latin typeface="+mj-lt"/>
              </a:rPr>
              <a:t>period would </a:t>
            </a:r>
            <a:r>
              <a:rPr lang="en-US" dirty="0">
                <a:latin typeface="+mj-lt"/>
              </a:rPr>
              <a:t>simpler wherein revenue accounts are sources of </a:t>
            </a:r>
            <a:r>
              <a:rPr lang="en-US" dirty="0" smtClean="0">
                <a:latin typeface="+mj-lt"/>
              </a:rPr>
              <a:t>cash and </a:t>
            </a:r>
            <a:r>
              <a:rPr lang="en-US" dirty="0">
                <a:latin typeface="+mj-lt"/>
              </a:rPr>
              <a:t>expense accounts are uses of cash.</a:t>
            </a:r>
            <a:endParaRPr lang="en-US" dirty="0" smtClean="0">
              <a:latin typeface="+mj-lt"/>
            </a:endParaRPr>
          </a:p>
          <a:p>
            <a:endParaRPr lang="en-US" dirty="0" smtClean="0">
              <a:latin typeface="+mj-lt"/>
            </a:endParaRPr>
          </a:p>
          <a:p>
            <a:pPr marL="0" indent="0">
              <a:buNone/>
            </a:pPr>
            <a:endParaRPr lang="en-US" dirty="0">
              <a:latin typeface="+mj-lt"/>
            </a:endParaRPr>
          </a:p>
        </p:txBody>
      </p:sp>
    </p:spTree>
    <p:extLst>
      <p:ext uri="{BB962C8B-B14F-4D97-AF65-F5344CB8AC3E}">
        <p14:creationId xmlns:p14="http://schemas.microsoft.com/office/powerpoint/2010/main" val="13498979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4201522793"/>
              </p:ext>
            </p:extLst>
          </p:nvPr>
        </p:nvGraphicFramePr>
        <p:xfrm>
          <a:off x="762000" y="685800"/>
          <a:ext cx="7696202" cy="5410200"/>
        </p:xfrm>
        <a:graphic>
          <a:graphicData uri="http://schemas.openxmlformats.org/drawingml/2006/table">
            <a:tbl>
              <a:tblPr firstRow="1" firstCol="1" bandRow="1">
                <a:tableStyleId>{5C22544A-7EE6-4342-B048-85BDC9FD1C3A}</a:tableStyleId>
              </a:tblPr>
              <a:tblGrid>
                <a:gridCol w="1896004"/>
                <a:gridCol w="385691"/>
                <a:gridCol w="2514408"/>
                <a:gridCol w="385691"/>
                <a:gridCol w="2514408"/>
              </a:tblGrid>
              <a:tr h="641463">
                <a:tc gridSpan="5">
                  <a:txBody>
                    <a:bodyPr/>
                    <a:lstStyle/>
                    <a:p>
                      <a:pPr marL="0" marR="0" algn="ctr">
                        <a:spcBef>
                          <a:spcPts val="0"/>
                        </a:spcBef>
                        <a:spcAft>
                          <a:spcPts val="0"/>
                        </a:spcAft>
                      </a:pPr>
                      <a:r>
                        <a:rPr lang="en-US" sz="2000" dirty="0" smtClean="0">
                          <a:effectLst/>
                          <a:latin typeface="+mj-lt"/>
                        </a:rPr>
                        <a:t> </a:t>
                      </a:r>
                      <a:r>
                        <a:rPr lang="en-US" sz="2000" dirty="0">
                          <a:effectLst/>
                          <a:latin typeface="+mj-lt"/>
                        </a:rPr>
                        <a:t>Effect of Balance Sheet changes in Cash Flow Statement</a:t>
                      </a:r>
                      <a:endParaRPr lang="en-US" sz="2000" dirty="0">
                        <a:effectLst/>
                        <a:latin typeface="+mj-lt"/>
                        <a:ea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18933">
                <a:tc>
                  <a:txBody>
                    <a:bodyPr/>
                    <a:lstStyle/>
                    <a:p>
                      <a:pPr algn="ctr"/>
                      <a:endParaRPr lang="en-US" sz="2000">
                        <a:effectLst/>
                        <a:latin typeface="+mj-lt"/>
                      </a:endParaRPr>
                    </a:p>
                  </a:txBody>
                  <a:tcPr marL="68580" marR="68580" marT="0" marB="0" anchor="ctr"/>
                </a:tc>
                <a:tc gridSpan="2">
                  <a:txBody>
                    <a:bodyPr/>
                    <a:lstStyle/>
                    <a:p>
                      <a:pPr marL="0" marR="0" algn="ctr">
                        <a:spcBef>
                          <a:spcPts val="0"/>
                        </a:spcBef>
                        <a:spcAft>
                          <a:spcPts val="0"/>
                        </a:spcAft>
                      </a:pPr>
                      <a:r>
                        <a:rPr lang="en-US" sz="2000" b="1" dirty="0">
                          <a:effectLst/>
                          <a:latin typeface="+mj-lt"/>
                        </a:rPr>
                        <a:t>Cash Inflow</a:t>
                      </a:r>
                      <a:endParaRPr lang="en-US" sz="2000" b="1" dirty="0">
                        <a:effectLst/>
                        <a:latin typeface="+mj-lt"/>
                        <a:ea typeface="Times New Roman"/>
                      </a:endParaRPr>
                    </a:p>
                  </a:txBody>
                  <a:tcPr marL="68580" marR="68580" marT="0" marB="0" anchor="ctr"/>
                </a:tc>
                <a:tc hMerge="1">
                  <a:txBody>
                    <a:bodyPr/>
                    <a:lstStyle/>
                    <a:p>
                      <a:endParaRPr lang="en-US"/>
                    </a:p>
                  </a:txBody>
                  <a:tcPr/>
                </a:tc>
                <a:tc gridSpan="2">
                  <a:txBody>
                    <a:bodyPr/>
                    <a:lstStyle/>
                    <a:p>
                      <a:pPr marL="0" marR="0" algn="ctr">
                        <a:spcBef>
                          <a:spcPts val="0"/>
                        </a:spcBef>
                        <a:spcAft>
                          <a:spcPts val="0"/>
                        </a:spcAft>
                      </a:pPr>
                      <a:r>
                        <a:rPr lang="en-US" sz="2000" b="1" dirty="0">
                          <a:effectLst/>
                          <a:latin typeface="+mj-lt"/>
                        </a:rPr>
                        <a:t>Cash Outflow</a:t>
                      </a:r>
                      <a:endParaRPr lang="en-US" sz="2000" b="1" dirty="0">
                        <a:effectLst/>
                        <a:latin typeface="+mj-lt"/>
                        <a:ea typeface="Times New Roman"/>
                      </a:endParaRPr>
                    </a:p>
                  </a:txBody>
                  <a:tcPr marL="68580" marR="68580" marT="0" marB="0" anchor="ctr"/>
                </a:tc>
                <a:tc hMerge="1">
                  <a:txBody>
                    <a:bodyPr/>
                    <a:lstStyle/>
                    <a:p>
                      <a:endParaRPr lang="en-US"/>
                    </a:p>
                  </a:txBody>
                  <a:tcPr/>
                </a:tc>
              </a:tr>
              <a:tr h="1037451">
                <a:tc>
                  <a:txBody>
                    <a:bodyPr/>
                    <a:lstStyle/>
                    <a:p>
                      <a:pPr marL="0" marR="0" algn="ctr">
                        <a:spcBef>
                          <a:spcPts val="0"/>
                        </a:spcBef>
                        <a:spcAft>
                          <a:spcPts val="0"/>
                        </a:spcAft>
                      </a:pPr>
                      <a:r>
                        <a:rPr lang="en-US" sz="2000">
                          <a:effectLst/>
                          <a:latin typeface="+mj-lt"/>
                        </a:rPr>
                        <a:t>Operating Activities</a:t>
                      </a:r>
                      <a:endParaRPr lang="en-US" sz="2000">
                        <a:effectLst/>
                        <a:latin typeface="+mj-lt"/>
                        <a:ea typeface="Times New Roman"/>
                      </a:endParaRPr>
                    </a:p>
                  </a:txBody>
                  <a:tcPr marL="68580" marR="68580" marT="0" marB="0" anchor="ctr"/>
                </a:tc>
                <a:tc>
                  <a:txBody>
                    <a:bodyPr/>
                    <a:lstStyle/>
                    <a:p>
                      <a:pPr marL="0" marR="0" algn="ctr">
                        <a:spcBef>
                          <a:spcPts val="0"/>
                        </a:spcBef>
                        <a:spcAft>
                          <a:spcPts val="0"/>
                        </a:spcAft>
                      </a:pPr>
                      <a:r>
                        <a:rPr lang="en-US" sz="2000">
                          <a:effectLst/>
                          <a:latin typeface="+mj-lt"/>
                        </a:rPr>
                        <a:t>↓</a:t>
                      </a:r>
                      <a:endParaRPr lang="en-US" sz="2000">
                        <a:effectLst/>
                        <a:latin typeface="+mj-lt"/>
                        <a:ea typeface="Times New Roman"/>
                      </a:endParaRPr>
                    </a:p>
                  </a:txBody>
                  <a:tcPr marL="68580" marR="68580" marT="0" marB="0" anchor="ctr"/>
                </a:tc>
                <a:tc>
                  <a:txBody>
                    <a:bodyPr/>
                    <a:lstStyle/>
                    <a:p>
                      <a:pPr marL="0" marR="0" algn="ctr">
                        <a:spcBef>
                          <a:spcPts val="0"/>
                        </a:spcBef>
                        <a:spcAft>
                          <a:spcPts val="0"/>
                        </a:spcAft>
                      </a:pPr>
                      <a:r>
                        <a:rPr lang="en-US" sz="2000" dirty="0">
                          <a:effectLst/>
                          <a:latin typeface="+mj-lt"/>
                        </a:rPr>
                        <a:t>Current Assets items</a:t>
                      </a:r>
                      <a:endParaRPr lang="en-US" sz="2000" dirty="0">
                        <a:effectLst/>
                        <a:latin typeface="+mj-lt"/>
                        <a:ea typeface="Times New Roman"/>
                      </a:endParaRPr>
                    </a:p>
                  </a:txBody>
                  <a:tcPr marL="68580" marR="68580" marT="0" marB="0" anchor="ctr"/>
                </a:tc>
                <a:tc>
                  <a:txBody>
                    <a:bodyPr/>
                    <a:lstStyle/>
                    <a:p>
                      <a:pPr marL="0" marR="0" algn="ctr">
                        <a:spcBef>
                          <a:spcPts val="0"/>
                        </a:spcBef>
                        <a:spcAft>
                          <a:spcPts val="0"/>
                        </a:spcAft>
                      </a:pPr>
                      <a:r>
                        <a:rPr lang="en-US" sz="2000">
                          <a:effectLst/>
                          <a:latin typeface="+mj-lt"/>
                        </a:rPr>
                        <a:t>↑</a:t>
                      </a:r>
                      <a:endParaRPr lang="en-US" sz="2000">
                        <a:effectLst/>
                        <a:latin typeface="+mj-lt"/>
                        <a:ea typeface="Times New Roman"/>
                      </a:endParaRPr>
                    </a:p>
                  </a:txBody>
                  <a:tcPr marL="68580" marR="68580" marT="0" marB="0" anchor="ctr"/>
                </a:tc>
                <a:tc>
                  <a:txBody>
                    <a:bodyPr/>
                    <a:lstStyle/>
                    <a:p>
                      <a:pPr marL="0" marR="0" algn="ctr">
                        <a:spcBef>
                          <a:spcPts val="0"/>
                        </a:spcBef>
                        <a:spcAft>
                          <a:spcPts val="0"/>
                        </a:spcAft>
                      </a:pPr>
                      <a:r>
                        <a:rPr lang="en-US" sz="2000">
                          <a:effectLst/>
                          <a:latin typeface="+mj-lt"/>
                        </a:rPr>
                        <a:t>Current Assets items</a:t>
                      </a:r>
                      <a:endParaRPr lang="en-US" sz="2000">
                        <a:effectLst/>
                        <a:latin typeface="+mj-lt"/>
                        <a:ea typeface="Times New Roman"/>
                      </a:endParaRPr>
                    </a:p>
                  </a:txBody>
                  <a:tcPr marL="68580" marR="68580" marT="0" marB="0" anchor="ctr"/>
                </a:tc>
              </a:tr>
              <a:tr h="1037451">
                <a:tc>
                  <a:txBody>
                    <a:bodyPr/>
                    <a:lstStyle/>
                    <a:p>
                      <a:pPr marL="0" marR="0" algn="ctr">
                        <a:spcBef>
                          <a:spcPts val="0"/>
                        </a:spcBef>
                        <a:spcAft>
                          <a:spcPts val="0"/>
                        </a:spcAft>
                      </a:pPr>
                      <a:r>
                        <a:rPr lang="en-US" sz="2000">
                          <a:effectLst/>
                          <a:latin typeface="+mj-lt"/>
                        </a:rPr>
                        <a:t>Operating Activities</a:t>
                      </a:r>
                      <a:endParaRPr lang="en-US" sz="2000">
                        <a:effectLst/>
                        <a:latin typeface="+mj-lt"/>
                        <a:ea typeface="Times New Roman"/>
                      </a:endParaRPr>
                    </a:p>
                  </a:txBody>
                  <a:tcPr marL="68580" marR="68580" marT="0" marB="0" anchor="ctr"/>
                </a:tc>
                <a:tc>
                  <a:txBody>
                    <a:bodyPr/>
                    <a:lstStyle/>
                    <a:p>
                      <a:pPr marL="0" marR="0" algn="ctr">
                        <a:spcBef>
                          <a:spcPts val="0"/>
                        </a:spcBef>
                        <a:spcAft>
                          <a:spcPts val="0"/>
                        </a:spcAft>
                      </a:pPr>
                      <a:r>
                        <a:rPr lang="en-US" sz="2000">
                          <a:effectLst/>
                          <a:latin typeface="+mj-lt"/>
                        </a:rPr>
                        <a:t>↑</a:t>
                      </a:r>
                      <a:endParaRPr lang="en-US" sz="2000">
                        <a:effectLst/>
                        <a:latin typeface="+mj-lt"/>
                        <a:ea typeface="Times New Roman"/>
                      </a:endParaRPr>
                    </a:p>
                  </a:txBody>
                  <a:tcPr marL="68580" marR="68580" marT="0" marB="0" anchor="ctr"/>
                </a:tc>
                <a:tc>
                  <a:txBody>
                    <a:bodyPr/>
                    <a:lstStyle/>
                    <a:p>
                      <a:pPr marL="0" marR="0" algn="ctr">
                        <a:spcBef>
                          <a:spcPts val="0"/>
                        </a:spcBef>
                        <a:spcAft>
                          <a:spcPts val="0"/>
                        </a:spcAft>
                      </a:pPr>
                      <a:r>
                        <a:rPr lang="en-US" sz="2000">
                          <a:effectLst/>
                          <a:latin typeface="+mj-lt"/>
                        </a:rPr>
                        <a:t>Current Liability items</a:t>
                      </a:r>
                      <a:endParaRPr lang="en-US" sz="2000">
                        <a:effectLst/>
                        <a:latin typeface="+mj-lt"/>
                        <a:ea typeface="Times New Roman"/>
                      </a:endParaRPr>
                    </a:p>
                  </a:txBody>
                  <a:tcPr marL="68580" marR="68580" marT="0" marB="0" anchor="ctr"/>
                </a:tc>
                <a:tc>
                  <a:txBody>
                    <a:bodyPr/>
                    <a:lstStyle/>
                    <a:p>
                      <a:pPr marL="0" marR="0" algn="ctr">
                        <a:spcBef>
                          <a:spcPts val="0"/>
                        </a:spcBef>
                        <a:spcAft>
                          <a:spcPts val="0"/>
                        </a:spcAft>
                      </a:pPr>
                      <a:r>
                        <a:rPr lang="en-US" sz="2000" dirty="0">
                          <a:effectLst/>
                          <a:latin typeface="+mj-lt"/>
                        </a:rPr>
                        <a:t>↓</a:t>
                      </a:r>
                      <a:endParaRPr lang="en-US" sz="2000" dirty="0">
                        <a:effectLst/>
                        <a:latin typeface="+mj-lt"/>
                        <a:ea typeface="Times New Roman"/>
                      </a:endParaRPr>
                    </a:p>
                  </a:txBody>
                  <a:tcPr marL="68580" marR="68580" marT="0" marB="0" anchor="ctr"/>
                </a:tc>
                <a:tc>
                  <a:txBody>
                    <a:bodyPr/>
                    <a:lstStyle/>
                    <a:p>
                      <a:pPr marL="0" marR="0" algn="ctr">
                        <a:spcBef>
                          <a:spcPts val="0"/>
                        </a:spcBef>
                        <a:spcAft>
                          <a:spcPts val="0"/>
                        </a:spcAft>
                      </a:pPr>
                      <a:r>
                        <a:rPr lang="en-US" sz="2000" dirty="0">
                          <a:effectLst/>
                          <a:latin typeface="+mj-lt"/>
                        </a:rPr>
                        <a:t>Current Liability items</a:t>
                      </a:r>
                      <a:endParaRPr lang="en-US" sz="2000" dirty="0">
                        <a:effectLst/>
                        <a:latin typeface="+mj-lt"/>
                        <a:ea typeface="Times New Roman"/>
                      </a:endParaRPr>
                    </a:p>
                  </a:txBody>
                  <a:tcPr marL="68580" marR="68580" marT="0" marB="0" anchor="ctr"/>
                </a:tc>
              </a:tr>
              <a:tr h="1037451">
                <a:tc>
                  <a:txBody>
                    <a:bodyPr/>
                    <a:lstStyle/>
                    <a:p>
                      <a:pPr marL="0" marR="0" algn="ctr">
                        <a:spcBef>
                          <a:spcPts val="0"/>
                        </a:spcBef>
                        <a:spcAft>
                          <a:spcPts val="0"/>
                        </a:spcAft>
                      </a:pPr>
                      <a:r>
                        <a:rPr lang="en-US" sz="2000">
                          <a:effectLst/>
                          <a:latin typeface="+mj-lt"/>
                        </a:rPr>
                        <a:t>Investing Activities</a:t>
                      </a:r>
                      <a:endParaRPr lang="en-US" sz="2000">
                        <a:effectLst/>
                        <a:latin typeface="+mj-lt"/>
                        <a:ea typeface="Times New Roman"/>
                      </a:endParaRPr>
                    </a:p>
                  </a:txBody>
                  <a:tcPr marL="68580" marR="68580" marT="0" marB="0" anchor="ctr"/>
                </a:tc>
                <a:tc>
                  <a:txBody>
                    <a:bodyPr/>
                    <a:lstStyle/>
                    <a:p>
                      <a:pPr marL="0" marR="0" algn="ctr">
                        <a:spcBef>
                          <a:spcPts val="0"/>
                        </a:spcBef>
                        <a:spcAft>
                          <a:spcPts val="0"/>
                        </a:spcAft>
                      </a:pPr>
                      <a:r>
                        <a:rPr lang="en-US" sz="2000">
                          <a:effectLst/>
                          <a:latin typeface="+mj-lt"/>
                        </a:rPr>
                        <a:t>↓</a:t>
                      </a:r>
                      <a:endParaRPr lang="en-US" sz="2000">
                        <a:effectLst/>
                        <a:latin typeface="+mj-lt"/>
                        <a:ea typeface="Times New Roman"/>
                      </a:endParaRPr>
                    </a:p>
                  </a:txBody>
                  <a:tcPr marL="68580" marR="68580" marT="0" marB="0" anchor="ctr"/>
                </a:tc>
                <a:tc>
                  <a:txBody>
                    <a:bodyPr/>
                    <a:lstStyle/>
                    <a:p>
                      <a:pPr marL="0" marR="0" algn="ctr">
                        <a:spcBef>
                          <a:spcPts val="0"/>
                        </a:spcBef>
                        <a:spcAft>
                          <a:spcPts val="0"/>
                        </a:spcAft>
                      </a:pPr>
                      <a:r>
                        <a:rPr lang="en-US" sz="2000">
                          <a:effectLst/>
                          <a:latin typeface="+mj-lt"/>
                        </a:rPr>
                        <a:t>Non-Current Asset items</a:t>
                      </a:r>
                      <a:endParaRPr lang="en-US" sz="2000">
                        <a:effectLst/>
                        <a:latin typeface="+mj-lt"/>
                        <a:ea typeface="Times New Roman"/>
                      </a:endParaRPr>
                    </a:p>
                  </a:txBody>
                  <a:tcPr marL="68580" marR="68580" marT="0" marB="0" anchor="ctr"/>
                </a:tc>
                <a:tc>
                  <a:txBody>
                    <a:bodyPr/>
                    <a:lstStyle/>
                    <a:p>
                      <a:pPr marL="0" marR="0" algn="ctr">
                        <a:spcBef>
                          <a:spcPts val="0"/>
                        </a:spcBef>
                        <a:spcAft>
                          <a:spcPts val="0"/>
                        </a:spcAft>
                      </a:pPr>
                      <a:r>
                        <a:rPr lang="en-US" sz="2000">
                          <a:effectLst/>
                          <a:latin typeface="+mj-lt"/>
                        </a:rPr>
                        <a:t>↑</a:t>
                      </a:r>
                      <a:endParaRPr lang="en-US" sz="2000">
                        <a:effectLst/>
                        <a:latin typeface="+mj-lt"/>
                        <a:ea typeface="Times New Roman"/>
                      </a:endParaRPr>
                    </a:p>
                  </a:txBody>
                  <a:tcPr marL="68580" marR="68580" marT="0" marB="0" anchor="ctr"/>
                </a:tc>
                <a:tc>
                  <a:txBody>
                    <a:bodyPr/>
                    <a:lstStyle/>
                    <a:p>
                      <a:pPr marL="0" marR="0" algn="ctr">
                        <a:spcBef>
                          <a:spcPts val="0"/>
                        </a:spcBef>
                        <a:spcAft>
                          <a:spcPts val="0"/>
                        </a:spcAft>
                      </a:pPr>
                      <a:r>
                        <a:rPr lang="en-US" sz="2000" dirty="0">
                          <a:effectLst/>
                          <a:latin typeface="+mj-lt"/>
                        </a:rPr>
                        <a:t>Non-Current Asset items</a:t>
                      </a:r>
                      <a:endParaRPr lang="en-US" sz="2000" dirty="0">
                        <a:effectLst/>
                        <a:latin typeface="+mj-lt"/>
                        <a:ea typeface="Times New Roman"/>
                      </a:endParaRPr>
                    </a:p>
                  </a:txBody>
                  <a:tcPr marL="68580" marR="68580" marT="0" marB="0" anchor="ctr"/>
                </a:tc>
              </a:tr>
              <a:tr h="1037451">
                <a:tc>
                  <a:txBody>
                    <a:bodyPr/>
                    <a:lstStyle/>
                    <a:p>
                      <a:pPr marL="0" marR="0" algn="ctr">
                        <a:spcBef>
                          <a:spcPts val="0"/>
                        </a:spcBef>
                        <a:spcAft>
                          <a:spcPts val="0"/>
                        </a:spcAft>
                      </a:pPr>
                      <a:r>
                        <a:rPr lang="en-US" sz="2000">
                          <a:effectLst/>
                          <a:latin typeface="+mj-lt"/>
                        </a:rPr>
                        <a:t>Financing Activities</a:t>
                      </a:r>
                      <a:endParaRPr lang="en-US" sz="2000">
                        <a:effectLst/>
                        <a:latin typeface="+mj-lt"/>
                        <a:ea typeface="Times New Roman"/>
                      </a:endParaRPr>
                    </a:p>
                  </a:txBody>
                  <a:tcPr marL="68580" marR="68580" marT="0" marB="0" anchor="ctr"/>
                </a:tc>
                <a:tc>
                  <a:txBody>
                    <a:bodyPr/>
                    <a:lstStyle/>
                    <a:p>
                      <a:pPr marL="0" marR="0" algn="ctr">
                        <a:spcBef>
                          <a:spcPts val="0"/>
                        </a:spcBef>
                        <a:spcAft>
                          <a:spcPts val="0"/>
                        </a:spcAft>
                      </a:pPr>
                      <a:r>
                        <a:rPr lang="en-US" sz="2000">
                          <a:effectLst/>
                          <a:latin typeface="+mj-lt"/>
                        </a:rPr>
                        <a:t>↑</a:t>
                      </a:r>
                      <a:endParaRPr lang="en-US" sz="2000">
                        <a:effectLst/>
                        <a:latin typeface="+mj-lt"/>
                        <a:ea typeface="Times New Roman"/>
                      </a:endParaRPr>
                    </a:p>
                  </a:txBody>
                  <a:tcPr marL="68580" marR="68580" marT="0" marB="0" anchor="ctr"/>
                </a:tc>
                <a:tc>
                  <a:txBody>
                    <a:bodyPr/>
                    <a:lstStyle/>
                    <a:p>
                      <a:pPr marL="0" marR="0" algn="ctr">
                        <a:spcBef>
                          <a:spcPts val="0"/>
                        </a:spcBef>
                        <a:spcAft>
                          <a:spcPts val="0"/>
                        </a:spcAft>
                      </a:pPr>
                      <a:r>
                        <a:rPr lang="en-US" sz="2000">
                          <a:effectLst/>
                          <a:latin typeface="+mj-lt"/>
                        </a:rPr>
                        <a:t>Non-Current Liability items</a:t>
                      </a:r>
                      <a:endParaRPr lang="en-US" sz="2000">
                        <a:effectLst/>
                        <a:latin typeface="+mj-lt"/>
                        <a:ea typeface="Times New Roman"/>
                      </a:endParaRPr>
                    </a:p>
                  </a:txBody>
                  <a:tcPr marL="68580" marR="68580" marT="0" marB="0" anchor="ctr"/>
                </a:tc>
                <a:tc>
                  <a:txBody>
                    <a:bodyPr/>
                    <a:lstStyle/>
                    <a:p>
                      <a:pPr marL="0" marR="0" algn="ctr">
                        <a:spcBef>
                          <a:spcPts val="0"/>
                        </a:spcBef>
                        <a:spcAft>
                          <a:spcPts val="0"/>
                        </a:spcAft>
                      </a:pPr>
                      <a:r>
                        <a:rPr lang="en-US" sz="2000">
                          <a:effectLst/>
                          <a:latin typeface="+mj-lt"/>
                        </a:rPr>
                        <a:t>↓</a:t>
                      </a:r>
                      <a:endParaRPr lang="en-US" sz="2000">
                        <a:effectLst/>
                        <a:latin typeface="+mj-lt"/>
                        <a:ea typeface="Times New Roman"/>
                      </a:endParaRPr>
                    </a:p>
                  </a:txBody>
                  <a:tcPr marL="68580" marR="68580" marT="0" marB="0" anchor="ctr"/>
                </a:tc>
                <a:tc>
                  <a:txBody>
                    <a:bodyPr/>
                    <a:lstStyle/>
                    <a:p>
                      <a:pPr marL="0" marR="0" algn="ctr">
                        <a:spcBef>
                          <a:spcPts val="0"/>
                        </a:spcBef>
                        <a:spcAft>
                          <a:spcPts val="0"/>
                        </a:spcAft>
                      </a:pPr>
                      <a:r>
                        <a:rPr lang="en-US" sz="2000" dirty="0">
                          <a:effectLst/>
                          <a:latin typeface="+mj-lt"/>
                        </a:rPr>
                        <a:t>Non-Current Liability items</a:t>
                      </a:r>
                      <a:endParaRPr lang="en-US" sz="2000" dirty="0">
                        <a:effectLst/>
                        <a:latin typeface="+mj-lt"/>
                        <a:ea typeface="Times New Roman"/>
                      </a:endParaRPr>
                    </a:p>
                  </a:txBody>
                  <a:tcPr marL="68580" marR="68580" marT="0" marB="0" anchor="ctr"/>
                </a:tc>
              </a:tr>
            </a:tbl>
          </a:graphicData>
        </a:graphic>
      </p:graphicFrame>
    </p:spTree>
    <p:extLst>
      <p:ext uri="{BB962C8B-B14F-4D97-AF65-F5344CB8AC3E}">
        <p14:creationId xmlns:p14="http://schemas.microsoft.com/office/powerpoint/2010/main" val="388594653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2857701694"/>
              </p:ext>
            </p:extLst>
          </p:nvPr>
        </p:nvGraphicFramePr>
        <p:xfrm>
          <a:off x="685801" y="304800"/>
          <a:ext cx="8153399" cy="6095996"/>
        </p:xfrm>
        <a:graphic>
          <a:graphicData uri="http://schemas.openxmlformats.org/drawingml/2006/table">
            <a:tbl>
              <a:tblPr firstRow="1" firstCol="1" bandRow="1">
                <a:tableStyleId>{5C22544A-7EE6-4342-B048-85BDC9FD1C3A}</a:tableStyleId>
              </a:tblPr>
              <a:tblGrid>
                <a:gridCol w="5929746"/>
                <a:gridCol w="1201671"/>
                <a:gridCol w="1021982"/>
              </a:tblGrid>
              <a:tr h="213556">
                <a:tc gridSpan="3">
                  <a:txBody>
                    <a:bodyPr/>
                    <a:lstStyle/>
                    <a:p>
                      <a:pPr marL="0" marR="0" algn="ctr">
                        <a:spcBef>
                          <a:spcPts val="0"/>
                        </a:spcBef>
                        <a:spcAft>
                          <a:spcPts val="0"/>
                        </a:spcAft>
                      </a:pPr>
                      <a:r>
                        <a:rPr lang="en-US" sz="1200" dirty="0" smtClean="0">
                          <a:effectLst/>
                          <a:latin typeface="+mj-lt"/>
                          <a:ea typeface="Times New Roman"/>
                        </a:rPr>
                        <a:t>Presentation format for Cash Flow Statement Using Indirect Method</a:t>
                      </a:r>
                      <a:endParaRPr lang="en-US" sz="1200" dirty="0">
                        <a:effectLst/>
                        <a:latin typeface="+mj-lt"/>
                        <a:ea typeface="Times New Roman"/>
                      </a:endParaRPr>
                    </a:p>
                  </a:txBody>
                  <a:tcPr marL="51810" marR="51810" marT="0" marB="0" anchor="ctr"/>
                </a:tc>
                <a:tc hMerge="1">
                  <a:txBody>
                    <a:bodyPr/>
                    <a:lstStyle/>
                    <a:p>
                      <a:pPr marL="0" marR="0">
                        <a:spcBef>
                          <a:spcPts val="0"/>
                        </a:spcBef>
                        <a:spcAft>
                          <a:spcPts val="0"/>
                        </a:spcAft>
                      </a:pPr>
                      <a:endParaRPr lang="en-US" sz="1200" dirty="0">
                        <a:effectLst/>
                        <a:latin typeface="Times New Roman"/>
                        <a:ea typeface="Times New Roman"/>
                      </a:endParaRPr>
                    </a:p>
                  </a:txBody>
                  <a:tcPr marL="51810" marR="51810" marT="0" marB="0" anchor="ctr"/>
                </a:tc>
                <a:tc hMerge="1">
                  <a:txBody>
                    <a:bodyPr/>
                    <a:lstStyle/>
                    <a:p>
                      <a:endParaRPr lang="en-US" sz="1200" dirty="0">
                        <a:effectLst/>
                        <a:latin typeface="Times New Roman"/>
                      </a:endParaRPr>
                    </a:p>
                  </a:txBody>
                  <a:tcPr marL="51810" marR="51810" marT="0" marB="0" anchor="b"/>
                </a:tc>
              </a:tr>
              <a:tr h="213556">
                <a:tc>
                  <a:txBody>
                    <a:bodyPr/>
                    <a:lstStyle/>
                    <a:p>
                      <a:pPr marL="0" marR="0">
                        <a:spcBef>
                          <a:spcPts val="0"/>
                        </a:spcBef>
                        <a:spcAft>
                          <a:spcPts val="0"/>
                        </a:spcAft>
                      </a:pPr>
                      <a:r>
                        <a:rPr lang="en-US" sz="1200" dirty="0">
                          <a:effectLst/>
                          <a:latin typeface="+mj-lt"/>
                        </a:rPr>
                        <a:t>Profit before taxation and extraordinary items</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a:effectLst/>
                          <a:latin typeface="+mj-lt"/>
                        </a:rPr>
                        <a:t>XXXX</a:t>
                      </a:r>
                      <a:endParaRPr lang="en-US" sz="120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00415">
                <a:tc>
                  <a:txBody>
                    <a:bodyPr/>
                    <a:lstStyle/>
                    <a:p>
                      <a:pPr marL="0" marR="0">
                        <a:spcBef>
                          <a:spcPts val="0"/>
                        </a:spcBef>
                        <a:spcAft>
                          <a:spcPts val="0"/>
                        </a:spcAft>
                      </a:pPr>
                      <a:r>
                        <a:rPr lang="en-US" sz="1200" i="1" dirty="0">
                          <a:effectLst/>
                          <a:latin typeface="+mj-lt"/>
                        </a:rPr>
                        <a:t>Add</a:t>
                      </a:r>
                      <a:r>
                        <a:rPr lang="en-US" sz="1200" dirty="0">
                          <a:effectLst/>
                          <a:latin typeface="+mj-lt"/>
                        </a:rPr>
                        <a:t>:</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a:effectLst/>
                          <a:latin typeface="+mj-lt"/>
                        </a:rPr>
                        <a:t> </a:t>
                      </a:r>
                      <a:endParaRPr lang="en-US" sz="120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00415">
                <a:tc>
                  <a:txBody>
                    <a:bodyPr/>
                    <a:lstStyle/>
                    <a:p>
                      <a:pPr marL="0" marR="0">
                        <a:spcBef>
                          <a:spcPts val="0"/>
                        </a:spcBef>
                        <a:spcAft>
                          <a:spcPts val="0"/>
                        </a:spcAft>
                      </a:pPr>
                      <a:r>
                        <a:rPr lang="en-US" sz="1200" dirty="0">
                          <a:effectLst/>
                          <a:latin typeface="+mj-lt"/>
                        </a:rPr>
                        <a:t>Adjustment (non-cash &amp; non-operating items)</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a:effectLst/>
                          <a:latin typeface="+mj-lt"/>
                        </a:rPr>
                        <a:t> </a:t>
                      </a:r>
                      <a:endParaRPr lang="en-US" sz="120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00415">
                <a:tc>
                  <a:txBody>
                    <a:bodyPr/>
                    <a:lstStyle/>
                    <a:p>
                      <a:pPr marL="0" marR="0">
                        <a:spcBef>
                          <a:spcPts val="0"/>
                        </a:spcBef>
                        <a:spcAft>
                          <a:spcPts val="0"/>
                        </a:spcAft>
                      </a:pPr>
                      <a:r>
                        <a:rPr lang="en-US" sz="1200" dirty="0">
                          <a:effectLst/>
                          <a:latin typeface="+mj-lt"/>
                        </a:rPr>
                        <a:t>Depreciation</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a:effectLst/>
                          <a:latin typeface="+mj-lt"/>
                        </a:rPr>
                        <a:t>XXXX</a:t>
                      </a:r>
                      <a:endParaRPr lang="en-US" sz="120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00415">
                <a:tc>
                  <a:txBody>
                    <a:bodyPr/>
                    <a:lstStyle/>
                    <a:p>
                      <a:pPr marL="0" marR="0">
                        <a:spcBef>
                          <a:spcPts val="0"/>
                        </a:spcBef>
                        <a:spcAft>
                          <a:spcPts val="0"/>
                        </a:spcAft>
                      </a:pPr>
                      <a:r>
                        <a:rPr lang="en-US" sz="1200" dirty="0">
                          <a:effectLst/>
                          <a:latin typeface="+mj-lt"/>
                        </a:rPr>
                        <a:t>Interest Expense</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a:effectLst/>
                          <a:latin typeface="+mj-lt"/>
                        </a:rPr>
                        <a:t>XXXX</a:t>
                      </a:r>
                      <a:endParaRPr lang="en-US" sz="120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00415">
                <a:tc>
                  <a:txBody>
                    <a:bodyPr/>
                    <a:lstStyle/>
                    <a:p>
                      <a:pPr marL="0" marR="0">
                        <a:spcBef>
                          <a:spcPts val="0"/>
                        </a:spcBef>
                        <a:spcAft>
                          <a:spcPts val="0"/>
                        </a:spcAft>
                      </a:pPr>
                      <a:r>
                        <a:rPr lang="en-US" sz="1200" dirty="0">
                          <a:effectLst/>
                          <a:latin typeface="+mj-lt"/>
                        </a:rPr>
                        <a:t>Interest Income</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a:effectLst/>
                          <a:latin typeface="+mj-lt"/>
                        </a:rPr>
                        <a:t>(XXXX)</a:t>
                      </a:r>
                      <a:endParaRPr lang="en-US" sz="120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00415">
                <a:tc>
                  <a:txBody>
                    <a:bodyPr/>
                    <a:lstStyle/>
                    <a:p>
                      <a:pPr marL="0" marR="0">
                        <a:spcBef>
                          <a:spcPts val="0"/>
                        </a:spcBef>
                        <a:spcAft>
                          <a:spcPts val="0"/>
                        </a:spcAft>
                      </a:pPr>
                      <a:r>
                        <a:rPr lang="en-US" sz="1200" dirty="0">
                          <a:effectLst/>
                          <a:latin typeface="+mj-lt"/>
                        </a:rPr>
                        <a:t>Dividend income</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a:effectLst/>
                          <a:latin typeface="+mj-lt"/>
                        </a:rPr>
                        <a:t>(XXXX)</a:t>
                      </a:r>
                      <a:endParaRPr lang="en-US" sz="120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00415">
                <a:tc>
                  <a:txBody>
                    <a:bodyPr/>
                    <a:lstStyle/>
                    <a:p>
                      <a:pPr marL="0" marR="0">
                        <a:spcBef>
                          <a:spcPts val="0"/>
                        </a:spcBef>
                        <a:spcAft>
                          <a:spcPts val="0"/>
                        </a:spcAft>
                      </a:pPr>
                      <a:r>
                        <a:rPr lang="en-US" sz="1200" dirty="0">
                          <a:effectLst/>
                          <a:latin typeface="+mj-lt"/>
                        </a:rPr>
                        <a:t>Operating Profit before Working Capital changes</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a:effectLst/>
                          <a:latin typeface="+mj-lt"/>
                        </a:rPr>
                        <a:t>XXXX</a:t>
                      </a:r>
                      <a:endParaRPr lang="en-US" sz="120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00415">
                <a:tc>
                  <a:txBody>
                    <a:bodyPr/>
                    <a:lstStyle/>
                    <a:p>
                      <a:pPr marL="0" marR="0">
                        <a:spcBef>
                          <a:spcPts val="0"/>
                        </a:spcBef>
                        <a:spcAft>
                          <a:spcPts val="0"/>
                        </a:spcAft>
                      </a:pPr>
                      <a:r>
                        <a:rPr lang="en-US" sz="1200" i="1" dirty="0">
                          <a:effectLst/>
                          <a:latin typeface="+mj-lt"/>
                        </a:rPr>
                        <a:t>Add</a:t>
                      </a:r>
                      <a:r>
                        <a:rPr lang="en-US" sz="1200" dirty="0">
                          <a:effectLst/>
                          <a:latin typeface="+mj-lt"/>
                        </a:rPr>
                        <a:t>: Decrease in Current Assets (sources)</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a:effectLst/>
                          <a:latin typeface="+mj-lt"/>
                        </a:rPr>
                        <a:t>XXXX</a:t>
                      </a:r>
                      <a:endParaRPr lang="en-US" sz="120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14731">
                <a:tc>
                  <a:txBody>
                    <a:bodyPr/>
                    <a:lstStyle/>
                    <a:p>
                      <a:pPr marL="0" marR="0">
                        <a:spcBef>
                          <a:spcPts val="0"/>
                        </a:spcBef>
                        <a:spcAft>
                          <a:spcPts val="0"/>
                        </a:spcAft>
                      </a:pPr>
                      <a:r>
                        <a:rPr lang="en-US" sz="1200" dirty="0">
                          <a:effectLst/>
                          <a:latin typeface="+mj-lt"/>
                        </a:rPr>
                        <a:t>Increase in Current Liability (sources)</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a:effectLst/>
                          <a:latin typeface="+mj-lt"/>
                        </a:rPr>
                        <a:t>XXXX</a:t>
                      </a:r>
                      <a:endParaRPr lang="en-US" sz="120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14731">
                <a:tc>
                  <a:txBody>
                    <a:bodyPr/>
                    <a:lstStyle/>
                    <a:p>
                      <a:pPr marL="0" marR="0">
                        <a:spcBef>
                          <a:spcPts val="0"/>
                        </a:spcBef>
                        <a:spcAft>
                          <a:spcPts val="0"/>
                        </a:spcAft>
                      </a:pPr>
                      <a:r>
                        <a:rPr lang="en-US" sz="1200" i="1" dirty="0">
                          <a:effectLst/>
                          <a:latin typeface="+mj-lt"/>
                        </a:rPr>
                        <a:t>Less</a:t>
                      </a:r>
                      <a:r>
                        <a:rPr lang="en-US" sz="1200" dirty="0">
                          <a:effectLst/>
                          <a:latin typeface="+mj-lt"/>
                        </a:rPr>
                        <a:t>: Increase in Current Assets (application)</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dirty="0">
                          <a:effectLst/>
                          <a:latin typeface="+mj-lt"/>
                        </a:rPr>
                        <a:t>(XXXX)</a:t>
                      </a:r>
                      <a:endParaRPr lang="en-US" sz="1200" dirty="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14731">
                <a:tc>
                  <a:txBody>
                    <a:bodyPr/>
                    <a:lstStyle/>
                    <a:p>
                      <a:pPr marL="0" marR="0">
                        <a:spcBef>
                          <a:spcPts val="0"/>
                        </a:spcBef>
                        <a:spcAft>
                          <a:spcPts val="0"/>
                        </a:spcAft>
                      </a:pPr>
                      <a:r>
                        <a:rPr lang="en-US" sz="1200" dirty="0">
                          <a:effectLst/>
                          <a:latin typeface="+mj-lt"/>
                        </a:rPr>
                        <a:t>Decrease in Current Liability (application)</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dirty="0">
                          <a:effectLst/>
                          <a:latin typeface="+mj-lt"/>
                        </a:rPr>
                        <a:t>(XXXX)</a:t>
                      </a:r>
                      <a:endParaRPr lang="en-US" sz="1200" dirty="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00415">
                <a:tc>
                  <a:txBody>
                    <a:bodyPr/>
                    <a:lstStyle/>
                    <a:p>
                      <a:pPr marL="0" marR="0">
                        <a:spcBef>
                          <a:spcPts val="0"/>
                        </a:spcBef>
                        <a:spcAft>
                          <a:spcPts val="0"/>
                        </a:spcAft>
                      </a:pPr>
                      <a:r>
                        <a:rPr lang="en-US" sz="1200">
                          <a:effectLst/>
                          <a:latin typeface="+mj-lt"/>
                        </a:rPr>
                        <a:t>Cash Generated from operations</a:t>
                      </a:r>
                      <a:endParaRPr lang="en-US" sz="1200">
                        <a:effectLst/>
                        <a:latin typeface="+mj-lt"/>
                        <a:ea typeface="Times New Roman"/>
                      </a:endParaRPr>
                    </a:p>
                  </a:txBody>
                  <a:tcPr marL="51810" marR="51810" marT="0" marB="0" anchor="ctr"/>
                </a:tc>
                <a:tc>
                  <a:txBody>
                    <a:bodyPr/>
                    <a:lstStyle/>
                    <a:p>
                      <a:pPr marL="0" marR="0">
                        <a:spcBef>
                          <a:spcPts val="0"/>
                        </a:spcBef>
                        <a:spcAft>
                          <a:spcPts val="0"/>
                        </a:spcAft>
                      </a:pPr>
                      <a:r>
                        <a:rPr lang="en-US" sz="1200" dirty="0">
                          <a:effectLst/>
                          <a:latin typeface="+mj-lt"/>
                        </a:rPr>
                        <a:t>XXXX</a:t>
                      </a:r>
                      <a:endParaRPr lang="en-US" sz="1200" dirty="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00415">
                <a:tc>
                  <a:txBody>
                    <a:bodyPr/>
                    <a:lstStyle/>
                    <a:p>
                      <a:pPr marL="0" marR="0">
                        <a:spcBef>
                          <a:spcPts val="0"/>
                        </a:spcBef>
                        <a:spcAft>
                          <a:spcPts val="0"/>
                        </a:spcAft>
                      </a:pPr>
                      <a:r>
                        <a:rPr lang="en-US" sz="1200" i="1" dirty="0">
                          <a:effectLst/>
                          <a:latin typeface="+mj-lt"/>
                        </a:rPr>
                        <a:t>Less</a:t>
                      </a:r>
                      <a:r>
                        <a:rPr lang="en-US" sz="1200" dirty="0">
                          <a:effectLst/>
                          <a:latin typeface="+mj-lt"/>
                        </a:rPr>
                        <a:t>: Income Taxes paid</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spc="-30" dirty="0">
                          <a:effectLst/>
                          <a:latin typeface="+mj-lt"/>
                        </a:rPr>
                        <a:t>(XXXX)</a:t>
                      </a:r>
                      <a:endParaRPr lang="en-US" sz="1200" dirty="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14731">
                <a:tc>
                  <a:txBody>
                    <a:bodyPr/>
                    <a:lstStyle/>
                    <a:p>
                      <a:pPr marL="0" marR="0" algn="r">
                        <a:spcBef>
                          <a:spcPts val="0"/>
                        </a:spcBef>
                        <a:spcAft>
                          <a:spcPts val="0"/>
                        </a:spcAft>
                      </a:pPr>
                      <a:r>
                        <a:rPr lang="en-US" sz="1200" dirty="0">
                          <a:effectLst/>
                          <a:latin typeface="+mj-lt"/>
                        </a:rPr>
                        <a:t>Cash Flow from Operating Activities (A)</a:t>
                      </a:r>
                      <a:endParaRPr lang="en-US" sz="1200" dirty="0">
                        <a:effectLst/>
                        <a:latin typeface="+mj-lt"/>
                        <a:ea typeface="Times New Roman"/>
                      </a:endParaRPr>
                    </a:p>
                  </a:txBody>
                  <a:tcPr marL="51810" marR="51810" marT="0" marB="0" anchor="ctr"/>
                </a:tc>
                <a:tc>
                  <a:txBody>
                    <a:bodyPr/>
                    <a:lstStyle/>
                    <a:p>
                      <a:endParaRPr lang="en-US" sz="1200" dirty="0">
                        <a:effectLst/>
                        <a:latin typeface="+mj-lt"/>
                      </a:endParaRPr>
                    </a:p>
                  </a:txBody>
                  <a:tcPr marL="51810" marR="51810" marT="0" marB="0" anchor="b"/>
                </a:tc>
                <a:tc>
                  <a:txBody>
                    <a:bodyPr/>
                    <a:lstStyle/>
                    <a:p>
                      <a:pPr marL="0" marR="0">
                        <a:spcBef>
                          <a:spcPts val="0"/>
                        </a:spcBef>
                        <a:spcAft>
                          <a:spcPts val="0"/>
                        </a:spcAft>
                      </a:pPr>
                      <a:r>
                        <a:rPr lang="en-US" sz="1200">
                          <a:effectLst/>
                          <a:latin typeface="+mj-lt"/>
                        </a:rPr>
                        <a:t>XXXX</a:t>
                      </a:r>
                      <a:endParaRPr lang="en-US" sz="1200">
                        <a:effectLst/>
                        <a:latin typeface="+mj-lt"/>
                        <a:ea typeface="Times New Roman"/>
                      </a:endParaRPr>
                    </a:p>
                  </a:txBody>
                  <a:tcPr marL="51810" marR="51810" marT="0" marB="0" anchor="ctr"/>
                </a:tc>
              </a:tr>
              <a:tr h="200415">
                <a:tc>
                  <a:txBody>
                    <a:bodyPr/>
                    <a:lstStyle/>
                    <a:p>
                      <a:pPr marL="0" marR="0">
                        <a:spcBef>
                          <a:spcPts val="0"/>
                        </a:spcBef>
                        <a:spcAft>
                          <a:spcPts val="0"/>
                        </a:spcAft>
                      </a:pPr>
                      <a:r>
                        <a:rPr lang="en-US" sz="1200" dirty="0">
                          <a:effectLst/>
                          <a:latin typeface="+mj-lt"/>
                        </a:rPr>
                        <a:t>Cash Flow from Investing Activities</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dirty="0">
                          <a:effectLst/>
                          <a:latin typeface="+mj-lt"/>
                        </a:rPr>
                        <a:t> </a:t>
                      </a:r>
                      <a:endParaRPr lang="en-US" sz="1200" dirty="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00415">
                <a:tc>
                  <a:txBody>
                    <a:bodyPr/>
                    <a:lstStyle/>
                    <a:p>
                      <a:pPr marL="0" marR="0">
                        <a:spcBef>
                          <a:spcPts val="0"/>
                        </a:spcBef>
                        <a:spcAft>
                          <a:spcPts val="0"/>
                        </a:spcAft>
                      </a:pPr>
                      <a:r>
                        <a:rPr lang="en-US" sz="1200" dirty="0">
                          <a:effectLst/>
                          <a:latin typeface="+mj-lt"/>
                        </a:rPr>
                        <a:t>Proceeds from sale of Fixed Assets</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dirty="0">
                          <a:effectLst/>
                          <a:latin typeface="+mj-lt"/>
                        </a:rPr>
                        <a:t>XXXX</a:t>
                      </a:r>
                      <a:endParaRPr lang="en-US" sz="1200" dirty="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00415">
                <a:tc>
                  <a:txBody>
                    <a:bodyPr/>
                    <a:lstStyle/>
                    <a:p>
                      <a:pPr marL="0" marR="0">
                        <a:spcBef>
                          <a:spcPts val="0"/>
                        </a:spcBef>
                        <a:spcAft>
                          <a:spcPts val="0"/>
                        </a:spcAft>
                      </a:pPr>
                      <a:r>
                        <a:rPr lang="en-US" sz="1200" dirty="0">
                          <a:effectLst/>
                          <a:latin typeface="+mj-lt"/>
                        </a:rPr>
                        <a:t>Purchase of Fixed Assets and Investments</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dirty="0">
                          <a:effectLst/>
                          <a:latin typeface="+mj-lt"/>
                        </a:rPr>
                        <a:t>(XXXX)</a:t>
                      </a:r>
                      <a:endParaRPr lang="en-US" sz="1200" dirty="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00415">
                <a:tc>
                  <a:txBody>
                    <a:bodyPr/>
                    <a:lstStyle/>
                    <a:p>
                      <a:pPr marL="0" marR="0">
                        <a:spcBef>
                          <a:spcPts val="0"/>
                        </a:spcBef>
                        <a:spcAft>
                          <a:spcPts val="0"/>
                        </a:spcAft>
                      </a:pPr>
                      <a:r>
                        <a:rPr lang="en-US" sz="1200">
                          <a:effectLst/>
                          <a:latin typeface="+mj-lt"/>
                        </a:rPr>
                        <a:t>Dividend Received</a:t>
                      </a:r>
                      <a:endParaRPr lang="en-US" sz="1200">
                        <a:effectLst/>
                        <a:latin typeface="+mj-lt"/>
                        <a:ea typeface="Times New Roman"/>
                      </a:endParaRPr>
                    </a:p>
                  </a:txBody>
                  <a:tcPr marL="51810" marR="51810" marT="0" marB="0" anchor="ctr"/>
                </a:tc>
                <a:tc>
                  <a:txBody>
                    <a:bodyPr/>
                    <a:lstStyle/>
                    <a:p>
                      <a:pPr marL="0" marR="0">
                        <a:spcBef>
                          <a:spcPts val="0"/>
                        </a:spcBef>
                        <a:spcAft>
                          <a:spcPts val="0"/>
                        </a:spcAft>
                      </a:pPr>
                      <a:r>
                        <a:rPr lang="en-US" sz="1200" dirty="0">
                          <a:effectLst/>
                          <a:latin typeface="+mj-lt"/>
                        </a:rPr>
                        <a:t>XXXX</a:t>
                      </a:r>
                      <a:endParaRPr lang="en-US" sz="1200" dirty="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00415">
                <a:tc>
                  <a:txBody>
                    <a:bodyPr/>
                    <a:lstStyle/>
                    <a:p>
                      <a:pPr marL="0" marR="0">
                        <a:spcBef>
                          <a:spcPts val="0"/>
                        </a:spcBef>
                        <a:spcAft>
                          <a:spcPts val="0"/>
                        </a:spcAft>
                      </a:pPr>
                      <a:r>
                        <a:rPr lang="en-US" sz="1200">
                          <a:effectLst/>
                          <a:latin typeface="+mj-lt"/>
                        </a:rPr>
                        <a:t>Interest received</a:t>
                      </a:r>
                      <a:endParaRPr lang="en-US" sz="1200">
                        <a:effectLst/>
                        <a:latin typeface="+mj-lt"/>
                        <a:ea typeface="Times New Roman"/>
                      </a:endParaRPr>
                    </a:p>
                  </a:txBody>
                  <a:tcPr marL="51810" marR="51810" marT="0" marB="0" anchor="ctr"/>
                </a:tc>
                <a:tc>
                  <a:txBody>
                    <a:bodyPr/>
                    <a:lstStyle/>
                    <a:p>
                      <a:pPr marL="0" marR="0">
                        <a:spcBef>
                          <a:spcPts val="0"/>
                        </a:spcBef>
                        <a:spcAft>
                          <a:spcPts val="0"/>
                        </a:spcAft>
                      </a:pPr>
                      <a:r>
                        <a:rPr lang="en-US" sz="1200" dirty="0">
                          <a:effectLst/>
                          <a:latin typeface="+mj-lt"/>
                        </a:rPr>
                        <a:t>XXXX    </a:t>
                      </a:r>
                      <a:endParaRPr lang="en-US" sz="1200" dirty="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00415">
                <a:tc>
                  <a:txBody>
                    <a:bodyPr/>
                    <a:lstStyle/>
                    <a:p>
                      <a:pPr marL="0" marR="0" algn="r">
                        <a:spcBef>
                          <a:spcPts val="0"/>
                        </a:spcBef>
                        <a:spcAft>
                          <a:spcPts val="0"/>
                        </a:spcAft>
                      </a:pPr>
                      <a:r>
                        <a:rPr lang="en-US" sz="1200" dirty="0">
                          <a:effectLst/>
                          <a:latin typeface="+mj-lt"/>
                        </a:rPr>
                        <a:t>Cash Flow from Investing Activities  (B)</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dirty="0">
                          <a:effectLst/>
                          <a:latin typeface="+mj-lt"/>
                        </a:rPr>
                        <a:t> </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a:effectLst/>
                          <a:latin typeface="+mj-lt"/>
                        </a:rPr>
                        <a:t>XXXX</a:t>
                      </a:r>
                      <a:endParaRPr lang="en-US" sz="1200">
                        <a:effectLst/>
                        <a:latin typeface="+mj-lt"/>
                        <a:ea typeface="Times New Roman"/>
                      </a:endParaRPr>
                    </a:p>
                  </a:txBody>
                  <a:tcPr marL="51810" marR="51810" marT="0" marB="0" anchor="ctr"/>
                </a:tc>
              </a:tr>
              <a:tr h="200415">
                <a:tc>
                  <a:txBody>
                    <a:bodyPr/>
                    <a:lstStyle/>
                    <a:p>
                      <a:pPr marL="0" marR="0">
                        <a:spcBef>
                          <a:spcPts val="0"/>
                        </a:spcBef>
                        <a:spcAft>
                          <a:spcPts val="0"/>
                        </a:spcAft>
                      </a:pPr>
                      <a:r>
                        <a:rPr lang="en-US" sz="1200">
                          <a:effectLst/>
                          <a:latin typeface="+mj-lt"/>
                        </a:rPr>
                        <a:t>Proceeds from borrowings</a:t>
                      </a:r>
                      <a:endParaRPr lang="en-US" sz="1200">
                        <a:effectLst/>
                        <a:latin typeface="+mj-lt"/>
                        <a:ea typeface="Times New Roman"/>
                      </a:endParaRPr>
                    </a:p>
                  </a:txBody>
                  <a:tcPr marL="51810" marR="51810" marT="0" marB="0" anchor="ctr"/>
                </a:tc>
                <a:tc>
                  <a:txBody>
                    <a:bodyPr/>
                    <a:lstStyle/>
                    <a:p>
                      <a:pPr marL="0" marR="0">
                        <a:spcBef>
                          <a:spcPts val="0"/>
                        </a:spcBef>
                        <a:spcAft>
                          <a:spcPts val="0"/>
                        </a:spcAft>
                      </a:pPr>
                      <a:r>
                        <a:rPr lang="en-US" sz="1200" dirty="0">
                          <a:effectLst/>
                          <a:latin typeface="+mj-lt"/>
                        </a:rPr>
                        <a:t>XXXX</a:t>
                      </a:r>
                      <a:endParaRPr lang="en-US" sz="1200" dirty="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00415">
                <a:tc>
                  <a:txBody>
                    <a:bodyPr/>
                    <a:lstStyle/>
                    <a:p>
                      <a:pPr marL="0" marR="0">
                        <a:spcBef>
                          <a:spcPts val="0"/>
                        </a:spcBef>
                        <a:spcAft>
                          <a:spcPts val="0"/>
                        </a:spcAft>
                      </a:pPr>
                      <a:r>
                        <a:rPr lang="en-US" sz="1200">
                          <a:effectLst/>
                          <a:latin typeface="+mj-lt"/>
                        </a:rPr>
                        <a:t>Proceeds from issue of shares</a:t>
                      </a:r>
                      <a:endParaRPr lang="en-US" sz="1200">
                        <a:effectLst/>
                        <a:latin typeface="+mj-lt"/>
                        <a:ea typeface="Times New Roman"/>
                      </a:endParaRPr>
                    </a:p>
                  </a:txBody>
                  <a:tcPr marL="51810" marR="51810" marT="0" marB="0" anchor="ctr"/>
                </a:tc>
                <a:tc>
                  <a:txBody>
                    <a:bodyPr/>
                    <a:lstStyle/>
                    <a:p>
                      <a:pPr marL="0" marR="0">
                        <a:spcBef>
                          <a:spcPts val="0"/>
                        </a:spcBef>
                        <a:spcAft>
                          <a:spcPts val="0"/>
                        </a:spcAft>
                      </a:pPr>
                      <a:r>
                        <a:rPr lang="en-US" sz="1200" dirty="0">
                          <a:effectLst/>
                          <a:latin typeface="+mj-lt"/>
                        </a:rPr>
                        <a:t>XXXX</a:t>
                      </a:r>
                      <a:endParaRPr lang="en-US" sz="1200" dirty="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00415">
                <a:tc>
                  <a:txBody>
                    <a:bodyPr/>
                    <a:lstStyle/>
                    <a:p>
                      <a:pPr marL="0" marR="0">
                        <a:spcBef>
                          <a:spcPts val="0"/>
                        </a:spcBef>
                        <a:spcAft>
                          <a:spcPts val="0"/>
                        </a:spcAft>
                      </a:pPr>
                      <a:r>
                        <a:rPr lang="en-US" sz="1200" dirty="0">
                          <a:effectLst/>
                          <a:latin typeface="+mj-lt"/>
                        </a:rPr>
                        <a:t>Payment of long term borrowings</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dirty="0">
                          <a:effectLst/>
                          <a:latin typeface="+mj-lt"/>
                        </a:rPr>
                        <a:t>(XXXX)</a:t>
                      </a:r>
                      <a:endParaRPr lang="en-US" sz="1200" dirty="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00415">
                <a:tc>
                  <a:txBody>
                    <a:bodyPr/>
                    <a:lstStyle/>
                    <a:p>
                      <a:pPr marL="0" marR="0">
                        <a:spcBef>
                          <a:spcPts val="0"/>
                        </a:spcBef>
                        <a:spcAft>
                          <a:spcPts val="0"/>
                        </a:spcAft>
                      </a:pPr>
                      <a:r>
                        <a:rPr lang="en-US" sz="1200" dirty="0">
                          <a:effectLst/>
                          <a:latin typeface="+mj-lt"/>
                        </a:rPr>
                        <a:t>Payment of dividends</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dirty="0">
                          <a:effectLst/>
                          <a:latin typeface="+mj-lt"/>
                        </a:rPr>
                        <a:t>(XXXX)</a:t>
                      </a:r>
                      <a:endParaRPr lang="en-US" sz="1200" dirty="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00415">
                <a:tc>
                  <a:txBody>
                    <a:bodyPr/>
                    <a:lstStyle/>
                    <a:p>
                      <a:pPr marL="0" marR="0" algn="r">
                        <a:spcBef>
                          <a:spcPts val="0"/>
                        </a:spcBef>
                        <a:spcAft>
                          <a:spcPts val="0"/>
                        </a:spcAft>
                      </a:pPr>
                      <a:r>
                        <a:rPr lang="en-US" sz="1200" dirty="0">
                          <a:effectLst/>
                          <a:latin typeface="+mj-lt"/>
                        </a:rPr>
                        <a:t>Cash Flow from Financing Activities   (C)</a:t>
                      </a:r>
                      <a:endParaRPr lang="en-US" sz="1200" dirty="0">
                        <a:effectLst/>
                        <a:latin typeface="+mj-lt"/>
                        <a:ea typeface="Times New Roman"/>
                      </a:endParaRPr>
                    </a:p>
                  </a:txBody>
                  <a:tcPr marL="51810" marR="51810" marT="0" marB="0" anchor="ctr"/>
                </a:tc>
                <a:tc>
                  <a:txBody>
                    <a:bodyPr/>
                    <a:lstStyle/>
                    <a:p>
                      <a:endParaRPr lang="en-US" sz="1200" dirty="0">
                        <a:effectLst/>
                        <a:latin typeface="+mj-lt"/>
                      </a:endParaRPr>
                    </a:p>
                  </a:txBody>
                  <a:tcPr marL="51810" marR="51810" marT="0" marB="0" anchor="b"/>
                </a:tc>
                <a:tc>
                  <a:txBody>
                    <a:bodyPr/>
                    <a:lstStyle/>
                    <a:p>
                      <a:pPr marL="0" marR="0">
                        <a:spcBef>
                          <a:spcPts val="0"/>
                        </a:spcBef>
                        <a:spcAft>
                          <a:spcPts val="0"/>
                        </a:spcAft>
                      </a:pPr>
                      <a:r>
                        <a:rPr lang="en-US" sz="1200">
                          <a:effectLst/>
                          <a:latin typeface="+mj-lt"/>
                        </a:rPr>
                        <a:t>XXXX</a:t>
                      </a:r>
                      <a:endParaRPr lang="en-US" sz="1200">
                        <a:effectLst/>
                        <a:latin typeface="+mj-lt"/>
                        <a:ea typeface="Times New Roman"/>
                      </a:endParaRPr>
                    </a:p>
                  </a:txBody>
                  <a:tcPr marL="51810" marR="51810" marT="0" marB="0" anchor="ctr"/>
                </a:tc>
              </a:tr>
              <a:tr h="200415">
                <a:tc>
                  <a:txBody>
                    <a:bodyPr/>
                    <a:lstStyle/>
                    <a:p>
                      <a:pPr marL="0" marR="0">
                        <a:spcBef>
                          <a:spcPts val="0"/>
                        </a:spcBef>
                        <a:spcAft>
                          <a:spcPts val="0"/>
                        </a:spcAft>
                      </a:pPr>
                      <a:r>
                        <a:rPr lang="en-US" sz="1200" dirty="0">
                          <a:effectLst/>
                          <a:latin typeface="+mj-lt"/>
                        </a:rPr>
                        <a:t>Net Cash Flow during the year = (A+B+C)</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dirty="0">
                          <a:effectLst/>
                          <a:latin typeface="+mj-lt"/>
                        </a:rPr>
                        <a:t>XXXX</a:t>
                      </a:r>
                      <a:endParaRPr lang="en-US" sz="1200" dirty="0">
                        <a:effectLst/>
                        <a:latin typeface="+mj-lt"/>
                        <a:ea typeface="Times New Roman"/>
                      </a:endParaRPr>
                    </a:p>
                  </a:txBody>
                  <a:tcPr marL="51810" marR="51810" marT="0" marB="0" anchor="ctr"/>
                </a:tc>
                <a:tc>
                  <a:txBody>
                    <a:bodyPr/>
                    <a:lstStyle/>
                    <a:p>
                      <a:endParaRPr lang="en-US" sz="1200">
                        <a:effectLst/>
                        <a:latin typeface="+mj-lt"/>
                      </a:endParaRPr>
                    </a:p>
                  </a:txBody>
                  <a:tcPr marL="51810" marR="51810" marT="0" marB="0" anchor="b"/>
                </a:tc>
              </a:tr>
              <a:tr h="200415">
                <a:tc>
                  <a:txBody>
                    <a:bodyPr/>
                    <a:lstStyle/>
                    <a:p>
                      <a:pPr marL="0" marR="0">
                        <a:spcBef>
                          <a:spcPts val="0"/>
                        </a:spcBef>
                        <a:spcAft>
                          <a:spcPts val="0"/>
                        </a:spcAft>
                      </a:pPr>
                      <a:r>
                        <a:rPr lang="en-US" sz="1200" i="1" dirty="0">
                          <a:effectLst/>
                          <a:latin typeface="+mj-lt"/>
                        </a:rPr>
                        <a:t>Add</a:t>
                      </a:r>
                      <a:r>
                        <a:rPr lang="en-US" sz="1200" dirty="0">
                          <a:effectLst/>
                          <a:latin typeface="+mj-lt"/>
                        </a:rPr>
                        <a:t>: Opening Balance of Cash and Cash Equivalent</a:t>
                      </a:r>
                      <a:endParaRPr lang="en-US" sz="1200" dirty="0">
                        <a:effectLst/>
                        <a:latin typeface="+mj-lt"/>
                        <a:ea typeface="Times New Roman"/>
                      </a:endParaRPr>
                    </a:p>
                  </a:txBody>
                  <a:tcPr marL="51810" marR="51810" marT="0" marB="0" anchor="ctr"/>
                </a:tc>
                <a:tc>
                  <a:txBody>
                    <a:bodyPr/>
                    <a:lstStyle/>
                    <a:p>
                      <a:pPr marL="0" marR="0">
                        <a:spcBef>
                          <a:spcPts val="0"/>
                        </a:spcBef>
                        <a:spcAft>
                          <a:spcPts val="0"/>
                        </a:spcAft>
                      </a:pPr>
                      <a:r>
                        <a:rPr lang="en-US" sz="1200">
                          <a:effectLst/>
                          <a:latin typeface="+mj-lt"/>
                        </a:rPr>
                        <a:t>XXXX</a:t>
                      </a:r>
                      <a:endParaRPr lang="en-US" sz="1200">
                        <a:effectLst/>
                        <a:latin typeface="+mj-lt"/>
                        <a:ea typeface="Times New Roman"/>
                      </a:endParaRPr>
                    </a:p>
                  </a:txBody>
                  <a:tcPr marL="51810" marR="51810" marT="0" marB="0" anchor="ctr"/>
                </a:tc>
                <a:tc>
                  <a:txBody>
                    <a:bodyPr/>
                    <a:lstStyle/>
                    <a:p>
                      <a:endParaRPr lang="en-US" sz="1200" dirty="0">
                        <a:effectLst/>
                        <a:latin typeface="+mj-lt"/>
                      </a:endParaRPr>
                    </a:p>
                  </a:txBody>
                  <a:tcPr marL="51810" marR="51810" marT="0" marB="0" anchor="b"/>
                </a:tc>
              </a:tr>
              <a:tr h="200415">
                <a:tc>
                  <a:txBody>
                    <a:bodyPr/>
                    <a:lstStyle/>
                    <a:p>
                      <a:pPr marL="0" marR="0">
                        <a:spcBef>
                          <a:spcPts val="0"/>
                        </a:spcBef>
                        <a:spcAft>
                          <a:spcPts val="0"/>
                        </a:spcAft>
                      </a:pPr>
                      <a:r>
                        <a:rPr lang="en-US" sz="1200">
                          <a:effectLst/>
                          <a:latin typeface="+mj-lt"/>
                        </a:rPr>
                        <a:t>Closing Balance of Cash</a:t>
                      </a:r>
                      <a:endParaRPr lang="en-US" sz="1200">
                        <a:effectLst/>
                        <a:latin typeface="+mj-lt"/>
                        <a:ea typeface="Times New Roman"/>
                      </a:endParaRPr>
                    </a:p>
                  </a:txBody>
                  <a:tcPr marL="51810" marR="51810" marT="0" marB="0" anchor="ctr"/>
                </a:tc>
                <a:tc>
                  <a:txBody>
                    <a:bodyPr/>
                    <a:lstStyle/>
                    <a:p>
                      <a:pPr marL="0" marR="0">
                        <a:spcBef>
                          <a:spcPts val="0"/>
                        </a:spcBef>
                        <a:spcAft>
                          <a:spcPts val="0"/>
                        </a:spcAft>
                      </a:pPr>
                      <a:r>
                        <a:rPr lang="en-US" sz="1200">
                          <a:effectLst/>
                          <a:latin typeface="+mj-lt"/>
                        </a:rPr>
                        <a:t>XXXX</a:t>
                      </a:r>
                      <a:endParaRPr lang="en-US" sz="1200">
                        <a:effectLst/>
                        <a:latin typeface="+mj-lt"/>
                        <a:ea typeface="Times New Roman"/>
                      </a:endParaRPr>
                    </a:p>
                  </a:txBody>
                  <a:tcPr marL="51810" marR="51810" marT="0" marB="0" anchor="ctr"/>
                </a:tc>
                <a:tc>
                  <a:txBody>
                    <a:bodyPr/>
                    <a:lstStyle/>
                    <a:p>
                      <a:endParaRPr lang="en-US" sz="1200" dirty="0">
                        <a:effectLst/>
                        <a:latin typeface="+mj-lt"/>
                      </a:endParaRPr>
                    </a:p>
                  </a:txBody>
                  <a:tcPr marL="51810" marR="51810" marT="0" marB="0" anchor="b"/>
                </a:tc>
              </a:tr>
            </a:tbl>
          </a:graphicData>
        </a:graphic>
      </p:graphicFrame>
    </p:spTree>
    <p:extLst>
      <p:ext uri="{BB962C8B-B14F-4D97-AF65-F5344CB8AC3E}">
        <p14:creationId xmlns:p14="http://schemas.microsoft.com/office/powerpoint/2010/main" val="24605284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400" b="1" dirty="0"/>
              <a:t>Accounting Standard on Cash Flow Statement</a:t>
            </a:r>
          </a:p>
        </p:txBody>
      </p:sp>
      <p:sp>
        <p:nvSpPr>
          <p:cNvPr id="3" name="Content Placeholder 2"/>
          <p:cNvSpPr>
            <a:spLocks noGrp="1"/>
          </p:cNvSpPr>
          <p:nvPr>
            <p:ph idx="1"/>
          </p:nvPr>
        </p:nvSpPr>
        <p:spPr>
          <a:xfrm>
            <a:off x="457200" y="1935480"/>
            <a:ext cx="8382000" cy="4389120"/>
          </a:xfrm>
        </p:spPr>
        <p:txBody>
          <a:bodyPr>
            <a:noAutofit/>
          </a:bodyPr>
          <a:lstStyle/>
          <a:p>
            <a:r>
              <a:rPr lang="en-US" sz="2200" dirty="0">
                <a:latin typeface="+mj-lt"/>
              </a:rPr>
              <a:t>IFRS have International Accounting Standard 7, i.e., known as </a:t>
            </a:r>
            <a:r>
              <a:rPr lang="en-US" sz="2200" b="1" dirty="0">
                <a:latin typeface="+mj-lt"/>
              </a:rPr>
              <a:t>IAS 7 </a:t>
            </a:r>
            <a:r>
              <a:rPr lang="en-US" sz="2200" dirty="0">
                <a:latin typeface="+mj-lt"/>
              </a:rPr>
              <a:t>to deal with the cash </a:t>
            </a:r>
            <a:r>
              <a:rPr lang="en-US" sz="2200" dirty="0" smtClean="0">
                <a:latin typeface="+mj-lt"/>
              </a:rPr>
              <a:t>flow statement.</a:t>
            </a:r>
          </a:p>
          <a:p>
            <a:r>
              <a:rPr lang="en-US" sz="2200" dirty="0">
                <a:latin typeface="+mj-lt"/>
              </a:rPr>
              <a:t>Government of India in 2015 issued Indian AS 7, i.e., known as </a:t>
            </a:r>
            <a:r>
              <a:rPr lang="en-US" sz="2200" b="1" dirty="0" err="1">
                <a:latin typeface="+mj-lt"/>
              </a:rPr>
              <a:t>Ind</a:t>
            </a:r>
            <a:r>
              <a:rPr lang="en-US" sz="2200" b="1" dirty="0">
                <a:latin typeface="+mj-lt"/>
              </a:rPr>
              <a:t> AS 7 </a:t>
            </a:r>
            <a:r>
              <a:rPr lang="en-US" sz="2200" dirty="0">
                <a:latin typeface="+mj-lt"/>
              </a:rPr>
              <a:t>to deal with the cash </a:t>
            </a:r>
            <a:r>
              <a:rPr lang="en-US" sz="2200" dirty="0" smtClean="0">
                <a:latin typeface="+mj-lt"/>
              </a:rPr>
              <a:t>flow Statement.</a:t>
            </a:r>
          </a:p>
          <a:p>
            <a:r>
              <a:rPr lang="en-US" sz="2200" dirty="0" err="1">
                <a:latin typeface="+mj-lt"/>
              </a:rPr>
              <a:t>Ind</a:t>
            </a:r>
            <a:r>
              <a:rPr lang="en-US" sz="2200" dirty="0">
                <a:latin typeface="+mj-lt"/>
              </a:rPr>
              <a:t> AS differs from IAS on only one aspect. </a:t>
            </a:r>
            <a:endParaRPr lang="en-US" sz="2200" dirty="0" smtClean="0">
              <a:latin typeface="+mj-lt"/>
            </a:endParaRPr>
          </a:p>
          <a:p>
            <a:r>
              <a:rPr lang="en-US" sz="2200" dirty="0" smtClean="0">
                <a:latin typeface="+mj-lt"/>
              </a:rPr>
              <a:t>On </a:t>
            </a:r>
            <a:r>
              <a:rPr lang="en-US" sz="2200" dirty="0">
                <a:latin typeface="+mj-lt"/>
              </a:rPr>
              <a:t>almost all other aspects, it is in sync </a:t>
            </a:r>
            <a:r>
              <a:rPr lang="en-US" sz="2200" dirty="0" smtClean="0">
                <a:latin typeface="+mj-lt"/>
              </a:rPr>
              <a:t>with the </a:t>
            </a:r>
            <a:r>
              <a:rPr lang="en-US" sz="2200" dirty="0">
                <a:latin typeface="+mj-lt"/>
              </a:rPr>
              <a:t>IFRS.</a:t>
            </a:r>
            <a:endParaRPr lang="en-US" sz="2200" dirty="0" smtClean="0">
              <a:latin typeface="+mj-lt"/>
            </a:endParaRPr>
          </a:p>
          <a:p>
            <a:r>
              <a:rPr lang="en-US" sz="2200" dirty="0" smtClean="0">
                <a:latin typeface="+mj-lt"/>
              </a:rPr>
              <a:t>Few </a:t>
            </a:r>
            <a:r>
              <a:rPr lang="en-US" sz="2200" dirty="0">
                <a:latin typeface="+mj-lt"/>
              </a:rPr>
              <a:t>transactions that create confusion while </a:t>
            </a:r>
            <a:r>
              <a:rPr lang="en-US" sz="2200" dirty="0" smtClean="0">
                <a:latin typeface="+mj-lt"/>
              </a:rPr>
              <a:t>separating </a:t>
            </a:r>
            <a:r>
              <a:rPr lang="en-US" sz="2200" dirty="0">
                <a:latin typeface="+mj-lt"/>
              </a:rPr>
              <a:t>various items into </a:t>
            </a:r>
            <a:r>
              <a:rPr lang="en-US" sz="2200" dirty="0" smtClean="0">
                <a:latin typeface="+mj-lt"/>
              </a:rPr>
              <a:t>their activities </a:t>
            </a:r>
            <a:r>
              <a:rPr lang="en-US" sz="2200" dirty="0">
                <a:latin typeface="+mj-lt"/>
              </a:rPr>
              <a:t>are: </a:t>
            </a:r>
            <a:endParaRPr lang="en-US" sz="2200" dirty="0" smtClean="0">
              <a:latin typeface="+mj-lt"/>
            </a:endParaRPr>
          </a:p>
          <a:p>
            <a:pPr lvl="1"/>
            <a:r>
              <a:rPr lang="en-US" sz="2200" dirty="0" smtClean="0">
                <a:latin typeface="+mj-lt"/>
              </a:rPr>
              <a:t>Interest received.</a:t>
            </a:r>
          </a:p>
          <a:p>
            <a:pPr lvl="1"/>
            <a:r>
              <a:rPr lang="en-US" sz="2200" dirty="0" smtClean="0">
                <a:latin typeface="+mj-lt"/>
              </a:rPr>
              <a:t>Interest paid.</a:t>
            </a:r>
          </a:p>
          <a:p>
            <a:pPr lvl="1"/>
            <a:r>
              <a:rPr lang="en-US" sz="2200" dirty="0" smtClean="0">
                <a:latin typeface="+mj-lt"/>
              </a:rPr>
              <a:t>Dividend received.</a:t>
            </a:r>
          </a:p>
          <a:p>
            <a:pPr lvl="1"/>
            <a:r>
              <a:rPr lang="en-US" sz="2200" dirty="0" smtClean="0">
                <a:latin typeface="+mj-lt"/>
              </a:rPr>
              <a:t>Dividend </a:t>
            </a:r>
            <a:r>
              <a:rPr lang="en-US" sz="2200" dirty="0">
                <a:latin typeface="+mj-lt"/>
              </a:rPr>
              <a:t>paid. </a:t>
            </a:r>
            <a:endParaRPr lang="en-US" sz="2200" dirty="0" smtClean="0">
              <a:latin typeface="+mj-lt"/>
            </a:endParaRPr>
          </a:p>
        </p:txBody>
      </p:sp>
    </p:spTree>
    <p:extLst>
      <p:ext uri="{BB962C8B-B14F-4D97-AF65-F5344CB8AC3E}">
        <p14:creationId xmlns:p14="http://schemas.microsoft.com/office/powerpoint/2010/main" val="397878639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pPr algn="ctr"/>
            <a:r>
              <a:rPr lang="en-US" sz="4400" b="1" dirty="0"/>
              <a:t>Suggestions to </a:t>
            </a:r>
            <a:r>
              <a:rPr lang="en-US" sz="4400" b="1" dirty="0" smtClean="0"/>
              <a:t>Avoid Confusion</a:t>
            </a:r>
            <a:endParaRPr lang="en-US" sz="4400" b="1"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00606036"/>
              </p:ext>
            </p:extLst>
          </p:nvPr>
        </p:nvGraphicFramePr>
        <p:xfrm>
          <a:off x="457200" y="1371600"/>
          <a:ext cx="8229600" cy="4577080"/>
        </p:xfrm>
        <a:graphic>
          <a:graphicData uri="http://schemas.openxmlformats.org/drawingml/2006/table">
            <a:tbl>
              <a:tblPr firstRow="1" bandRow="1">
                <a:tableStyleId>{5C22544A-7EE6-4342-B048-85BDC9FD1C3A}</a:tableStyleId>
              </a:tblPr>
              <a:tblGrid>
                <a:gridCol w="2057400"/>
                <a:gridCol w="2895600"/>
                <a:gridCol w="1828800"/>
                <a:gridCol w="1447800"/>
              </a:tblGrid>
              <a:tr h="370840">
                <a:tc>
                  <a:txBody>
                    <a:bodyPr/>
                    <a:lstStyle/>
                    <a:p>
                      <a:endParaRPr lang="en-US" dirty="0">
                        <a:latin typeface="+mj-lt"/>
                      </a:endParaRPr>
                    </a:p>
                  </a:txBody>
                  <a:tcPr/>
                </a:tc>
                <a:tc>
                  <a:txBody>
                    <a:bodyPr/>
                    <a:lstStyle/>
                    <a:p>
                      <a:r>
                        <a:rPr lang="en-US" dirty="0" smtClean="0">
                          <a:latin typeface="+mj-lt"/>
                        </a:rPr>
                        <a:t>Operating</a:t>
                      </a:r>
                      <a:r>
                        <a:rPr lang="en-US" baseline="0" dirty="0" smtClean="0">
                          <a:latin typeface="+mj-lt"/>
                        </a:rPr>
                        <a:t> Activity </a:t>
                      </a:r>
                      <a:endParaRPr lang="en-US" dirty="0">
                        <a:latin typeface="+mj-lt"/>
                      </a:endParaRPr>
                    </a:p>
                  </a:txBody>
                  <a:tcPr/>
                </a:tc>
                <a:tc>
                  <a:txBody>
                    <a:bodyPr/>
                    <a:lstStyle/>
                    <a:p>
                      <a:r>
                        <a:rPr lang="en-US" dirty="0" smtClean="0">
                          <a:latin typeface="+mj-lt"/>
                        </a:rPr>
                        <a:t>Investing Activity</a:t>
                      </a:r>
                      <a:endParaRPr lang="en-US" dirty="0">
                        <a:latin typeface="+mj-lt"/>
                      </a:endParaRPr>
                    </a:p>
                  </a:txBody>
                  <a:tcPr/>
                </a:tc>
                <a:tc>
                  <a:txBody>
                    <a:bodyPr/>
                    <a:lstStyle/>
                    <a:p>
                      <a:r>
                        <a:rPr lang="en-US" dirty="0" smtClean="0">
                          <a:latin typeface="+mj-lt"/>
                        </a:rPr>
                        <a:t>Financing Activity </a:t>
                      </a:r>
                      <a:endParaRPr lang="en-US" dirty="0">
                        <a:latin typeface="+mj-lt"/>
                      </a:endParaRPr>
                    </a:p>
                  </a:txBody>
                  <a:tcPr/>
                </a:tc>
              </a:tr>
              <a:tr h="370840">
                <a:tc>
                  <a:txBody>
                    <a:bodyPr/>
                    <a:lstStyle/>
                    <a:p>
                      <a:r>
                        <a:rPr lang="en-US" b="1" dirty="0" smtClean="0">
                          <a:latin typeface="+mj-lt"/>
                        </a:rPr>
                        <a:t>Interest</a:t>
                      </a:r>
                      <a:r>
                        <a:rPr lang="en-US" b="1" baseline="0" dirty="0" smtClean="0">
                          <a:latin typeface="+mj-lt"/>
                        </a:rPr>
                        <a:t> Received </a:t>
                      </a:r>
                      <a:endParaRPr lang="en-US" b="1" dirty="0">
                        <a:latin typeface="+mj-lt"/>
                      </a:endParaRPr>
                    </a:p>
                  </a:txBody>
                  <a:tcPr/>
                </a:tc>
                <a:tc>
                  <a:txBody>
                    <a:bodyPr/>
                    <a:lstStyle/>
                    <a:p>
                      <a:pPr marL="285750" indent="-285750">
                        <a:buFont typeface="Arial" panose="020B0604020202020204" pitchFamily="34" charset="0"/>
                        <a:buChar char="•"/>
                      </a:pPr>
                      <a:r>
                        <a:rPr lang="en-US" dirty="0" smtClean="0">
                          <a:latin typeface="+mj-lt"/>
                        </a:rPr>
                        <a:t>Short-Term Investment</a:t>
                      </a:r>
                    </a:p>
                    <a:p>
                      <a:pPr marL="285750" indent="-285750">
                        <a:buFont typeface="Arial" panose="020B0604020202020204" pitchFamily="34" charset="0"/>
                        <a:buChar char="•"/>
                      </a:pPr>
                      <a:r>
                        <a:rPr lang="en-US" dirty="0" smtClean="0">
                          <a:latin typeface="+mj-lt"/>
                        </a:rPr>
                        <a:t>Trade Advance </a:t>
                      </a:r>
                    </a:p>
                    <a:p>
                      <a:pPr marL="285750" indent="-285750">
                        <a:buFont typeface="Arial" panose="020B0604020202020204" pitchFamily="34" charset="0"/>
                        <a:buChar char="•"/>
                      </a:pPr>
                      <a:r>
                        <a:rPr lang="en-US" dirty="0" smtClean="0">
                          <a:latin typeface="+mj-lt"/>
                        </a:rPr>
                        <a:t>Operating Receivable</a:t>
                      </a:r>
                    </a:p>
                    <a:p>
                      <a:pPr marL="285750" indent="-285750">
                        <a:buFont typeface="Arial" panose="020B0604020202020204" pitchFamily="34" charset="0"/>
                        <a:buChar char="•"/>
                      </a:pPr>
                      <a:r>
                        <a:rPr lang="en-US" baseline="0" dirty="0" smtClean="0">
                          <a:latin typeface="+mj-lt"/>
                        </a:rPr>
                        <a:t>Interest Received by Financing Institutions </a:t>
                      </a:r>
                      <a:endParaRPr lang="en-US" dirty="0">
                        <a:latin typeface="+mj-lt"/>
                      </a:endParaRPr>
                    </a:p>
                  </a:txBody>
                  <a:tcPr/>
                </a:tc>
                <a:tc>
                  <a:txBody>
                    <a:bodyPr/>
                    <a:lstStyle/>
                    <a:p>
                      <a:pPr marL="285750" indent="-285750">
                        <a:buFont typeface="Arial" panose="020B0604020202020204" pitchFamily="34" charset="0"/>
                        <a:buChar char="•"/>
                      </a:pPr>
                      <a:r>
                        <a:rPr lang="en-US" dirty="0" smtClean="0">
                          <a:latin typeface="+mj-lt"/>
                        </a:rPr>
                        <a:t>Long-Term Investment </a:t>
                      </a:r>
                      <a:endParaRPr lang="en-US" dirty="0">
                        <a:latin typeface="+mj-lt"/>
                      </a:endParaRPr>
                    </a:p>
                  </a:txBody>
                  <a:tcPr/>
                </a:tc>
                <a:tc>
                  <a:txBody>
                    <a:bodyPr/>
                    <a:lstStyle/>
                    <a:p>
                      <a:endParaRPr lang="en-US">
                        <a:latin typeface="+mj-lt"/>
                      </a:endParaRPr>
                    </a:p>
                  </a:txBody>
                  <a:tcPr/>
                </a:tc>
              </a:tr>
              <a:tr h="370840">
                <a:tc>
                  <a:txBody>
                    <a:bodyPr/>
                    <a:lstStyle/>
                    <a:p>
                      <a:r>
                        <a:rPr lang="en-US" b="1" dirty="0" smtClean="0">
                          <a:latin typeface="+mj-lt"/>
                        </a:rPr>
                        <a:t>Interest Paid </a:t>
                      </a:r>
                      <a:endParaRPr lang="en-US" b="1" dirty="0">
                        <a:latin typeface="+mj-lt"/>
                      </a:endParaRPr>
                    </a:p>
                  </a:txBody>
                  <a:tcPr/>
                </a:tc>
                <a:tc>
                  <a:txBody>
                    <a:bodyPr/>
                    <a:lstStyle/>
                    <a:p>
                      <a:pPr marL="285750" indent="-285750">
                        <a:buFont typeface="Arial" panose="020B0604020202020204" pitchFamily="34" charset="0"/>
                        <a:buChar char="•"/>
                      </a:pPr>
                      <a:r>
                        <a:rPr lang="en-US" dirty="0" smtClean="0">
                          <a:latin typeface="+mj-lt"/>
                        </a:rPr>
                        <a:t>Loans</a:t>
                      </a:r>
                      <a:r>
                        <a:rPr lang="en-US" baseline="0" dirty="0" smtClean="0">
                          <a:latin typeface="+mj-lt"/>
                        </a:rPr>
                        <a:t> and Debts </a:t>
                      </a:r>
                    </a:p>
                    <a:p>
                      <a:pPr marL="285750" indent="-285750">
                        <a:buFont typeface="Arial" panose="020B0604020202020204" pitchFamily="34" charset="0"/>
                        <a:buChar char="•"/>
                      </a:pPr>
                      <a:r>
                        <a:rPr lang="en-US" baseline="0" dirty="0" smtClean="0">
                          <a:latin typeface="+mj-lt"/>
                        </a:rPr>
                        <a:t>Working Capital Loan or any other Loan</a:t>
                      </a:r>
                      <a:endParaRPr lang="en-US" dirty="0">
                        <a:latin typeface="+mj-lt"/>
                      </a:endParaRPr>
                    </a:p>
                  </a:txBody>
                  <a:tcPr/>
                </a:tc>
                <a:tc>
                  <a:txBody>
                    <a:bodyPr/>
                    <a:lstStyle/>
                    <a:p>
                      <a:pPr marL="285750" indent="-285750">
                        <a:buFont typeface="Arial" panose="020B0604020202020204" pitchFamily="34" charset="0"/>
                        <a:buChar char="•"/>
                      </a:pPr>
                      <a:r>
                        <a:rPr lang="en-US" dirty="0" smtClean="0">
                          <a:latin typeface="+mj-lt"/>
                        </a:rPr>
                        <a:t>Loans and Debts</a:t>
                      </a:r>
                      <a:endParaRPr lang="en-US" dirty="0">
                        <a:latin typeface="+mj-lt"/>
                      </a:endParaRPr>
                    </a:p>
                  </a:txBody>
                  <a:tcPr/>
                </a:tc>
                <a:tc>
                  <a:txBody>
                    <a:bodyPr/>
                    <a:lstStyle/>
                    <a:p>
                      <a:endParaRPr lang="en-US" dirty="0">
                        <a:latin typeface="+mj-lt"/>
                      </a:endParaRPr>
                    </a:p>
                  </a:txBody>
                  <a:tcPr/>
                </a:tc>
              </a:tr>
              <a:tr h="370840">
                <a:tc>
                  <a:txBody>
                    <a:bodyPr/>
                    <a:lstStyle/>
                    <a:p>
                      <a:r>
                        <a:rPr lang="en-US" b="1" dirty="0" smtClean="0">
                          <a:latin typeface="+mj-lt"/>
                        </a:rPr>
                        <a:t>Dividend</a:t>
                      </a:r>
                      <a:r>
                        <a:rPr lang="en-US" b="1" baseline="0" dirty="0" smtClean="0">
                          <a:latin typeface="+mj-lt"/>
                        </a:rPr>
                        <a:t> Received </a:t>
                      </a:r>
                      <a:endParaRPr lang="en-US" b="1" dirty="0">
                        <a:latin typeface="+mj-lt"/>
                      </a:endParaRPr>
                    </a:p>
                  </a:txBody>
                  <a:tcPr/>
                </a:tc>
                <a:tc>
                  <a:txBody>
                    <a:bodyPr/>
                    <a:lstStyle/>
                    <a:p>
                      <a:pPr marL="285750" indent="-285750">
                        <a:buFont typeface="Arial" panose="020B0604020202020204" pitchFamily="34" charset="0"/>
                        <a:buChar char="•"/>
                      </a:pPr>
                      <a:r>
                        <a:rPr lang="en-US" dirty="0" smtClean="0">
                          <a:latin typeface="+mj-lt"/>
                        </a:rPr>
                        <a:t>Received</a:t>
                      </a:r>
                      <a:r>
                        <a:rPr lang="en-US" baseline="0" dirty="0" smtClean="0">
                          <a:latin typeface="+mj-lt"/>
                        </a:rPr>
                        <a:t> by Financial Enterprise </a:t>
                      </a:r>
                      <a:endParaRPr lang="en-US" dirty="0">
                        <a:latin typeface="+mj-lt"/>
                      </a:endParaRP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latin typeface="+mj-lt"/>
                        </a:rPr>
                        <a:t>Received</a:t>
                      </a:r>
                      <a:r>
                        <a:rPr lang="en-US" baseline="0" dirty="0" smtClean="0">
                          <a:latin typeface="+mj-lt"/>
                        </a:rPr>
                        <a:t> by Other Enterprise </a:t>
                      </a:r>
                      <a:endParaRPr lang="en-US" dirty="0" smtClean="0">
                        <a:latin typeface="+mj-lt"/>
                      </a:endParaRPr>
                    </a:p>
                    <a:p>
                      <a:pPr marL="285750" indent="-285750">
                        <a:buFont typeface="Arial" panose="020B0604020202020204" pitchFamily="34" charset="0"/>
                        <a:buChar char="•"/>
                      </a:pPr>
                      <a:endParaRPr lang="en-US" dirty="0">
                        <a:latin typeface="+mj-lt"/>
                      </a:endParaRPr>
                    </a:p>
                  </a:txBody>
                  <a:tcPr/>
                </a:tc>
                <a:tc>
                  <a:txBody>
                    <a:bodyPr/>
                    <a:lstStyle/>
                    <a:p>
                      <a:endParaRPr lang="en-US" dirty="0">
                        <a:latin typeface="+mj-lt"/>
                      </a:endParaRPr>
                    </a:p>
                  </a:txBody>
                  <a:tcPr/>
                </a:tc>
              </a:tr>
              <a:tr h="370840">
                <a:tc>
                  <a:txBody>
                    <a:bodyPr/>
                    <a:lstStyle/>
                    <a:p>
                      <a:r>
                        <a:rPr lang="en-US" b="1" dirty="0" smtClean="0">
                          <a:latin typeface="+mj-lt"/>
                        </a:rPr>
                        <a:t>Dividend</a:t>
                      </a:r>
                      <a:r>
                        <a:rPr lang="en-US" b="1" baseline="0" dirty="0" smtClean="0">
                          <a:latin typeface="+mj-lt"/>
                        </a:rPr>
                        <a:t> Paid</a:t>
                      </a:r>
                      <a:endParaRPr lang="en-US" b="1" dirty="0">
                        <a:latin typeface="+mj-lt"/>
                      </a:endParaRPr>
                    </a:p>
                  </a:txBody>
                  <a:tcPr/>
                </a:tc>
                <a:tc gridSpan="3">
                  <a:txBody>
                    <a:bodyPr/>
                    <a:lstStyle/>
                    <a:p>
                      <a:r>
                        <a:rPr lang="en-US" dirty="0" smtClean="0">
                          <a:latin typeface="+mj-lt"/>
                        </a:rPr>
                        <a:t>Always classified</a:t>
                      </a:r>
                      <a:r>
                        <a:rPr lang="en-US" baseline="0" dirty="0" smtClean="0">
                          <a:latin typeface="+mj-lt"/>
                        </a:rPr>
                        <a:t> as Financing Activity </a:t>
                      </a:r>
                      <a:endParaRPr lang="en-US" dirty="0">
                        <a:latin typeface="+mj-lt"/>
                      </a:endParaRPr>
                    </a:p>
                  </a:txBody>
                  <a:tcPr/>
                </a:tc>
                <a:tc hMerge="1">
                  <a:txBody>
                    <a:bodyPr/>
                    <a:lstStyle/>
                    <a:p>
                      <a:endParaRPr lang="en-US" dirty="0"/>
                    </a:p>
                  </a:txBody>
                  <a:tcPr/>
                </a:tc>
                <a:tc hMerge="1">
                  <a:txBody>
                    <a:bodyPr/>
                    <a:lstStyle/>
                    <a:p>
                      <a:endParaRPr lang="en-US" dirty="0"/>
                    </a:p>
                  </a:txBody>
                  <a:tcPr/>
                </a:tc>
              </a:tr>
            </a:tbl>
          </a:graphicData>
        </a:graphic>
      </p:graphicFrame>
    </p:spTree>
    <p:extLst>
      <p:ext uri="{BB962C8B-B14F-4D97-AF65-F5344CB8AC3E}">
        <p14:creationId xmlns:p14="http://schemas.microsoft.com/office/powerpoint/2010/main" val="163713888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Autofit/>
          </a:bodyPr>
          <a:lstStyle/>
          <a:p>
            <a:pPr algn="ctr"/>
            <a:r>
              <a:rPr lang="en-US" sz="4000" b="1" dirty="0"/>
              <a:t>Accounting Standards on Cash Flow Statement: IFRS and </a:t>
            </a:r>
            <a:r>
              <a:rPr lang="en-US" sz="4000" b="1" dirty="0" err="1"/>
              <a:t>Ind</a:t>
            </a:r>
            <a:r>
              <a:rPr lang="en-US" sz="4000" b="1" dirty="0"/>
              <a:t> AS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215192758"/>
              </p:ext>
            </p:extLst>
          </p:nvPr>
        </p:nvGraphicFramePr>
        <p:xfrm>
          <a:off x="304800" y="1600200"/>
          <a:ext cx="8534400" cy="4704927"/>
        </p:xfrm>
        <a:graphic>
          <a:graphicData uri="http://schemas.openxmlformats.org/drawingml/2006/table">
            <a:tbl>
              <a:tblPr firstRow="1" firstCol="1" bandRow="1">
                <a:tableStyleId>{5C22544A-7EE6-4342-B048-85BDC9FD1C3A}</a:tableStyleId>
              </a:tblPr>
              <a:tblGrid>
                <a:gridCol w="2581835"/>
                <a:gridCol w="2438400"/>
                <a:gridCol w="3514165"/>
              </a:tblGrid>
              <a:tr h="258233">
                <a:tc>
                  <a:txBody>
                    <a:bodyPr/>
                    <a:lstStyle/>
                    <a:p>
                      <a:pPr marL="0" marR="0">
                        <a:spcBef>
                          <a:spcPts val="0"/>
                        </a:spcBef>
                        <a:spcAft>
                          <a:spcPts val="0"/>
                        </a:spcAft>
                      </a:pPr>
                      <a:r>
                        <a:rPr lang="en-US" sz="1600" dirty="0">
                          <a:effectLst/>
                          <a:latin typeface="+mj-lt"/>
                        </a:rPr>
                        <a:t>Topic</a:t>
                      </a:r>
                      <a:endParaRPr lang="en-US" sz="1600" dirty="0">
                        <a:effectLst/>
                        <a:latin typeface="+mj-lt"/>
                        <a:ea typeface="Times New Roman"/>
                      </a:endParaRPr>
                    </a:p>
                  </a:txBody>
                  <a:tcPr marL="68580" marR="68580" marT="0" marB="0" anchor="ctr"/>
                </a:tc>
                <a:tc>
                  <a:txBody>
                    <a:bodyPr/>
                    <a:lstStyle/>
                    <a:p>
                      <a:pPr marL="0" marR="0">
                        <a:spcBef>
                          <a:spcPts val="0"/>
                        </a:spcBef>
                        <a:spcAft>
                          <a:spcPts val="0"/>
                        </a:spcAft>
                      </a:pPr>
                      <a:r>
                        <a:rPr lang="en-US" sz="1600">
                          <a:effectLst/>
                          <a:latin typeface="+mj-lt"/>
                        </a:rPr>
                        <a:t>IFRS</a:t>
                      </a:r>
                      <a:endParaRPr lang="en-US" sz="1600">
                        <a:effectLst/>
                        <a:latin typeface="+mj-lt"/>
                        <a:ea typeface="Times New Roman"/>
                      </a:endParaRPr>
                    </a:p>
                  </a:txBody>
                  <a:tcPr marL="68580" marR="68580" marT="0" marB="0" anchor="ctr"/>
                </a:tc>
                <a:tc>
                  <a:txBody>
                    <a:bodyPr/>
                    <a:lstStyle/>
                    <a:p>
                      <a:pPr marL="0" marR="0">
                        <a:spcBef>
                          <a:spcPts val="0"/>
                        </a:spcBef>
                        <a:spcAft>
                          <a:spcPts val="0"/>
                        </a:spcAft>
                      </a:pPr>
                      <a:r>
                        <a:rPr lang="en-US" sz="1600">
                          <a:effectLst/>
                          <a:latin typeface="+mj-lt"/>
                        </a:rPr>
                        <a:t>Indian AS</a:t>
                      </a:r>
                      <a:endParaRPr lang="en-US" sz="1600">
                        <a:effectLst/>
                        <a:latin typeface="+mj-lt"/>
                        <a:ea typeface="Times New Roman"/>
                      </a:endParaRPr>
                    </a:p>
                  </a:txBody>
                  <a:tcPr marL="68580" marR="68580" marT="0" marB="0" anchor="ctr"/>
                </a:tc>
              </a:tr>
              <a:tr h="516467">
                <a:tc>
                  <a:txBody>
                    <a:bodyPr/>
                    <a:lstStyle/>
                    <a:p>
                      <a:pPr marL="0" marR="0" algn="just">
                        <a:spcBef>
                          <a:spcPts val="0"/>
                        </a:spcBef>
                        <a:spcAft>
                          <a:spcPts val="0"/>
                        </a:spcAft>
                      </a:pPr>
                      <a:r>
                        <a:rPr lang="en-US" sz="1600" dirty="0">
                          <a:effectLst/>
                          <a:latin typeface="+mj-lt"/>
                        </a:rPr>
                        <a:t>Item</a:t>
                      </a:r>
                      <a:endParaRPr lang="en-US" sz="1600" dirty="0">
                        <a:effectLst/>
                        <a:latin typeface="+mj-lt"/>
                        <a:ea typeface="Times New Roman"/>
                      </a:endParaRPr>
                    </a:p>
                  </a:txBody>
                  <a:tcPr marL="68580" marR="68580" marT="0" marB="0" anchor="ctr"/>
                </a:tc>
                <a:tc>
                  <a:txBody>
                    <a:bodyPr/>
                    <a:lstStyle/>
                    <a:p>
                      <a:pPr marL="0" marR="0" algn="just">
                        <a:spcBef>
                          <a:spcPts val="0"/>
                        </a:spcBef>
                        <a:spcAft>
                          <a:spcPts val="0"/>
                        </a:spcAft>
                      </a:pPr>
                      <a:r>
                        <a:rPr lang="en-US" sz="1600" dirty="0">
                          <a:effectLst/>
                          <a:latin typeface="+mj-lt"/>
                        </a:rPr>
                        <a:t>IAS </a:t>
                      </a:r>
                      <a:r>
                        <a:rPr lang="en-US" sz="1600" dirty="0" smtClean="0">
                          <a:effectLst/>
                          <a:latin typeface="+mj-lt"/>
                        </a:rPr>
                        <a:t>7-Statement </a:t>
                      </a:r>
                      <a:r>
                        <a:rPr lang="en-US" sz="1600" dirty="0">
                          <a:effectLst/>
                          <a:latin typeface="+mj-lt"/>
                        </a:rPr>
                        <a:t>of Cash </a:t>
                      </a:r>
                      <a:r>
                        <a:rPr lang="en-US" sz="1600" dirty="0" smtClean="0">
                          <a:effectLst/>
                          <a:latin typeface="+mj-lt"/>
                        </a:rPr>
                        <a:t>Flows.</a:t>
                      </a:r>
                      <a:endParaRPr lang="en-US" sz="1600" dirty="0">
                        <a:effectLst/>
                        <a:latin typeface="+mj-lt"/>
                        <a:ea typeface="Times New Roman"/>
                      </a:endParaRPr>
                    </a:p>
                  </a:txBody>
                  <a:tcPr marL="68580" marR="68580" marT="0" marB="0" anchor="ctr"/>
                </a:tc>
                <a:tc>
                  <a:txBody>
                    <a:bodyPr/>
                    <a:lstStyle/>
                    <a:p>
                      <a:pPr marL="0" marR="0" algn="just">
                        <a:spcBef>
                          <a:spcPts val="0"/>
                        </a:spcBef>
                        <a:spcAft>
                          <a:spcPts val="0"/>
                        </a:spcAft>
                      </a:pPr>
                      <a:r>
                        <a:rPr lang="en-US" sz="1600" dirty="0">
                          <a:effectLst/>
                          <a:latin typeface="+mj-lt"/>
                        </a:rPr>
                        <a:t>Indian AS </a:t>
                      </a:r>
                      <a:r>
                        <a:rPr lang="en-US" sz="1600" dirty="0" smtClean="0">
                          <a:effectLst/>
                          <a:latin typeface="+mj-lt"/>
                        </a:rPr>
                        <a:t>7-Statement </a:t>
                      </a:r>
                      <a:r>
                        <a:rPr lang="en-US" sz="1600" dirty="0">
                          <a:effectLst/>
                          <a:latin typeface="+mj-lt"/>
                        </a:rPr>
                        <a:t>of Cash </a:t>
                      </a:r>
                      <a:r>
                        <a:rPr lang="en-US" sz="1600" dirty="0" smtClean="0">
                          <a:effectLst/>
                          <a:latin typeface="+mj-lt"/>
                        </a:rPr>
                        <a:t>Flows.</a:t>
                      </a:r>
                      <a:endParaRPr lang="en-US" sz="1600" dirty="0">
                        <a:effectLst/>
                        <a:latin typeface="+mj-lt"/>
                        <a:ea typeface="Times New Roman"/>
                      </a:endParaRPr>
                    </a:p>
                  </a:txBody>
                  <a:tcPr marL="68580" marR="68580" marT="0" marB="0" anchor="ctr"/>
                </a:tc>
              </a:tr>
              <a:tr h="516467">
                <a:tc>
                  <a:txBody>
                    <a:bodyPr/>
                    <a:lstStyle/>
                    <a:p>
                      <a:pPr marL="0" marR="0" algn="just">
                        <a:spcBef>
                          <a:spcPts val="0"/>
                        </a:spcBef>
                        <a:spcAft>
                          <a:spcPts val="0"/>
                        </a:spcAft>
                      </a:pPr>
                      <a:r>
                        <a:rPr lang="en-US" sz="1600" dirty="0">
                          <a:effectLst/>
                          <a:latin typeface="+mj-lt"/>
                        </a:rPr>
                        <a:t>Bank overdrafts</a:t>
                      </a:r>
                      <a:endParaRPr lang="en-US" sz="1600" dirty="0">
                        <a:effectLst/>
                        <a:latin typeface="+mj-lt"/>
                        <a:ea typeface="Times New Roman"/>
                      </a:endParaRPr>
                    </a:p>
                  </a:txBody>
                  <a:tcPr marL="68580" marR="68580" marT="0" marB="0" anchor="ctr"/>
                </a:tc>
                <a:tc>
                  <a:txBody>
                    <a:bodyPr/>
                    <a:lstStyle/>
                    <a:p>
                      <a:pPr marL="0" marR="0" algn="just">
                        <a:spcBef>
                          <a:spcPts val="0"/>
                        </a:spcBef>
                        <a:spcAft>
                          <a:spcPts val="0"/>
                        </a:spcAft>
                      </a:pPr>
                      <a:r>
                        <a:rPr lang="en-US" sz="1600" dirty="0">
                          <a:effectLst/>
                          <a:latin typeface="+mj-lt"/>
                        </a:rPr>
                        <a:t>Included as cash and cash </a:t>
                      </a:r>
                      <a:r>
                        <a:rPr lang="en-US" sz="1600" dirty="0" smtClean="0">
                          <a:effectLst/>
                          <a:latin typeface="+mj-lt"/>
                        </a:rPr>
                        <a:t>equivalents.</a:t>
                      </a:r>
                      <a:endParaRPr lang="en-US" sz="1600" dirty="0">
                        <a:effectLst/>
                        <a:latin typeface="+mj-lt"/>
                        <a:ea typeface="Times New Roman"/>
                      </a:endParaRPr>
                    </a:p>
                  </a:txBody>
                  <a:tcPr marL="68580" marR="68580" marT="0" marB="0" anchor="ctr"/>
                </a:tc>
                <a:tc>
                  <a:txBody>
                    <a:bodyPr/>
                    <a:lstStyle/>
                    <a:p>
                      <a:pPr marL="0" marR="0" algn="just">
                        <a:spcBef>
                          <a:spcPts val="0"/>
                        </a:spcBef>
                        <a:spcAft>
                          <a:spcPts val="0"/>
                        </a:spcAft>
                      </a:pPr>
                      <a:r>
                        <a:rPr lang="en-US" sz="1600" dirty="0">
                          <a:effectLst/>
                          <a:latin typeface="+mj-lt"/>
                        </a:rPr>
                        <a:t>Similar to </a:t>
                      </a:r>
                      <a:r>
                        <a:rPr lang="en-US" sz="1600" dirty="0" smtClean="0">
                          <a:effectLst/>
                          <a:latin typeface="+mj-lt"/>
                        </a:rPr>
                        <a:t>IFRS.</a:t>
                      </a:r>
                      <a:endParaRPr lang="en-US" sz="1600" dirty="0">
                        <a:effectLst/>
                        <a:latin typeface="+mj-lt"/>
                        <a:ea typeface="Times New Roman"/>
                      </a:endParaRPr>
                    </a:p>
                  </a:txBody>
                  <a:tcPr marL="68580" marR="68580" marT="0" marB="0" anchor="ctr"/>
                </a:tc>
              </a:tr>
              <a:tr h="3357033">
                <a:tc>
                  <a:txBody>
                    <a:bodyPr/>
                    <a:lstStyle/>
                    <a:p>
                      <a:pPr marL="0" marR="0" algn="just">
                        <a:spcBef>
                          <a:spcPts val="0"/>
                        </a:spcBef>
                        <a:spcAft>
                          <a:spcPts val="0"/>
                        </a:spcAft>
                      </a:pPr>
                      <a:r>
                        <a:rPr lang="en-US" sz="1600" dirty="0">
                          <a:effectLst/>
                          <a:latin typeface="+mj-lt"/>
                        </a:rPr>
                        <a:t>Interest and Dividend</a:t>
                      </a:r>
                      <a:endParaRPr lang="en-US" sz="1600" dirty="0">
                        <a:effectLst/>
                        <a:latin typeface="+mj-lt"/>
                        <a:ea typeface="Times New Roman"/>
                      </a:endParaRPr>
                    </a:p>
                  </a:txBody>
                  <a:tcPr marL="68580" marR="68580" marT="0" marB="0" anchor="ctr"/>
                </a:tc>
                <a:tc>
                  <a:txBody>
                    <a:bodyPr/>
                    <a:lstStyle/>
                    <a:p>
                      <a:pPr marL="0" marR="0" algn="just">
                        <a:spcBef>
                          <a:spcPts val="0"/>
                        </a:spcBef>
                        <a:spcAft>
                          <a:spcPts val="0"/>
                        </a:spcAft>
                      </a:pPr>
                      <a:r>
                        <a:rPr lang="en-US" sz="1600">
                          <a:effectLst/>
                          <a:latin typeface="+mj-lt"/>
                        </a:rPr>
                        <a:t>May be classified as operating, investing or financing activities in a manner consistent from period to period.</a:t>
                      </a:r>
                      <a:endParaRPr lang="en-US" sz="1600">
                        <a:effectLst/>
                        <a:latin typeface="+mj-lt"/>
                        <a:ea typeface="Times New Roman"/>
                      </a:endParaRPr>
                    </a:p>
                  </a:txBody>
                  <a:tcPr marL="68580" marR="68580" marT="0" marB="0" anchor="ctr"/>
                </a:tc>
                <a:tc>
                  <a:txBody>
                    <a:bodyPr/>
                    <a:lstStyle/>
                    <a:p>
                      <a:pPr marL="0" marR="0" algn="just">
                        <a:spcBef>
                          <a:spcPts val="0"/>
                        </a:spcBef>
                        <a:spcAft>
                          <a:spcPts val="0"/>
                        </a:spcAft>
                      </a:pPr>
                      <a:r>
                        <a:rPr lang="en-US" sz="1600" i="1" dirty="0">
                          <a:effectLst/>
                          <a:latin typeface="+mj-lt"/>
                        </a:rPr>
                        <a:t>For Financial enterprises: </a:t>
                      </a:r>
                    </a:p>
                    <a:p>
                      <a:pPr marL="285750" marR="0" indent="-285750" algn="just">
                        <a:spcBef>
                          <a:spcPts val="0"/>
                        </a:spcBef>
                        <a:spcAft>
                          <a:spcPts val="0"/>
                        </a:spcAft>
                        <a:buFont typeface="Arial" panose="020B0604020202020204" pitchFamily="34" charset="0"/>
                        <a:buChar char="•"/>
                      </a:pPr>
                      <a:r>
                        <a:rPr lang="en-US" sz="1600" dirty="0">
                          <a:effectLst/>
                          <a:latin typeface="+mj-lt"/>
                        </a:rPr>
                        <a:t>Interest paid and interest and dividend received are to be classified as operating </a:t>
                      </a:r>
                      <a:r>
                        <a:rPr lang="en-US" sz="1600" dirty="0" smtClean="0">
                          <a:effectLst/>
                          <a:latin typeface="+mj-lt"/>
                        </a:rPr>
                        <a:t>activities.</a:t>
                      </a:r>
                    </a:p>
                    <a:p>
                      <a:pPr marL="285750" marR="0" indent="-285750" algn="just">
                        <a:spcBef>
                          <a:spcPts val="0"/>
                        </a:spcBef>
                        <a:spcAft>
                          <a:spcPts val="0"/>
                        </a:spcAft>
                        <a:buFont typeface="Arial" panose="020B0604020202020204" pitchFamily="34" charset="0"/>
                        <a:buChar char="•"/>
                      </a:pPr>
                      <a:r>
                        <a:rPr lang="en-US" sz="1600" dirty="0" smtClean="0">
                          <a:effectLst/>
                          <a:latin typeface="+mj-lt"/>
                        </a:rPr>
                        <a:t>Dividend </a:t>
                      </a:r>
                      <a:r>
                        <a:rPr lang="en-US" sz="1600" dirty="0">
                          <a:effectLst/>
                          <a:latin typeface="+mj-lt"/>
                        </a:rPr>
                        <a:t>paid is to be classified as financing classified.</a:t>
                      </a:r>
                    </a:p>
                    <a:p>
                      <a:pPr marL="0" marR="0" algn="just">
                        <a:spcBef>
                          <a:spcPts val="0"/>
                        </a:spcBef>
                        <a:spcAft>
                          <a:spcPts val="0"/>
                        </a:spcAft>
                      </a:pPr>
                      <a:r>
                        <a:rPr lang="en-US" sz="1600" dirty="0">
                          <a:effectLst/>
                          <a:latin typeface="+mj-lt"/>
                        </a:rPr>
                        <a:t> </a:t>
                      </a:r>
                    </a:p>
                    <a:p>
                      <a:pPr marL="0" marR="0" algn="just">
                        <a:spcBef>
                          <a:spcPts val="0"/>
                        </a:spcBef>
                        <a:spcAft>
                          <a:spcPts val="0"/>
                        </a:spcAft>
                      </a:pPr>
                      <a:r>
                        <a:rPr lang="en-US" sz="1600" i="1" dirty="0">
                          <a:effectLst/>
                          <a:latin typeface="+mj-lt"/>
                        </a:rPr>
                        <a:t>For other enterprises:</a:t>
                      </a:r>
                    </a:p>
                    <a:p>
                      <a:pPr marL="285750" marR="0" indent="-285750" algn="just">
                        <a:spcBef>
                          <a:spcPts val="0"/>
                        </a:spcBef>
                        <a:spcAft>
                          <a:spcPts val="0"/>
                        </a:spcAft>
                        <a:buFont typeface="Arial" panose="020B0604020202020204" pitchFamily="34" charset="0"/>
                        <a:buChar char="•"/>
                      </a:pPr>
                      <a:r>
                        <a:rPr lang="en-US" sz="1600" dirty="0">
                          <a:effectLst/>
                          <a:latin typeface="+mj-lt"/>
                        </a:rPr>
                        <a:t>Interest and dividends received are required to be classified as investing activities</a:t>
                      </a:r>
                      <a:r>
                        <a:rPr lang="en-US" sz="1600" dirty="0" smtClean="0">
                          <a:effectLst/>
                          <a:latin typeface="+mj-lt"/>
                        </a:rPr>
                        <a:t>.</a:t>
                      </a:r>
                    </a:p>
                    <a:p>
                      <a:pPr marL="285750" marR="0" indent="-285750" algn="just">
                        <a:spcBef>
                          <a:spcPts val="0"/>
                        </a:spcBef>
                        <a:spcAft>
                          <a:spcPts val="0"/>
                        </a:spcAft>
                        <a:buFont typeface="Arial" panose="020B0604020202020204" pitchFamily="34" charset="0"/>
                        <a:buChar char="•"/>
                      </a:pPr>
                      <a:r>
                        <a:rPr lang="en-US" sz="1600" dirty="0" smtClean="0">
                          <a:effectLst/>
                          <a:latin typeface="+mj-lt"/>
                        </a:rPr>
                        <a:t>Interest </a:t>
                      </a:r>
                      <a:r>
                        <a:rPr lang="en-US" sz="1600" dirty="0">
                          <a:effectLst/>
                          <a:latin typeface="+mj-lt"/>
                        </a:rPr>
                        <a:t>and dividends paid are required to be classified as financing activities.</a:t>
                      </a:r>
                      <a:endParaRPr lang="en-US" sz="1600" dirty="0">
                        <a:effectLst/>
                        <a:latin typeface="+mj-lt"/>
                        <a:ea typeface="Times New Roman"/>
                      </a:endParaRPr>
                    </a:p>
                  </a:txBody>
                  <a:tcPr marL="68580" marR="68580" marT="0" marB="0" anchor="ctr"/>
                </a:tc>
              </a:tr>
            </a:tbl>
          </a:graphicData>
        </a:graphic>
      </p:graphicFrame>
    </p:spTree>
    <p:extLst>
      <p:ext uri="{BB962C8B-B14F-4D97-AF65-F5344CB8AC3E}">
        <p14:creationId xmlns:p14="http://schemas.microsoft.com/office/powerpoint/2010/main" val="252571774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838200"/>
          </a:xfrm>
        </p:spPr>
        <p:txBody>
          <a:bodyPr>
            <a:normAutofit/>
          </a:bodyPr>
          <a:lstStyle/>
          <a:p>
            <a:pPr algn="ctr"/>
            <a:r>
              <a:rPr lang="en-US" sz="4000" b="1" dirty="0"/>
              <a:t>Cash Flow Statement Analysis</a:t>
            </a:r>
          </a:p>
        </p:txBody>
      </p:sp>
      <p:sp>
        <p:nvSpPr>
          <p:cNvPr id="3" name="Content Placeholder 2"/>
          <p:cNvSpPr>
            <a:spLocks noGrp="1"/>
          </p:cNvSpPr>
          <p:nvPr>
            <p:ph idx="1"/>
          </p:nvPr>
        </p:nvSpPr>
        <p:spPr>
          <a:xfrm>
            <a:off x="457200" y="1676400"/>
            <a:ext cx="8229600" cy="4389120"/>
          </a:xfrm>
        </p:spPr>
        <p:txBody>
          <a:bodyPr>
            <a:normAutofit/>
          </a:bodyPr>
          <a:lstStyle/>
          <a:p>
            <a:pPr lvl="0"/>
            <a:r>
              <a:rPr lang="en-US" dirty="0" smtClean="0">
                <a:latin typeface="+mj-lt"/>
              </a:rPr>
              <a:t>Points to remember while </a:t>
            </a:r>
            <a:r>
              <a:rPr lang="en-US" dirty="0">
                <a:latin typeface="+mj-lt"/>
              </a:rPr>
              <a:t>a</a:t>
            </a:r>
            <a:r>
              <a:rPr lang="en-US" dirty="0" smtClean="0">
                <a:latin typeface="+mj-lt"/>
              </a:rPr>
              <a:t>nalyzing </a:t>
            </a:r>
            <a:r>
              <a:rPr lang="en-US" dirty="0">
                <a:latin typeface="+mj-lt"/>
              </a:rPr>
              <a:t>the cash flow </a:t>
            </a:r>
            <a:r>
              <a:rPr lang="en-US" dirty="0" smtClean="0">
                <a:latin typeface="+mj-lt"/>
              </a:rPr>
              <a:t>statement:</a:t>
            </a:r>
          </a:p>
          <a:p>
            <a:pPr lvl="1"/>
            <a:r>
              <a:rPr lang="en-US" sz="2600" dirty="0">
                <a:latin typeface="+mj-lt"/>
              </a:rPr>
              <a:t>Scan the big picture for the </a:t>
            </a:r>
            <a:r>
              <a:rPr lang="en-US" sz="2600" dirty="0" smtClean="0">
                <a:latin typeface="+mj-lt"/>
              </a:rPr>
              <a:t>company: </a:t>
            </a:r>
          </a:p>
          <a:p>
            <a:pPr lvl="2"/>
            <a:r>
              <a:rPr lang="en-US" sz="2400" dirty="0" smtClean="0">
                <a:latin typeface="+mj-lt"/>
              </a:rPr>
              <a:t>Check </a:t>
            </a:r>
            <a:r>
              <a:rPr lang="en-US" sz="2400" dirty="0">
                <a:latin typeface="+mj-lt"/>
              </a:rPr>
              <a:t>the </a:t>
            </a:r>
            <a:r>
              <a:rPr lang="en-US" sz="2400" dirty="0" smtClean="0">
                <a:latin typeface="+mj-lt"/>
              </a:rPr>
              <a:t>major source items within the cash flow statement.</a:t>
            </a:r>
          </a:p>
          <a:p>
            <a:pPr lvl="2"/>
            <a:r>
              <a:rPr lang="en-US" sz="2400" dirty="0">
                <a:latin typeface="+mj-lt"/>
              </a:rPr>
              <a:t>Check the major use items within the cash flow </a:t>
            </a:r>
            <a:r>
              <a:rPr lang="en-US" sz="2400" dirty="0" smtClean="0">
                <a:latin typeface="+mj-lt"/>
              </a:rPr>
              <a:t>statement.</a:t>
            </a:r>
          </a:p>
          <a:p>
            <a:pPr lvl="2"/>
            <a:r>
              <a:rPr lang="en-US" sz="2400" dirty="0">
                <a:latin typeface="+mj-lt"/>
              </a:rPr>
              <a:t>Pinpointing the positives and the </a:t>
            </a:r>
            <a:r>
              <a:rPr lang="en-US" sz="2400" dirty="0" smtClean="0">
                <a:latin typeface="+mj-lt"/>
              </a:rPr>
              <a:t>negatives.</a:t>
            </a:r>
          </a:p>
          <a:p>
            <a:pPr lvl="1"/>
            <a:endParaRPr lang="en-US" dirty="0">
              <a:latin typeface="+mj-lt"/>
            </a:endParaRPr>
          </a:p>
        </p:txBody>
      </p:sp>
    </p:spTree>
    <p:extLst>
      <p:ext uri="{BB962C8B-B14F-4D97-AF65-F5344CB8AC3E}">
        <p14:creationId xmlns:p14="http://schemas.microsoft.com/office/powerpoint/2010/main" val="117970405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28600" y="2362200"/>
            <a:ext cx="8458200" cy="2057400"/>
          </a:xfrm>
        </p:spPr>
        <p:txBody>
          <a:bodyPr>
            <a:normAutofit fontScale="90000"/>
          </a:bodyPr>
          <a:lstStyle/>
          <a:p>
            <a:pPr>
              <a:lnSpc>
                <a:spcPct val="150000"/>
              </a:lnSpc>
            </a:pP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Oil and Natural Gas Corporation Limited:</a:t>
            </a:r>
            <a:br>
              <a:rPr lang="en-US" dirty="0" smtClean="0"/>
            </a:br>
            <a:r>
              <a:rPr lang="en-US" dirty="0" smtClean="0"/>
              <a:t>Cash Flow Statement-Analysis</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229600" cy="1143000"/>
          </a:xfrm>
        </p:spPr>
        <p:txBody>
          <a:bodyPr>
            <a:normAutofit/>
          </a:bodyPr>
          <a:lstStyle/>
          <a:p>
            <a:pPr algn="ctr">
              <a:tabLst>
                <a:tab pos="-457200" algn="l"/>
              </a:tabLst>
            </a:pPr>
            <a:r>
              <a:rPr lang="en-US" sz="4400" b="1" dirty="0"/>
              <a:t>Cash and Cash Equivalents</a:t>
            </a:r>
          </a:p>
        </p:txBody>
      </p:sp>
      <p:sp>
        <p:nvSpPr>
          <p:cNvPr id="3" name="Content Placeholder 2"/>
          <p:cNvSpPr>
            <a:spLocks noGrp="1"/>
          </p:cNvSpPr>
          <p:nvPr>
            <p:ph idx="1"/>
          </p:nvPr>
        </p:nvSpPr>
        <p:spPr>
          <a:xfrm>
            <a:off x="533400" y="1600200"/>
            <a:ext cx="8229600" cy="4389120"/>
          </a:xfrm>
        </p:spPr>
        <p:txBody>
          <a:bodyPr>
            <a:normAutofit/>
          </a:bodyPr>
          <a:lstStyle/>
          <a:p>
            <a:r>
              <a:rPr lang="en-US" sz="2400" dirty="0">
                <a:latin typeface="+mj-lt"/>
              </a:rPr>
              <a:t>Cash equivalents means all the short-term investments which </a:t>
            </a:r>
            <a:r>
              <a:rPr lang="en-US" sz="2400" dirty="0" smtClean="0">
                <a:latin typeface="+mj-lt"/>
              </a:rPr>
              <a:t>can converted </a:t>
            </a:r>
            <a:r>
              <a:rPr lang="en-US" sz="2400" dirty="0">
                <a:latin typeface="+mj-lt"/>
              </a:rPr>
              <a:t>into cash, without any reduction in their </a:t>
            </a:r>
            <a:r>
              <a:rPr lang="en-US" sz="2400" dirty="0" smtClean="0">
                <a:latin typeface="+mj-lt"/>
              </a:rPr>
              <a:t>value.</a:t>
            </a:r>
          </a:p>
          <a:p>
            <a:r>
              <a:rPr lang="en-US" sz="2400" dirty="0">
                <a:latin typeface="+mj-lt"/>
              </a:rPr>
              <a:t>Cash equivalents are often held for the purpose of meeting short-term cash </a:t>
            </a:r>
            <a:r>
              <a:rPr lang="en-US" sz="2400" dirty="0" smtClean="0">
                <a:latin typeface="+mj-lt"/>
              </a:rPr>
              <a:t>commitments rather </a:t>
            </a:r>
            <a:r>
              <a:rPr lang="en-US" sz="2400" dirty="0">
                <a:latin typeface="+mj-lt"/>
              </a:rPr>
              <a:t>than for investment or other purposes</a:t>
            </a:r>
            <a:r>
              <a:rPr lang="en-US" sz="2400" dirty="0" smtClean="0">
                <a:latin typeface="+mj-lt"/>
              </a:rPr>
              <a:t>.</a:t>
            </a:r>
          </a:p>
          <a:p>
            <a:pPr lvl="1"/>
            <a:r>
              <a:rPr lang="en-US" dirty="0">
                <a:latin typeface="+mj-lt"/>
              </a:rPr>
              <a:t>Cash, as we understand in general </a:t>
            </a:r>
            <a:r>
              <a:rPr lang="en-US" dirty="0" smtClean="0">
                <a:latin typeface="+mj-lt"/>
              </a:rPr>
              <a:t>terms.</a:t>
            </a:r>
          </a:p>
          <a:p>
            <a:pPr lvl="1"/>
            <a:r>
              <a:rPr lang="en-US" dirty="0">
                <a:latin typeface="+mj-lt"/>
              </a:rPr>
              <a:t>Demand deposits with the </a:t>
            </a:r>
            <a:r>
              <a:rPr lang="en-US" dirty="0" smtClean="0">
                <a:latin typeface="+mj-lt"/>
              </a:rPr>
              <a:t>bank.</a:t>
            </a:r>
          </a:p>
          <a:p>
            <a:pPr lvl="1"/>
            <a:r>
              <a:rPr lang="en-US" dirty="0">
                <a:latin typeface="+mj-lt"/>
              </a:rPr>
              <a:t>Short term, highly liquid investments that can be readily converted to </a:t>
            </a:r>
            <a:r>
              <a:rPr lang="en-US" dirty="0" smtClean="0">
                <a:latin typeface="+mj-lt"/>
              </a:rPr>
              <a:t>cash.</a:t>
            </a:r>
            <a:endParaRPr lang="en-US" dirty="0">
              <a:latin typeface="+mj-lt"/>
            </a:endParaRPr>
          </a:p>
        </p:txBody>
      </p:sp>
    </p:spTree>
    <p:extLst>
      <p:ext uri="{BB962C8B-B14F-4D97-AF65-F5344CB8AC3E}">
        <p14:creationId xmlns:p14="http://schemas.microsoft.com/office/powerpoint/2010/main" val="149925038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6"/>
          <p:cNvGraphicFramePr>
            <a:graphicFrameLocks/>
          </p:cNvGraphicFramePr>
          <p:nvPr>
            <p:extLst>
              <p:ext uri="{D42A27DB-BD31-4B8C-83A1-F6EECF244321}">
                <p14:modId xmlns:p14="http://schemas.microsoft.com/office/powerpoint/2010/main" val="2970394618"/>
              </p:ext>
            </p:extLst>
          </p:nvPr>
        </p:nvGraphicFramePr>
        <p:xfrm>
          <a:off x="762000" y="457195"/>
          <a:ext cx="7848600" cy="6189624"/>
        </p:xfrm>
        <a:graphic>
          <a:graphicData uri="http://schemas.openxmlformats.org/drawingml/2006/table">
            <a:tbl>
              <a:tblPr>
                <a:tableStyleId>{3C2FFA5D-87B4-456A-9821-1D502468CF0F}</a:tableStyleId>
              </a:tblPr>
              <a:tblGrid>
                <a:gridCol w="5232401"/>
                <a:gridCol w="1308100"/>
                <a:gridCol w="1308099"/>
              </a:tblGrid>
              <a:tr h="696019">
                <a:tc gridSpan="3">
                  <a:txBody>
                    <a:bodyPr/>
                    <a:lstStyle/>
                    <a:p>
                      <a:pPr marL="0" marR="0" algn="ctr">
                        <a:lnSpc>
                          <a:spcPct val="115000"/>
                        </a:lnSpc>
                        <a:spcBef>
                          <a:spcPts val="0"/>
                        </a:spcBef>
                        <a:spcAft>
                          <a:spcPts val="0"/>
                        </a:spcAft>
                      </a:pPr>
                      <a:r>
                        <a:rPr lang="en-US" sz="1200" b="1" dirty="0" smtClean="0">
                          <a:latin typeface="Arial Narrow" pitchFamily="34" charset="0"/>
                        </a:rPr>
                        <a:t>ONGC Limited</a:t>
                      </a:r>
                      <a:endParaRPr lang="en-US" sz="1200" b="1" dirty="0">
                        <a:latin typeface="Arial Narrow" pitchFamily="34" charset="0"/>
                      </a:endParaRPr>
                    </a:p>
                    <a:p>
                      <a:pPr marL="0" marR="0" algn="ctr">
                        <a:lnSpc>
                          <a:spcPct val="115000"/>
                        </a:lnSpc>
                        <a:spcBef>
                          <a:spcPts val="0"/>
                        </a:spcBef>
                        <a:spcAft>
                          <a:spcPts val="0"/>
                        </a:spcAft>
                      </a:pPr>
                      <a:r>
                        <a:rPr lang="en-US" sz="1200" b="1" dirty="0">
                          <a:latin typeface="Arial Narrow" pitchFamily="34" charset="0"/>
                        </a:rPr>
                        <a:t>Cash Flow Statement for FY </a:t>
                      </a:r>
                      <a:r>
                        <a:rPr lang="en-US" sz="1200" b="1" dirty="0" smtClean="0">
                          <a:latin typeface="Arial Narrow" pitchFamily="34" charset="0"/>
                        </a:rPr>
                        <a:t>2014 </a:t>
                      </a:r>
                      <a:r>
                        <a:rPr lang="en-US" sz="1200" b="1" dirty="0">
                          <a:latin typeface="Arial Narrow" pitchFamily="34" charset="0"/>
                        </a:rPr>
                        <a:t>and </a:t>
                      </a:r>
                      <a:r>
                        <a:rPr lang="en-US" sz="1200" b="1" dirty="0" smtClean="0">
                          <a:latin typeface="Arial Narrow" pitchFamily="34" charset="0"/>
                        </a:rPr>
                        <a:t>2015</a:t>
                      </a:r>
                    </a:p>
                    <a:p>
                      <a:pPr marL="0" marR="0" algn="ctr">
                        <a:lnSpc>
                          <a:spcPct val="115000"/>
                        </a:lnSpc>
                        <a:spcBef>
                          <a:spcPts val="0"/>
                        </a:spcBef>
                        <a:spcAft>
                          <a:spcPts val="0"/>
                        </a:spcAft>
                      </a:pPr>
                      <a:r>
                        <a:rPr lang="en-US" sz="1200" b="1" dirty="0" smtClean="0">
                          <a:latin typeface="Arial Narrow" pitchFamily="34" charset="0"/>
                        </a:rPr>
                        <a:t>( All figures in INR Billion)</a:t>
                      </a:r>
                      <a:endParaRPr lang="en-US" sz="1200" b="1" dirty="0">
                        <a:latin typeface="Arial Narrow" pitchFamily="34" charset="0"/>
                        <a:ea typeface="Times New Roman"/>
                      </a:endParaRPr>
                    </a:p>
                  </a:txBody>
                  <a:tcPr marL="61184" marR="61184" marT="0" marB="0" anchor="ctr"/>
                </a:tc>
                <a:tc hMerge="1">
                  <a:txBody>
                    <a:bodyPr/>
                    <a:lstStyle/>
                    <a:p>
                      <a:endParaRPr lang="en-US"/>
                    </a:p>
                  </a:txBody>
                  <a:tcPr/>
                </a:tc>
                <a:tc hMerge="1">
                  <a:txBody>
                    <a:bodyPr/>
                    <a:lstStyle/>
                    <a:p>
                      <a:endParaRPr lang="en-US"/>
                    </a:p>
                  </a:txBody>
                  <a:tcPr/>
                </a:tc>
              </a:tr>
              <a:tr h="269093">
                <a:tc>
                  <a:txBody>
                    <a:bodyPr/>
                    <a:lstStyle/>
                    <a:p>
                      <a:pPr marL="0" marR="0" algn="ctr">
                        <a:lnSpc>
                          <a:spcPct val="115000"/>
                        </a:lnSpc>
                        <a:spcBef>
                          <a:spcPts val="0"/>
                        </a:spcBef>
                        <a:spcAft>
                          <a:spcPts val="0"/>
                        </a:spcAft>
                      </a:pPr>
                      <a:r>
                        <a:rPr lang="en-US" sz="1200" dirty="0">
                          <a:latin typeface="Arial Narrow" pitchFamily="34" charset="0"/>
                        </a:rPr>
                        <a:t> </a:t>
                      </a:r>
                      <a:endParaRPr lang="en-US" sz="1200" dirty="0">
                        <a:latin typeface="Arial Narrow" pitchFamily="34" charset="0"/>
                        <a:ea typeface="Times New Roman"/>
                      </a:endParaRPr>
                    </a:p>
                  </a:txBody>
                  <a:tcPr marL="61184" marR="61184" marT="0" marB="0" anchor="ctr"/>
                </a:tc>
                <a:tc>
                  <a:txBody>
                    <a:bodyPr/>
                    <a:lstStyle/>
                    <a:p>
                      <a:pPr marL="0" marR="0" algn="ctr">
                        <a:lnSpc>
                          <a:spcPct val="115000"/>
                        </a:lnSpc>
                        <a:spcBef>
                          <a:spcPts val="0"/>
                        </a:spcBef>
                        <a:spcAft>
                          <a:spcPts val="0"/>
                        </a:spcAft>
                      </a:pPr>
                      <a:r>
                        <a:rPr lang="en-US" sz="1200" b="1" dirty="0" smtClean="0">
                          <a:latin typeface="Arial Narrow" pitchFamily="34" charset="0"/>
                        </a:rPr>
                        <a:t>2015</a:t>
                      </a:r>
                      <a:endParaRPr lang="en-US" sz="1200" b="1" dirty="0">
                        <a:latin typeface="Arial Narrow" pitchFamily="34" charset="0"/>
                        <a:ea typeface="Times New Roman"/>
                      </a:endParaRPr>
                    </a:p>
                  </a:txBody>
                  <a:tcPr marL="61184" marR="61184" marT="0" marB="0" anchor="ctr"/>
                </a:tc>
                <a:tc>
                  <a:txBody>
                    <a:bodyPr/>
                    <a:lstStyle/>
                    <a:p>
                      <a:pPr marL="0" marR="0" algn="ctr">
                        <a:lnSpc>
                          <a:spcPct val="115000"/>
                        </a:lnSpc>
                        <a:spcBef>
                          <a:spcPts val="0"/>
                        </a:spcBef>
                        <a:spcAft>
                          <a:spcPts val="0"/>
                        </a:spcAft>
                      </a:pPr>
                      <a:r>
                        <a:rPr lang="en-US" sz="1200" b="1" dirty="0" smtClean="0">
                          <a:latin typeface="Arial Narrow" pitchFamily="34" charset="0"/>
                        </a:rPr>
                        <a:t>2014</a:t>
                      </a:r>
                      <a:endParaRPr lang="en-US" sz="1200" b="1" dirty="0">
                        <a:latin typeface="Arial Narrow" pitchFamily="34" charset="0"/>
                        <a:ea typeface="Times New Roman"/>
                      </a:endParaRPr>
                    </a:p>
                  </a:txBody>
                  <a:tcPr marL="61184" marR="61184" marT="0" marB="0" anchor="ctr"/>
                </a:tc>
              </a:tr>
              <a:tr h="207983">
                <a:tc>
                  <a:txBody>
                    <a:bodyPr/>
                    <a:lstStyle/>
                    <a:p>
                      <a:pPr marL="0" marR="0" algn="ctr">
                        <a:spcBef>
                          <a:spcPts val="0"/>
                        </a:spcBef>
                        <a:spcAft>
                          <a:spcPts val="0"/>
                        </a:spcAft>
                      </a:pPr>
                      <a:r>
                        <a:rPr lang="en-US" sz="1200" b="1" dirty="0">
                          <a:latin typeface="Arial Narrow" pitchFamily="34" charset="0"/>
                        </a:rPr>
                        <a:t>CASH FLOW FROM OPERATING ACTIVITIES:</a:t>
                      </a:r>
                      <a:endParaRPr lang="en-US" sz="1200" b="1" dirty="0">
                        <a:latin typeface="Arial Narrow" pitchFamily="34" charset="0"/>
                        <a:ea typeface="Times New Roman"/>
                        <a:cs typeface="Times New Roman"/>
                      </a:endParaRPr>
                    </a:p>
                  </a:txBody>
                  <a:tcPr marL="68580" marR="68580" marT="0" marB="0" anchor="ctr"/>
                </a:tc>
                <a:tc>
                  <a:txBody>
                    <a:bodyPr/>
                    <a:lstStyle/>
                    <a:p>
                      <a:pPr algn="ctr"/>
                      <a:endParaRPr lang="en-US" sz="120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 </a:t>
                      </a:r>
                      <a:endParaRPr lang="en-US" sz="120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dirty="0">
                          <a:latin typeface="Arial Narrow" pitchFamily="34" charset="0"/>
                        </a:rPr>
                        <a:t>Profit before tax and extraordinary items</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274 </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394 </a:t>
                      </a:r>
                      <a:endParaRPr lang="en-US" sz="120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a:latin typeface="Arial Narrow" pitchFamily="34" charset="0"/>
                        </a:rPr>
                        <a:t>Adjustments For:</a:t>
                      </a:r>
                      <a:endParaRPr lang="en-US" sz="1200">
                        <a:latin typeface="Arial Narrow" pitchFamily="34" charset="0"/>
                        <a:ea typeface="Times New Roman"/>
                        <a:cs typeface="Times New Roman"/>
                      </a:endParaRPr>
                    </a:p>
                  </a:txBody>
                  <a:tcPr marL="68580" marR="68580" marT="0" marB="0" anchor="ctr"/>
                </a:tc>
                <a:tc>
                  <a:txBody>
                    <a:bodyPr/>
                    <a:lstStyle/>
                    <a:p>
                      <a:pPr algn="ct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 </a:t>
                      </a:r>
                      <a:endParaRPr lang="en-US" sz="120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a:latin typeface="Arial Narrow" pitchFamily="34" charset="0"/>
                        </a:rPr>
                        <a:t>Prior Period Items</a:t>
                      </a:r>
                      <a:endParaRPr lang="en-US" sz="120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3 </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(2)</a:t>
                      </a:r>
                      <a:endParaRPr lang="en-US" sz="120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dirty="0">
                          <a:latin typeface="Arial Narrow" pitchFamily="34" charset="0"/>
                        </a:rPr>
                        <a:t>Depreciation, Depletion and Amortization &amp; Impairment</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180 </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166 </a:t>
                      </a:r>
                      <a:endParaRPr lang="en-US" sz="120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a:latin typeface="Arial Narrow" pitchFamily="34" charset="0"/>
                        </a:rPr>
                        <a:t>Exploration Well Costs Written off </a:t>
                      </a:r>
                      <a:endParaRPr lang="en-US" sz="120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89 </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67 </a:t>
                      </a:r>
                      <a:endParaRPr lang="en-US" sz="1200">
                        <a:latin typeface="Arial Narrow" pitchFamily="34" charset="0"/>
                        <a:ea typeface="Times New Roman"/>
                        <a:cs typeface="Times New Roman"/>
                      </a:endParaRPr>
                    </a:p>
                  </a:txBody>
                  <a:tcPr marL="68580" marR="68580" marT="0" marB="0" anchor="ctr"/>
                </a:tc>
              </a:tr>
              <a:tr h="225395">
                <a:tc>
                  <a:txBody>
                    <a:bodyPr/>
                    <a:lstStyle/>
                    <a:p>
                      <a:pPr marL="0" marR="0" algn="ctr">
                        <a:spcBef>
                          <a:spcPts val="0"/>
                        </a:spcBef>
                        <a:spcAft>
                          <a:spcPts val="0"/>
                        </a:spcAft>
                      </a:pPr>
                      <a:r>
                        <a:rPr lang="en-US" sz="1200" dirty="0">
                          <a:latin typeface="Arial Narrow" pitchFamily="34" charset="0"/>
                        </a:rPr>
                        <a:t>Interest on Borrowings</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29 </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6 </a:t>
                      </a:r>
                      <a:endParaRPr lang="en-US" sz="120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a:latin typeface="Arial Narrow" pitchFamily="34" charset="0"/>
                        </a:rPr>
                        <a:t>Foreign Exchange Loss/Translation Adjustment</a:t>
                      </a:r>
                      <a:endParaRPr lang="en-US" sz="120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2 </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21 </a:t>
                      </a:r>
                      <a:endParaRPr lang="en-US" sz="120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a:latin typeface="Arial Narrow" pitchFamily="34" charset="0"/>
                        </a:rPr>
                        <a:t>Provision for Employee Benefits</a:t>
                      </a:r>
                      <a:endParaRPr lang="en-US" sz="120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5 </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(15)</a:t>
                      </a:r>
                      <a:endParaRPr lang="en-US" sz="120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a:latin typeface="Arial Narrow" pitchFamily="34" charset="0"/>
                        </a:rPr>
                        <a:t>Other Provision and Write offs</a:t>
                      </a:r>
                      <a:endParaRPr lang="en-US" sz="120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11 </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11 </a:t>
                      </a:r>
                      <a:endParaRPr lang="en-US" sz="120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a:latin typeface="Arial Narrow" pitchFamily="34" charset="0"/>
                        </a:rPr>
                        <a:t>Excess Provision/Liability written Back</a:t>
                      </a:r>
                      <a:endParaRPr lang="en-US" sz="120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(7)</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(19)</a:t>
                      </a:r>
                      <a:endParaRPr lang="en-US" sz="120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a:latin typeface="Arial Narrow" pitchFamily="34" charset="0"/>
                        </a:rPr>
                        <a:t>Interest Income </a:t>
                      </a:r>
                      <a:endParaRPr lang="en-US" sz="120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(34)</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(32)</a:t>
                      </a:r>
                      <a:endParaRPr lang="en-US" sz="1200">
                        <a:latin typeface="Arial Narrow" pitchFamily="34" charset="0"/>
                        <a:ea typeface="Times New Roman"/>
                        <a:cs typeface="Times New Roman"/>
                      </a:endParaRPr>
                    </a:p>
                  </a:txBody>
                  <a:tcPr marL="68580" marR="68580" marT="0" marB="0" anchor="ctr"/>
                </a:tc>
              </a:tr>
              <a:tr h="215508">
                <a:tc>
                  <a:txBody>
                    <a:bodyPr/>
                    <a:lstStyle/>
                    <a:p>
                      <a:pPr marL="0" marR="0" algn="ctr">
                        <a:spcBef>
                          <a:spcPts val="0"/>
                        </a:spcBef>
                        <a:spcAft>
                          <a:spcPts val="0"/>
                        </a:spcAft>
                      </a:pPr>
                      <a:r>
                        <a:rPr lang="en-US" sz="1200">
                          <a:latin typeface="Arial Narrow" pitchFamily="34" charset="0"/>
                        </a:rPr>
                        <a:t>Dividend Received</a:t>
                      </a:r>
                      <a:endParaRPr lang="en-US" sz="120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(5)</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(4)</a:t>
                      </a:r>
                      <a:endParaRPr lang="en-US" sz="120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a:latin typeface="Arial Narrow" pitchFamily="34" charset="0"/>
                        </a:rPr>
                        <a:t>Provision for Mark to Market loss on Derivative contracts</a:t>
                      </a:r>
                      <a:endParaRPr lang="en-US" sz="120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(0)</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2 </a:t>
                      </a:r>
                      <a:endParaRPr lang="en-US" sz="120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a:latin typeface="Arial Narrow" pitchFamily="34" charset="0"/>
                        </a:rPr>
                        <a:t>Operating Profit before Working Capital Changes</a:t>
                      </a:r>
                      <a:endParaRPr lang="en-US" sz="120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545 </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596 </a:t>
                      </a:r>
                      <a:endParaRPr lang="en-US" sz="120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a:latin typeface="Arial Narrow" pitchFamily="34" charset="0"/>
                        </a:rPr>
                        <a:t>Adjustments for:-</a:t>
                      </a:r>
                      <a:endParaRPr lang="en-US" sz="1200">
                        <a:latin typeface="Arial Narrow" pitchFamily="34" charset="0"/>
                        <a:ea typeface="Times New Roman"/>
                        <a:cs typeface="Times New Roman"/>
                      </a:endParaRPr>
                    </a:p>
                  </a:txBody>
                  <a:tcPr marL="68580" marR="68580" marT="0" marB="0" anchor="ctr"/>
                </a:tc>
                <a:tc>
                  <a:txBody>
                    <a:bodyPr/>
                    <a:lstStyle/>
                    <a:p>
                      <a:pPr algn="ct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 </a:t>
                      </a:r>
                      <a:endParaRPr lang="en-US" sz="120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a:latin typeface="Arial Narrow" pitchFamily="34" charset="0"/>
                        </a:rPr>
                        <a:t>Receivables</a:t>
                      </a:r>
                      <a:endParaRPr lang="en-US" sz="120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(60)</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6 </a:t>
                      </a:r>
                      <a:endParaRPr lang="en-US" sz="1200" dirty="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dirty="0">
                          <a:latin typeface="Arial Narrow" pitchFamily="34" charset="0"/>
                        </a:rPr>
                        <a:t>Loans and Advances</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(30)</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(1)</a:t>
                      </a:r>
                      <a:endParaRPr lang="en-US" sz="120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a:latin typeface="Arial Narrow" pitchFamily="34" charset="0"/>
                        </a:rPr>
                        <a:t>Other Current Assets</a:t>
                      </a:r>
                      <a:endParaRPr lang="en-US" sz="120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(30)</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(148)</a:t>
                      </a:r>
                      <a:endParaRPr lang="en-US" sz="120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a:latin typeface="Arial Narrow" pitchFamily="34" charset="0"/>
                        </a:rPr>
                        <a:t>Inventories</a:t>
                      </a:r>
                      <a:endParaRPr lang="en-US" sz="120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45 </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22 </a:t>
                      </a:r>
                      <a:endParaRPr lang="en-US" sz="120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a:latin typeface="Arial Narrow" pitchFamily="34" charset="0"/>
                        </a:rPr>
                        <a:t>Trade Payable and Other Liabilities </a:t>
                      </a:r>
                      <a:endParaRPr lang="en-US" sz="120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(40)</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208 </a:t>
                      </a:r>
                      <a:endParaRPr lang="en-US" sz="1200" dirty="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a:latin typeface="Arial Narrow" pitchFamily="34" charset="0"/>
                        </a:rPr>
                        <a:t>Cash generated from Operations</a:t>
                      </a:r>
                      <a:endParaRPr lang="en-US" sz="120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430 </a:t>
                      </a:r>
                      <a:endParaRPr lang="en-US" sz="120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638 </a:t>
                      </a:r>
                      <a:endParaRPr lang="en-US" sz="1200" dirty="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a:latin typeface="Arial Narrow" pitchFamily="34" charset="0"/>
                        </a:rPr>
                        <a:t>Direct Taxes Paid (Net of tax refund)</a:t>
                      </a:r>
                      <a:endParaRPr lang="en-US" sz="120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(90)</a:t>
                      </a:r>
                      <a:endParaRPr lang="en-US" sz="120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(106)</a:t>
                      </a:r>
                      <a:endParaRPr lang="en-US" sz="1200" dirty="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dirty="0">
                          <a:latin typeface="Arial Narrow" pitchFamily="34" charset="0"/>
                        </a:rPr>
                        <a:t>Prior period items</a:t>
                      </a:r>
                      <a:endParaRPr lang="en-US" sz="1200"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a:latin typeface="Arial Narrow" pitchFamily="34" charset="0"/>
                        </a:rPr>
                        <a:t>1 </a:t>
                      </a:r>
                      <a:endParaRPr lang="en-US" sz="120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dirty="0">
                          <a:latin typeface="Arial Narrow" pitchFamily="34" charset="0"/>
                        </a:rPr>
                        <a:t>1 </a:t>
                      </a:r>
                      <a:endParaRPr lang="en-US" sz="1200" dirty="0">
                        <a:latin typeface="Arial Narrow" pitchFamily="34" charset="0"/>
                        <a:ea typeface="Times New Roman"/>
                        <a:cs typeface="Times New Roman"/>
                      </a:endParaRPr>
                    </a:p>
                  </a:txBody>
                  <a:tcPr marL="68580" marR="68580" marT="0" marB="0" anchor="ctr"/>
                </a:tc>
              </a:tr>
              <a:tr h="207983">
                <a:tc>
                  <a:txBody>
                    <a:bodyPr/>
                    <a:lstStyle/>
                    <a:p>
                      <a:pPr marL="0" marR="0" algn="ctr">
                        <a:spcBef>
                          <a:spcPts val="0"/>
                        </a:spcBef>
                        <a:spcAft>
                          <a:spcPts val="0"/>
                        </a:spcAft>
                      </a:pPr>
                      <a:r>
                        <a:rPr lang="en-US" sz="1200" b="1" dirty="0">
                          <a:latin typeface="Arial Narrow" pitchFamily="34" charset="0"/>
                        </a:rPr>
                        <a:t>NET CASH FLOW FROM OPERATING ACTIVITIES 'A'</a:t>
                      </a:r>
                      <a:endParaRPr lang="en-US" sz="1200" b="1" dirty="0">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b="1">
                          <a:latin typeface="Arial Narrow" pitchFamily="34" charset="0"/>
                        </a:rPr>
                        <a:t>340 </a:t>
                      </a:r>
                      <a:endParaRPr lang="en-US" sz="1200" b="1">
                        <a:latin typeface="Arial Narrow" pitchFamily="34" charset="0"/>
                        <a:ea typeface="Times New Roman"/>
                        <a:cs typeface="Times New Roman"/>
                      </a:endParaRPr>
                    </a:p>
                  </a:txBody>
                  <a:tcPr marL="68580" marR="68580" marT="0" marB="0" anchor="ctr"/>
                </a:tc>
                <a:tc>
                  <a:txBody>
                    <a:bodyPr/>
                    <a:lstStyle/>
                    <a:p>
                      <a:pPr marL="0" marR="0" algn="ctr">
                        <a:spcBef>
                          <a:spcPts val="0"/>
                        </a:spcBef>
                        <a:spcAft>
                          <a:spcPts val="0"/>
                        </a:spcAft>
                      </a:pPr>
                      <a:r>
                        <a:rPr lang="en-US" sz="1200" b="1" dirty="0">
                          <a:latin typeface="Arial Narrow" pitchFamily="34" charset="0"/>
                        </a:rPr>
                        <a:t>533 </a:t>
                      </a:r>
                      <a:endParaRPr lang="en-US" sz="1200" b="1" dirty="0">
                        <a:latin typeface="Arial Narrow" pitchFamily="34" charset="0"/>
                        <a:ea typeface="Times New Roman"/>
                        <a:cs typeface="Times New Roman"/>
                      </a:endParaRPr>
                    </a:p>
                  </a:txBody>
                  <a:tcPr marL="68580" marR="68580" marT="0" marB="0" anchor="ct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152400"/>
            <a:ext cx="8686800" cy="914400"/>
          </a:xfrm>
        </p:spPr>
        <p:txBody>
          <a:bodyPr>
            <a:normAutofit/>
          </a:bodyPr>
          <a:lstStyle/>
          <a:p>
            <a:pPr algn="ctr"/>
            <a:r>
              <a:rPr lang="en-US" sz="4000" b="1" dirty="0"/>
              <a:t>Contd. . .</a:t>
            </a:r>
          </a:p>
        </p:txBody>
      </p:sp>
      <p:graphicFrame>
        <p:nvGraphicFramePr>
          <p:cNvPr id="5" name="Table 4"/>
          <p:cNvGraphicFramePr>
            <a:graphicFrameLocks noGrp="1"/>
          </p:cNvGraphicFramePr>
          <p:nvPr>
            <p:extLst>
              <p:ext uri="{D42A27DB-BD31-4B8C-83A1-F6EECF244321}">
                <p14:modId xmlns:p14="http://schemas.microsoft.com/office/powerpoint/2010/main" val="2316057898"/>
              </p:ext>
            </p:extLst>
          </p:nvPr>
        </p:nvGraphicFramePr>
        <p:xfrm>
          <a:off x="685801" y="685800"/>
          <a:ext cx="8153400" cy="6019812"/>
        </p:xfrm>
        <a:graphic>
          <a:graphicData uri="http://schemas.openxmlformats.org/drawingml/2006/table">
            <a:tbl>
              <a:tblPr>
                <a:tableStyleId>{3C2FFA5D-87B4-456A-9821-1D502468CF0F}</a:tableStyleId>
              </a:tblPr>
              <a:tblGrid>
                <a:gridCol w="5333999"/>
                <a:gridCol w="1358312"/>
                <a:gridCol w="1461089"/>
              </a:tblGrid>
              <a:tr h="222956">
                <a:tc>
                  <a:txBody>
                    <a:bodyPr/>
                    <a:lstStyle/>
                    <a:p>
                      <a:pPr marL="0" marR="0" algn="just">
                        <a:spcBef>
                          <a:spcPts val="0"/>
                        </a:spcBef>
                        <a:spcAft>
                          <a:spcPts val="0"/>
                        </a:spcAft>
                      </a:pPr>
                      <a:r>
                        <a:rPr lang="en-US" sz="1400" b="1" dirty="0">
                          <a:latin typeface="+mj-lt"/>
                        </a:rPr>
                        <a:t>B. CASH FLOW FROM INVESTING ACTIVITIES:</a:t>
                      </a:r>
                      <a:endParaRPr lang="en-US" sz="1400" b="1" dirty="0">
                        <a:latin typeface="+mj-lt"/>
                        <a:ea typeface="Times New Roman"/>
                        <a:cs typeface="Times New Roman"/>
                      </a:endParaRPr>
                    </a:p>
                  </a:txBody>
                  <a:tcPr marL="68580" marR="68580" marT="0" marB="0" anchor="ctr"/>
                </a:tc>
                <a:tc>
                  <a:txBody>
                    <a:bodyPr/>
                    <a:lstStyle/>
                    <a:p>
                      <a:pPr marL="0" marR="0" algn="r">
                        <a:spcBef>
                          <a:spcPts val="0"/>
                        </a:spcBef>
                        <a:spcAft>
                          <a:spcPts val="0"/>
                        </a:spcAft>
                      </a:pPr>
                      <a:endParaRPr lang="en-US" sz="1400">
                        <a:solidFill>
                          <a:srgbClr val="000000"/>
                        </a:solidFill>
                        <a:latin typeface="+mj-lt"/>
                        <a:ea typeface="Times New Roman"/>
                        <a:cs typeface="Times New Roman"/>
                      </a:endParaRPr>
                    </a:p>
                  </a:txBody>
                  <a:tcPr marL="68580" marR="68580" marT="0" marB="0" anchor="ctr"/>
                </a:tc>
                <a:tc>
                  <a:txBody>
                    <a:bodyPr/>
                    <a:lstStyle/>
                    <a:p>
                      <a:pPr marL="0" marR="0" algn="r">
                        <a:spcBef>
                          <a:spcPts val="0"/>
                        </a:spcBef>
                        <a:spcAft>
                          <a:spcPts val="0"/>
                        </a:spcAft>
                      </a:pPr>
                      <a:endParaRPr lang="en-US" sz="1400">
                        <a:solidFill>
                          <a:srgbClr val="000000"/>
                        </a:solidFill>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dirty="0">
                          <a:latin typeface="+mj-lt"/>
                        </a:rPr>
                        <a:t>Purchase of Fixed Assets</a:t>
                      </a:r>
                      <a:endParaRPr lang="en-US" sz="1400" dirty="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(169)</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(149)</a:t>
                      </a:r>
                      <a:endParaRPr lang="en-US" sz="140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dirty="0">
                          <a:latin typeface="+mj-lt"/>
                        </a:rPr>
                        <a:t>Acquisition, Exploration and Development Cost</a:t>
                      </a:r>
                      <a:endParaRPr lang="en-US" sz="1400" dirty="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(185)</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(466)</a:t>
                      </a:r>
                      <a:endParaRPr lang="en-US" sz="140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dirty="0">
                          <a:latin typeface="+mj-lt"/>
                        </a:rPr>
                        <a:t>Advance/Investment in Joint Controlled Entities/Associates</a:t>
                      </a:r>
                      <a:endParaRPr lang="en-US" sz="1400" dirty="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(1)</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(5)</a:t>
                      </a:r>
                      <a:endParaRPr lang="en-US" sz="140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a:latin typeface="+mj-lt"/>
                        </a:rPr>
                        <a:t>Loans to Public Sector Undertakings and Other Bodies Corporate</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0 </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(27)</a:t>
                      </a:r>
                      <a:endParaRPr lang="en-US" sz="140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a:latin typeface="+mj-lt"/>
                        </a:rPr>
                        <a:t>Gain on Foreign Exchange Forward exchange Contract</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0 </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1 </a:t>
                      </a:r>
                      <a:endParaRPr lang="en-US" sz="140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a:latin typeface="+mj-lt"/>
                        </a:rPr>
                        <a:t>Deposit in Site Restoration Fund </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(16)</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(14)</a:t>
                      </a:r>
                      <a:endParaRPr lang="en-US" sz="140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a:latin typeface="+mj-lt"/>
                        </a:rPr>
                        <a:t>Project Development/ Preoperative expenditure (net of advances)</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(15)</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(11)</a:t>
                      </a:r>
                      <a:endParaRPr lang="en-US" sz="140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a:latin typeface="+mj-lt"/>
                        </a:rPr>
                        <a:t>Dividend Received</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5 </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4 </a:t>
                      </a:r>
                      <a:endParaRPr lang="en-US" sz="140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dirty="0">
                          <a:latin typeface="+mj-lt"/>
                        </a:rPr>
                        <a:t>Interest Received</a:t>
                      </a:r>
                      <a:endParaRPr lang="en-US" sz="1400" dirty="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31 </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31 </a:t>
                      </a:r>
                      <a:endParaRPr lang="en-US" sz="140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a:latin typeface="+mj-lt"/>
                        </a:rPr>
                        <a:t>Tax paid on Interest Income</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(1)</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0 </a:t>
                      </a:r>
                      <a:endParaRPr lang="en-US" sz="140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b="1" dirty="0">
                          <a:latin typeface="+mj-lt"/>
                        </a:rPr>
                        <a:t>NET CASH FLOW FROM INVESTING ACTIVITIES 'B'</a:t>
                      </a:r>
                      <a:endParaRPr lang="en-US" sz="1400" b="1" dirty="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b="1">
                          <a:latin typeface="+mj-lt"/>
                        </a:rPr>
                        <a:t>(351)</a:t>
                      </a:r>
                      <a:endParaRPr lang="en-US" sz="1400" b="1">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b="1" dirty="0">
                          <a:latin typeface="+mj-lt"/>
                        </a:rPr>
                        <a:t>(636)</a:t>
                      </a:r>
                      <a:endParaRPr lang="en-US" sz="1400" b="1" dirty="0">
                        <a:latin typeface="+mj-lt"/>
                        <a:ea typeface="Times New Roman"/>
                        <a:cs typeface="Times New Roman"/>
                      </a:endParaRPr>
                    </a:p>
                  </a:txBody>
                  <a:tcPr marL="68580" marR="68580" marT="0" marB="0" anchor="ctr"/>
                </a:tc>
              </a:tr>
              <a:tr h="222956">
                <a:tc>
                  <a:txBody>
                    <a:bodyPr/>
                    <a:lstStyle/>
                    <a:p>
                      <a:pPr marL="0" marR="0" algn="just">
                        <a:spcBef>
                          <a:spcPts val="0"/>
                        </a:spcBef>
                        <a:spcAft>
                          <a:spcPts val="0"/>
                        </a:spcAft>
                      </a:pPr>
                      <a:r>
                        <a:rPr lang="en-US" sz="1400" b="1" dirty="0">
                          <a:latin typeface="+mj-lt"/>
                        </a:rPr>
                        <a:t>CASH FLOW FROM FINANCING ACTIVITIES:</a:t>
                      </a:r>
                      <a:endParaRPr lang="en-US" sz="1400" b="1" dirty="0">
                        <a:latin typeface="+mj-lt"/>
                        <a:ea typeface="Times New Roman"/>
                        <a:cs typeface="Times New Roman"/>
                      </a:endParaRPr>
                    </a:p>
                  </a:txBody>
                  <a:tcPr marL="68580" marR="68580" marT="0" marB="0" anchor="ctr"/>
                </a:tc>
                <a:tc>
                  <a:txBody>
                    <a:bodyPr/>
                    <a:lstStyle/>
                    <a:p>
                      <a:endParaRPr lang="en-US" sz="1400">
                        <a:latin typeface="+mj-lt"/>
                        <a:ea typeface="Times New Roman"/>
                        <a:cs typeface="Times New Roman"/>
                      </a:endParaRPr>
                    </a:p>
                  </a:txBody>
                  <a:tcPr marL="68580" marR="68580" marT="0" marB="0" anchor="ctr"/>
                </a:tc>
                <a:tc>
                  <a:txBody>
                    <a:bodyPr/>
                    <a:lstStyle/>
                    <a:p>
                      <a:pPr marL="0" marR="0">
                        <a:spcBef>
                          <a:spcPts val="0"/>
                        </a:spcBef>
                        <a:spcAft>
                          <a:spcPts val="0"/>
                        </a:spcAft>
                      </a:pPr>
                      <a:r>
                        <a:rPr lang="en-US" sz="1400" dirty="0">
                          <a:latin typeface="+mj-lt"/>
                        </a:rPr>
                        <a:t> </a:t>
                      </a:r>
                      <a:endParaRPr lang="en-US" sz="1400" dirty="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dirty="0">
                          <a:latin typeface="+mj-lt"/>
                        </a:rPr>
                        <a:t>Advance Against Equity</a:t>
                      </a:r>
                      <a:endParaRPr lang="en-US" sz="1400" dirty="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dirty="0">
                          <a:latin typeface="+mj-lt"/>
                        </a:rPr>
                        <a:t>0 </a:t>
                      </a:r>
                      <a:endParaRPr lang="en-US" sz="1400" dirty="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dirty="0">
                          <a:latin typeface="+mj-lt"/>
                        </a:rPr>
                        <a:t>2 </a:t>
                      </a:r>
                      <a:endParaRPr lang="en-US" sz="1400" dirty="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dirty="0">
                          <a:latin typeface="+mj-lt"/>
                        </a:rPr>
                        <a:t>Proceeds from Borrowings</a:t>
                      </a:r>
                      <a:endParaRPr lang="en-US" sz="1400" dirty="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dirty="0">
                          <a:latin typeface="+mj-lt"/>
                        </a:rPr>
                        <a:t>171 </a:t>
                      </a:r>
                      <a:endParaRPr lang="en-US" sz="1400" dirty="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332 </a:t>
                      </a:r>
                      <a:endParaRPr lang="en-US" sz="140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a:latin typeface="+mj-lt"/>
                        </a:rPr>
                        <a:t>Repayment of Borrowings</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(151)</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(85)</a:t>
                      </a:r>
                      <a:endParaRPr lang="en-US" sz="140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a:latin typeface="+mj-lt"/>
                        </a:rPr>
                        <a:t>Foreign Exchange Fluctuation Related to Borrowing Cost</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(18)</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0 </a:t>
                      </a:r>
                      <a:endParaRPr lang="en-US" sz="140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a:latin typeface="+mj-lt"/>
                        </a:rPr>
                        <a:t>Dividend Paid</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(79)</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(83)</a:t>
                      </a:r>
                      <a:endParaRPr lang="en-US" sz="140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a:latin typeface="+mj-lt"/>
                        </a:rPr>
                        <a:t>Tax on Dividend</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(16)</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(14)</a:t>
                      </a:r>
                      <a:endParaRPr lang="en-US" sz="140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a:latin typeface="+mj-lt"/>
                        </a:rPr>
                        <a:t>Interest Paid </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(12)</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(7)</a:t>
                      </a:r>
                      <a:endParaRPr lang="en-US" sz="140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a:latin typeface="+mj-lt"/>
                        </a:rPr>
                        <a:t>Change in Minority Interest</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(1)</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8 </a:t>
                      </a:r>
                      <a:endParaRPr lang="en-US" sz="140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b="1" dirty="0">
                          <a:latin typeface="+mj-lt"/>
                        </a:rPr>
                        <a:t>NET CASH FLOW FROM FINANCING ACTIVITIES 'C'</a:t>
                      </a:r>
                      <a:endParaRPr lang="en-US" sz="1400" b="1" dirty="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b="1" dirty="0">
                          <a:latin typeface="+mj-lt"/>
                        </a:rPr>
                        <a:t>(106)</a:t>
                      </a:r>
                      <a:endParaRPr lang="en-US" sz="1400" b="1" dirty="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b="1" dirty="0">
                          <a:latin typeface="+mj-lt"/>
                        </a:rPr>
                        <a:t>152 </a:t>
                      </a:r>
                      <a:endParaRPr lang="en-US" sz="1400" b="1" dirty="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b="1" dirty="0">
                          <a:latin typeface="+mj-lt"/>
                        </a:rPr>
                        <a:t>NET INCREASE/(DECREASE) IN CASH AND CASH </a:t>
                      </a:r>
                      <a:r>
                        <a:rPr lang="en-US" sz="1400" b="1" dirty="0" smtClean="0">
                          <a:latin typeface="+mj-lt"/>
                        </a:rPr>
                        <a:t>EQUIVALENTS (A+B+C</a:t>
                      </a:r>
                      <a:r>
                        <a:rPr lang="en-US" sz="1400" b="1" dirty="0">
                          <a:latin typeface="+mj-lt"/>
                        </a:rPr>
                        <a:t>)</a:t>
                      </a:r>
                      <a:endParaRPr lang="en-US" sz="1400" b="1" dirty="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b="1" dirty="0">
                          <a:latin typeface="+mj-lt"/>
                        </a:rPr>
                        <a:t>(117)</a:t>
                      </a:r>
                      <a:endParaRPr lang="en-US" sz="1400" b="1" dirty="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b="1" dirty="0">
                          <a:latin typeface="+mj-lt"/>
                        </a:rPr>
                        <a:t>49 </a:t>
                      </a:r>
                      <a:endParaRPr lang="en-US" sz="1400" b="1" dirty="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a:latin typeface="+mj-lt"/>
                        </a:rPr>
                        <a:t>Cash and Cash Equivalents as at 1st April, 2014 (Opening Balance)</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245 </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196 </a:t>
                      </a:r>
                      <a:endParaRPr lang="en-US" sz="140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a:latin typeface="+mj-lt"/>
                        </a:rPr>
                        <a:t>Add: Other Adjustments to Cash and Cash Equivalent </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3 </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0 </a:t>
                      </a:r>
                      <a:endParaRPr lang="en-US" sz="140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dirty="0">
                          <a:latin typeface="+mj-lt"/>
                        </a:rPr>
                        <a:t>Cash and Cash Equivalents as at 31st March,2015 (Closing Balance) </a:t>
                      </a:r>
                      <a:endParaRPr lang="en-US" sz="1400" dirty="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130 </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245 </a:t>
                      </a:r>
                      <a:endParaRPr lang="en-US" sz="1400">
                        <a:latin typeface="+mj-lt"/>
                        <a:ea typeface="Times New Roman"/>
                        <a:cs typeface="Times New Roman"/>
                      </a:endParaRPr>
                    </a:p>
                  </a:txBody>
                  <a:tcPr marL="68580" marR="68580" marT="0" marB="0" anchor="ctr"/>
                </a:tc>
              </a:tr>
              <a:tr h="222956">
                <a:tc>
                  <a:txBody>
                    <a:bodyPr/>
                    <a:lstStyle/>
                    <a:p>
                      <a:pPr marL="0" marR="0">
                        <a:spcBef>
                          <a:spcPts val="0"/>
                        </a:spcBef>
                        <a:spcAft>
                          <a:spcPts val="0"/>
                        </a:spcAft>
                      </a:pPr>
                      <a:r>
                        <a:rPr lang="en-US" sz="1400" dirty="0">
                          <a:latin typeface="+mj-lt"/>
                        </a:rPr>
                        <a:t> </a:t>
                      </a:r>
                      <a:endParaRPr lang="en-US" sz="1400" dirty="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a:latin typeface="+mj-lt"/>
                        </a:rPr>
                        <a:t>(117)</a:t>
                      </a:r>
                      <a:endParaRPr lang="en-US" sz="1400">
                        <a:latin typeface="+mj-lt"/>
                        <a:ea typeface="Times New Roman"/>
                        <a:cs typeface="Times New Roman"/>
                      </a:endParaRPr>
                    </a:p>
                  </a:txBody>
                  <a:tcPr marL="68580" marR="68580" marT="0" marB="0" anchor="ctr"/>
                </a:tc>
                <a:tc>
                  <a:txBody>
                    <a:bodyPr/>
                    <a:lstStyle/>
                    <a:p>
                      <a:pPr marL="0" marR="0" algn="r">
                        <a:spcBef>
                          <a:spcPts val="0"/>
                        </a:spcBef>
                        <a:spcAft>
                          <a:spcPts val="0"/>
                        </a:spcAft>
                      </a:pPr>
                      <a:r>
                        <a:rPr lang="en-US" sz="1400" dirty="0">
                          <a:latin typeface="+mj-lt"/>
                        </a:rPr>
                        <a:t>49 </a:t>
                      </a:r>
                      <a:endParaRPr lang="en-US" sz="1400" dirty="0">
                        <a:latin typeface="+mj-lt"/>
                        <a:ea typeface="Times New Roman"/>
                        <a:cs typeface="Times New Roman"/>
                      </a:endParaRPr>
                    </a:p>
                  </a:txBody>
                  <a:tcPr marL="68580" marR="68580" marT="0" marB="0" anchor="ct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152400"/>
            <a:ext cx="8229600" cy="1143000"/>
          </a:xfrm>
        </p:spPr>
        <p:txBody>
          <a:bodyPr>
            <a:normAutofit/>
          </a:bodyPr>
          <a:lstStyle/>
          <a:p>
            <a:pPr algn="ctr"/>
            <a:r>
              <a:rPr lang="en-US" sz="4400" b="1" dirty="0"/>
              <a:t>Suggested Solution </a:t>
            </a:r>
          </a:p>
        </p:txBody>
      </p:sp>
      <p:sp>
        <p:nvSpPr>
          <p:cNvPr id="7" name="Content Placeholder 2"/>
          <p:cNvSpPr>
            <a:spLocks noGrp="1"/>
          </p:cNvSpPr>
          <p:nvPr>
            <p:ph idx="1"/>
          </p:nvPr>
        </p:nvSpPr>
        <p:spPr/>
        <p:txBody>
          <a:bodyPr>
            <a:normAutofit/>
          </a:bodyPr>
          <a:lstStyle/>
          <a:p>
            <a:r>
              <a:rPr lang="en-US" sz="2400" dirty="0" smtClean="0">
                <a:latin typeface="+mj-lt"/>
              </a:rPr>
              <a:t>A Cash flow Statement helps to answer the following type of questions:</a:t>
            </a:r>
          </a:p>
          <a:p>
            <a:pPr lvl="1"/>
            <a:r>
              <a:rPr lang="en-US" sz="2200" dirty="0" smtClean="0">
                <a:latin typeface="+mj-lt"/>
              </a:rPr>
              <a:t>How did cash position change, compared to the accounting profits reported based on the income statements?</a:t>
            </a:r>
          </a:p>
          <a:p>
            <a:pPr lvl="1"/>
            <a:r>
              <a:rPr lang="en-US" sz="2200" dirty="0" smtClean="0">
                <a:latin typeface="+mj-lt"/>
              </a:rPr>
              <a:t>How were the proceeds of the long term bond or debt issued used?</a:t>
            </a:r>
          </a:p>
          <a:p>
            <a:pPr lvl="1"/>
            <a:r>
              <a:rPr lang="en-US" sz="2200" dirty="0" smtClean="0">
                <a:latin typeface="+mj-lt"/>
              </a:rPr>
              <a:t>How was the expansion in the plant and machinery financed?</a:t>
            </a:r>
          </a:p>
          <a:p>
            <a:pPr lvl="1"/>
            <a:r>
              <a:rPr lang="en-US" sz="2200" dirty="0" smtClean="0">
                <a:latin typeface="+mj-lt"/>
              </a:rPr>
              <a:t>How much money was borrowed during the year?</a:t>
            </a:r>
          </a:p>
          <a:p>
            <a:pPr lvl="1"/>
            <a:r>
              <a:rPr lang="en-US" sz="2200" dirty="0" smtClean="0">
                <a:latin typeface="+mj-lt"/>
              </a:rPr>
              <a:t>From where did the company bring in and spend out the cash?</a:t>
            </a:r>
          </a:p>
          <a:p>
            <a:pPr lvl="1"/>
            <a:r>
              <a:rPr lang="en-US" sz="2200" dirty="0" smtClean="0">
                <a:latin typeface="+mj-lt"/>
              </a:rPr>
              <a:t>What is the company using extra cash for?</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533400" y="228600"/>
            <a:ext cx="8229600" cy="1143000"/>
          </a:xfrm>
        </p:spPr>
        <p:txBody>
          <a:bodyPr>
            <a:normAutofit/>
          </a:bodyPr>
          <a:lstStyle/>
          <a:p>
            <a:pPr algn="ctr"/>
            <a:r>
              <a:rPr lang="en-US" sz="4800" b="1" dirty="0"/>
              <a:t>Contd. . .</a:t>
            </a:r>
          </a:p>
        </p:txBody>
      </p:sp>
      <p:sp>
        <p:nvSpPr>
          <p:cNvPr id="7" name="Content Placeholder 2"/>
          <p:cNvSpPr>
            <a:spLocks noGrp="1"/>
          </p:cNvSpPr>
          <p:nvPr>
            <p:ph idx="1"/>
          </p:nvPr>
        </p:nvSpPr>
        <p:spPr/>
        <p:txBody>
          <a:bodyPr>
            <a:normAutofit/>
          </a:bodyPr>
          <a:lstStyle/>
          <a:p>
            <a:pPr lvl="0"/>
            <a:r>
              <a:rPr lang="en-US" sz="2400" dirty="0" smtClean="0">
                <a:latin typeface="+mj-lt"/>
              </a:rPr>
              <a:t>Has the company’s operating activities generated enough cash to support the CAPEX</a:t>
            </a:r>
            <a:r>
              <a:rPr lang="en-US" sz="2400" baseline="30000" dirty="0" smtClean="0">
                <a:latin typeface="+mj-lt"/>
              </a:rPr>
              <a:t> </a:t>
            </a:r>
            <a:r>
              <a:rPr lang="en-US" sz="2400" dirty="0" smtClean="0">
                <a:latin typeface="+mj-lt"/>
              </a:rPr>
              <a:t>(Capital Expenditures) and payment of dividends?</a:t>
            </a:r>
          </a:p>
          <a:p>
            <a:pPr lvl="0"/>
            <a:r>
              <a:rPr lang="en-US" sz="2400" dirty="0" smtClean="0">
                <a:latin typeface="+mj-lt"/>
              </a:rPr>
              <a:t>If not then how has the CAPEX and payments of dividends been dealt out?</a:t>
            </a:r>
          </a:p>
          <a:p>
            <a:pPr>
              <a:buNone/>
            </a:pPr>
            <a:endParaRPr lang="en-US" dirty="0">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81000" y="381000"/>
            <a:ext cx="8305800" cy="762000"/>
          </a:xfrm>
        </p:spPr>
        <p:txBody>
          <a:bodyPr>
            <a:noAutofit/>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4800" b="1" dirty="0"/>
              <a:t/>
            </a:r>
            <a:br>
              <a:rPr lang="en-US" sz="4800" b="1" dirty="0"/>
            </a:br>
            <a:r>
              <a:rPr lang="en-US" sz="4800" b="1" dirty="0"/>
              <a:t>Analysis </a:t>
            </a:r>
            <a:r>
              <a:rPr lang="en-US" sz="4600" b="1" dirty="0"/>
              <a:t>of Cash Flow Statement </a:t>
            </a:r>
          </a:p>
        </p:txBody>
      </p:sp>
      <p:graphicFrame>
        <p:nvGraphicFramePr>
          <p:cNvPr id="8" name="Table 7"/>
          <p:cNvGraphicFramePr>
            <a:graphicFrameLocks noGrp="1"/>
          </p:cNvGraphicFramePr>
          <p:nvPr>
            <p:extLst>
              <p:ext uri="{D42A27DB-BD31-4B8C-83A1-F6EECF244321}">
                <p14:modId xmlns:p14="http://schemas.microsoft.com/office/powerpoint/2010/main" val="3254316910"/>
              </p:ext>
            </p:extLst>
          </p:nvPr>
        </p:nvGraphicFramePr>
        <p:xfrm>
          <a:off x="609600" y="1143000"/>
          <a:ext cx="8229600" cy="5334001"/>
        </p:xfrm>
        <a:graphic>
          <a:graphicData uri="http://schemas.openxmlformats.org/drawingml/2006/table">
            <a:tbl>
              <a:tblPr>
                <a:tableStyleId>{3C2FFA5D-87B4-456A-9821-1D502468CF0F}</a:tableStyleId>
              </a:tblPr>
              <a:tblGrid>
                <a:gridCol w="2650719"/>
                <a:gridCol w="2937282"/>
                <a:gridCol w="2641599"/>
              </a:tblGrid>
              <a:tr h="276935">
                <a:tc>
                  <a:txBody>
                    <a:bodyPr/>
                    <a:lstStyle/>
                    <a:p>
                      <a:pPr marL="0" marR="0" algn="ctr">
                        <a:lnSpc>
                          <a:spcPct val="115000"/>
                        </a:lnSpc>
                        <a:spcBef>
                          <a:spcPts val="0"/>
                        </a:spcBef>
                        <a:spcAft>
                          <a:spcPts val="0"/>
                        </a:spcAft>
                      </a:pPr>
                      <a:endParaRPr lang="en-US" sz="1400" dirty="0">
                        <a:solidFill>
                          <a:schemeClr val="tx1"/>
                        </a:solidFill>
                        <a:latin typeface="+mj-lt"/>
                        <a:ea typeface="Times New Roman"/>
                      </a:endParaRPr>
                    </a:p>
                  </a:txBody>
                  <a:tcPr marL="50970" marR="50970" marT="0" marB="0" anchor="ctr"/>
                </a:tc>
                <a:tc>
                  <a:txBody>
                    <a:bodyPr/>
                    <a:lstStyle/>
                    <a:p>
                      <a:pPr marL="0" marR="0" algn="ctr">
                        <a:lnSpc>
                          <a:spcPct val="115000"/>
                        </a:lnSpc>
                        <a:spcBef>
                          <a:spcPts val="0"/>
                        </a:spcBef>
                        <a:spcAft>
                          <a:spcPts val="0"/>
                        </a:spcAft>
                      </a:pPr>
                      <a:r>
                        <a:rPr lang="en-US" sz="1400" b="1" dirty="0">
                          <a:solidFill>
                            <a:schemeClr val="tx1"/>
                          </a:solidFill>
                          <a:latin typeface="+mj-lt"/>
                        </a:rPr>
                        <a:t>FY </a:t>
                      </a:r>
                      <a:r>
                        <a:rPr lang="en-US" sz="1400" b="1" dirty="0" smtClean="0">
                          <a:solidFill>
                            <a:schemeClr val="tx1"/>
                          </a:solidFill>
                          <a:latin typeface="+mj-lt"/>
                        </a:rPr>
                        <a:t>2016</a:t>
                      </a:r>
                      <a:endParaRPr lang="en-US" sz="1400" b="1" dirty="0">
                        <a:solidFill>
                          <a:schemeClr val="tx1"/>
                        </a:solidFill>
                        <a:latin typeface="+mj-lt"/>
                        <a:ea typeface="Times New Roman"/>
                      </a:endParaRPr>
                    </a:p>
                  </a:txBody>
                  <a:tcPr marL="50970" marR="50970" marT="0" marB="0" anchor="ctr"/>
                </a:tc>
                <a:tc>
                  <a:txBody>
                    <a:bodyPr/>
                    <a:lstStyle/>
                    <a:p>
                      <a:pPr marL="0" marR="0" algn="ctr">
                        <a:lnSpc>
                          <a:spcPct val="115000"/>
                        </a:lnSpc>
                        <a:spcBef>
                          <a:spcPts val="0"/>
                        </a:spcBef>
                        <a:spcAft>
                          <a:spcPts val="0"/>
                        </a:spcAft>
                      </a:pPr>
                      <a:r>
                        <a:rPr lang="en-US" sz="1400" b="1" dirty="0">
                          <a:solidFill>
                            <a:schemeClr val="tx1"/>
                          </a:solidFill>
                          <a:latin typeface="+mj-lt"/>
                        </a:rPr>
                        <a:t>FY </a:t>
                      </a:r>
                      <a:r>
                        <a:rPr lang="en-US" sz="1400" b="1" dirty="0" smtClean="0">
                          <a:solidFill>
                            <a:schemeClr val="tx1"/>
                          </a:solidFill>
                          <a:latin typeface="+mj-lt"/>
                        </a:rPr>
                        <a:t>2015</a:t>
                      </a:r>
                      <a:endParaRPr lang="en-US" sz="1400" b="1" dirty="0">
                        <a:solidFill>
                          <a:schemeClr val="tx1"/>
                        </a:solidFill>
                        <a:latin typeface="+mj-lt"/>
                        <a:ea typeface="Times New Roman"/>
                      </a:endParaRPr>
                    </a:p>
                  </a:txBody>
                  <a:tcPr marL="50970" marR="50970" marT="0" marB="0" anchor="ctr"/>
                </a:tc>
              </a:tr>
              <a:tr h="1444876">
                <a:tc>
                  <a:txBody>
                    <a:bodyPr/>
                    <a:lstStyle/>
                    <a:p>
                      <a:pPr marL="0" marR="0" algn="ctr">
                        <a:spcBef>
                          <a:spcPts val="0"/>
                        </a:spcBef>
                        <a:spcAft>
                          <a:spcPts val="0"/>
                        </a:spcAft>
                      </a:pPr>
                      <a:r>
                        <a:rPr lang="en-US" sz="1400" b="1" dirty="0">
                          <a:solidFill>
                            <a:schemeClr val="tx1"/>
                          </a:solidFill>
                          <a:latin typeface="+mj-lt"/>
                          <a:ea typeface="Times New Roman"/>
                        </a:rPr>
                        <a:t>External Environmental Factors:</a:t>
                      </a:r>
                      <a:endParaRPr lang="en-US" sz="1400" dirty="0">
                        <a:solidFill>
                          <a:schemeClr val="tx1"/>
                        </a:solidFill>
                        <a:latin typeface="+mj-lt"/>
                        <a:ea typeface="Times New Roman"/>
                      </a:endParaRPr>
                    </a:p>
                    <a:p>
                      <a:pPr marL="0" marR="0" algn="ctr">
                        <a:spcBef>
                          <a:spcPts val="0"/>
                        </a:spcBef>
                        <a:spcAft>
                          <a:spcPts val="0"/>
                        </a:spcAft>
                      </a:pPr>
                      <a:r>
                        <a:rPr lang="en-US" sz="1400" b="1" dirty="0">
                          <a:solidFill>
                            <a:schemeClr val="tx1"/>
                          </a:solidFill>
                          <a:latin typeface="+mj-lt"/>
                          <a:ea typeface="Times New Roman"/>
                        </a:rPr>
                        <a:t>Average International Crude Oil Price per gallon</a:t>
                      </a:r>
                      <a:endParaRPr lang="en-US" sz="1400" dirty="0">
                        <a:solidFill>
                          <a:schemeClr val="tx1"/>
                        </a:solidFill>
                        <a:latin typeface="+mj-lt"/>
                        <a:ea typeface="Times New Roman"/>
                      </a:endParaRPr>
                    </a:p>
                    <a:p>
                      <a:pPr marL="0" marR="0" algn="ctr">
                        <a:spcBef>
                          <a:spcPts val="0"/>
                        </a:spcBef>
                        <a:spcAft>
                          <a:spcPts val="0"/>
                        </a:spcAft>
                      </a:pPr>
                      <a:r>
                        <a:rPr lang="en-US" sz="1400" b="1" dirty="0">
                          <a:solidFill>
                            <a:schemeClr val="tx1"/>
                          </a:solidFill>
                          <a:latin typeface="+mj-lt"/>
                          <a:ea typeface="Times New Roman"/>
                        </a:rPr>
                        <a:t>Average International Gasoline Price per gallon</a:t>
                      </a:r>
                      <a:endParaRPr lang="en-US" sz="1400" dirty="0">
                        <a:solidFill>
                          <a:schemeClr val="tx1"/>
                        </a:solidFill>
                        <a:latin typeface="+mj-lt"/>
                        <a:ea typeface="Times New Roman"/>
                      </a:endParaRPr>
                    </a:p>
                  </a:txBody>
                  <a:tcPr marL="68580" marR="68580" marT="0" marB="0" anchor="ctr"/>
                </a:tc>
                <a:tc>
                  <a:txBody>
                    <a:bodyPr/>
                    <a:lstStyle/>
                    <a:p>
                      <a:pPr marL="0" marR="0" algn="ctr">
                        <a:spcBef>
                          <a:spcPts val="0"/>
                        </a:spcBef>
                        <a:spcAft>
                          <a:spcPts val="0"/>
                        </a:spcAft>
                      </a:pPr>
                      <a:endParaRPr lang="en-US" sz="1400" dirty="0">
                        <a:solidFill>
                          <a:schemeClr val="tx1"/>
                        </a:solidFill>
                        <a:latin typeface="+mj-lt"/>
                        <a:ea typeface="Times New Roman"/>
                      </a:endParaRPr>
                    </a:p>
                    <a:p>
                      <a:pPr marL="0" marR="0" algn="ctr">
                        <a:spcBef>
                          <a:spcPts val="0"/>
                        </a:spcBef>
                        <a:spcAft>
                          <a:spcPts val="0"/>
                        </a:spcAft>
                      </a:pPr>
                      <a:r>
                        <a:rPr lang="en-US" sz="1400" b="1" dirty="0">
                          <a:solidFill>
                            <a:schemeClr val="tx1"/>
                          </a:solidFill>
                          <a:latin typeface="+mj-lt"/>
                          <a:ea typeface="Times New Roman"/>
                        </a:rPr>
                        <a:t>USD 49</a:t>
                      </a:r>
                      <a:endParaRPr lang="en-US" sz="1400" dirty="0">
                        <a:solidFill>
                          <a:schemeClr val="tx1"/>
                        </a:solidFill>
                        <a:latin typeface="+mj-lt"/>
                        <a:ea typeface="Times New Roman"/>
                      </a:endParaRPr>
                    </a:p>
                    <a:p>
                      <a:pPr marL="0" marR="0" algn="ctr">
                        <a:spcBef>
                          <a:spcPts val="0"/>
                        </a:spcBef>
                        <a:spcAft>
                          <a:spcPts val="0"/>
                        </a:spcAft>
                      </a:pPr>
                      <a:r>
                        <a:rPr lang="en-US" sz="1400" b="1" dirty="0">
                          <a:solidFill>
                            <a:schemeClr val="tx1"/>
                          </a:solidFill>
                          <a:latin typeface="+mj-lt"/>
                          <a:ea typeface="Times New Roman"/>
                        </a:rPr>
                        <a:t>USD 2.4</a:t>
                      </a:r>
                      <a:endParaRPr lang="en-US" sz="1400" dirty="0">
                        <a:solidFill>
                          <a:schemeClr val="tx1"/>
                        </a:solidFill>
                        <a:latin typeface="+mj-lt"/>
                        <a:ea typeface="Times New Roman"/>
                      </a:endParaRPr>
                    </a:p>
                  </a:txBody>
                  <a:tcPr marL="68580" marR="68580" marT="0" marB="0" anchor="ctr"/>
                </a:tc>
                <a:tc>
                  <a:txBody>
                    <a:bodyPr/>
                    <a:lstStyle/>
                    <a:p>
                      <a:pPr marL="0" marR="0" algn="ctr">
                        <a:spcBef>
                          <a:spcPts val="0"/>
                        </a:spcBef>
                        <a:spcAft>
                          <a:spcPts val="0"/>
                        </a:spcAft>
                      </a:pPr>
                      <a:endParaRPr lang="en-US" sz="1400" dirty="0">
                        <a:solidFill>
                          <a:schemeClr val="tx1"/>
                        </a:solidFill>
                        <a:latin typeface="+mj-lt"/>
                        <a:ea typeface="Times New Roman"/>
                      </a:endParaRPr>
                    </a:p>
                    <a:p>
                      <a:pPr marL="0" marR="0" algn="ctr">
                        <a:spcBef>
                          <a:spcPts val="0"/>
                        </a:spcBef>
                        <a:spcAft>
                          <a:spcPts val="0"/>
                        </a:spcAft>
                      </a:pPr>
                      <a:r>
                        <a:rPr lang="en-US" sz="1400" b="1" dirty="0">
                          <a:solidFill>
                            <a:schemeClr val="tx1"/>
                          </a:solidFill>
                          <a:latin typeface="+mj-lt"/>
                          <a:ea typeface="Times New Roman"/>
                        </a:rPr>
                        <a:t>USD 93</a:t>
                      </a:r>
                      <a:endParaRPr lang="en-US" sz="1400" dirty="0">
                        <a:solidFill>
                          <a:schemeClr val="tx1"/>
                        </a:solidFill>
                        <a:latin typeface="+mj-lt"/>
                        <a:ea typeface="Times New Roman"/>
                      </a:endParaRPr>
                    </a:p>
                    <a:p>
                      <a:pPr marL="0" marR="0" algn="ctr">
                        <a:spcBef>
                          <a:spcPts val="0"/>
                        </a:spcBef>
                        <a:spcAft>
                          <a:spcPts val="0"/>
                        </a:spcAft>
                      </a:pPr>
                      <a:r>
                        <a:rPr lang="en-US" sz="1400" b="1" dirty="0">
                          <a:solidFill>
                            <a:schemeClr val="tx1"/>
                          </a:solidFill>
                          <a:latin typeface="+mj-lt"/>
                          <a:ea typeface="Times New Roman"/>
                        </a:rPr>
                        <a:t>USD 3.4</a:t>
                      </a:r>
                      <a:endParaRPr lang="en-US" sz="1400" dirty="0">
                        <a:solidFill>
                          <a:schemeClr val="tx1"/>
                        </a:solidFill>
                        <a:latin typeface="+mj-lt"/>
                        <a:ea typeface="Times New Roman"/>
                      </a:endParaRPr>
                    </a:p>
                  </a:txBody>
                  <a:tcPr marL="68580" marR="68580" marT="0" marB="0" anchor="ctr"/>
                </a:tc>
              </a:tr>
              <a:tr h="963251">
                <a:tc>
                  <a:txBody>
                    <a:bodyPr/>
                    <a:lstStyle/>
                    <a:p>
                      <a:pPr marL="0" marR="0" algn="ctr">
                        <a:spcBef>
                          <a:spcPts val="0"/>
                        </a:spcBef>
                        <a:spcAft>
                          <a:spcPts val="0"/>
                        </a:spcAft>
                      </a:pPr>
                      <a:r>
                        <a:rPr lang="en-US" sz="1400">
                          <a:solidFill>
                            <a:schemeClr val="tx1"/>
                          </a:solidFill>
                          <a:latin typeface="+mj-lt"/>
                          <a:ea typeface="Times New Roman"/>
                        </a:rPr>
                        <a:t>Major Sources of Cash</a:t>
                      </a:r>
                    </a:p>
                  </a:txBody>
                  <a:tcPr marL="68580" marR="68580" marT="0" marB="0" anchor="ctr"/>
                </a:tc>
                <a:tc>
                  <a:txBody>
                    <a:bodyPr/>
                    <a:lstStyle/>
                    <a:p>
                      <a:pPr marL="0" marR="0" algn="ctr">
                        <a:spcBef>
                          <a:spcPts val="0"/>
                        </a:spcBef>
                        <a:spcAft>
                          <a:spcPts val="0"/>
                        </a:spcAft>
                      </a:pPr>
                      <a:r>
                        <a:rPr lang="en-US" sz="1400" dirty="0">
                          <a:solidFill>
                            <a:schemeClr val="tx1"/>
                          </a:solidFill>
                          <a:latin typeface="+mj-lt"/>
                          <a:ea typeface="Times New Roman"/>
                        </a:rPr>
                        <a:t>Net Operating Activities </a:t>
                      </a:r>
                      <a:r>
                        <a:rPr lang="en-US" sz="1400" dirty="0" smtClean="0">
                          <a:solidFill>
                            <a:schemeClr val="tx1"/>
                          </a:solidFill>
                          <a:latin typeface="+mj-lt"/>
                          <a:ea typeface="Times New Roman"/>
                        </a:rPr>
                        <a:t>340</a:t>
                      </a:r>
                      <a:endParaRPr lang="en-US" sz="1400" dirty="0">
                        <a:solidFill>
                          <a:schemeClr val="tx1"/>
                        </a:solidFill>
                        <a:latin typeface="+mj-lt"/>
                        <a:ea typeface="Times New Roman"/>
                      </a:endParaRPr>
                    </a:p>
                    <a:p>
                      <a:pPr marL="0" marR="0" algn="ctr">
                        <a:spcBef>
                          <a:spcPts val="0"/>
                        </a:spcBef>
                        <a:spcAft>
                          <a:spcPts val="0"/>
                        </a:spcAft>
                      </a:pPr>
                      <a:r>
                        <a:rPr lang="en-US" sz="1400" dirty="0">
                          <a:solidFill>
                            <a:schemeClr val="tx1"/>
                          </a:solidFill>
                          <a:latin typeface="+mj-lt"/>
                          <a:ea typeface="Times New Roman"/>
                        </a:rPr>
                        <a:t>Cash Balance Down 117</a:t>
                      </a:r>
                    </a:p>
                    <a:p>
                      <a:pPr marL="0" marR="0" algn="ctr">
                        <a:spcBef>
                          <a:spcPts val="0"/>
                        </a:spcBef>
                        <a:spcAft>
                          <a:spcPts val="0"/>
                        </a:spcAft>
                      </a:pPr>
                      <a:r>
                        <a:rPr lang="en-US" sz="1400" dirty="0">
                          <a:solidFill>
                            <a:schemeClr val="tx1"/>
                          </a:solidFill>
                          <a:latin typeface="+mj-lt"/>
                          <a:ea typeface="Times New Roman"/>
                        </a:rPr>
                        <a:t>Investments, net change 36</a:t>
                      </a:r>
                    </a:p>
                    <a:p>
                      <a:pPr marL="0" marR="0" algn="ctr">
                        <a:spcBef>
                          <a:spcPts val="0"/>
                        </a:spcBef>
                        <a:spcAft>
                          <a:spcPts val="0"/>
                        </a:spcAft>
                      </a:pPr>
                      <a:r>
                        <a:rPr lang="en-US" sz="1400" dirty="0">
                          <a:solidFill>
                            <a:schemeClr val="tx1"/>
                          </a:solidFill>
                          <a:latin typeface="+mj-lt"/>
                          <a:ea typeface="Times New Roman"/>
                        </a:rPr>
                        <a:t>Borrowings, net change 19</a:t>
                      </a:r>
                    </a:p>
                  </a:txBody>
                  <a:tcPr marL="68580" marR="68580" marT="0" marB="0" anchor="ctr"/>
                </a:tc>
                <a:tc>
                  <a:txBody>
                    <a:bodyPr/>
                    <a:lstStyle/>
                    <a:p>
                      <a:pPr marL="0" marR="0" algn="ctr">
                        <a:spcBef>
                          <a:spcPts val="0"/>
                        </a:spcBef>
                        <a:spcAft>
                          <a:spcPts val="0"/>
                        </a:spcAft>
                      </a:pPr>
                      <a:r>
                        <a:rPr lang="en-US" sz="1400" dirty="0">
                          <a:solidFill>
                            <a:schemeClr val="tx1"/>
                          </a:solidFill>
                          <a:latin typeface="+mj-lt"/>
                          <a:ea typeface="Times New Roman"/>
                        </a:rPr>
                        <a:t>Net Operating Activities 533</a:t>
                      </a:r>
                    </a:p>
                    <a:p>
                      <a:pPr marL="0" marR="0" algn="ctr">
                        <a:spcBef>
                          <a:spcPts val="0"/>
                        </a:spcBef>
                        <a:spcAft>
                          <a:spcPts val="0"/>
                        </a:spcAft>
                      </a:pPr>
                      <a:r>
                        <a:rPr lang="en-US" sz="1400" dirty="0">
                          <a:solidFill>
                            <a:schemeClr val="tx1"/>
                          </a:solidFill>
                          <a:latin typeface="+mj-lt"/>
                          <a:ea typeface="Times New Roman"/>
                        </a:rPr>
                        <a:t>Borrowings, net change 247</a:t>
                      </a:r>
                    </a:p>
                  </a:txBody>
                  <a:tcPr marL="68580" marR="68580" marT="0" marB="0" anchor="ctr"/>
                </a:tc>
              </a:tr>
              <a:tr h="1204063">
                <a:tc>
                  <a:txBody>
                    <a:bodyPr/>
                    <a:lstStyle/>
                    <a:p>
                      <a:pPr marL="0" marR="0" algn="ctr">
                        <a:spcBef>
                          <a:spcPts val="0"/>
                        </a:spcBef>
                        <a:spcAft>
                          <a:spcPts val="0"/>
                        </a:spcAft>
                      </a:pPr>
                      <a:r>
                        <a:rPr lang="en-US" sz="1400">
                          <a:solidFill>
                            <a:schemeClr val="tx1"/>
                          </a:solidFill>
                          <a:latin typeface="+mj-lt"/>
                          <a:ea typeface="Times New Roman"/>
                        </a:rPr>
                        <a:t>Major Uses of Cash</a:t>
                      </a:r>
                    </a:p>
                  </a:txBody>
                  <a:tcPr marL="68580" marR="68580" marT="0" marB="0" anchor="ctr"/>
                </a:tc>
                <a:tc>
                  <a:txBody>
                    <a:bodyPr/>
                    <a:lstStyle/>
                    <a:p>
                      <a:pPr marL="0" marR="0" algn="ctr">
                        <a:spcBef>
                          <a:spcPts val="0"/>
                        </a:spcBef>
                        <a:spcAft>
                          <a:spcPts val="0"/>
                        </a:spcAft>
                      </a:pPr>
                      <a:r>
                        <a:rPr lang="en-US" sz="1400" dirty="0">
                          <a:solidFill>
                            <a:schemeClr val="tx1"/>
                          </a:solidFill>
                          <a:latin typeface="+mj-lt"/>
                          <a:ea typeface="Times New Roman"/>
                        </a:rPr>
                        <a:t>Capital Expenditures 386</a:t>
                      </a:r>
                    </a:p>
                    <a:p>
                      <a:pPr marL="0" marR="0" algn="ctr">
                        <a:spcBef>
                          <a:spcPts val="0"/>
                        </a:spcBef>
                        <a:spcAft>
                          <a:spcPts val="0"/>
                        </a:spcAft>
                      </a:pPr>
                      <a:r>
                        <a:rPr lang="en-US" sz="1400" dirty="0">
                          <a:solidFill>
                            <a:schemeClr val="tx1"/>
                          </a:solidFill>
                          <a:latin typeface="+mj-lt"/>
                          <a:ea typeface="Times New Roman"/>
                        </a:rPr>
                        <a:t>Dividends Paid, net 95</a:t>
                      </a:r>
                    </a:p>
                    <a:p>
                      <a:pPr marL="0" marR="0" algn="ctr">
                        <a:spcBef>
                          <a:spcPts val="0"/>
                        </a:spcBef>
                        <a:spcAft>
                          <a:spcPts val="0"/>
                        </a:spcAft>
                      </a:pPr>
                      <a:r>
                        <a:rPr lang="en-US" sz="1400" dirty="0">
                          <a:solidFill>
                            <a:schemeClr val="tx1"/>
                          </a:solidFill>
                          <a:latin typeface="+mj-lt"/>
                          <a:ea typeface="Times New Roman"/>
                        </a:rPr>
                        <a:t>Interest paid, net 30</a:t>
                      </a:r>
                    </a:p>
                  </a:txBody>
                  <a:tcPr marL="68580" marR="68580" marT="0" marB="0" anchor="ctr"/>
                </a:tc>
                <a:tc>
                  <a:txBody>
                    <a:bodyPr/>
                    <a:lstStyle/>
                    <a:p>
                      <a:pPr marL="0" marR="0" algn="ctr">
                        <a:spcBef>
                          <a:spcPts val="0"/>
                        </a:spcBef>
                        <a:spcAft>
                          <a:spcPts val="0"/>
                        </a:spcAft>
                      </a:pPr>
                      <a:r>
                        <a:rPr lang="en-US" sz="1400" dirty="0">
                          <a:solidFill>
                            <a:schemeClr val="tx1"/>
                          </a:solidFill>
                          <a:latin typeface="+mj-lt"/>
                          <a:ea typeface="Times New Roman"/>
                        </a:rPr>
                        <a:t>Capital Expenditures 645</a:t>
                      </a:r>
                    </a:p>
                    <a:p>
                      <a:pPr marL="0" marR="0" algn="ctr">
                        <a:spcBef>
                          <a:spcPts val="0"/>
                        </a:spcBef>
                        <a:spcAft>
                          <a:spcPts val="0"/>
                        </a:spcAft>
                      </a:pPr>
                      <a:r>
                        <a:rPr lang="en-US" sz="1400" dirty="0">
                          <a:solidFill>
                            <a:schemeClr val="tx1"/>
                          </a:solidFill>
                          <a:latin typeface="+mj-lt"/>
                          <a:ea typeface="Times New Roman"/>
                        </a:rPr>
                        <a:t>Dividends Paid, net 98</a:t>
                      </a:r>
                    </a:p>
                    <a:p>
                      <a:pPr marL="0" marR="0" algn="ctr">
                        <a:spcBef>
                          <a:spcPts val="0"/>
                        </a:spcBef>
                        <a:spcAft>
                          <a:spcPts val="0"/>
                        </a:spcAft>
                      </a:pPr>
                      <a:r>
                        <a:rPr lang="en-US" sz="1400" dirty="0">
                          <a:solidFill>
                            <a:schemeClr val="tx1"/>
                          </a:solidFill>
                          <a:latin typeface="+mj-lt"/>
                          <a:ea typeface="Times New Roman"/>
                        </a:rPr>
                        <a:t>Cash Balance Up 49</a:t>
                      </a:r>
                    </a:p>
                    <a:p>
                      <a:pPr marL="0" marR="0" algn="ctr">
                        <a:spcBef>
                          <a:spcPts val="0"/>
                        </a:spcBef>
                        <a:spcAft>
                          <a:spcPts val="0"/>
                        </a:spcAft>
                      </a:pPr>
                      <a:r>
                        <a:rPr lang="en-US" sz="1400" dirty="0">
                          <a:solidFill>
                            <a:schemeClr val="tx1"/>
                          </a:solidFill>
                          <a:latin typeface="+mj-lt"/>
                          <a:ea typeface="Times New Roman"/>
                        </a:rPr>
                        <a:t>Interest paid, net 7</a:t>
                      </a:r>
                    </a:p>
                    <a:p>
                      <a:pPr marL="0" marR="0" algn="ctr">
                        <a:spcBef>
                          <a:spcPts val="0"/>
                        </a:spcBef>
                        <a:spcAft>
                          <a:spcPts val="0"/>
                        </a:spcAft>
                      </a:pPr>
                      <a:r>
                        <a:rPr lang="en-US" sz="1400" dirty="0">
                          <a:solidFill>
                            <a:schemeClr val="tx1"/>
                          </a:solidFill>
                          <a:latin typeface="+mj-lt"/>
                          <a:ea typeface="Times New Roman"/>
                        </a:rPr>
                        <a:t>Investments, net change  5</a:t>
                      </a:r>
                    </a:p>
                  </a:txBody>
                  <a:tcPr marL="68580" marR="68580" marT="0" marB="0" anchor="ctr"/>
                </a:tc>
              </a:tr>
              <a:tr h="1444876">
                <a:tc>
                  <a:txBody>
                    <a:bodyPr/>
                    <a:lstStyle/>
                    <a:p>
                      <a:pPr marL="0" marR="0" algn="ctr">
                        <a:spcBef>
                          <a:spcPts val="0"/>
                        </a:spcBef>
                        <a:spcAft>
                          <a:spcPts val="0"/>
                        </a:spcAft>
                      </a:pPr>
                      <a:r>
                        <a:rPr lang="en-US" sz="1400" b="1" dirty="0">
                          <a:solidFill>
                            <a:schemeClr val="tx1"/>
                          </a:solidFill>
                          <a:latin typeface="+mj-lt"/>
                          <a:ea typeface="Times New Roman"/>
                        </a:rPr>
                        <a:t>Key reasons behind the Difference between Profit figures and Net Cash Flow from Operations</a:t>
                      </a:r>
                      <a:endParaRPr lang="en-US" sz="1400" dirty="0">
                        <a:solidFill>
                          <a:schemeClr val="tx1"/>
                        </a:solidFill>
                        <a:latin typeface="+mj-lt"/>
                        <a:ea typeface="Times New Roman"/>
                      </a:endParaRPr>
                    </a:p>
                  </a:txBody>
                  <a:tcPr marL="68580" marR="68580" marT="0" marB="0" anchor="ctr"/>
                </a:tc>
                <a:tc>
                  <a:txBody>
                    <a:bodyPr/>
                    <a:lstStyle/>
                    <a:p>
                      <a:pPr marL="0" marR="0" algn="ctr">
                        <a:spcBef>
                          <a:spcPts val="0"/>
                        </a:spcBef>
                        <a:spcAft>
                          <a:spcPts val="0"/>
                        </a:spcAft>
                      </a:pPr>
                      <a:r>
                        <a:rPr lang="en-US" sz="1400" b="1" dirty="0">
                          <a:solidFill>
                            <a:schemeClr val="tx1"/>
                          </a:solidFill>
                          <a:latin typeface="+mj-lt"/>
                          <a:ea typeface="Times New Roman"/>
                        </a:rPr>
                        <a:t>Net Operating Activities 533 &gt; PBT 273</a:t>
                      </a:r>
                      <a:endParaRPr lang="en-US" sz="1400" dirty="0">
                        <a:solidFill>
                          <a:schemeClr val="tx1"/>
                        </a:solidFill>
                        <a:latin typeface="+mj-lt"/>
                        <a:ea typeface="Times New Roman"/>
                      </a:endParaRPr>
                    </a:p>
                    <a:p>
                      <a:pPr marL="0" marR="0" algn="ctr">
                        <a:spcBef>
                          <a:spcPts val="0"/>
                        </a:spcBef>
                        <a:spcAft>
                          <a:spcPts val="0"/>
                        </a:spcAft>
                      </a:pPr>
                      <a:r>
                        <a:rPr lang="en-US" sz="1400" b="1" dirty="0">
                          <a:solidFill>
                            <a:schemeClr val="tx1"/>
                          </a:solidFill>
                          <a:latin typeface="+mj-lt"/>
                          <a:ea typeface="Times New Roman"/>
                        </a:rPr>
                        <a:t>Depreciation, etc</a:t>
                      </a:r>
                      <a:r>
                        <a:rPr lang="en-US" sz="1400" b="1" dirty="0" smtClean="0">
                          <a:solidFill>
                            <a:schemeClr val="tx1"/>
                          </a:solidFill>
                          <a:latin typeface="+mj-lt"/>
                          <a:ea typeface="Times New Roman"/>
                        </a:rPr>
                        <a:t>.. </a:t>
                      </a:r>
                      <a:r>
                        <a:rPr lang="en-US" sz="1400" b="1" dirty="0">
                          <a:solidFill>
                            <a:schemeClr val="tx1"/>
                          </a:solidFill>
                          <a:latin typeface="+mj-lt"/>
                          <a:ea typeface="Times New Roman"/>
                        </a:rPr>
                        <a:t>were source</a:t>
                      </a:r>
                      <a:endParaRPr lang="en-US" sz="1400" dirty="0">
                        <a:solidFill>
                          <a:schemeClr val="tx1"/>
                        </a:solidFill>
                        <a:latin typeface="+mj-lt"/>
                        <a:ea typeface="Times New Roman"/>
                      </a:endParaRPr>
                    </a:p>
                    <a:p>
                      <a:pPr marL="0" marR="0" algn="ctr">
                        <a:spcBef>
                          <a:spcPts val="0"/>
                        </a:spcBef>
                        <a:spcAft>
                          <a:spcPts val="0"/>
                        </a:spcAft>
                      </a:pPr>
                      <a:r>
                        <a:rPr lang="en-US" sz="1400" b="1" dirty="0">
                          <a:solidFill>
                            <a:schemeClr val="tx1"/>
                          </a:solidFill>
                          <a:latin typeface="+mj-lt"/>
                          <a:ea typeface="Times New Roman"/>
                        </a:rPr>
                        <a:t>WC Items: Inventories were source; All Others were use</a:t>
                      </a:r>
                      <a:endParaRPr lang="en-US" sz="1400" dirty="0">
                        <a:solidFill>
                          <a:schemeClr val="tx1"/>
                        </a:solidFill>
                        <a:latin typeface="+mj-lt"/>
                        <a:ea typeface="Times New Roman"/>
                      </a:endParaRPr>
                    </a:p>
                  </a:txBody>
                  <a:tcPr marL="68580" marR="68580" marT="0" marB="0" anchor="ctr"/>
                </a:tc>
                <a:tc>
                  <a:txBody>
                    <a:bodyPr/>
                    <a:lstStyle/>
                    <a:p>
                      <a:pPr marL="0" marR="0" algn="ctr">
                        <a:spcBef>
                          <a:spcPts val="0"/>
                        </a:spcBef>
                        <a:spcAft>
                          <a:spcPts val="0"/>
                        </a:spcAft>
                      </a:pPr>
                      <a:r>
                        <a:rPr lang="en-US" sz="1400" b="1" dirty="0">
                          <a:solidFill>
                            <a:schemeClr val="tx1"/>
                          </a:solidFill>
                          <a:latin typeface="+mj-lt"/>
                          <a:ea typeface="Times New Roman"/>
                        </a:rPr>
                        <a:t>Net Operating Activities 533 &gt; PBT 394</a:t>
                      </a:r>
                      <a:endParaRPr lang="en-US" sz="1400" dirty="0">
                        <a:solidFill>
                          <a:schemeClr val="tx1"/>
                        </a:solidFill>
                        <a:latin typeface="+mj-lt"/>
                        <a:ea typeface="Times New Roman"/>
                      </a:endParaRPr>
                    </a:p>
                    <a:p>
                      <a:pPr marL="0" marR="0" algn="ctr">
                        <a:spcBef>
                          <a:spcPts val="0"/>
                        </a:spcBef>
                        <a:spcAft>
                          <a:spcPts val="0"/>
                        </a:spcAft>
                      </a:pPr>
                      <a:r>
                        <a:rPr lang="en-US" sz="1400" b="1" dirty="0">
                          <a:solidFill>
                            <a:schemeClr val="tx1"/>
                          </a:solidFill>
                          <a:latin typeface="+mj-lt"/>
                          <a:ea typeface="Times New Roman"/>
                        </a:rPr>
                        <a:t>Depreciation, etc. were source</a:t>
                      </a:r>
                      <a:endParaRPr lang="en-US" sz="1400" dirty="0">
                        <a:solidFill>
                          <a:schemeClr val="tx1"/>
                        </a:solidFill>
                        <a:latin typeface="+mj-lt"/>
                        <a:ea typeface="Times New Roman"/>
                      </a:endParaRPr>
                    </a:p>
                    <a:p>
                      <a:pPr marL="0" marR="0" algn="ctr">
                        <a:spcBef>
                          <a:spcPts val="0"/>
                        </a:spcBef>
                        <a:spcAft>
                          <a:spcPts val="0"/>
                        </a:spcAft>
                      </a:pPr>
                      <a:r>
                        <a:rPr lang="en-US" sz="1400" b="1" dirty="0">
                          <a:solidFill>
                            <a:schemeClr val="tx1"/>
                          </a:solidFill>
                          <a:latin typeface="+mj-lt"/>
                          <a:ea typeface="Times New Roman"/>
                        </a:rPr>
                        <a:t>WC Items: Payables were source; All Current Assets were largely use</a:t>
                      </a:r>
                      <a:endParaRPr lang="en-US" sz="1400" dirty="0">
                        <a:solidFill>
                          <a:schemeClr val="tx1"/>
                        </a:solidFill>
                        <a:latin typeface="+mj-lt"/>
                        <a:ea typeface="Times New Roman"/>
                      </a:endParaRPr>
                    </a:p>
                  </a:txBody>
                  <a:tcPr marL="68580" marR="68580" marT="0" marB="0" anchor="ct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001000" cy="758825"/>
          </a:xfrm>
        </p:spPr>
        <p:txBody>
          <a:bodyPr>
            <a:normAutofit fontScale="90000"/>
          </a:bodyPr>
          <a:lstStyle/>
          <a:p>
            <a:pPr algn="ctr"/>
            <a:r>
              <a:rPr lang="en-US" b="1" dirty="0"/>
              <a:t>Contd. . .</a:t>
            </a:r>
          </a:p>
        </p:txBody>
      </p:sp>
      <p:graphicFrame>
        <p:nvGraphicFramePr>
          <p:cNvPr id="5" name="Table 4"/>
          <p:cNvGraphicFramePr>
            <a:graphicFrameLocks noGrp="1"/>
          </p:cNvGraphicFramePr>
          <p:nvPr>
            <p:extLst>
              <p:ext uri="{D42A27DB-BD31-4B8C-83A1-F6EECF244321}">
                <p14:modId xmlns:p14="http://schemas.microsoft.com/office/powerpoint/2010/main" val="2186170838"/>
              </p:ext>
            </p:extLst>
          </p:nvPr>
        </p:nvGraphicFramePr>
        <p:xfrm>
          <a:off x="533400" y="900019"/>
          <a:ext cx="8305799" cy="5366108"/>
        </p:xfrm>
        <a:graphic>
          <a:graphicData uri="http://schemas.openxmlformats.org/drawingml/2006/table">
            <a:tbl>
              <a:tblPr>
                <a:tableStyleId>{3C2FFA5D-87B4-456A-9821-1D502468CF0F}</a:tableStyleId>
              </a:tblPr>
              <a:tblGrid>
                <a:gridCol w="2626620"/>
                <a:gridCol w="2910580"/>
                <a:gridCol w="2768599"/>
              </a:tblGrid>
              <a:tr h="303595">
                <a:tc>
                  <a:txBody>
                    <a:bodyPr/>
                    <a:lstStyle/>
                    <a:p>
                      <a:pPr marL="174625" marR="0" indent="0" algn="ctr">
                        <a:lnSpc>
                          <a:spcPct val="115000"/>
                        </a:lnSpc>
                        <a:spcBef>
                          <a:spcPts val="0"/>
                        </a:spcBef>
                        <a:spcAft>
                          <a:spcPts val="0"/>
                        </a:spcAft>
                        <a:buFont typeface="Wingdings" pitchFamily="2" charset="2"/>
                        <a:buChar char="Ø"/>
                      </a:pPr>
                      <a:endParaRPr lang="en-US" sz="1600" b="1" dirty="0">
                        <a:solidFill>
                          <a:schemeClr val="tx1"/>
                        </a:solidFill>
                        <a:latin typeface="+mj-lt"/>
                        <a:ea typeface="Times New Roman"/>
                      </a:endParaRPr>
                    </a:p>
                  </a:txBody>
                  <a:tcPr marL="50970" marR="50970" marT="0" marB="0" anchor="ctr"/>
                </a:tc>
                <a:tc>
                  <a:txBody>
                    <a:bodyPr/>
                    <a:lstStyle/>
                    <a:p>
                      <a:pPr marL="0" marR="0" algn="ctr">
                        <a:lnSpc>
                          <a:spcPct val="115000"/>
                        </a:lnSpc>
                        <a:spcBef>
                          <a:spcPts val="0"/>
                        </a:spcBef>
                        <a:spcAft>
                          <a:spcPts val="0"/>
                        </a:spcAft>
                      </a:pPr>
                      <a:r>
                        <a:rPr lang="en-US" sz="1600" b="1" dirty="0">
                          <a:solidFill>
                            <a:schemeClr val="tx1"/>
                          </a:solidFill>
                          <a:latin typeface="+mj-lt"/>
                        </a:rPr>
                        <a:t>FY </a:t>
                      </a:r>
                      <a:r>
                        <a:rPr lang="en-US" sz="1600" b="1" dirty="0" smtClean="0">
                          <a:solidFill>
                            <a:schemeClr val="tx1"/>
                          </a:solidFill>
                          <a:latin typeface="+mj-lt"/>
                        </a:rPr>
                        <a:t>2016</a:t>
                      </a:r>
                      <a:endParaRPr lang="en-US" sz="1600" b="1" dirty="0">
                        <a:solidFill>
                          <a:schemeClr val="tx1"/>
                        </a:solidFill>
                        <a:latin typeface="+mj-lt"/>
                        <a:ea typeface="Times New Roman"/>
                      </a:endParaRPr>
                    </a:p>
                  </a:txBody>
                  <a:tcPr marL="50970" marR="50970" marT="0" marB="0" anchor="ctr"/>
                </a:tc>
                <a:tc>
                  <a:txBody>
                    <a:bodyPr/>
                    <a:lstStyle/>
                    <a:p>
                      <a:pPr marL="0" marR="0" algn="ctr">
                        <a:lnSpc>
                          <a:spcPct val="115000"/>
                        </a:lnSpc>
                        <a:spcBef>
                          <a:spcPts val="0"/>
                        </a:spcBef>
                        <a:spcAft>
                          <a:spcPts val="0"/>
                        </a:spcAft>
                      </a:pPr>
                      <a:r>
                        <a:rPr lang="en-US" sz="1600" b="1" dirty="0">
                          <a:solidFill>
                            <a:schemeClr val="tx1"/>
                          </a:solidFill>
                          <a:latin typeface="+mj-lt"/>
                        </a:rPr>
                        <a:t>FY </a:t>
                      </a:r>
                      <a:r>
                        <a:rPr lang="en-US" sz="1600" b="1" dirty="0" smtClean="0">
                          <a:solidFill>
                            <a:schemeClr val="tx1"/>
                          </a:solidFill>
                          <a:latin typeface="+mj-lt"/>
                        </a:rPr>
                        <a:t>2015</a:t>
                      </a:r>
                      <a:endParaRPr lang="en-US" sz="1600" b="1" dirty="0">
                        <a:solidFill>
                          <a:schemeClr val="tx1"/>
                        </a:solidFill>
                        <a:latin typeface="+mj-lt"/>
                        <a:ea typeface="Times New Roman"/>
                      </a:endParaRPr>
                    </a:p>
                  </a:txBody>
                  <a:tcPr marL="50970" marR="50970" marT="0" marB="0" anchor="ctr"/>
                </a:tc>
              </a:tr>
              <a:tr h="1163047">
                <a:tc>
                  <a:txBody>
                    <a:bodyPr/>
                    <a:lstStyle/>
                    <a:p>
                      <a:pPr marL="0" marR="0" algn="ctr">
                        <a:spcBef>
                          <a:spcPts val="0"/>
                        </a:spcBef>
                        <a:spcAft>
                          <a:spcPts val="0"/>
                        </a:spcAft>
                      </a:pPr>
                      <a:r>
                        <a:rPr lang="en-US" sz="1600" b="1" dirty="0">
                          <a:solidFill>
                            <a:schemeClr val="tx1"/>
                          </a:solidFill>
                          <a:latin typeface="+mj-lt"/>
                          <a:ea typeface="Times New Roman"/>
                        </a:rPr>
                        <a:t>How does the Net Cash Flow from Operations compared with Capital Expenditures?</a:t>
                      </a:r>
                      <a:endParaRPr lang="en-US" sz="1600" dirty="0">
                        <a:solidFill>
                          <a:schemeClr val="tx1"/>
                        </a:solidFill>
                        <a:latin typeface="+mj-lt"/>
                        <a:ea typeface="Times New Roman"/>
                      </a:endParaRPr>
                    </a:p>
                  </a:txBody>
                  <a:tcPr marL="68580" marR="68580" marT="0" marB="0" anchor="ctr"/>
                </a:tc>
                <a:tc>
                  <a:txBody>
                    <a:bodyPr/>
                    <a:lstStyle/>
                    <a:p>
                      <a:pPr marL="0" marR="0" algn="ctr">
                        <a:spcBef>
                          <a:spcPts val="0"/>
                        </a:spcBef>
                        <a:spcAft>
                          <a:spcPts val="0"/>
                        </a:spcAft>
                      </a:pPr>
                      <a:r>
                        <a:rPr lang="en-US" sz="1600" b="1" dirty="0">
                          <a:solidFill>
                            <a:schemeClr val="tx1"/>
                          </a:solidFill>
                          <a:latin typeface="+mj-lt"/>
                          <a:ea typeface="Times New Roman"/>
                        </a:rPr>
                        <a:t>Net Operating Activities 340 &lt; Capital Expenditures 386</a:t>
                      </a:r>
                      <a:endParaRPr lang="en-US" sz="1600" dirty="0">
                        <a:solidFill>
                          <a:schemeClr val="tx1"/>
                        </a:solidFill>
                        <a:latin typeface="+mj-lt"/>
                        <a:ea typeface="Times New Roman"/>
                      </a:endParaRPr>
                    </a:p>
                  </a:txBody>
                  <a:tcPr marL="68580" marR="68580" marT="0" marB="0" anchor="ctr"/>
                </a:tc>
                <a:tc>
                  <a:txBody>
                    <a:bodyPr/>
                    <a:lstStyle/>
                    <a:p>
                      <a:pPr marL="0" marR="0" algn="ctr">
                        <a:spcBef>
                          <a:spcPts val="0"/>
                        </a:spcBef>
                        <a:spcAft>
                          <a:spcPts val="0"/>
                        </a:spcAft>
                      </a:pPr>
                      <a:r>
                        <a:rPr lang="en-US" sz="1600" b="1" dirty="0">
                          <a:solidFill>
                            <a:schemeClr val="tx1"/>
                          </a:solidFill>
                          <a:latin typeface="+mj-lt"/>
                          <a:ea typeface="Times New Roman"/>
                        </a:rPr>
                        <a:t>Net Operating Activities 533 &lt; Capital Expenditures 645</a:t>
                      </a:r>
                      <a:endParaRPr lang="en-US" sz="1600" dirty="0">
                        <a:solidFill>
                          <a:schemeClr val="tx1"/>
                        </a:solidFill>
                        <a:latin typeface="+mj-lt"/>
                        <a:ea typeface="Times New Roman"/>
                      </a:endParaRPr>
                    </a:p>
                  </a:txBody>
                  <a:tcPr marL="68580" marR="68580" marT="0" marB="0" anchor="ctr"/>
                </a:tc>
              </a:tr>
              <a:tr h="1583973">
                <a:tc>
                  <a:txBody>
                    <a:bodyPr/>
                    <a:lstStyle/>
                    <a:p>
                      <a:pPr marL="0" marR="0" algn="ctr">
                        <a:spcBef>
                          <a:spcPts val="0"/>
                        </a:spcBef>
                        <a:spcAft>
                          <a:spcPts val="0"/>
                        </a:spcAft>
                      </a:pPr>
                      <a:r>
                        <a:rPr lang="en-US" sz="1600" dirty="0">
                          <a:solidFill>
                            <a:schemeClr val="tx1"/>
                          </a:solidFill>
                          <a:latin typeface="+mj-lt"/>
                          <a:ea typeface="Times New Roman"/>
                        </a:rPr>
                        <a:t>How does Capital Expenditures compare with ‘Depreciation, Depletion, Amortization, Impairment and such Expenses’?</a:t>
                      </a:r>
                    </a:p>
                  </a:txBody>
                  <a:tcPr marL="68580" marR="68580" marT="0" marB="0" anchor="ctr"/>
                </a:tc>
                <a:tc>
                  <a:txBody>
                    <a:bodyPr/>
                    <a:lstStyle/>
                    <a:p>
                      <a:pPr marL="0" marR="0" algn="ctr">
                        <a:spcBef>
                          <a:spcPts val="0"/>
                        </a:spcBef>
                        <a:spcAft>
                          <a:spcPts val="0"/>
                        </a:spcAft>
                      </a:pPr>
                      <a:r>
                        <a:rPr lang="en-US" sz="1600">
                          <a:solidFill>
                            <a:schemeClr val="tx1"/>
                          </a:solidFill>
                          <a:latin typeface="+mj-lt"/>
                          <a:ea typeface="Times New Roman"/>
                        </a:rPr>
                        <a:t>Capital Expenditures 386 &gt; Depreciation, etc. 269</a:t>
                      </a:r>
                    </a:p>
                  </a:txBody>
                  <a:tcPr marL="68580" marR="68580" marT="0" marB="0" anchor="ctr"/>
                </a:tc>
                <a:tc>
                  <a:txBody>
                    <a:bodyPr/>
                    <a:lstStyle/>
                    <a:p>
                      <a:pPr marL="0" marR="0" algn="ctr">
                        <a:spcBef>
                          <a:spcPts val="0"/>
                        </a:spcBef>
                        <a:spcAft>
                          <a:spcPts val="0"/>
                        </a:spcAft>
                      </a:pPr>
                      <a:r>
                        <a:rPr lang="en-US" sz="1600" dirty="0">
                          <a:solidFill>
                            <a:schemeClr val="tx1"/>
                          </a:solidFill>
                          <a:latin typeface="+mj-lt"/>
                          <a:ea typeface="Times New Roman"/>
                        </a:rPr>
                        <a:t>Capital Expenditures 645 &gt; Depreciation, etc</a:t>
                      </a:r>
                      <a:r>
                        <a:rPr lang="en-US" sz="1600" dirty="0" smtClean="0">
                          <a:solidFill>
                            <a:schemeClr val="tx1"/>
                          </a:solidFill>
                          <a:latin typeface="+mj-lt"/>
                          <a:ea typeface="Times New Roman"/>
                        </a:rPr>
                        <a:t>., </a:t>
                      </a:r>
                      <a:r>
                        <a:rPr lang="en-US" sz="1600" dirty="0">
                          <a:solidFill>
                            <a:schemeClr val="tx1"/>
                          </a:solidFill>
                          <a:latin typeface="+mj-lt"/>
                          <a:ea typeface="Times New Roman"/>
                        </a:rPr>
                        <a:t>233</a:t>
                      </a:r>
                    </a:p>
                  </a:txBody>
                  <a:tcPr marL="68580" marR="68580" marT="0" marB="0" anchor="ctr"/>
                </a:tc>
              </a:tr>
              <a:tr h="713793">
                <a:tc>
                  <a:txBody>
                    <a:bodyPr/>
                    <a:lstStyle/>
                    <a:p>
                      <a:pPr marL="0" marR="0" algn="ctr">
                        <a:spcBef>
                          <a:spcPts val="0"/>
                        </a:spcBef>
                        <a:spcAft>
                          <a:spcPts val="0"/>
                        </a:spcAft>
                      </a:pPr>
                      <a:r>
                        <a:rPr lang="en-US" sz="1600" b="1" dirty="0">
                          <a:solidFill>
                            <a:schemeClr val="tx1"/>
                          </a:solidFill>
                          <a:latin typeface="+mj-lt"/>
                          <a:ea typeface="Times New Roman"/>
                        </a:rPr>
                        <a:t>What are the sources of cash for {Capital Expenditures + Dividend}</a:t>
                      </a:r>
                      <a:endParaRPr lang="en-US" sz="1600" dirty="0">
                        <a:solidFill>
                          <a:schemeClr val="tx1"/>
                        </a:solidFill>
                        <a:latin typeface="+mj-lt"/>
                        <a:ea typeface="Times New Roman"/>
                      </a:endParaRPr>
                    </a:p>
                  </a:txBody>
                  <a:tcPr marL="68580" marR="68580" marT="0" marB="0" anchor="ctr"/>
                </a:tc>
                <a:tc>
                  <a:txBody>
                    <a:bodyPr/>
                    <a:lstStyle/>
                    <a:p>
                      <a:pPr marL="0" marR="0" algn="ctr">
                        <a:spcBef>
                          <a:spcPts val="0"/>
                        </a:spcBef>
                        <a:spcAft>
                          <a:spcPts val="0"/>
                        </a:spcAft>
                      </a:pPr>
                      <a:r>
                        <a:rPr lang="en-US" sz="1600" b="1">
                          <a:solidFill>
                            <a:schemeClr val="tx1"/>
                          </a:solidFill>
                          <a:latin typeface="+mj-lt"/>
                          <a:ea typeface="Times New Roman"/>
                        </a:rPr>
                        <a:t>Existing Cash Balance</a:t>
                      </a:r>
                      <a:endParaRPr lang="en-US" sz="1600">
                        <a:solidFill>
                          <a:schemeClr val="tx1"/>
                        </a:solidFill>
                        <a:latin typeface="+mj-lt"/>
                        <a:ea typeface="Times New Roman"/>
                      </a:endParaRPr>
                    </a:p>
                  </a:txBody>
                  <a:tcPr marL="68580" marR="68580" marT="0" marB="0" anchor="ctr"/>
                </a:tc>
                <a:tc>
                  <a:txBody>
                    <a:bodyPr/>
                    <a:lstStyle/>
                    <a:p>
                      <a:pPr marL="0" marR="0" algn="ctr">
                        <a:spcBef>
                          <a:spcPts val="0"/>
                        </a:spcBef>
                        <a:spcAft>
                          <a:spcPts val="0"/>
                        </a:spcAft>
                      </a:pPr>
                      <a:r>
                        <a:rPr lang="en-US" sz="1600" b="1" dirty="0">
                          <a:solidFill>
                            <a:schemeClr val="tx1"/>
                          </a:solidFill>
                          <a:latin typeface="+mj-lt"/>
                          <a:ea typeface="Times New Roman"/>
                        </a:rPr>
                        <a:t>Borrowings</a:t>
                      </a:r>
                      <a:endParaRPr lang="en-US" sz="1600" dirty="0">
                        <a:solidFill>
                          <a:schemeClr val="tx1"/>
                        </a:solidFill>
                        <a:latin typeface="+mj-lt"/>
                        <a:ea typeface="Times New Roman"/>
                      </a:endParaRPr>
                    </a:p>
                  </a:txBody>
                  <a:tcPr marL="68580" marR="68580" marT="0" marB="0" anchor="ctr"/>
                </a:tc>
              </a:tr>
              <a:tr h="1583973">
                <a:tc>
                  <a:txBody>
                    <a:bodyPr/>
                    <a:lstStyle/>
                    <a:p>
                      <a:pPr marL="0" marR="0" algn="ctr">
                        <a:spcBef>
                          <a:spcPts val="0"/>
                        </a:spcBef>
                        <a:spcAft>
                          <a:spcPts val="0"/>
                        </a:spcAft>
                      </a:pPr>
                      <a:r>
                        <a:rPr lang="en-US" sz="1600" b="1" dirty="0">
                          <a:solidFill>
                            <a:schemeClr val="tx1"/>
                          </a:solidFill>
                          <a:latin typeface="+mj-lt"/>
                          <a:ea typeface="Times New Roman"/>
                        </a:rPr>
                        <a:t>Trends </a:t>
                      </a:r>
                      <a:endParaRPr lang="en-US" sz="1600" dirty="0">
                        <a:solidFill>
                          <a:schemeClr val="tx1"/>
                        </a:solidFill>
                        <a:latin typeface="+mj-lt"/>
                        <a:ea typeface="Times New Roman"/>
                      </a:endParaRPr>
                    </a:p>
                    <a:p>
                      <a:pPr marL="0" marR="0" algn="ctr">
                        <a:spcBef>
                          <a:spcPts val="0"/>
                        </a:spcBef>
                        <a:spcAft>
                          <a:spcPts val="0"/>
                        </a:spcAft>
                      </a:pPr>
                      <a:r>
                        <a:rPr lang="en-US" sz="1600" dirty="0">
                          <a:solidFill>
                            <a:schemeClr val="tx1"/>
                          </a:solidFill>
                          <a:latin typeface="+mj-lt"/>
                          <a:ea typeface="Times New Roman"/>
                        </a:rPr>
                        <a:t>Net Operating Activities</a:t>
                      </a:r>
                    </a:p>
                    <a:p>
                      <a:pPr marL="0" marR="0" algn="ctr">
                        <a:spcBef>
                          <a:spcPts val="0"/>
                        </a:spcBef>
                        <a:spcAft>
                          <a:spcPts val="0"/>
                        </a:spcAft>
                      </a:pPr>
                      <a:r>
                        <a:rPr lang="en-US" sz="1600" dirty="0">
                          <a:solidFill>
                            <a:schemeClr val="tx1"/>
                          </a:solidFill>
                          <a:latin typeface="+mj-lt"/>
                          <a:ea typeface="Times New Roman"/>
                        </a:rPr>
                        <a:t>Capital Expenditures</a:t>
                      </a:r>
                    </a:p>
                    <a:p>
                      <a:pPr marL="0" marR="0" algn="ctr">
                        <a:spcBef>
                          <a:spcPts val="0"/>
                        </a:spcBef>
                        <a:spcAft>
                          <a:spcPts val="0"/>
                        </a:spcAft>
                      </a:pPr>
                      <a:r>
                        <a:rPr lang="en-US" sz="1600" dirty="0">
                          <a:solidFill>
                            <a:schemeClr val="tx1"/>
                          </a:solidFill>
                          <a:latin typeface="+mj-lt"/>
                          <a:ea typeface="Times New Roman"/>
                        </a:rPr>
                        <a:t>Dividends Paid</a:t>
                      </a:r>
                    </a:p>
                    <a:p>
                      <a:pPr marL="0" marR="0" algn="ctr">
                        <a:spcBef>
                          <a:spcPts val="0"/>
                        </a:spcBef>
                        <a:spcAft>
                          <a:spcPts val="0"/>
                        </a:spcAft>
                      </a:pPr>
                      <a:r>
                        <a:rPr lang="en-US" sz="1600" dirty="0">
                          <a:solidFill>
                            <a:schemeClr val="tx1"/>
                          </a:solidFill>
                          <a:latin typeface="+mj-lt"/>
                          <a:ea typeface="Times New Roman"/>
                        </a:rPr>
                        <a:t>Net Borrowing</a:t>
                      </a:r>
                    </a:p>
                  </a:txBody>
                  <a:tcPr marL="68580" marR="68580" marT="0" marB="0" anchor="ctr"/>
                </a:tc>
                <a:tc>
                  <a:txBody>
                    <a:bodyPr/>
                    <a:lstStyle/>
                    <a:p>
                      <a:pPr marL="0" marR="0" algn="ctr">
                        <a:spcBef>
                          <a:spcPts val="0"/>
                        </a:spcBef>
                        <a:spcAft>
                          <a:spcPts val="0"/>
                        </a:spcAft>
                      </a:pPr>
                      <a:endParaRPr lang="en-US" sz="1600">
                        <a:solidFill>
                          <a:schemeClr val="tx1"/>
                        </a:solidFill>
                        <a:latin typeface="+mj-lt"/>
                        <a:ea typeface="Times New Roman"/>
                      </a:endParaRPr>
                    </a:p>
                    <a:p>
                      <a:pPr marL="0" marR="0" algn="ctr">
                        <a:spcBef>
                          <a:spcPts val="0"/>
                        </a:spcBef>
                        <a:spcAft>
                          <a:spcPts val="0"/>
                        </a:spcAft>
                      </a:pPr>
                      <a:r>
                        <a:rPr lang="en-US" sz="1600">
                          <a:solidFill>
                            <a:schemeClr val="tx1"/>
                          </a:solidFill>
                          <a:latin typeface="+mj-lt"/>
                          <a:ea typeface="Times New Roman"/>
                        </a:rPr>
                        <a:t>Decreased, +340</a:t>
                      </a:r>
                    </a:p>
                    <a:p>
                      <a:pPr marL="0" marR="0" algn="ctr">
                        <a:spcBef>
                          <a:spcPts val="0"/>
                        </a:spcBef>
                        <a:spcAft>
                          <a:spcPts val="0"/>
                        </a:spcAft>
                      </a:pPr>
                      <a:r>
                        <a:rPr lang="en-US" sz="1600">
                          <a:solidFill>
                            <a:schemeClr val="tx1"/>
                          </a:solidFill>
                          <a:latin typeface="+mj-lt"/>
                          <a:ea typeface="Times New Roman"/>
                        </a:rPr>
                        <a:t>Decreased, +386</a:t>
                      </a:r>
                    </a:p>
                    <a:p>
                      <a:pPr marL="0" marR="0" algn="ctr">
                        <a:spcBef>
                          <a:spcPts val="0"/>
                        </a:spcBef>
                        <a:spcAft>
                          <a:spcPts val="0"/>
                        </a:spcAft>
                      </a:pPr>
                      <a:r>
                        <a:rPr lang="en-US" sz="1600">
                          <a:solidFill>
                            <a:schemeClr val="tx1"/>
                          </a:solidFill>
                          <a:latin typeface="+mj-lt"/>
                          <a:ea typeface="Times New Roman"/>
                        </a:rPr>
                        <a:t>Nearly Equal, +95</a:t>
                      </a:r>
                    </a:p>
                    <a:p>
                      <a:pPr marL="0" marR="0" algn="ctr">
                        <a:spcBef>
                          <a:spcPts val="0"/>
                        </a:spcBef>
                        <a:spcAft>
                          <a:spcPts val="0"/>
                        </a:spcAft>
                      </a:pPr>
                      <a:r>
                        <a:rPr lang="en-US" sz="1600">
                          <a:solidFill>
                            <a:schemeClr val="tx1"/>
                          </a:solidFill>
                          <a:latin typeface="+mj-lt"/>
                          <a:ea typeface="Times New Roman"/>
                        </a:rPr>
                        <a:t>Drastically Reduced, +19</a:t>
                      </a:r>
                    </a:p>
                  </a:txBody>
                  <a:tcPr marL="68580" marR="68580" marT="0" marB="0" anchor="ctr"/>
                </a:tc>
                <a:tc>
                  <a:txBody>
                    <a:bodyPr/>
                    <a:lstStyle/>
                    <a:p>
                      <a:pPr marL="0" marR="0" algn="ctr">
                        <a:spcBef>
                          <a:spcPts val="0"/>
                        </a:spcBef>
                        <a:spcAft>
                          <a:spcPts val="0"/>
                        </a:spcAft>
                      </a:pPr>
                      <a:endParaRPr lang="en-US" sz="1600" dirty="0">
                        <a:solidFill>
                          <a:schemeClr val="tx1"/>
                        </a:solidFill>
                        <a:latin typeface="+mj-lt"/>
                        <a:ea typeface="Times New Roman"/>
                      </a:endParaRPr>
                    </a:p>
                    <a:p>
                      <a:pPr marL="0" marR="0" algn="ctr">
                        <a:spcBef>
                          <a:spcPts val="0"/>
                        </a:spcBef>
                        <a:spcAft>
                          <a:spcPts val="0"/>
                        </a:spcAft>
                      </a:pPr>
                      <a:r>
                        <a:rPr lang="en-US" sz="1600" dirty="0">
                          <a:solidFill>
                            <a:schemeClr val="tx1"/>
                          </a:solidFill>
                          <a:latin typeface="+mj-lt"/>
                          <a:ea typeface="Times New Roman"/>
                        </a:rPr>
                        <a:t>+533</a:t>
                      </a:r>
                    </a:p>
                    <a:p>
                      <a:pPr marL="0" marR="0" algn="ctr">
                        <a:spcBef>
                          <a:spcPts val="0"/>
                        </a:spcBef>
                        <a:spcAft>
                          <a:spcPts val="0"/>
                        </a:spcAft>
                      </a:pPr>
                      <a:r>
                        <a:rPr lang="en-US" sz="1600" dirty="0">
                          <a:solidFill>
                            <a:schemeClr val="tx1"/>
                          </a:solidFill>
                          <a:latin typeface="+mj-lt"/>
                          <a:ea typeface="Times New Roman"/>
                        </a:rPr>
                        <a:t>+645</a:t>
                      </a:r>
                    </a:p>
                    <a:p>
                      <a:pPr marL="0" marR="0" algn="ctr">
                        <a:spcBef>
                          <a:spcPts val="0"/>
                        </a:spcBef>
                        <a:spcAft>
                          <a:spcPts val="0"/>
                        </a:spcAft>
                      </a:pPr>
                      <a:r>
                        <a:rPr lang="en-US" sz="1600" dirty="0">
                          <a:solidFill>
                            <a:schemeClr val="tx1"/>
                          </a:solidFill>
                          <a:latin typeface="+mj-lt"/>
                          <a:ea typeface="Times New Roman"/>
                        </a:rPr>
                        <a:t>+98</a:t>
                      </a:r>
                    </a:p>
                    <a:p>
                      <a:pPr marL="0" marR="0" algn="ctr">
                        <a:spcBef>
                          <a:spcPts val="0"/>
                        </a:spcBef>
                        <a:spcAft>
                          <a:spcPts val="0"/>
                        </a:spcAft>
                      </a:pPr>
                      <a:r>
                        <a:rPr lang="en-US" sz="1600" dirty="0">
                          <a:solidFill>
                            <a:schemeClr val="tx1"/>
                          </a:solidFill>
                          <a:latin typeface="+mj-lt"/>
                          <a:ea typeface="Times New Roman"/>
                        </a:rPr>
                        <a:t>+247</a:t>
                      </a:r>
                    </a:p>
                  </a:txBody>
                  <a:tcPr marL="68580" marR="68580" marT="0" marB="0" anchor="ct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228600"/>
            <a:ext cx="8229600" cy="1143000"/>
          </a:xfrm>
        </p:spPr>
        <p:txBody>
          <a:bodyPr>
            <a:normAutofit/>
          </a:bodyPr>
          <a:lstStyle/>
          <a:p>
            <a:pPr algn="ctr"/>
            <a:r>
              <a:rPr lang="en-US" sz="4500" b="1" dirty="0"/>
              <a:t>Overall Assessment</a:t>
            </a:r>
          </a:p>
        </p:txBody>
      </p:sp>
      <p:sp>
        <p:nvSpPr>
          <p:cNvPr id="7" name="Content Placeholder 5"/>
          <p:cNvSpPr>
            <a:spLocks noGrp="1"/>
          </p:cNvSpPr>
          <p:nvPr>
            <p:ph idx="1"/>
          </p:nvPr>
        </p:nvSpPr>
        <p:spPr/>
        <p:txBody>
          <a:bodyPr/>
          <a:lstStyle/>
          <a:p>
            <a:r>
              <a:rPr lang="en-US" sz="2400" dirty="0" smtClean="0">
                <a:latin typeface="+mj-lt"/>
              </a:rPr>
              <a:t>Working capital items are largely being a use of cash – indicating the growth traits.</a:t>
            </a:r>
          </a:p>
          <a:p>
            <a:r>
              <a:rPr lang="en-US" sz="2400" dirty="0" smtClean="0">
                <a:latin typeface="+mj-lt"/>
              </a:rPr>
              <a:t>It is funding the same using external equity (this year) and debt (last year). </a:t>
            </a:r>
          </a:p>
          <a:p>
            <a:r>
              <a:rPr lang="en-US" sz="2400" dirty="0" smtClean="0">
                <a:latin typeface="+mj-lt"/>
              </a:rPr>
              <a:t>Company is doing well.</a:t>
            </a:r>
          </a:p>
          <a:p>
            <a:r>
              <a:rPr lang="en-US" sz="2400" dirty="0" smtClean="0">
                <a:latin typeface="+mj-lt"/>
              </a:rPr>
              <a:t>In the latest year, the company has started repaying its loans (using the cash flow from operations) and increasing dividends.</a:t>
            </a:r>
            <a:endParaRPr lang="en-US" sz="2400" dirty="0">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2"/>
          <p:cNvSpPr>
            <a:spLocks noGrp="1" noChangeArrowheads="1"/>
          </p:cNvSpPr>
          <p:nvPr>
            <p:ph type="title"/>
          </p:nvPr>
        </p:nvSpPr>
        <p:spPr>
          <a:xfrm>
            <a:off x="457200" y="381000"/>
            <a:ext cx="8569325" cy="1216025"/>
          </a:xfrm>
        </p:spPr>
        <p:txBody>
          <a:bodyPr>
            <a:noAutofit/>
          </a:bodyPr>
          <a:lstStyle/>
          <a:p>
            <a:pPr algn="ctr">
              <a:tabLst>
                <a:tab pos="-457200" algn="l"/>
              </a:tabLst>
            </a:pPr>
            <a:r>
              <a:rPr lang="en-US" sz="4400" b="1" dirty="0"/>
              <a:t>Preparing a Cash Flow Statement Using Direct Method</a:t>
            </a:r>
          </a:p>
        </p:txBody>
      </p:sp>
      <p:sp>
        <p:nvSpPr>
          <p:cNvPr id="267267" name="Rectangle 3"/>
          <p:cNvSpPr>
            <a:spLocks noGrp="1" noChangeArrowheads="1"/>
          </p:cNvSpPr>
          <p:nvPr>
            <p:ph idx="1"/>
          </p:nvPr>
        </p:nvSpPr>
        <p:spPr>
          <a:xfrm>
            <a:off x="457200" y="2057400"/>
            <a:ext cx="8305800" cy="4572000"/>
          </a:xfrm>
        </p:spPr>
        <p:txBody>
          <a:bodyPr/>
          <a:lstStyle/>
          <a:p>
            <a:pPr marL="457200" indent="-457200" eaLnBrk="1" hangingPunct="1"/>
            <a:r>
              <a:rPr lang="en-US" sz="2400" dirty="0" smtClean="0">
                <a:latin typeface="+mj-lt"/>
              </a:rPr>
              <a:t>All the cash flow activities are required to be segregated under three activities viz., operating, investing and financing.</a:t>
            </a:r>
          </a:p>
          <a:p>
            <a:pPr marL="457200" indent="-457200" eaLnBrk="1" hangingPunct="1"/>
            <a:r>
              <a:rPr lang="en-US" sz="2400" dirty="0" smtClean="0">
                <a:latin typeface="+mj-lt"/>
              </a:rPr>
              <a:t>The sum of these activities reflects the net increase or decrease in the cash and cash equivalents.</a:t>
            </a:r>
          </a:p>
          <a:p>
            <a:pPr marL="457200" indent="-457200" eaLnBrk="1" hangingPunct="1"/>
            <a:r>
              <a:rPr lang="en-US" sz="2400" dirty="0" smtClean="0">
                <a:latin typeface="+mj-lt"/>
              </a:rPr>
              <a:t>Here, by cash we mean both cash-in-hand and bank demand deposits, similarly cash equivalents means all the short-term investments which can be readily converted into cash without decline in its value.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4" name="Rectangle 2"/>
          <p:cNvSpPr>
            <a:spLocks noGrp="1" noChangeArrowheads="1"/>
          </p:cNvSpPr>
          <p:nvPr>
            <p:ph type="title"/>
          </p:nvPr>
        </p:nvSpPr>
        <p:spPr>
          <a:xfrm>
            <a:off x="457200" y="152400"/>
            <a:ext cx="8229600" cy="1143000"/>
          </a:xfrm>
        </p:spPr>
        <p:txBody>
          <a:bodyPr>
            <a:normAutofit/>
          </a:bodyPr>
          <a:lstStyle/>
          <a:p>
            <a:pPr algn="ctr">
              <a:tabLst>
                <a:tab pos="-457200" algn="l"/>
              </a:tabLst>
            </a:pPr>
            <a:r>
              <a:rPr lang="en-US" sz="4400" b="1" dirty="0"/>
              <a:t>Operating Activities</a:t>
            </a:r>
          </a:p>
        </p:txBody>
      </p:sp>
      <p:sp>
        <p:nvSpPr>
          <p:cNvPr id="269315" name="Rectangle 3"/>
          <p:cNvSpPr>
            <a:spLocks noGrp="1" noChangeArrowheads="1"/>
          </p:cNvSpPr>
          <p:nvPr>
            <p:ph idx="1"/>
          </p:nvPr>
        </p:nvSpPr>
        <p:spPr>
          <a:xfrm>
            <a:off x="685800" y="1676400"/>
            <a:ext cx="7696200" cy="4343400"/>
          </a:xfrm>
        </p:spPr>
        <p:txBody>
          <a:bodyPr>
            <a:normAutofit fontScale="92500"/>
          </a:bodyPr>
          <a:lstStyle/>
          <a:p>
            <a:pPr marL="457200" indent="-457200" eaLnBrk="1" hangingPunct="1"/>
            <a:r>
              <a:rPr lang="en-US" sz="2400" dirty="0" smtClean="0">
                <a:latin typeface="+mj-lt"/>
              </a:rPr>
              <a:t>It is the principle revenue generating activities of an entity</a:t>
            </a:r>
          </a:p>
          <a:p>
            <a:pPr marL="457200" indent="-457200" eaLnBrk="1" hangingPunct="1"/>
            <a:r>
              <a:rPr lang="en-US" sz="2400" dirty="0" smtClean="0">
                <a:latin typeface="+mj-lt"/>
              </a:rPr>
              <a:t>Two ways of calculating it are: direct method and indirect method. </a:t>
            </a:r>
          </a:p>
          <a:p>
            <a:pPr marL="457200" indent="-457200" eaLnBrk="1" hangingPunct="1"/>
            <a:r>
              <a:rPr lang="en-US" sz="2400" b="1" u="sng" dirty="0" smtClean="0">
                <a:latin typeface="+mj-lt"/>
              </a:rPr>
              <a:t>Direct method</a:t>
            </a:r>
          </a:p>
          <a:p>
            <a:pPr marL="957263" lvl="1" indent="-385763" eaLnBrk="1" hangingPunct="1"/>
            <a:r>
              <a:rPr lang="en-US" sz="2400" dirty="0" smtClean="0">
                <a:latin typeface="+mj-lt"/>
              </a:rPr>
              <a:t>We independently analyze the changes that cash transactions cause in each balance sheet non-cash account.</a:t>
            </a:r>
          </a:p>
          <a:p>
            <a:pPr marL="457200" indent="-457200" eaLnBrk="1" hangingPunct="1"/>
            <a:r>
              <a:rPr lang="en-US" sz="2400" b="1" u="sng" dirty="0" smtClean="0">
                <a:latin typeface="+mj-lt"/>
              </a:rPr>
              <a:t>Indirect method</a:t>
            </a:r>
          </a:p>
          <a:p>
            <a:pPr marL="957263" lvl="1" indent="-385763" eaLnBrk="1" hangingPunct="1"/>
            <a:r>
              <a:rPr lang="en-US" sz="2400" dirty="0" smtClean="0">
                <a:latin typeface="+mj-lt"/>
              </a:rPr>
              <a:t>The Profit and Loss Account is adjusted for the effects of transactions of non-cash and non-operating nature.</a:t>
            </a:r>
          </a:p>
          <a:p>
            <a:pPr marL="957263" lvl="1" indent="-385763" eaLnBrk="1" hangingPunct="1"/>
            <a:r>
              <a:rPr lang="en-US" sz="2400" dirty="0" smtClean="0">
                <a:latin typeface="+mj-lt"/>
              </a:rPr>
              <a:t>Also known as “Reconciliation to Net Income”.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2"/>
          <p:cNvSpPr>
            <a:spLocks noGrp="1" noChangeArrowheads="1"/>
          </p:cNvSpPr>
          <p:nvPr>
            <p:ph type="title"/>
          </p:nvPr>
        </p:nvSpPr>
        <p:spPr>
          <a:xfrm>
            <a:off x="381000" y="304800"/>
            <a:ext cx="8340725" cy="758825"/>
          </a:xfrm>
        </p:spPr>
        <p:txBody>
          <a:bodyPr>
            <a:noAutofit/>
          </a:bodyPr>
          <a:lstStyle/>
          <a:p>
            <a:pPr algn="ctr">
              <a:tabLst>
                <a:tab pos="-457200" algn="l"/>
              </a:tabLst>
              <a:defRPr/>
            </a:pPr>
            <a:r>
              <a:rPr lang="en-US" sz="4000" b="1" dirty="0"/>
              <a:t>Illustration – </a:t>
            </a:r>
            <a:r>
              <a:rPr lang="en-US" sz="4000" b="1" dirty="0" err="1"/>
              <a:t>Jamuna</a:t>
            </a:r>
            <a:r>
              <a:rPr lang="en-US" sz="4000" b="1" dirty="0"/>
              <a:t> </a:t>
            </a:r>
            <a:r>
              <a:rPr lang="en-US" sz="4000" b="1" dirty="0" err="1"/>
              <a:t>Tudu</a:t>
            </a:r>
            <a:r>
              <a:rPr lang="en-US" sz="4000" b="1" dirty="0"/>
              <a:t> Enterprises</a:t>
            </a:r>
          </a:p>
        </p:txBody>
      </p:sp>
      <p:graphicFrame>
        <p:nvGraphicFramePr>
          <p:cNvPr id="2" name="Table 1"/>
          <p:cNvGraphicFramePr>
            <a:graphicFrameLocks noGrp="1"/>
          </p:cNvGraphicFramePr>
          <p:nvPr>
            <p:extLst>
              <p:ext uri="{D42A27DB-BD31-4B8C-83A1-F6EECF244321}">
                <p14:modId xmlns:p14="http://schemas.microsoft.com/office/powerpoint/2010/main" val="3437382996"/>
              </p:ext>
            </p:extLst>
          </p:nvPr>
        </p:nvGraphicFramePr>
        <p:xfrm>
          <a:off x="533400" y="1295401"/>
          <a:ext cx="8153400" cy="5029200"/>
        </p:xfrm>
        <a:graphic>
          <a:graphicData uri="http://schemas.openxmlformats.org/drawingml/2006/table">
            <a:tbl>
              <a:tblPr firstRow="1" firstCol="1" bandRow="1">
                <a:tableStyleId>{5C22544A-7EE6-4342-B048-85BDC9FD1C3A}</a:tableStyleId>
              </a:tblPr>
              <a:tblGrid>
                <a:gridCol w="3125669"/>
                <a:gridCol w="1724018"/>
                <a:gridCol w="1972546"/>
                <a:gridCol w="1331167"/>
              </a:tblGrid>
              <a:tr h="1005840">
                <a:tc gridSpan="4">
                  <a:txBody>
                    <a:bodyPr/>
                    <a:lstStyle/>
                    <a:p>
                      <a:pPr marL="0" marR="0" algn="ctr">
                        <a:spcBef>
                          <a:spcPts val="0"/>
                        </a:spcBef>
                        <a:spcAft>
                          <a:spcPts val="0"/>
                        </a:spcAft>
                      </a:pPr>
                      <a:r>
                        <a:rPr lang="en-US" sz="1600" dirty="0" err="1">
                          <a:effectLst/>
                        </a:rPr>
                        <a:t>Jamuna</a:t>
                      </a:r>
                      <a:r>
                        <a:rPr lang="en-US" sz="1600" dirty="0">
                          <a:effectLst/>
                        </a:rPr>
                        <a:t> </a:t>
                      </a:r>
                      <a:r>
                        <a:rPr lang="en-US" sz="1600" dirty="0" err="1">
                          <a:effectLst/>
                        </a:rPr>
                        <a:t>Tudu</a:t>
                      </a:r>
                      <a:r>
                        <a:rPr lang="en-US" sz="1600" dirty="0">
                          <a:effectLst/>
                        </a:rPr>
                        <a:t> Enterprises </a:t>
                      </a:r>
                    </a:p>
                    <a:p>
                      <a:pPr marL="0" marR="0" algn="ctr">
                        <a:spcBef>
                          <a:spcPts val="0"/>
                        </a:spcBef>
                        <a:spcAft>
                          <a:spcPts val="0"/>
                        </a:spcAft>
                      </a:pPr>
                      <a:r>
                        <a:rPr lang="en-US" sz="1600" dirty="0">
                          <a:effectLst/>
                        </a:rPr>
                        <a:t>Profit &amp; </a:t>
                      </a:r>
                      <a:r>
                        <a:rPr lang="en-US" sz="1600" dirty="0" smtClean="0">
                          <a:effectLst/>
                        </a:rPr>
                        <a:t>Loss </a:t>
                      </a:r>
                      <a:r>
                        <a:rPr lang="en-US" sz="1600" dirty="0">
                          <a:effectLst/>
                        </a:rPr>
                        <a:t>Account </a:t>
                      </a:r>
                      <a:br>
                        <a:rPr lang="en-US" sz="1600" dirty="0">
                          <a:effectLst/>
                        </a:rPr>
                      </a:br>
                      <a:r>
                        <a:rPr lang="en-US" sz="1600" dirty="0" smtClean="0">
                          <a:effectLst/>
                        </a:rPr>
                        <a:t>for </a:t>
                      </a:r>
                      <a:r>
                        <a:rPr lang="en-US" sz="1600" dirty="0">
                          <a:effectLst/>
                        </a:rPr>
                        <a:t>the </a:t>
                      </a:r>
                      <a:r>
                        <a:rPr lang="en-US" sz="1600" dirty="0" smtClean="0">
                          <a:effectLst/>
                        </a:rPr>
                        <a:t>year </a:t>
                      </a:r>
                      <a:r>
                        <a:rPr lang="en-US" sz="1600" dirty="0">
                          <a:effectLst/>
                        </a:rPr>
                        <a:t>ending 31st March 20X7</a:t>
                      </a:r>
                    </a:p>
                    <a:p>
                      <a:pPr marL="0" marR="0" algn="ctr">
                        <a:spcBef>
                          <a:spcPts val="0"/>
                        </a:spcBef>
                        <a:spcAft>
                          <a:spcPts val="0"/>
                        </a:spcAft>
                      </a:pPr>
                      <a:r>
                        <a:rPr lang="en-US" sz="1600" dirty="0">
                          <a:effectLst/>
                        </a:rPr>
                        <a:t> (all figures in </a:t>
                      </a:r>
                      <a:r>
                        <a:rPr lang="en-US" sz="1600" dirty="0" smtClean="0">
                          <a:effectLst/>
                        </a:rPr>
                        <a:t>INR Million</a:t>
                      </a:r>
                      <a:r>
                        <a:rPr lang="en-US" sz="1600" dirty="0">
                          <a:effectLst/>
                        </a:rPr>
                        <a:t>)</a:t>
                      </a:r>
                      <a:endParaRPr lang="en-US" sz="1600" dirty="0">
                        <a:effectLst/>
                        <a:latin typeface="Times New Roman"/>
                        <a:ea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r h="251460">
                <a:tc>
                  <a:txBody>
                    <a:bodyPr/>
                    <a:lstStyle/>
                    <a:p>
                      <a:pPr marL="0" marR="0" algn="ctr">
                        <a:spcBef>
                          <a:spcPts val="0"/>
                        </a:spcBef>
                        <a:spcAft>
                          <a:spcPts val="0"/>
                        </a:spcAft>
                      </a:pPr>
                      <a:r>
                        <a:rPr lang="en-US" sz="1600">
                          <a:effectLst/>
                        </a:rPr>
                        <a:t>Purchase for the year</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800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Sales</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1,650 </a:t>
                      </a:r>
                      <a:endParaRPr lang="en-US" sz="1600">
                        <a:effectLst/>
                        <a:latin typeface="Times New Roman"/>
                        <a:ea typeface="Times New Roman"/>
                      </a:endParaRPr>
                    </a:p>
                  </a:txBody>
                  <a:tcPr marL="68580" marR="68580" marT="0" marB="0" anchor="ctr"/>
                </a:tc>
              </a:tr>
              <a:tr h="251460">
                <a:tc>
                  <a:txBody>
                    <a:bodyPr/>
                    <a:lstStyle/>
                    <a:p>
                      <a:pPr marL="0" marR="0" algn="ctr">
                        <a:spcBef>
                          <a:spcPts val="0"/>
                        </a:spcBef>
                        <a:spcAft>
                          <a:spcPts val="0"/>
                        </a:spcAft>
                      </a:pPr>
                      <a:r>
                        <a:rPr lang="en-US" sz="1600">
                          <a:effectLst/>
                        </a:rPr>
                        <a:t>Direct Expenses</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200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 </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 </a:t>
                      </a:r>
                      <a:endParaRPr lang="en-US" sz="1600">
                        <a:effectLst/>
                        <a:latin typeface="Times New Roman"/>
                        <a:ea typeface="Times New Roman"/>
                      </a:endParaRPr>
                    </a:p>
                  </a:txBody>
                  <a:tcPr marL="68580" marR="68580" marT="0" marB="0" anchor="ctr"/>
                </a:tc>
              </a:tr>
              <a:tr h="251460">
                <a:tc>
                  <a:txBody>
                    <a:bodyPr/>
                    <a:lstStyle/>
                    <a:p>
                      <a:pPr marL="0" marR="0" algn="ctr">
                        <a:spcBef>
                          <a:spcPts val="0"/>
                        </a:spcBef>
                        <a:spcAft>
                          <a:spcPts val="0"/>
                        </a:spcAft>
                      </a:pPr>
                      <a:r>
                        <a:rPr lang="en-US" sz="1600">
                          <a:effectLst/>
                        </a:rPr>
                        <a:t>Gross Profit</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650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 </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 </a:t>
                      </a:r>
                      <a:endParaRPr lang="en-US" sz="1600">
                        <a:effectLst/>
                        <a:latin typeface="Times New Roman"/>
                        <a:ea typeface="Times New Roman"/>
                      </a:endParaRPr>
                    </a:p>
                  </a:txBody>
                  <a:tcPr marL="68580" marR="68580" marT="0" marB="0" anchor="ctr"/>
                </a:tc>
              </a:tr>
              <a:tr h="251460">
                <a:tc>
                  <a:txBody>
                    <a:bodyPr/>
                    <a:lstStyle/>
                    <a:p>
                      <a:pPr marL="0" marR="0" algn="ctr">
                        <a:spcBef>
                          <a:spcPts val="0"/>
                        </a:spcBef>
                        <a:spcAft>
                          <a:spcPts val="0"/>
                        </a:spcAft>
                      </a:pPr>
                      <a:r>
                        <a:rPr lang="en-US" sz="1600">
                          <a:effectLst/>
                        </a:rPr>
                        <a:t>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1,650</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 </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1,650 </a:t>
                      </a:r>
                      <a:endParaRPr lang="en-US" sz="1600">
                        <a:effectLst/>
                        <a:latin typeface="Times New Roman"/>
                        <a:ea typeface="Times New Roman"/>
                      </a:endParaRPr>
                    </a:p>
                  </a:txBody>
                  <a:tcPr marL="68580" marR="68580" marT="0" marB="0" anchor="ctr"/>
                </a:tc>
              </a:tr>
              <a:tr h="251460">
                <a:tc>
                  <a:txBody>
                    <a:bodyPr/>
                    <a:lstStyle/>
                    <a:p>
                      <a:pPr marL="0" marR="0" algn="ctr">
                        <a:spcBef>
                          <a:spcPts val="0"/>
                        </a:spcBef>
                        <a:spcAft>
                          <a:spcPts val="0"/>
                        </a:spcAft>
                      </a:pPr>
                      <a:r>
                        <a:rPr lang="en-US" sz="1600">
                          <a:effectLst/>
                        </a:rPr>
                        <a:t>Rent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80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Gross Profit B/d</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650</a:t>
                      </a:r>
                      <a:endParaRPr lang="en-US" sz="1600">
                        <a:effectLst/>
                        <a:latin typeface="Times New Roman"/>
                        <a:ea typeface="Times New Roman"/>
                      </a:endParaRPr>
                    </a:p>
                  </a:txBody>
                  <a:tcPr marL="68580" marR="68580" marT="0" marB="0" anchor="ctr"/>
                </a:tc>
              </a:tr>
              <a:tr h="502920">
                <a:tc>
                  <a:txBody>
                    <a:bodyPr/>
                    <a:lstStyle/>
                    <a:p>
                      <a:pPr marL="0" marR="0" algn="ctr">
                        <a:spcBef>
                          <a:spcPts val="0"/>
                        </a:spcBef>
                        <a:spcAft>
                          <a:spcPts val="0"/>
                        </a:spcAft>
                      </a:pPr>
                      <a:r>
                        <a:rPr lang="en-US" sz="1600">
                          <a:effectLst/>
                        </a:rPr>
                        <a:t>Salary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200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Profit on sale of old machinery</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130 </a:t>
                      </a:r>
                      <a:endParaRPr lang="en-US" sz="1600">
                        <a:effectLst/>
                        <a:latin typeface="Times New Roman"/>
                        <a:ea typeface="Times New Roman"/>
                      </a:endParaRPr>
                    </a:p>
                  </a:txBody>
                  <a:tcPr marL="68580" marR="68580" marT="0" marB="0" anchor="ctr"/>
                </a:tc>
              </a:tr>
              <a:tr h="251460">
                <a:tc>
                  <a:txBody>
                    <a:bodyPr/>
                    <a:lstStyle/>
                    <a:p>
                      <a:pPr marL="0" marR="0" algn="ctr">
                        <a:spcBef>
                          <a:spcPts val="0"/>
                        </a:spcBef>
                        <a:spcAft>
                          <a:spcPts val="0"/>
                        </a:spcAft>
                      </a:pPr>
                      <a:r>
                        <a:rPr lang="en-US" sz="1600">
                          <a:effectLst/>
                        </a:rPr>
                        <a:t>Depreciation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150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 </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 </a:t>
                      </a:r>
                      <a:endParaRPr lang="en-US" sz="1600">
                        <a:effectLst/>
                        <a:latin typeface="Times New Roman"/>
                        <a:ea typeface="Times New Roman"/>
                      </a:endParaRPr>
                    </a:p>
                  </a:txBody>
                  <a:tcPr marL="68580" marR="68580" marT="0" marB="0" anchor="ctr"/>
                </a:tc>
              </a:tr>
              <a:tr h="251460">
                <a:tc>
                  <a:txBody>
                    <a:bodyPr/>
                    <a:lstStyle/>
                    <a:p>
                      <a:pPr marL="0" marR="0" algn="ctr">
                        <a:spcBef>
                          <a:spcPts val="0"/>
                        </a:spcBef>
                        <a:spcAft>
                          <a:spcPts val="0"/>
                        </a:spcAft>
                      </a:pPr>
                      <a:r>
                        <a:rPr lang="en-US" sz="1600">
                          <a:effectLst/>
                        </a:rPr>
                        <a:t>Provision for Bad Debts</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50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 </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 </a:t>
                      </a:r>
                      <a:endParaRPr lang="en-US" sz="1600">
                        <a:effectLst/>
                        <a:latin typeface="Times New Roman"/>
                        <a:ea typeface="Times New Roman"/>
                      </a:endParaRPr>
                    </a:p>
                  </a:txBody>
                  <a:tcPr marL="68580" marR="68580" marT="0" marB="0" anchor="ctr"/>
                </a:tc>
              </a:tr>
              <a:tr h="502920">
                <a:tc>
                  <a:txBody>
                    <a:bodyPr/>
                    <a:lstStyle/>
                    <a:p>
                      <a:pPr marL="0" marR="0" algn="ctr">
                        <a:spcBef>
                          <a:spcPts val="0"/>
                        </a:spcBef>
                        <a:spcAft>
                          <a:spcPts val="0"/>
                        </a:spcAft>
                      </a:pPr>
                      <a:r>
                        <a:rPr lang="en-US" sz="1600">
                          <a:effectLst/>
                        </a:rPr>
                        <a:t>Proposed Dividends ( Withdrawals)</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100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 </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 </a:t>
                      </a:r>
                      <a:endParaRPr lang="en-US" sz="1600" dirty="0">
                        <a:effectLst/>
                        <a:latin typeface="Times New Roman"/>
                        <a:ea typeface="Times New Roman"/>
                      </a:endParaRPr>
                    </a:p>
                  </a:txBody>
                  <a:tcPr marL="68580" marR="68580" marT="0" marB="0" anchor="ctr"/>
                </a:tc>
              </a:tr>
              <a:tr h="251460">
                <a:tc>
                  <a:txBody>
                    <a:bodyPr/>
                    <a:lstStyle/>
                    <a:p>
                      <a:pPr marL="0" marR="0" algn="ctr">
                        <a:spcBef>
                          <a:spcPts val="0"/>
                        </a:spcBef>
                        <a:spcAft>
                          <a:spcPts val="0"/>
                        </a:spcAft>
                      </a:pPr>
                      <a:r>
                        <a:rPr lang="en-US" sz="1600">
                          <a:effectLst/>
                        </a:rPr>
                        <a:t>Provision for Taxes</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25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 </a:t>
                      </a:r>
                      <a:endParaRPr lang="en-US" sz="1600" dirty="0">
                        <a:effectLst/>
                        <a:latin typeface="Times New Roman"/>
                        <a:ea typeface="Times New Roman"/>
                      </a:endParaRPr>
                    </a:p>
                  </a:txBody>
                  <a:tcPr marL="68580" marR="68580" marT="0" marB="0" anchor="ctr"/>
                </a:tc>
              </a:tr>
              <a:tr h="502920">
                <a:tc>
                  <a:txBody>
                    <a:bodyPr/>
                    <a:lstStyle/>
                    <a:p>
                      <a:pPr marL="0" marR="0" algn="ctr">
                        <a:spcBef>
                          <a:spcPts val="0"/>
                        </a:spcBef>
                        <a:spcAft>
                          <a:spcPts val="0"/>
                        </a:spcAft>
                      </a:pPr>
                      <a:r>
                        <a:rPr lang="en-US" sz="1600">
                          <a:effectLst/>
                        </a:rPr>
                        <a:t>Preliminary Expenses written off</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15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 </a:t>
                      </a:r>
                      <a:endParaRPr lang="en-US" sz="1600" dirty="0">
                        <a:effectLst/>
                        <a:latin typeface="Times New Roman"/>
                        <a:ea typeface="Times New Roman"/>
                      </a:endParaRPr>
                    </a:p>
                  </a:txBody>
                  <a:tcPr marL="68580" marR="68580" marT="0" marB="0" anchor="ctr"/>
                </a:tc>
              </a:tr>
              <a:tr h="251460">
                <a:tc>
                  <a:txBody>
                    <a:bodyPr/>
                    <a:lstStyle/>
                    <a:p>
                      <a:pPr marL="0" marR="0" algn="ctr">
                        <a:spcBef>
                          <a:spcPts val="0"/>
                        </a:spcBef>
                        <a:spcAft>
                          <a:spcPts val="0"/>
                        </a:spcAft>
                      </a:pPr>
                      <a:r>
                        <a:rPr lang="en-US" sz="1600">
                          <a:effectLst/>
                        </a:rPr>
                        <a:t>Net Profit</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160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 </a:t>
                      </a:r>
                      <a:endParaRPr lang="en-US" sz="1600" dirty="0">
                        <a:effectLst/>
                        <a:latin typeface="Times New Roman"/>
                        <a:ea typeface="Times New Roman"/>
                      </a:endParaRPr>
                    </a:p>
                  </a:txBody>
                  <a:tcPr marL="68580" marR="68580" marT="0" marB="0" anchor="ctr"/>
                </a:tc>
              </a:tr>
              <a:tr h="251460">
                <a:tc>
                  <a:txBody>
                    <a:bodyPr/>
                    <a:lstStyle/>
                    <a:p>
                      <a:pPr marL="0" marR="0" algn="ctr">
                        <a:spcBef>
                          <a:spcPts val="0"/>
                        </a:spcBef>
                        <a:spcAft>
                          <a:spcPts val="0"/>
                        </a:spcAft>
                      </a:pPr>
                      <a:r>
                        <a:rPr lang="en-US" sz="1600">
                          <a:effectLst/>
                        </a:rPr>
                        <a:t>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780</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a:effectLst/>
                        </a:rPr>
                        <a:t> </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dirty="0">
                          <a:effectLst/>
                        </a:rPr>
                        <a:t>780 </a:t>
                      </a:r>
                      <a:endParaRPr lang="en-US" sz="1600" dirty="0">
                        <a:effectLst/>
                        <a:latin typeface="Times New Roman"/>
                        <a:ea typeface="Times New Roman"/>
                      </a:endParaRPr>
                    </a:p>
                  </a:txBody>
                  <a:tcPr marL="68580" marR="68580" marT="0" marB="0" anchor="ct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2349</TotalTime>
  <Words>5356</Words>
  <Application>Microsoft Office PowerPoint</Application>
  <PresentationFormat>On-screen Show (4:3)</PresentationFormat>
  <Paragraphs>1206</Paragraphs>
  <Slides>66</Slides>
  <Notes>9</Notes>
  <HiddenSlides>0</HiddenSlides>
  <MMClips>0</MMClips>
  <ScaleCrop>false</ScaleCrop>
  <HeadingPairs>
    <vt:vector size="4" baseType="variant">
      <vt:variant>
        <vt:lpstr>Theme</vt:lpstr>
      </vt:variant>
      <vt:variant>
        <vt:i4>1</vt:i4>
      </vt:variant>
      <vt:variant>
        <vt:lpstr>Slide Titles</vt:lpstr>
      </vt:variant>
      <vt:variant>
        <vt:i4>66</vt:i4>
      </vt:variant>
    </vt:vector>
  </HeadingPairs>
  <TitlesOfParts>
    <vt:vector size="67" baseType="lpstr">
      <vt:lpstr>Flow</vt:lpstr>
      <vt:lpstr>Chapter 4  Cash Flow Statement</vt:lpstr>
      <vt:lpstr>Introduction to Cash Flow Statement  </vt:lpstr>
      <vt:lpstr>Concept of ‘Statement of Cash Flow’</vt:lpstr>
      <vt:lpstr>Three Activities of a Cash Flow Statement</vt:lpstr>
      <vt:lpstr>Utility of a Cash Flow Statement</vt:lpstr>
      <vt:lpstr>Cash and Cash Equivalents</vt:lpstr>
      <vt:lpstr>Preparing a Cash Flow Statement Using Direct Method</vt:lpstr>
      <vt:lpstr>Operating Activities</vt:lpstr>
      <vt:lpstr>Illustration – Jamuna Tudu Enterprises</vt:lpstr>
      <vt:lpstr>Solution – Direct Method</vt:lpstr>
      <vt:lpstr>Investing Activities</vt:lpstr>
      <vt:lpstr>Illustration – Jamuna Tudu Enterprises </vt:lpstr>
      <vt:lpstr>Solution</vt:lpstr>
      <vt:lpstr>Financing Activities</vt:lpstr>
      <vt:lpstr>PowerPoint Presentation</vt:lpstr>
      <vt:lpstr> Selected Indian Companies: Operating Cash Flows and Net Income </vt:lpstr>
      <vt:lpstr>Operating Cash Flows vs Net Income</vt:lpstr>
      <vt:lpstr>Illustration – John Bhengra Enterprises</vt:lpstr>
      <vt:lpstr>Observations…</vt:lpstr>
      <vt:lpstr>Flow of Funds</vt:lpstr>
      <vt:lpstr>Working Capital</vt:lpstr>
      <vt:lpstr>Operating Cycle</vt:lpstr>
      <vt:lpstr> Funds Flow Statement</vt:lpstr>
      <vt:lpstr>Need for Working Capital ─ Illustration</vt:lpstr>
      <vt:lpstr>Additional Information</vt:lpstr>
      <vt:lpstr>Pertinent Questions…</vt:lpstr>
      <vt:lpstr>Schedule of Cash Payments</vt:lpstr>
      <vt:lpstr>Schedule of Cash Receipts</vt:lpstr>
      <vt:lpstr>P/L Account for the Period…</vt:lpstr>
      <vt:lpstr>Balance Sheet</vt:lpstr>
      <vt:lpstr>Schedule of Cash Balances</vt:lpstr>
      <vt:lpstr>Balance Sheet (Assets)</vt:lpstr>
      <vt:lpstr>Balance Sheet (Liabilities)</vt:lpstr>
      <vt:lpstr>Changes in Working Capital and the Possible Sources of their Funding…</vt:lpstr>
      <vt:lpstr>Capital Invested In Business</vt:lpstr>
      <vt:lpstr>Ramsons…we notice that…</vt:lpstr>
      <vt:lpstr>Further…</vt:lpstr>
      <vt:lpstr>Continued…</vt:lpstr>
      <vt:lpstr>Changes in Working Capital</vt:lpstr>
      <vt:lpstr>Cash and Receivables</vt:lpstr>
      <vt:lpstr>Inventory, Supplies, Prepaid Expenses</vt:lpstr>
      <vt:lpstr> Fixed or Non-Current Assets</vt:lpstr>
      <vt:lpstr>Future Capital Requirements</vt:lpstr>
      <vt:lpstr>Internal Sources</vt:lpstr>
      <vt:lpstr>Use of Funds </vt:lpstr>
      <vt:lpstr>External Sources</vt:lpstr>
      <vt:lpstr>Sources of Fund </vt:lpstr>
      <vt:lpstr>Sources of Working Capital</vt:lpstr>
      <vt:lpstr>Factors Affecting Fund Requirements</vt:lpstr>
      <vt:lpstr>Illustration</vt:lpstr>
      <vt:lpstr>Illustration…</vt:lpstr>
      <vt:lpstr>Preparing a Cash Flow Statement Using Indirect Method</vt:lpstr>
      <vt:lpstr>PowerPoint Presentation</vt:lpstr>
      <vt:lpstr>PowerPoint Presentation</vt:lpstr>
      <vt:lpstr>Accounting Standard on Cash Flow Statement</vt:lpstr>
      <vt:lpstr>Suggestions to Avoid Confusion</vt:lpstr>
      <vt:lpstr>Accounting Standards on Cash Flow Statement: IFRS and Ind AS</vt:lpstr>
      <vt:lpstr>Cash Flow Statement Analysis</vt:lpstr>
      <vt:lpstr>       Oil and Natural Gas Corporation Limited: Cash Flow Statement-Analysis</vt:lpstr>
      <vt:lpstr>PowerPoint Presentation</vt:lpstr>
      <vt:lpstr>Contd. . .</vt:lpstr>
      <vt:lpstr>Suggested Solution </vt:lpstr>
      <vt:lpstr>Contd. . .</vt:lpstr>
      <vt:lpstr>     Analysis of Cash Flow Statement </vt:lpstr>
      <vt:lpstr>Contd. . .</vt:lpstr>
      <vt:lpstr>Overall Assessment</vt:lpstr>
    </vt:vector>
  </TitlesOfParts>
  <Company>sab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 Fund Flow &amp; Cash Flow Statements</dc:title>
  <dc:creator>RAM</dc:creator>
  <cp:lastModifiedBy>Adhikari, Kunal</cp:lastModifiedBy>
  <cp:revision>497</cp:revision>
  <dcterms:created xsi:type="dcterms:W3CDTF">2007-06-28T05:05:52Z</dcterms:created>
  <dcterms:modified xsi:type="dcterms:W3CDTF">2016-06-13T04:48:41Z</dcterms:modified>
</cp:coreProperties>
</file>