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87" r:id="rId10"/>
    <p:sldId id="288" r:id="rId11"/>
    <p:sldId id="266" r:id="rId12"/>
    <p:sldId id="267" r:id="rId13"/>
    <p:sldId id="268" r:id="rId14"/>
    <p:sldId id="269" r:id="rId15"/>
    <p:sldId id="270" r:id="rId16"/>
    <p:sldId id="261" r:id="rId17"/>
    <p:sldId id="271" r:id="rId18"/>
    <p:sldId id="263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63798-4D45-43BE-B744-A2541C9D1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FD21C5-5169-4D8A-8F96-A88E270BAD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C7835-B636-4F9B-BABB-B877F374E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11E2-E6B9-4CA5-8B1B-E96388E63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0FC7B-20A3-4115-B2F0-299A9ECBE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265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825FD-674C-4A1A-9174-3E4E0139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DC4C40-DEF9-493A-AE95-0A5310BC1C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21F75-0D73-4EDA-8E37-28D6AB2D4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24D09-67E5-4A7E-A035-905A8116C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9A6BE-806E-4945-8C66-7B99AF616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140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586796-297C-413F-BDDE-52E97FEB23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1BDC89-575A-4878-BD79-B5AF981E3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DC16C-A00F-41A5-BABB-61DCE9E49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5BAF7-A2D9-437B-BD09-3B9F32A44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F792F-8FA0-4BA7-918D-D1C3E804E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0688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1630806"/>
            <a:ext cx="51545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99370" y="1630807"/>
            <a:ext cx="4821767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0AF5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888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F793D-9686-44E7-B471-532C63245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0E555-8F4C-4A9A-9AC5-D4CEA58A4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E88C9-6F62-422A-96D2-693BE6746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62A46-A894-45DC-9C50-8E2610285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817A9-A7C0-4090-98AA-53A70D156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0185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2A3CF-7C77-42D7-AB5E-051728274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26D04C-1600-4062-A0EA-66DAFA45CF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FBF80C-7AD6-49A5-A131-0F8B8508E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ED1F7-88BF-48E3-B14E-B4541BAD4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B96A4-03B3-4771-8943-75C86C2A1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697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3D170-91B0-4100-A9D6-C92D81053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F64C9-0E60-4FBB-BFA2-853E41B0C7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A8396-FAE3-4DBF-9B03-08945B5C5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6A128-90DD-4937-9254-61B11465D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FBA28A-22FF-4B64-BE4C-940E3580A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2B0D92-418D-44A3-B384-7C072AB5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2512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E6631-0CE0-438B-B355-BAE0BB91D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6615AC-68BE-4EA3-8786-6C10CA238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6B3962-960F-4A61-A8FA-D237016ED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D3CFE1-1906-43BE-A021-23D5C0A9D7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83A1DA-A621-4FE5-AECB-9180021DD5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B25D3B-B0C7-41E9-9BFF-48052AC45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23D25D-5AB8-46BB-A8B7-B71088FB0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E4575F-FC0C-4E35-AD2D-DCFADB99A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781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BA0D8-8976-4E2A-BACE-D9E7299F3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E15F01-F68E-44F8-9251-76CF51E87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6F57F-6B0B-46CA-88F2-3AF4B1642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03848-A788-4E34-96B6-C2A64195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7797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72E7B-5A74-4F0C-BBCF-F42459B7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C44480-CB3B-4A8D-9627-4DB0C62EF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44193-6432-4454-93BB-538D61FAD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075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64831-C168-4447-AC93-EE0A8237C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589DB-846F-4258-A395-61555CBDD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98FEF3-D36D-488B-AC2B-199D9B549A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BAAB45-1BAF-4848-B8FD-2BCD44773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E0E588-78E8-4BAC-BA86-C4F231BF4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C00BD-565D-4545-84EA-CAC270A75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81284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655E3-60DF-4568-96B6-EF445C431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0AD3F7-4211-498D-AC7F-1F25CFE872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FFF9F5-EC53-40A9-B936-6A508AC5DD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318C86-7EB1-44EB-B8B7-19C788374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5CBFE6-01CA-4614-8BCE-3B14E472F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FC745-4E16-4A7F-8E58-0C16E644F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6523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1D7AF-81EC-4F86-B6C1-E0E3F2ABC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C96173-C60C-44BE-96CB-4EE89C981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E31BF-FB32-4A50-B263-A210D6BBB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48013-9019-4029-8E67-3806D0CFE9AE}" type="datetimeFigureOut">
              <a:rPr lang="en-IN" smtClean="0"/>
              <a:t>22-06-2020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18F16-7103-4A5E-B641-94B64047F3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8A688-37E6-49B3-A31A-B4D08C7083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DDB40-F67D-4CCF-847B-F6C1F147757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103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A8014-D2E7-41BF-9FC7-47488C6737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Cost Control and Cost  Reduction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4E7576-955F-45D1-B93C-FC2F19C143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6089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49746" y="532752"/>
            <a:ext cx="2907030" cy="689291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49746" y="1622502"/>
            <a:ext cx="7300988" cy="37580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9265" indent="-457200">
              <a:spcBef>
                <a:spcPts val="105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3200" dirty="0">
                <a:latin typeface="Times New Roman"/>
                <a:cs typeface="Times New Roman"/>
              </a:rPr>
              <a:t>Improve profit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.</a:t>
            </a:r>
          </a:p>
          <a:p>
            <a:pPr marL="469265" indent="-457200">
              <a:spcBef>
                <a:spcPts val="2525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3200" dirty="0">
                <a:latin typeface="Times New Roman"/>
                <a:cs typeface="Times New Roman"/>
              </a:rPr>
              <a:t>Competition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.</a:t>
            </a:r>
          </a:p>
          <a:p>
            <a:pPr marL="469265" indent="-457200">
              <a:spcBef>
                <a:spcPts val="2520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3200" dirty="0">
                <a:latin typeface="Times New Roman"/>
                <a:cs typeface="Times New Roman"/>
              </a:rPr>
              <a:t>Reduces cost and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price</a:t>
            </a:r>
          </a:p>
          <a:p>
            <a:pPr marL="469265" indent="-457200">
              <a:spcBef>
                <a:spcPts val="2520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3200" dirty="0">
                <a:latin typeface="Times New Roman"/>
                <a:cs typeface="Times New Roman"/>
              </a:rPr>
              <a:t>Stable and reasonable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60" dirty="0">
                <a:latin typeface="Times New Roman"/>
                <a:cs typeface="Times New Roman"/>
              </a:rPr>
              <a:t>prices.</a:t>
            </a:r>
            <a:endParaRPr sz="3200" dirty="0">
              <a:latin typeface="Times New Roman"/>
              <a:cs typeface="Times New Roman"/>
            </a:endParaRPr>
          </a:p>
          <a:p>
            <a:pPr marL="469265" indent="-457200">
              <a:spcBef>
                <a:spcPts val="2520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3200" dirty="0">
                <a:latin typeface="Times New Roman"/>
                <a:cs typeface="Times New Roman"/>
              </a:rPr>
              <a:t>Maintain higher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sales.</a:t>
            </a:r>
          </a:p>
        </p:txBody>
      </p:sp>
    </p:spTree>
    <p:extLst>
      <p:ext uri="{BB962C8B-B14F-4D97-AF65-F5344CB8AC3E}">
        <p14:creationId xmlns:p14="http://schemas.microsoft.com/office/powerpoint/2010/main" val="2932567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8436" y="1742890"/>
            <a:ext cx="9273309" cy="278281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</a:t>
            </a:r>
            <a:b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6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br>
              <a:rPr lang="en-IN" sz="6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BUDGETARY</a:t>
            </a:r>
            <a:r>
              <a:rPr lang="en-IN" sz="6000" b="1" spc="-2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8747" y="449624"/>
            <a:ext cx="1754505" cy="689291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1807" y="1323350"/>
            <a:ext cx="10807538" cy="25976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265" marR="5080" indent="-457200" algn="just">
              <a:lnSpc>
                <a:spcPct val="150100"/>
              </a:lnSpc>
              <a:spcBef>
                <a:spcPts val="100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2800" dirty="0">
                <a:latin typeface="Times New Roman"/>
                <a:cs typeface="Times New Roman"/>
              </a:rPr>
              <a:t>BUDGET – </a:t>
            </a:r>
            <a:r>
              <a:rPr sz="2800" spc="-5" dirty="0">
                <a:latin typeface="Times New Roman"/>
                <a:cs typeface="Times New Roman"/>
              </a:rPr>
              <a:t>refers </a:t>
            </a:r>
            <a:r>
              <a:rPr sz="2800" dirty="0">
                <a:latin typeface="Times New Roman"/>
                <a:cs typeface="Times New Roman"/>
              </a:rPr>
              <a:t>to </a:t>
            </a:r>
            <a:r>
              <a:rPr sz="2800" spc="-5" dirty="0">
                <a:latin typeface="Times New Roman"/>
                <a:cs typeface="Times New Roman"/>
              </a:rPr>
              <a:t>the fund allotted </a:t>
            </a:r>
            <a:r>
              <a:rPr sz="2800" spc="-165" dirty="0">
                <a:latin typeface="Times New Roman"/>
                <a:cs typeface="Times New Roman"/>
              </a:rPr>
              <a:t>for </a:t>
            </a:r>
            <a:r>
              <a:rPr sz="2800" spc="4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 operation or certain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projects.</a:t>
            </a:r>
          </a:p>
          <a:p>
            <a:pPr marL="469265" marR="6350" indent="-457200" algn="just">
              <a:lnSpc>
                <a:spcPct val="150000"/>
              </a:lnSpc>
              <a:spcBef>
                <a:spcPts val="600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2800" dirty="0">
                <a:latin typeface="Times New Roman"/>
                <a:cs typeface="Times New Roman"/>
              </a:rPr>
              <a:t>A plan expressed in </a:t>
            </a:r>
            <a:r>
              <a:rPr sz="2800" spc="-35" dirty="0">
                <a:latin typeface="Times New Roman"/>
                <a:cs typeface="Times New Roman"/>
              </a:rPr>
              <a:t>money. </a:t>
            </a:r>
            <a:r>
              <a:rPr sz="2800" dirty="0">
                <a:latin typeface="Times New Roman"/>
                <a:cs typeface="Times New Roman"/>
              </a:rPr>
              <a:t>It </a:t>
            </a:r>
            <a:r>
              <a:rPr sz="2800" spc="-5" dirty="0">
                <a:latin typeface="Times New Roman"/>
                <a:cs typeface="Times New Roman"/>
              </a:rPr>
              <a:t>is </a:t>
            </a:r>
            <a:r>
              <a:rPr sz="2800" spc="-65" dirty="0">
                <a:latin typeface="Times New Roman"/>
                <a:cs typeface="Times New Roman"/>
              </a:rPr>
              <a:t>prepared  </a:t>
            </a:r>
            <a:r>
              <a:rPr sz="2800" dirty="0">
                <a:latin typeface="Times New Roman"/>
                <a:cs typeface="Times New Roman"/>
              </a:rPr>
              <a:t>prior </a:t>
            </a:r>
            <a:r>
              <a:rPr sz="2800" spc="-10" dirty="0">
                <a:latin typeface="Times New Roman"/>
                <a:cs typeface="Times New Roman"/>
              </a:rPr>
              <a:t>to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spc="-5" dirty="0">
                <a:latin typeface="Times New Roman"/>
                <a:cs typeface="Times New Roman"/>
              </a:rPr>
              <a:t>budget </a:t>
            </a:r>
            <a:r>
              <a:rPr sz="2800" dirty="0">
                <a:latin typeface="Times New Roman"/>
                <a:cs typeface="Times New Roman"/>
              </a:rPr>
              <a:t>period and may show  income, expenditure and the capital </a:t>
            </a:r>
            <a:r>
              <a:rPr sz="2800" spc="-20" dirty="0">
                <a:latin typeface="Times New Roman"/>
                <a:cs typeface="Times New Roman"/>
              </a:rPr>
              <a:t>to  </a:t>
            </a:r>
            <a:r>
              <a:rPr sz="2800" dirty="0">
                <a:latin typeface="Times New Roman"/>
                <a:cs typeface="Times New Roman"/>
              </a:rPr>
              <a:t>be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employed.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14927" y="212189"/>
            <a:ext cx="10515600" cy="689291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b="1" spc="-5" dirty="0"/>
              <a:t>TYPES OF</a:t>
            </a:r>
            <a:r>
              <a:rPr b="1" spc="-60" dirty="0"/>
              <a:t> </a:t>
            </a:r>
            <a:r>
              <a:rPr b="1" spc="-5" dirty="0"/>
              <a:t>BUDGET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14927" y="1053896"/>
            <a:ext cx="10947400" cy="5591915"/>
          </a:xfrm>
          <a:prstGeom prst="rect">
            <a:avLst/>
          </a:prstGeom>
        </p:spPr>
        <p:txBody>
          <a:bodyPr vert="horz" wrap="square" lIns="0" tIns="158115" rIns="0" bIns="0" rtlCol="0">
            <a:spAutoFit/>
          </a:bodyPr>
          <a:lstStyle/>
          <a:p>
            <a:pPr marL="378460" indent="-292735" algn="just">
              <a:spcBef>
                <a:spcPts val="1245"/>
              </a:spcBef>
              <a:buAutoNum type="arabicPeriod"/>
              <a:tabLst>
                <a:tab pos="378460" algn="l"/>
              </a:tabLst>
            </a:pPr>
            <a:r>
              <a:rPr sz="2300" spc="-5" dirty="0">
                <a:latin typeface="Times New Roman"/>
                <a:cs typeface="Times New Roman"/>
              </a:rPr>
              <a:t>Sales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378460" indent="-293370" algn="just">
              <a:spcBef>
                <a:spcPts val="1155"/>
              </a:spcBef>
              <a:buAutoNum type="arabicPeriod"/>
              <a:tabLst>
                <a:tab pos="379095" algn="l"/>
              </a:tabLst>
            </a:pPr>
            <a:r>
              <a:rPr sz="2300" dirty="0">
                <a:latin typeface="Times New Roman"/>
                <a:cs typeface="Times New Roman"/>
              </a:rPr>
              <a:t>Production</a:t>
            </a:r>
            <a:r>
              <a:rPr sz="2300" spc="-4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378460" indent="-292735" algn="just">
              <a:spcBef>
                <a:spcPts val="1155"/>
              </a:spcBef>
              <a:buAutoNum type="arabicPeriod"/>
              <a:tabLst>
                <a:tab pos="378460" algn="l"/>
              </a:tabLst>
            </a:pPr>
            <a:r>
              <a:rPr sz="2300" dirty="0">
                <a:latin typeface="Times New Roman"/>
                <a:cs typeface="Times New Roman"/>
              </a:rPr>
              <a:t>Cost of Production</a:t>
            </a:r>
            <a:r>
              <a:rPr sz="2300" spc="-8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378460" indent="-292735" algn="just">
              <a:spcBef>
                <a:spcPts val="1150"/>
              </a:spcBef>
              <a:buAutoNum type="arabicPeriod"/>
              <a:tabLst>
                <a:tab pos="378460" algn="l"/>
              </a:tabLst>
            </a:pPr>
            <a:r>
              <a:rPr sz="2300" dirty="0">
                <a:latin typeface="Times New Roman"/>
                <a:cs typeface="Times New Roman"/>
              </a:rPr>
              <a:t>Purchase</a:t>
            </a:r>
            <a:r>
              <a:rPr sz="2300" spc="-2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378460" indent="-292735" algn="just">
              <a:spcBef>
                <a:spcPts val="1150"/>
              </a:spcBef>
              <a:buAutoNum type="arabicPeriod"/>
              <a:tabLst>
                <a:tab pos="378460" algn="l"/>
              </a:tabLst>
            </a:pPr>
            <a:r>
              <a:rPr sz="2300" dirty="0">
                <a:latin typeface="Times New Roman"/>
                <a:cs typeface="Times New Roman"/>
              </a:rPr>
              <a:t>Personnel</a:t>
            </a:r>
            <a:r>
              <a:rPr sz="2300" spc="-2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378460" indent="-292735" algn="just">
              <a:spcBef>
                <a:spcPts val="1155"/>
              </a:spcBef>
              <a:buAutoNum type="arabicPeriod"/>
              <a:tabLst>
                <a:tab pos="378460" algn="l"/>
              </a:tabLst>
            </a:pPr>
            <a:r>
              <a:rPr sz="2300" dirty="0">
                <a:latin typeface="Times New Roman"/>
                <a:cs typeface="Times New Roman"/>
              </a:rPr>
              <a:t>R &amp; D</a:t>
            </a:r>
            <a:r>
              <a:rPr sz="2300" spc="-2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378460" indent="-292735" algn="just">
              <a:spcBef>
                <a:spcPts val="1155"/>
              </a:spcBef>
              <a:buAutoNum type="arabicPeriod"/>
              <a:tabLst>
                <a:tab pos="378460" algn="l"/>
              </a:tabLst>
            </a:pPr>
            <a:r>
              <a:rPr sz="2300" spc="-5" dirty="0">
                <a:latin typeface="Times New Roman"/>
                <a:cs typeface="Times New Roman"/>
              </a:rPr>
              <a:t>Capital </a:t>
            </a:r>
            <a:r>
              <a:rPr sz="2300" dirty="0">
                <a:latin typeface="Times New Roman"/>
                <a:cs typeface="Times New Roman"/>
              </a:rPr>
              <a:t>Expenditure</a:t>
            </a:r>
            <a:r>
              <a:rPr sz="2300" spc="-6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378460" indent="-292735" algn="just">
              <a:spcBef>
                <a:spcPts val="1150"/>
              </a:spcBef>
              <a:buAutoNum type="arabicPeriod"/>
              <a:tabLst>
                <a:tab pos="378460" algn="l"/>
              </a:tabLst>
            </a:pPr>
            <a:r>
              <a:rPr sz="2300" dirty="0">
                <a:latin typeface="Times New Roman"/>
                <a:cs typeface="Times New Roman"/>
              </a:rPr>
              <a:t>Cash</a:t>
            </a:r>
            <a:r>
              <a:rPr sz="2300" spc="-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378460" indent="-292735" algn="just">
              <a:spcBef>
                <a:spcPts val="1155"/>
              </a:spcBef>
              <a:buAutoNum type="arabicPeriod"/>
              <a:tabLst>
                <a:tab pos="378460" algn="l"/>
              </a:tabLst>
            </a:pPr>
            <a:r>
              <a:rPr sz="2300" dirty="0">
                <a:latin typeface="Times New Roman"/>
                <a:cs typeface="Times New Roman"/>
              </a:rPr>
              <a:t>Master</a:t>
            </a:r>
            <a:r>
              <a:rPr sz="2300" spc="-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449580" indent="-437515" algn="just">
              <a:spcBef>
                <a:spcPts val="1150"/>
              </a:spcBef>
              <a:buAutoNum type="arabicPeriod"/>
              <a:tabLst>
                <a:tab pos="450215" algn="l"/>
              </a:tabLst>
            </a:pPr>
            <a:r>
              <a:rPr sz="2300" dirty="0">
                <a:latin typeface="Times New Roman"/>
                <a:cs typeface="Times New Roman"/>
              </a:rPr>
              <a:t>Fixed</a:t>
            </a:r>
            <a:r>
              <a:rPr sz="2300" spc="-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budget</a:t>
            </a:r>
          </a:p>
          <a:p>
            <a:pPr marL="439420" indent="-427355" algn="just">
              <a:spcBef>
                <a:spcPts val="1155"/>
              </a:spcBef>
              <a:buAutoNum type="arabicPeriod"/>
              <a:tabLst>
                <a:tab pos="440055" algn="l"/>
              </a:tabLst>
            </a:pPr>
            <a:r>
              <a:rPr sz="2300" dirty="0">
                <a:latin typeface="Times New Roman"/>
                <a:cs typeface="Times New Roman"/>
              </a:rPr>
              <a:t>Flexible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1892" y="632206"/>
            <a:ext cx="10797308" cy="344902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621665" algn="l"/>
              </a:tabLst>
            </a:pPr>
            <a:r>
              <a:rPr sz="3200" b="1" dirty="0">
                <a:latin typeface="Times New Roman"/>
                <a:cs typeface="Times New Roman"/>
              </a:rPr>
              <a:t>1.	SALES</a:t>
            </a:r>
            <a:r>
              <a:rPr sz="3200" b="1" spc="-25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Times New Roman"/>
                <a:cs typeface="Times New Roman"/>
              </a:rPr>
              <a:t>BUDGET:</a:t>
            </a:r>
            <a:endParaRPr sz="3200" dirty="0">
              <a:latin typeface="Times New Roman"/>
              <a:cs typeface="Times New Roman"/>
            </a:endParaRPr>
          </a:p>
          <a:p>
            <a:pPr marL="469265" marR="5080" indent="-45720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2550" spc="-665" dirty="0">
                <a:solidFill>
                  <a:srgbClr val="3891A7"/>
                </a:solidFill>
                <a:latin typeface="Arial"/>
                <a:cs typeface="Arial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Sales </a:t>
            </a:r>
            <a:r>
              <a:rPr sz="3200" spc="-5" dirty="0">
                <a:latin typeface="Times New Roman"/>
                <a:cs typeface="Times New Roman"/>
              </a:rPr>
              <a:t>budget is the </a:t>
            </a:r>
            <a:r>
              <a:rPr sz="3200" dirty="0">
                <a:latin typeface="Times New Roman"/>
                <a:cs typeface="Times New Roman"/>
              </a:rPr>
              <a:t>most </a:t>
            </a:r>
            <a:r>
              <a:rPr sz="3200" spc="-5" dirty="0">
                <a:latin typeface="Times New Roman"/>
                <a:cs typeface="Times New Roman"/>
              </a:rPr>
              <a:t>important </a:t>
            </a:r>
            <a:r>
              <a:rPr sz="3200" spc="-80" dirty="0">
                <a:latin typeface="Times New Roman"/>
                <a:cs typeface="Times New Roman"/>
              </a:rPr>
              <a:t>budget  </a:t>
            </a:r>
            <a:r>
              <a:rPr sz="3200" dirty="0">
                <a:latin typeface="Times New Roman"/>
                <a:cs typeface="Times New Roman"/>
              </a:rPr>
              <a:t>based </a:t>
            </a:r>
            <a:r>
              <a:rPr sz="3200" spc="-5" dirty="0">
                <a:latin typeface="Times New Roman"/>
                <a:cs typeface="Times New Roman"/>
              </a:rPr>
              <a:t>on </a:t>
            </a:r>
            <a:r>
              <a:rPr sz="3200" dirty="0">
                <a:latin typeface="Times New Roman"/>
                <a:cs typeface="Times New Roman"/>
              </a:rPr>
              <a:t>which all the other </a:t>
            </a:r>
            <a:r>
              <a:rPr sz="3200" spc="-5" dirty="0">
                <a:latin typeface="Times New Roman"/>
                <a:cs typeface="Times New Roman"/>
              </a:rPr>
              <a:t>budgets </a:t>
            </a:r>
            <a:r>
              <a:rPr sz="3200" dirty="0">
                <a:latin typeface="Times New Roman"/>
                <a:cs typeface="Times New Roman"/>
              </a:rPr>
              <a:t>are  built up. This budget </a:t>
            </a:r>
            <a:r>
              <a:rPr sz="3200" spc="-5" dirty="0">
                <a:latin typeface="Times New Roman"/>
                <a:cs typeface="Times New Roman"/>
              </a:rPr>
              <a:t>is </a:t>
            </a:r>
            <a:r>
              <a:rPr sz="3200" dirty="0">
                <a:latin typeface="Times New Roman"/>
                <a:cs typeface="Times New Roman"/>
              </a:rPr>
              <a:t>a forecast </a:t>
            </a:r>
            <a:r>
              <a:rPr sz="3200" spc="-10" dirty="0">
                <a:latin typeface="Times New Roman"/>
                <a:cs typeface="Times New Roman"/>
              </a:rPr>
              <a:t>of  </a:t>
            </a:r>
            <a:r>
              <a:rPr sz="3200" spc="-5" dirty="0">
                <a:latin typeface="Times New Roman"/>
                <a:cs typeface="Times New Roman"/>
              </a:rPr>
              <a:t>quantities </a:t>
            </a:r>
            <a:r>
              <a:rPr sz="3200" spc="5" dirty="0">
                <a:latin typeface="Times New Roman"/>
                <a:cs typeface="Times New Roman"/>
              </a:rPr>
              <a:t>and </a:t>
            </a:r>
            <a:r>
              <a:rPr sz="3200" dirty="0">
                <a:latin typeface="Times New Roman"/>
                <a:cs typeface="Times New Roman"/>
              </a:rPr>
              <a:t>values of sales </a:t>
            </a:r>
            <a:r>
              <a:rPr sz="3200" spc="-5" dirty="0">
                <a:latin typeface="Times New Roman"/>
                <a:cs typeface="Times New Roman"/>
              </a:rPr>
              <a:t>to </a:t>
            </a:r>
            <a:r>
              <a:rPr sz="3200" spc="-10" dirty="0">
                <a:latin typeface="Times New Roman"/>
                <a:cs typeface="Times New Roman"/>
              </a:rPr>
              <a:t>be  </a:t>
            </a:r>
            <a:r>
              <a:rPr sz="3200" dirty="0">
                <a:latin typeface="Times New Roman"/>
                <a:cs typeface="Times New Roman"/>
              </a:rPr>
              <a:t>achieved </a:t>
            </a:r>
            <a:r>
              <a:rPr sz="3200" spc="-5" dirty="0">
                <a:latin typeface="Times New Roman"/>
                <a:cs typeface="Times New Roman"/>
              </a:rPr>
              <a:t>in </a:t>
            </a:r>
            <a:r>
              <a:rPr sz="3200" dirty="0">
                <a:latin typeface="Times New Roman"/>
                <a:cs typeface="Times New Roman"/>
              </a:rPr>
              <a:t>a </a:t>
            </a:r>
            <a:r>
              <a:rPr sz="3200" spc="5" dirty="0">
                <a:latin typeface="Times New Roman"/>
                <a:cs typeface="Times New Roman"/>
              </a:rPr>
              <a:t>budget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period.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7309" y="403607"/>
            <a:ext cx="10815781" cy="5312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1334" indent="-508634">
              <a:spcBef>
                <a:spcPts val="105"/>
              </a:spcBef>
              <a:buAutoNum type="arabicPeriod" startAt="2"/>
              <a:tabLst>
                <a:tab pos="520700" algn="l"/>
                <a:tab pos="521334" algn="l"/>
              </a:tabLst>
            </a:pPr>
            <a:r>
              <a:rPr sz="3200" b="1" dirty="0">
                <a:latin typeface="Times New Roman"/>
                <a:cs typeface="Times New Roman"/>
              </a:rPr>
              <a:t>PRODUCTION</a:t>
            </a:r>
            <a:r>
              <a:rPr sz="3200" b="1" spc="-40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Times New Roman"/>
                <a:cs typeface="Times New Roman"/>
              </a:rPr>
              <a:t>BUDGET:</a:t>
            </a:r>
            <a:endParaRPr sz="3200" dirty="0">
              <a:latin typeface="Times New Roman"/>
              <a:cs typeface="Times New Roman"/>
            </a:endParaRPr>
          </a:p>
          <a:p>
            <a:pPr marL="457200" marR="5080" indent="-4572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Production budget involves planning</a:t>
            </a:r>
            <a:r>
              <a:rPr sz="3200" spc="-1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the  level of production which in turn  involves</a:t>
            </a:r>
          </a:p>
          <a:p>
            <a:pPr marL="1405255" lvl="3" indent="-377190">
              <a:spcBef>
                <a:spcPts val="2520"/>
              </a:spcBef>
              <a:buAutoNum type="alphaLcPeriod"/>
              <a:tabLst>
                <a:tab pos="491490" algn="l"/>
              </a:tabLst>
            </a:pPr>
            <a:r>
              <a:rPr sz="3200" dirty="0">
                <a:latin typeface="Times New Roman"/>
                <a:cs typeface="Times New Roman"/>
              </a:rPr>
              <a:t>What is to be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produced?</a:t>
            </a:r>
          </a:p>
          <a:p>
            <a:pPr marL="1428115" lvl="3" indent="-501650">
              <a:spcBef>
                <a:spcPts val="2520"/>
              </a:spcBef>
              <a:buAutoNum type="alphaLcPeriod"/>
              <a:tabLst>
                <a:tab pos="513715" algn="l"/>
                <a:tab pos="514350" algn="l"/>
              </a:tabLst>
            </a:pPr>
            <a:r>
              <a:rPr sz="3200" dirty="0">
                <a:latin typeface="Times New Roman"/>
                <a:cs typeface="Times New Roman"/>
              </a:rPr>
              <a:t>When is it to be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produced?</a:t>
            </a:r>
          </a:p>
          <a:p>
            <a:pPr marL="1412875" lvl="3" indent="-486409">
              <a:spcBef>
                <a:spcPts val="2525"/>
              </a:spcBef>
              <a:buAutoNum type="alphaLcPeriod"/>
              <a:tabLst>
                <a:tab pos="498475" algn="l"/>
                <a:tab pos="499109" algn="l"/>
              </a:tabLst>
            </a:pPr>
            <a:r>
              <a:rPr sz="3200" dirty="0">
                <a:latin typeface="Times New Roman"/>
                <a:cs typeface="Times New Roman"/>
              </a:rPr>
              <a:t>How is it to be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produced?</a:t>
            </a:r>
          </a:p>
          <a:p>
            <a:pPr marL="1428115" lvl="3" indent="-501650">
              <a:spcBef>
                <a:spcPts val="2515"/>
              </a:spcBef>
              <a:buAutoNum type="alphaLcPeriod"/>
              <a:tabLst>
                <a:tab pos="513715" algn="l"/>
                <a:tab pos="514350" algn="l"/>
              </a:tabLst>
            </a:pPr>
            <a:r>
              <a:rPr sz="3200" dirty="0">
                <a:latin typeface="Times New Roman"/>
                <a:cs typeface="Times New Roman"/>
              </a:rPr>
              <a:t>Where is it to be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produced?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8909" y="556007"/>
            <a:ext cx="10760364" cy="444801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622935" algn="l"/>
                <a:tab pos="2573020" algn="l"/>
                <a:tab pos="5554980" algn="l"/>
              </a:tabLst>
            </a:pPr>
            <a:r>
              <a:rPr sz="3200" b="1" dirty="0">
                <a:latin typeface="Times New Roman"/>
                <a:cs typeface="Times New Roman"/>
              </a:rPr>
              <a:t>3.	COST</a:t>
            </a:r>
            <a:r>
              <a:rPr sz="3200" b="1" spc="-6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OF	PRODUCTION	</a:t>
            </a:r>
            <a:r>
              <a:rPr sz="3200" b="1" spc="-35" dirty="0">
                <a:latin typeface="Times New Roman"/>
                <a:cs typeface="Times New Roman"/>
              </a:rPr>
              <a:t>BUDGET:</a:t>
            </a:r>
            <a:endParaRPr lang="en-IN" sz="3200" b="1" spc="-35" dirty="0">
              <a:latin typeface="Times New Roman"/>
              <a:cs typeface="Times New Roman"/>
            </a:endParaRPr>
          </a:p>
          <a:p>
            <a:pPr marL="12700">
              <a:spcBef>
                <a:spcPts val="105"/>
              </a:spcBef>
              <a:tabLst>
                <a:tab pos="622935" algn="l"/>
                <a:tab pos="2573020" algn="l"/>
                <a:tab pos="5554980" algn="l"/>
              </a:tabLst>
            </a:pPr>
            <a:endParaRPr lang="en-IN" sz="3200" dirty="0">
              <a:latin typeface="Times New Roman"/>
              <a:cs typeface="Times New Roman"/>
            </a:endParaRPr>
          </a:p>
          <a:p>
            <a:pPr marL="469900" indent="-457200">
              <a:spcBef>
                <a:spcPts val="105"/>
              </a:spcBef>
              <a:buFont typeface="Arial" panose="020B0604020202020204" pitchFamily="34" charset="0"/>
              <a:buChar char="•"/>
              <a:tabLst>
                <a:tab pos="622935" algn="l"/>
                <a:tab pos="2573020" algn="l"/>
                <a:tab pos="5554980" algn="l"/>
              </a:tabLst>
            </a:pPr>
            <a:r>
              <a:rPr sz="3200" dirty="0">
                <a:latin typeface="Times New Roman"/>
                <a:cs typeface="Times New Roman"/>
              </a:rPr>
              <a:t>This budget is an estimate of cost of  output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planned</a:t>
            </a:r>
            <a:r>
              <a:rPr lang="en-IN" sz="32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for a </a:t>
            </a:r>
            <a:r>
              <a:rPr sz="3200" spc="5" dirty="0">
                <a:latin typeface="Times New Roman"/>
                <a:cs typeface="Times New Roman"/>
              </a:rPr>
              <a:t>budget </a:t>
            </a:r>
            <a:r>
              <a:rPr sz="3200" dirty="0">
                <a:latin typeface="Times New Roman"/>
                <a:cs typeface="Times New Roman"/>
              </a:rPr>
              <a:t>period and</a:t>
            </a:r>
            <a:r>
              <a:rPr sz="3200" spc="-1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may  be classified into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–</a:t>
            </a:r>
          </a:p>
          <a:p>
            <a:pPr marL="713740" lvl="1" indent="-244475">
              <a:spcBef>
                <a:spcPts val="2520"/>
              </a:spcBef>
              <a:buChar char="•"/>
              <a:tabLst>
                <a:tab pos="257175" algn="l"/>
              </a:tabLst>
            </a:pPr>
            <a:r>
              <a:rPr sz="3200" spc="-5" dirty="0">
                <a:latin typeface="Times New Roman"/>
                <a:cs typeface="Times New Roman"/>
              </a:rPr>
              <a:t>Material </a:t>
            </a:r>
            <a:r>
              <a:rPr sz="3200" dirty="0">
                <a:latin typeface="Times New Roman"/>
                <a:cs typeface="Times New Roman"/>
              </a:rPr>
              <a:t>Cost Budget</a:t>
            </a:r>
          </a:p>
          <a:p>
            <a:pPr marL="713740" lvl="1" indent="-244475">
              <a:spcBef>
                <a:spcPts val="2520"/>
              </a:spcBef>
              <a:buChar char="•"/>
              <a:tabLst>
                <a:tab pos="257175" algn="l"/>
              </a:tabLst>
            </a:pPr>
            <a:r>
              <a:rPr sz="3200" dirty="0">
                <a:latin typeface="Times New Roman"/>
                <a:cs typeface="Times New Roman"/>
              </a:rPr>
              <a:t>Labour Cost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Budget</a:t>
            </a:r>
          </a:p>
          <a:p>
            <a:pPr marL="713740" lvl="1" indent="-244475">
              <a:spcBef>
                <a:spcPts val="2520"/>
              </a:spcBef>
              <a:buChar char="•"/>
              <a:tabLst>
                <a:tab pos="257175" algn="l"/>
              </a:tabLst>
            </a:pPr>
            <a:r>
              <a:rPr sz="3200" dirty="0">
                <a:latin typeface="Times New Roman"/>
                <a:cs typeface="Times New Roman"/>
              </a:rPr>
              <a:t>Overhead Cost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Budget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1964" y="556006"/>
            <a:ext cx="10935853" cy="200888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621665" algn="l"/>
              </a:tabLst>
            </a:pPr>
            <a:r>
              <a:rPr sz="3200" dirty="0">
                <a:latin typeface="Times New Roman"/>
                <a:cs typeface="Times New Roman"/>
              </a:rPr>
              <a:t>4.	</a:t>
            </a:r>
            <a:r>
              <a:rPr sz="3200" b="1" dirty="0">
                <a:latin typeface="Times New Roman"/>
                <a:cs typeface="Times New Roman"/>
              </a:rPr>
              <a:t>PURCHASE</a:t>
            </a:r>
            <a:r>
              <a:rPr sz="3200" b="1" spc="-35" dirty="0">
                <a:latin typeface="Times New Roman"/>
                <a:cs typeface="Times New Roman"/>
              </a:rPr>
              <a:t> BUDGET:</a:t>
            </a:r>
            <a:endParaRPr lang="en-IN" sz="3200" b="1" dirty="0">
              <a:latin typeface="Times New Roman"/>
              <a:cs typeface="Times New Roman"/>
            </a:endParaRPr>
          </a:p>
          <a:p>
            <a:pPr marL="12700">
              <a:spcBef>
                <a:spcPts val="105"/>
              </a:spcBef>
              <a:tabLst>
                <a:tab pos="621665" algn="l"/>
              </a:tabLst>
            </a:pPr>
            <a:endParaRPr lang="en-IN" sz="3200" b="1" spc="-5" dirty="0">
              <a:latin typeface="Times New Roman"/>
              <a:cs typeface="Times New Roman"/>
            </a:endParaRPr>
          </a:p>
          <a:p>
            <a:pPr marL="469900" indent="-457200">
              <a:spcBef>
                <a:spcPts val="105"/>
              </a:spcBef>
              <a:buFont typeface="Arial" panose="020B0604020202020204" pitchFamily="34" charset="0"/>
              <a:buChar char="•"/>
              <a:tabLst>
                <a:tab pos="621665" algn="l"/>
              </a:tabLst>
            </a:pPr>
            <a:r>
              <a:rPr sz="3200" spc="-5" dirty="0">
                <a:latin typeface="Times New Roman"/>
                <a:cs typeface="Times New Roman"/>
              </a:rPr>
              <a:t>This </a:t>
            </a:r>
            <a:r>
              <a:rPr sz="3200" dirty="0">
                <a:latin typeface="Times New Roman"/>
                <a:cs typeface="Times New Roman"/>
              </a:rPr>
              <a:t>budget provides information about  the </a:t>
            </a:r>
            <a:r>
              <a:rPr sz="3200" spc="-5" dirty="0">
                <a:latin typeface="Times New Roman"/>
                <a:cs typeface="Times New Roman"/>
              </a:rPr>
              <a:t>materials to be acquired from the </a:t>
            </a:r>
            <a:r>
              <a:rPr sz="3200" dirty="0">
                <a:latin typeface="Times New Roman"/>
                <a:cs typeface="Times New Roman"/>
              </a:rPr>
              <a:t>market  during the </a:t>
            </a:r>
            <a:r>
              <a:rPr sz="3200" spc="5" dirty="0">
                <a:latin typeface="Times New Roman"/>
                <a:cs typeface="Times New Roman"/>
              </a:rPr>
              <a:t>budget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period.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8073" y="479807"/>
            <a:ext cx="11120582" cy="46455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22300" indent="-609600">
              <a:spcBef>
                <a:spcPts val="105"/>
              </a:spcBef>
              <a:buAutoNum type="arabicPeriod" startAt="5"/>
              <a:tabLst>
                <a:tab pos="621665" algn="l"/>
                <a:tab pos="622300" algn="l"/>
                <a:tab pos="3288029" algn="l"/>
              </a:tabLst>
            </a:pPr>
            <a:r>
              <a:rPr sz="3200" b="1" dirty="0">
                <a:latin typeface="Times New Roman"/>
                <a:cs typeface="Times New Roman"/>
              </a:rPr>
              <a:t>PERSONNEL	</a:t>
            </a:r>
            <a:r>
              <a:rPr sz="3200" b="1" spc="-35" dirty="0">
                <a:latin typeface="Times New Roman"/>
                <a:cs typeface="Times New Roman"/>
              </a:rPr>
              <a:t>BUDGET:</a:t>
            </a:r>
            <a:endParaRPr lang="en-IN" sz="3200" b="1" spc="-35" dirty="0">
              <a:latin typeface="Times New Roman"/>
              <a:cs typeface="Times New Roman"/>
            </a:endParaRPr>
          </a:p>
          <a:p>
            <a:pPr marL="622300" indent="-609600">
              <a:spcBef>
                <a:spcPts val="105"/>
              </a:spcBef>
              <a:buAutoNum type="arabicPeriod" startAt="5"/>
              <a:tabLst>
                <a:tab pos="621665" algn="l"/>
                <a:tab pos="622300" algn="l"/>
                <a:tab pos="3288029" algn="l"/>
              </a:tabLst>
            </a:pPr>
            <a:endParaRPr lang="en-IN" sz="3200" b="1" spc="-35" dirty="0">
              <a:latin typeface="Times New Roman"/>
              <a:cs typeface="Times New Roman"/>
            </a:endParaRPr>
          </a:p>
          <a:p>
            <a:pPr marL="469900" indent="-457200">
              <a:spcBef>
                <a:spcPts val="105"/>
              </a:spcBef>
              <a:buFont typeface="Arial" panose="020B0604020202020204" pitchFamily="34" charset="0"/>
              <a:buChar char="•"/>
              <a:tabLst>
                <a:tab pos="621665" algn="l"/>
                <a:tab pos="622300" algn="l"/>
                <a:tab pos="3288029" algn="l"/>
              </a:tabLst>
            </a:pPr>
            <a:r>
              <a:rPr sz="3200" dirty="0">
                <a:latin typeface="Times New Roman"/>
                <a:cs typeface="Times New Roman"/>
              </a:rPr>
              <a:t>This budget gives an estimate of </a:t>
            </a:r>
            <a:r>
              <a:rPr sz="3200" spc="-5" dirty="0">
                <a:latin typeface="Times New Roman"/>
                <a:cs typeface="Times New Roman"/>
              </a:rPr>
              <a:t>the  </a:t>
            </a:r>
            <a:r>
              <a:rPr sz="3200" dirty="0">
                <a:latin typeface="Times New Roman"/>
                <a:cs typeface="Times New Roman"/>
              </a:rPr>
              <a:t>requirements of direct labor essential </a:t>
            </a:r>
            <a:r>
              <a:rPr sz="3200" spc="-15" dirty="0">
                <a:latin typeface="Times New Roman"/>
                <a:cs typeface="Times New Roman"/>
              </a:rPr>
              <a:t>to  </a:t>
            </a:r>
            <a:r>
              <a:rPr sz="3200" dirty="0">
                <a:latin typeface="Times New Roman"/>
                <a:cs typeface="Times New Roman"/>
              </a:rPr>
              <a:t>meet the production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target.</a:t>
            </a:r>
            <a:endParaRPr lang="en-IN" sz="3200" spc="-10" dirty="0">
              <a:latin typeface="Times New Roman"/>
              <a:cs typeface="Times New Roman"/>
            </a:endParaRPr>
          </a:p>
          <a:p>
            <a:pPr marL="469900" indent="-457200">
              <a:spcBef>
                <a:spcPts val="105"/>
              </a:spcBef>
              <a:buFont typeface="Arial" panose="020B0604020202020204" pitchFamily="34" charset="0"/>
              <a:buChar char="•"/>
              <a:tabLst>
                <a:tab pos="621665" algn="l"/>
                <a:tab pos="622300" algn="l"/>
                <a:tab pos="3288029" algn="l"/>
              </a:tabLst>
            </a:pPr>
            <a:endParaRPr lang="en-IN" sz="3200" spc="-10" dirty="0">
              <a:latin typeface="Times New Roman"/>
              <a:cs typeface="Times New Roman"/>
            </a:endParaRPr>
          </a:p>
          <a:p>
            <a:pPr marL="469900" indent="-457200">
              <a:spcBef>
                <a:spcPts val="105"/>
              </a:spcBef>
              <a:buFont typeface="Arial" panose="020B0604020202020204" pitchFamily="34" charset="0"/>
              <a:buChar char="•"/>
              <a:tabLst>
                <a:tab pos="621665" algn="l"/>
                <a:tab pos="622300" algn="l"/>
                <a:tab pos="3288029" algn="l"/>
              </a:tabLst>
            </a:pPr>
            <a:r>
              <a:rPr sz="3200" dirty="0">
                <a:latin typeface="Times New Roman"/>
                <a:cs typeface="Times New Roman"/>
              </a:rPr>
              <a:t>This </a:t>
            </a:r>
            <a:r>
              <a:rPr sz="3200" spc="5" dirty="0">
                <a:latin typeface="Times New Roman"/>
                <a:cs typeface="Times New Roman"/>
              </a:rPr>
              <a:t>budget </a:t>
            </a:r>
            <a:r>
              <a:rPr sz="3200" dirty="0">
                <a:latin typeface="Times New Roman"/>
                <a:cs typeface="Times New Roman"/>
              </a:rPr>
              <a:t>may be classified into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–</a:t>
            </a:r>
          </a:p>
          <a:p>
            <a:pPr marL="1718310" lvl="1" indent="-589280">
              <a:spcBef>
                <a:spcPts val="2520"/>
              </a:spcBef>
              <a:buAutoNum type="alphaLcPeriod"/>
              <a:tabLst>
                <a:tab pos="1718310" algn="l"/>
                <a:tab pos="1718945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Labor Requirement</a:t>
            </a:r>
            <a:r>
              <a:rPr lang="en-US" sz="3200" spc="-110" dirty="0">
                <a:latin typeface="Times New Roman"/>
                <a:cs typeface="Times New Roman"/>
              </a:rPr>
              <a:t> </a:t>
            </a:r>
            <a:r>
              <a:rPr lang="en-US" sz="3200" spc="5" dirty="0">
                <a:latin typeface="Times New Roman"/>
                <a:cs typeface="Times New Roman"/>
              </a:rPr>
              <a:t>Budget</a:t>
            </a:r>
            <a:endParaRPr lang="en-US" sz="3200" dirty="0">
              <a:latin typeface="Times New Roman"/>
              <a:cs typeface="Times New Roman"/>
            </a:endParaRPr>
          </a:p>
          <a:p>
            <a:pPr marL="1739264" lvl="1" indent="-610235">
              <a:spcBef>
                <a:spcPts val="2520"/>
              </a:spcBef>
              <a:buAutoNum type="alphaLcPeriod"/>
              <a:tabLst>
                <a:tab pos="1739264" algn="l"/>
                <a:tab pos="1739900" algn="l"/>
              </a:tabLst>
            </a:pPr>
            <a:r>
              <a:rPr lang="en-US" sz="3200" dirty="0">
                <a:latin typeface="Times New Roman"/>
                <a:cs typeface="Times New Roman"/>
              </a:rPr>
              <a:t>Labor Recruitment</a:t>
            </a:r>
            <a:r>
              <a:rPr lang="en-US" sz="3200" spc="-105" dirty="0">
                <a:latin typeface="Times New Roman"/>
                <a:cs typeface="Times New Roman"/>
              </a:rPr>
              <a:t> </a:t>
            </a:r>
            <a:r>
              <a:rPr lang="en-US" sz="3200" spc="5" dirty="0">
                <a:latin typeface="Times New Roman"/>
                <a:cs typeface="Times New Roman"/>
              </a:rPr>
              <a:t>Budget</a:t>
            </a:r>
            <a:endParaRPr lang="en-US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9527" y="160375"/>
            <a:ext cx="11231418" cy="43947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marR="5080" indent="-283845">
              <a:lnSpc>
                <a:spcPct val="150000"/>
              </a:lnSpc>
              <a:spcBef>
                <a:spcPts val="100"/>
              </a:spcBef>
              <a:tabLst>
                <a:tab pos="713105" algn="l"/>
                <a:tab pos="3368675" algn="l"/>
                <a:tab pos="4645660" algn="l"/>
              </a:tabLst>
            </a:pPr>
            <a:r>
              <a:rPr sz="3200" b="1" spc="5" dirty="0">
                <a:latin typeface="Times New Roman"/>
                <a:cs typeface="Times New Roman"/>
              </a:rPr>
              <a:t>6</a:t>
            </a:r>
            <a:r>
              <a:rPr sz="3200" b="1" dirty="0">
                <a:latin typeface="Times New Roman"/>
                <a:cs typeface="Times New Roman"/>
              </a:rPr>
              <a:t>.	RE</a:t>
            </a:r>
            <a:r>
              <a:rPr sz="3200" b="1" spc="-20" dirty="0">
                <a:latin typeface="Times New Roman"/>
                <a:cs typeface="Times New Roman"/>
              </a:rPr>
              <a:t>S</a:t>
            </a:r>
            <a:r>
              <a:rPr sz="3200" b="1" dirty="0">
                <a:latin typeface="Times New Roman"/>
                <a:cs typeface="Times New Roman"/>
              </a:rPr>
              <a:t>EARCH	AND	DEVE</a:t>
            </a:r>
            <a:r>
              <a:rPr sz="3200" b="1" spc="-10" dirty="0">
                <a:latin typeface="Times New Roman"/>
                <a:cs typeface="Times New Roman"/>
              </a:rPr>
              <a:t>L</a:t>
            </a:r>
            <a:r>
              <a:rPr sz="3200" b="1" dirty="0">
                <a:latin typeface="Times New Roman"/>
                <a:cs typeface="Times New Roman"/>
              </a:rPr>
              <a:t>OPM</a:t>
            </a:r>
            <a:r>
              <a:rPr sz="3200" b="1" spc="-15" dirty="0">
                <a:latin typeface="Times New Roman"/>
                <a:cs typeface="Times New Roman"/>
              </a:rPr>
              <a:t>E</a:t>
            </a:r>
            <a:r>
              <a:rPr sz="3200" b="1" dirty="0">
                <a:latin typeface="Times New Roman"/>
                <a:cs typeface="Times New Roman"/>
              </a:rPr>
              <a:t>NT  </a:t>
            </a:r>
            <a:r>
              <a:rPr sz="3200" b="1" spc="-35" dirty="0">
                <a:latin typeface="Times New Roman"/>
                <a:cs typeface="Times New Roman"/>
              </a:rPr>
              <a:t>BUDGET:</a:t>
            </a:r>
            <a:endParaRPr lang="en-IN" sz="3200" b="1" spc="-35" dirty="0">
              <a:latin typeface="Times New Roman"/>
              <a:cs typeface="Times New Roman"/>
            </a:endParaRPr>
          </a:p>
          <a:p>
            <a:pPr marL="295910" marR="5080" indent="-283845">
              <a:lnSpc>
                <a:spcPct val="150000"/>
              </a:lnSpc>
              <a:spcBef>
                <a:spcPts val="100"/>
              </a:spcBef>
              <a:tabLst>
                <a:tab pos="713105" algn="l"/>
                <a:tab pos="3368675" algn="l"/>
                <a:tab pos="4645660" algn="l"/>
              </a:tabLst>
            </a:pPr>
            <a:endParaRPr lang="en-IN" sz="3200" dirty="0">
              <a:latin typeface="Times New Roman"/>
              <a:cs typeface="Times New Roman"/>
            </a:endParaRPr>
          </a:p>
          <a:p>
            <a:pPr marL="457200" marR="5080" indent="-457200">
              <a:lnSpc>
                <a:spcPct val="15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713105" algn="l"/>
                <a:tab pos="3368675" algn="l"/>
                <a:tab pos="4645660" algn="l"/>
              </a:tabLst>
            </a:pPr>
            <a:r>
              <a:rPr sz="3200" dirty="0">
                <a:latin typeface="Times New Roman"/>
                <a:cs typeface="Times New Roman"/>
              </a:rPr>
              <a:t>This budget provides </a:t>
            </a:r>
            <a:r>
              <a:rPr sz="3200" spc="-5" dirty="0">
                <a:latin typeface="Times New Roman"/>
                <a:cs typeface="Times New Roman"/>
              </a:rPr>
              <a:t>an </a:t>
            </a:r>
            <a:r>
              <a:rPr sz="3200" dirty="0">
                <a:latin typeface="Times New Roman"/>
                <a:cs typeface="Times New Roman"/>
              </a:rPr>
              <a:t>estimate </a:t>
            </a:r>
            <a:r>
              <a:rPr sz="3200" spc="5" dirty="0">
                <a:latin typeface="Times New Roman"/>
                <a:cs typeface="Times New Roman"/>
              </a:rPr>
              <a:t>of  </a:t>
            </a:r>
            <a:r>
              <a:rPr sz="3200" dirty="0">
                <a:latin typeface="Times New Roman"/>
                <a:cs typeface="Times New Roman"/>
              </a:rPr>
              <a:t>expenditure </a:t>
            </a:r>
            <a:r>
              <a:rPr sz="3200" spc="-10" dirty="0">
                <a:latin typeface="Times New Roman"/>
                <a:cs typeface="Times New Roman"/>
              </a:rPr>
              <a:t>to </a:t>
            </a:r>
            <a:r>
              <a:rPr sz="3200" dirty="0">
                <a:latin typeface="Times New Roman"/>
                <a:cs typeface="Times New Roman"/>
              </a:rPr>
              <a:t>be invest </a:t>
            </a:r>
            <a:r>
              <a:rPr sz="3200" spc="-5" dirty="0">
                <a:latin typeface="Times New Roman"/>
                <a:cs typeface="Times New Roman"/>
              </a:rPr>
              <a:t>on </a:t>
            </a:r>
            <a:r>
              <a:rPr sz="3200" dirty="0">
                <a:latin typeface="Times New Roman"/>
                <a:cs typeface="Times New Roman"/>
              </a:rPr>
              <a:t>R&amp;D </a:t>
            </a:r>
            <a:r>
              <a:rPr sz="3200" spc="-5" dirty="0">
                <a:latin typeface="Times New Roman"/>
                <a:cs typeface="Times New Roman"/>
              </a:rPr>
              <a:t>during the  </a:t>
            </a:r>
            <a:r>
              <a:rPr sz="3200" dirty="0">
                <a:latin typeface="Times New Roman"/>
                <a:cs typeface="Times New Roman"/>
              </a:rPr>
              <a:t>budget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period.</a:t>
            </a:r>
            <a:endParaRPr lang="en-IN" sz="3200" dirty="0">
              <a:latin typeface="Times New Roman"/>
              <a:cs typeface="Times New Roman"/>
            </a:endParaRPr>
          </a:p>
          <a:p>
            <a:pPr marL="457200" marR="5080" indent="-457200">
              <a:lnSpc>
                <a:spcPct val="15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713105" algn="l"/>
                <a:tab pos="3368675" algn="l"/>
                <a:tab pos="4645660" algn="l"/>
              </a:tabLst>
            </a:pPr>
            <a:r>
              <a:rPr sz="3200" dirty="0">
                <a:latin typeface="Times New Roman"/>
                <a:cs typeface="Times New Roman"/>
              </a:rPr>
              <a:t>A R&amp;D budget </a:t>
            </a:r>
            <a:r>
              <a:rPr sz="3200" spc="-5" dirty="0">
                <a:latin typeface="Times New Roman"/>
                <a:cs typeface="Times New Roman"/>
              </a:rPr>
              <a:t>is </a:t>
            </a:r>
            <a:r>
              <a:rPr sz="3200" dirty="0">
                <a:latin typeface="Times New Roman"/>
                <a:cs typeface="Times New Roman"/>
              </a:rPr>
              <a:t>prepared </a:t>
            </a:r>
            <a:r>
              <a:rPr sz="3200" spc="-5" dirty="0">
                <a:latin typeface="Times New Roman"/>
                <a:cs typeface="Times New Roman"/>
              </a:rPr>
              <a:t>taking into</a:t>
            </a:r>
            <a:r>
              <a:rPr lang="en-IN"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consideration </a:t>
            </a:r>
            <a:r>
              <a:rPr sz="3200" spc="-5" dirty="0">
                <a:latin typeface="Times New Roman"/>
                <a:cs typeface="Times New Roman"/>
              </a:rPr>
              <a:t>the </a:t>
            </a:r>
            <a:r>
              <a:rPr sz="3200" dirty="0">
                <a:latin typeface="Times New Roman"/>
                <a:cs typeface="Times New Roman"/>
              </a:rPr>
              <a:t>research projects in hand  </a:t>
            </a:r>
            <a:r>
              <a:rPr sz="3200" spc="5" dirty="0">
                <a:latin typeface="Times New Roman"/>
                <a:cs typeface="Times New Roman"/>
              </a:rPr>
              <a:t>and new </a:t>
            </a:r>
            <a:r>
              <a:rPr sz="3200" dirty="0">
                <a:latin typeface="Times New Roman"/>
                <a:cs typeface="Times New Roman"/>
              </a:rPr>
              <a:t>R &amp; D projects </a:t>
            </a:r>
            <a:r>
              <a:rPr sz="3200" spc="-5" dirty="0">
                <a:latin typeface="Times New Roman"/>
                <a:cs typeface="Times New Roman"/>
              </a:rPr>
              <a:t>to </a:t>
            </a:r>
            <a:r>
              <a:rPr sz="3200" dirty="0">
                <a:latin typeface="Times New Roman"/>
                <a:cs typeface="Times New Roman"/>
              </a:rPr>
              <a:t>be taken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up.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84899" y="527868"/>
            <a:ext cx="4822202" cy="690574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b="1"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94327" y="1619757"/>
            <a:ext cx="10686473" cy="31733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328930" indent="-342900" algn="just">
              <a:spcBef>
                <a:spcPts val="105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Executive Action by given members of an  undertaking to maintain the cost with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budget  and/or standards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established.</a:t>
            </a:r>
          </a:p>
          <a:p>
            <a:pPr marL="355600" marR="5080" indent="-342900" algn="just">
              <a:spcBef>
                <a:spcPts val="770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According to CIMA “ it is the regulation by</a:t>
            </a:r>
            <a:r>
              <a:rPr sz="3200" spc="-3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an  executive action of the costs of operating an  undertaking particularly where such action is  guided by cost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accounting.</a:t>
            </a:r>
          </a:p>
          <a:p>
            <a:pPr marL="355600" indent="-342900" algn="just">
              <a:spcBef>
                <a:spcPts val="770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Requires close monitoring and</a:t>
            </a:r>
            <a:r>
              <a:rPr sz="3200" spc="-10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management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3491" y="501143"/>
            <a:ext cx="7502525" cy="51371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2935" algn="l"/>
                <a:tab pos="5665470" algn="l"/>
              </a:tabLst>
            </a:pPr>
            <a:r>
              <a:rPr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7.	CAPI</a:t>
            </a:r>
            <a:r>
              <a:rPr sz="3200" b="1" spc="-245" dirty="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AL</a:t>
            </a:r>
            <a:r>
              <a:rPr sz="3200" b="1" spc="-1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XPENDITU</a:t>
            </a:r>
            <a:r>
              <a:rPr sz="3200" b="1" spc="5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E	BUD</a:t>
            </a:r>
            <a:r>
              <a:rPr sz="3200" b="1" spc="5" dirty="0">
                <a:solidFill>
                  <a:srgbClr val="000000"/>
                </a:solidFill>
                <a:latin typeface="Times New Roman"/>
                <a:cs typeface="Times New Roman"/>
              </a:rPr>
              <a:t>G</a:t>
            </a:r>
            <a:r>
              <a:rPr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sz="3200" b="1" spc="-245" dirty="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3491" y="1294003"/>
            <a:ext cx="10843491" cy="3013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marR="734695" indent="-283845">
              <a:spcBef>
                <a:spcPts val="100"/>
              </a:spcBef>
            </a:pPr>
            <a:r>
              <a:rPr sz="3000" spc="-5" dirty="0">
                <a:latin typeface="Times New Roman"/>
                <a:cs typeface="Times New Roman"/>
              </a:rPr>
              <a:t>This is </a:t>
            </a:r>
            <a:r>
              <a:rPr sz="3000" dirty="0">
                <a:latin typeface="Times New Roman"/>
                <a:cs typeface="Times New Roman"/>
              </a:rPr>
              <a:t>an </a:t>
            </a:r>
            <a:r>
              <a:rPr sz="3000" spc="-5" dirty="0">
                <a:latin typeface="Times New Roman"/>
                <a:cs typeface="Times New Roman"/>
              </a:rPr>
              <a:t>important </a:t>
            </a:r>
            <a:r>
              <a:rPr sz="3000" dirty="0">
                <a:latin typeface="Times New Roman"/>
                <a:cs typeface="Times New Roman"/>
              </a:rPr>
              <a:t>budget </a:t>
            </a:r>
            <a:r>
              <a:rPr sz="3000" spc="-5" dirty="0">
                <a:latin typeface="Times New Roman"/>
                <a:cs typeface="Times New Roman"/>
              </a:rPr>
              <a:t>providing </a:t>
            </a:r>
            <a:r>
              <a:rPr sz="3000" dirty="0">
                <a:latin typeface="Times New Roman"/>
                <a:cs typeface="Times New Roman"/>
              </a:rPr>
              <a:t>for the  </a:t>
            </a:r>
            <a:r>
              <a:rPr sz="3000" spc="-5" dirty="0">
                <a:latin typeface="Times New Roman"/>
                <a:cs typeface="Times New Roman"/>
              </a:rPr>
              <a:t>following</a:t>
            </a:r>
            <a:r>
              <a:rPr sz="300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factors:</a:t>
            </a:r>
            <a:endParaRPr sz="3000" dirty="0">
              <a:latin typeface="Times New Roman"/>
              <a:cs typeface="Times New Roman"/>
            </a:endParaRPr>
          </a:p>
          <a:p>
            <a:pPr marL="925195" lvl="1" indent="-361950">
              <a:spcBef>
                <a:spcPts val="1760"/>
              </a:spcBef>
              <a:buAutoNum type="alphaLcPeriod"/>
              <a:tabLst>
                <a:tab pos="468630" algn="l"/>
              </a:tabLst>
            </a:pPr>
            <a:r>
              <a:rPr sz="3000" spc="-5" dirty="0">
                <a:latin typeface="Times New Roman"/>
                <a:cs typeface="Times New Roman"/>
              </a:rPr>
              <a:t>Replacement of existing</a:t>
            </a:r>
            <a:r>
              <a:rPr sz="3000" spc="8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things.</a:t>
            </a:r>
            <a:endParaRPr lang="en-IN" sz="3000" spc="-5" dirty="0">
              <a:latin typeface="Times New Roman"/>
              <a:cs typeface="Times New Roman"/>
            </a:endParaRPr>
          </a:p>
          <a:p>
            <a:pPr marL="925195" lvl="1" indent="-361950">
              <a:spcBef>
                <a:spcPts val="1760"/>
              </a:spcBef>
              <a:buAutoNum type="alphaLcPeriod"/>
              <a:tabLst>
                <a:tab pos="468630" algn="l"/>
              </a:tabLst>
            </a:pPr>
            <a:r>
              <a:rPr sz="3000" dirty="0">
                <a:latin typeface="Times New Roman"/>
                <a:cs typeface="Times New Roman"/>
              </a:rPr>
              <a:t>Purchase</a:t>
            </a:r>
            <a:r>
              <a:rPr lang="en-IN" sz="300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of</a:t>
            </a:r>
            <a:r>
              <a:rPr lang="en-IN" sz="300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a</a:t>
            </a:r>
            <a:r>
              <a:rPr sz="3000" spc="5" dirty="0">
                <a:latin typeface="Times New Roman"/>
                <a:cs typeface="Times New Roman"/>
              </a:rPr>
              <a:t>d</a:t>
            </a:r>
            <a:r>
              <a:rPr sz="3000" dirty="0">
                <a:latin typeface="Times New Roman"/>
                <a:cs typeface="Times New Roman"/>
              </a:rPr>
              <a:t>dition</a:t>
            </a:r>
            <a:r>
              <a:rPr sz="3000" spc="15" dirty="0">
                <a:latin typeface="Times New Roman"/>
                <a:cs typeface="Times New Roman"/>
              </a:rPr>
              <a:t>a</a:t>
            </a:r>
            <a:r>
              <a:rPr sz="3000" dirty="0">
                <a:latin typeface="Times New Roman"/>
                <a:cs typeface="Times New Roman"/>
              </a:rPr>
              <a:t>l</a:t>
            </a:r>
            <a:r>
              <a:rPr lang="en-IN" sz="300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useful</a:t>
            </a:r>
            <a:r>
              <a:rPr lang="en-IN" sz="300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thi</a:t>
            </a:r>
            <a:r>
              <a:rPr sz="3000" spc="5" dirty="0">
                <a:latin typeface="Times New Roman"/>
                <a:cs typeface="Times New Roman"/>
              </a:rPr>
              <a:t>n</a:t>
            </a:r>
            <a:r>
              <a:rPr sz="3000" spc="-5" dirty="0">
                <a:latin typeface="Times New Roman"/>
                <a:cs typeface="Times New Roman"/>
              </a:rPr>
              <a:t>gs</a:t>
            </a:r>
            <a:r>
              <a:rPr lang="en-IN" sz="3000" spc="-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t</a:t>
            </a:r>
            <a:r>
              <a:rPr sz="3000" dirty="0">
                <a:latin typeface="Times New Roman"/>
                <a:cs typeface="Times New Roman"/>
              </a:rPr>
              <a:t>o</a:t>
            </a:r>
            <a:r>
              <a:rPr lang="en-IN" sz="300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me</a:t>
            </a:r>
            <a:r>
              <a:rPr sz="3000" spc="15" dirty="0">
                <a:latin typeface="Times New Roman"/>
                <a:cs typeface="Times New Roman"/>
              </a:rPr>
              <a:t>e</a:t>
            </a:r>
            <a:r>
              <a:rPr sz="3000" dirty="0">
                <a:latin typeface="Times New Roman"/>
                <a:cs typeface="Times New Roman"/>
              </a:rPr>
              <a:t>t </a:t>
            </a:r>
            <a:r>
              <a:rPr sz="3000" spc="-5" dirty="0">
                <a:latin typeface="Times New Roman"/>
                <a:cs typeface="Times New Roman"/>
              </a:rPr>
              <a:t>increased</a:t>
            </a:r>
            <a:r>
              <a:rPr lang="en-IN" sz="3000" spc="15" dirty="0">
                <a:latin typeface="Times New Roman"/>
                <a:cs typeface="Times New Roman"/>
              </a:rPr>
              <a:t> </a:t>
            </a:r>
            <a:r>
              <a:rPr sz="3000" spc="-5" dirty="0" err="1">
                <a:latin typeface="Times New Roman"/>
                <a:cs typeface="Times New Roman"/>
              </a:rPr>
              <a:t>productio</a:t>
            </a:r>
            <a:r>
              <a:rPr lang="en-IN" sz="3000" spc="-5" dirty="0">
                <a:latin typeface="Times New Roman"/>
                <a:cs typeface="Times New Roman"/>
              </a:rPr>
              <a:t>n.</a:t>
            </a:r>
            <a:endParaRPr lang="en-US" sz="3000" dirty="0">
              <a:latin typeface="Times New Roman"/>
              <a:cs typeface="Times New Roman"/>
            </a:endParaRPr>
          </a:p>
          <a:p>
            <a:pPr marL="925195" lvl="1" indent="-361950">
              <a:spcBef>
                <a:spcPts val="1760"/>
              </a:spcBef>
              <a:buAutoNum type="alphaLcPeriod"/>
              <a:tabLst>
                <a:tab pos="468630" algn="l"/>
              </a:tabLst>
            </a:pPr>
            <a:r>
              <a:rPr lang="en-US" sz="3000" spc="-5" dirty="0">
                <a:latin typeface="Times New Roman"/>
                <a:cs typeface="Times New Roman"/>
              </a:rPr>
              <a:t>Installation </a:t>
            </a:r>
            <a:r>
              <a:rPr lang="en-US" sz="3000" dirty="0">
                <a:latin typeface="Times New Roman"/>
                <a:cs typeface="Times New Roman"/>
              </a:rPr>
              <a:t>of improved type of machinery </a:t>
            </a:r>
            <a:r>
              <a:rPr lang="en-US" sz="3000" spc="5" dirty="0">
                <a:latin typeface="Times New Roman"/>
                <a:cs typeface="Times New Roman"/>
              </a:rPr>
              <a:t>to </a:t>
            </a:r>
            <a:r>
              <a:rPr lang="en-US" sz="3000" dirty="0">
                <a:latin typeface="Times New Roman"/>
                <a:cs typeface="Times New Roman"/>
              </a:rPr>
              <a:t>reduce</a:t>
            </a:r>
            <a:r>
              <a:rPr lang="en-US" sz="3000" spc="5" dirty="0">
                <a:latin typeface="Times New Roman"/>
                <a:cs typeface="Times New Roman"/>
              </a:rPr>
              <a:t> </a:t>
            </a:r>
            <a:r>
              <a:rPr lang="en-US" sz="3000" spc="-5" dirty="0">
                <a:latin typeface="Times New Roman"/>
                <a:cs typeface="Times New Roman"/>
              </a:rPr>
              <a:t>costs.</a:t>
            </a:r>
            <a:endParaRPr lang="en-US"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1891" y="479807"/>
            <a:ext cx="10926618" cy="35259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621665" algn="l"/>
              </a:tabLst>
            </a:pPr>
            <a:r>
              <a:rPr sz="3200" b="1" dirty="0">
                <a:latin typeface="Times New Roman"/>
                <a:cs typeface="Times New Roman"/>
              </a:rPr>
              <a:t>8.	CASH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BUDGET</a:t>
            </a:r>
            <a:r>
              <a:rPr sz="3200" dirty="0">
                <a:latin typeface="Times New Roman"/>
                <a:cs typeface="Times New Roman"/>
              </a:rPr>
              <a:t>:</a:t>
            </a:r>
          </a:p>
          <a:p>
            <a:pPr marL="457200" marR="5080" indent="-45720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spc="-5" dirty="0">
                <a:latin typeface="Times New Roman"/>
                <a:cs typeface="Times New Roman"/>
              </a:rPr>
              <a:t>This budget </a:t>
            </a:r>
            <a:r>
              <a:rPr sz="3200" dirty="0">
                <a:latin typeface="Times New Roman"/>
                <a:cs typeface="Times New Roman"/>
              </a:rPr>
              <a:t>gives </a:t>
            </a:r>
            <a:r>
              <a:rPr sz="3200" spc="-5" dirty="0">
                <a:latin typeface="Times New Roman"/>
                <a:cs typeface="Times New Roman"/>
              </a:rPr>
              <a:t>an estimate </a:t>
            </a:r>
            <a:r>
              <a:rPr sz="3200" dirty="0">
                <a:latin typeface="Times New Roman"/>
                <a:cs typeface="Times New Roman"/>
              </a:rPr>
              <a:t>of </a:t>
            </a:r>
            <a:r>
              <a:rPr sz="3200" spc="-5" dirty="0">
                <a:latin typeface="Times New Roman"/>
                <a:cs typeface="Times New Roman"/>
              </a:rPr>
              <a:t>the  anticipated </a:t>
            </a:r>
            <a:r>
              <a:rPr sz="3200" dirty="0">
                <a:latin typeface="Times New Roman"/>
                <a:cs typeface="Times New Roman"/>
              </a:rPr>
              <a:t>receipts and payments of cash  during the </a:t>
            </a:r>
            <a:r>
              <a:rPr sz="3200" spc="5" dirty="0">
                <a:latin typeface="Times New Roman"/>
                <a:cs typeface="Times New Roman"/>
              </a:rPr>
              <a:t>budget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period.</a:t>
            </a:r>
          </a:p>
          <a:p>
            <a:pPr marL="457200" marR="5715" indent="-45720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Cash budget makes </a:t>
            </a:r>
            <a:r>
              <a:rPr sz="3200" spc="-5" dirty="0">
                <a:latin typeface="Times New Roman"/>
                <a:cs typeface="Times New Roman"/>
              </a:rPr>
              <a:t>the provision  </a:t>
            </a:r>
            <a:r>
              <a:rPr sz="3200" dirty="0">
                <a:latin typeface="Times New Roman"/>
                <a:cs typeface="Times New Roman"/>
              </a:rPr>
              <a:t>for </a:t>
            </a:r>
            <a:r>
              <a:rPr sz="3200" spc="-5" dirty="0">
                <a:latin typeface="Times New Roman"/>
                <a:cs typeface="Times New Roman"/>
              </a:rPr>
              <a:t>minimum </a:t>
            </a:r>
            <a:r>
              <a:rPr sz="3200" dirty="0">
                <a:latin typeface="Times New Roman"/>
                <a:cs typeface="Times New Roman"/>
              </a:rPr>
              <a:t>cash </a:t>
            </a:r>
            <a:r>
              <a:rPr sz="3200" spc="-5" dirty="0">
                <a:latin typeface="Times New Roman"/>
                <a:cs typeface="Times New Roman"/>
              </a:rPr>
              <a:t>balance </a:t>
            </a:r>
            <a:r>
              <a:rPr sz="3200" spc="-10" dirty="0">
                <a:latin typeface="Times New Roman"/>
                <a:cs typeface="Times New Roman"/>
              </a:rPr>
              <a:t>to </a:t>
            </a:r>
            <a:r>
              <a:rPr sz="3200" dirty="0">
                <a:latin typeface="Times New Roman"/>
                <a:cs typeface="Times New Roman"/>
              </a:rPr>
              <a:t>be maintained  at all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times.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5927" y="403607"/>
            <a:ext cx="10658764" cy="35259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621665" algn="l"/>
              </a:tabLst>
            </a:pPr>
            <a:r>
              <a:rPr sz="3200" b="1" dirty="0">
                <a:latin typeface="Times New Roman"/>
                <a:cs typeface="Times New Roman"/>
              </a:rPr>
              <a:t>9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.	MASTER</a:t>
            </a:r>
            <a:r>
              <a:rPr sz="3200" b="1" spc="-15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Times New Roman"/>
                <a:cs typeface="Times New Roman"/>
              </a:rPr>
              <a:t>BUDGET:</a:t>
            </a:r>
            <a:endParaRPr sz="3200" dirty="0">
              <a:latin typeface="Times New Roman"/>
              <a:cs typeface="Times New Roman"/>
            </a:endParaRPr>
          </a:p>
          <a:p>
            <a:pPr marL="457200" marR="5715" indent="-45720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spc="-10" dirty="0">
                <a:latin typeface="Times New Roman"/>
                <a:cs typeface="Times New Roman"/>
              </a:rPr>
              <a:t>It </a:t>
            </a:r>
            <a:r>
              <a:rPr sz="3200" spc="-5" dirty="0">
                <a:latin typeface="Times New Roman"/>
                <a:cs typeface="Times New Roman"/>
              </a:rPr>
              <a:t>is the budget incorporating its  </a:t>
            </a:r>
            <a:r>
              <a:rPr sz="3200" dirty="0">
                <a:latin typeface="Times New Roman"/>
                <a:cs typeface="Times New Roman"/>
              </a:rPr>
              <a:t>component </a:t>
            </a:r>
            <a:r>
              <a:rPr sz="3200" spc="-5" dirty="0">
                <a:latin typeface="Times New Roman"/>
                <a:cs typeface="Times New Roman"/>
              </a:rPr>
              <a:t>functional budget and </a:t>
            </a:r>
            <a:r>
              <a:rPr sz="3200" dirty="0">
                <a:latin typeface="Times New Roman"/>
                <a:cs typeface="Times New Roman"/>
              </a:rPr>
              <a:t>which </a:t>
            </a:r>
            <a:r>
              <a:rPr sz="3200" spc="-5" dirty="0">
                <a:latin typeface="Times New Roman"/>
                <a:cs typeface="Times New Roman"/>
              </a:rPr>
              <a:t>is  </a:t>
            </a:r>
            <a:r>
              <a:rPr sz="3200" dirty="0">
                <a:latin typeface="Times New Roman"/>
                <a:cs typeface="Times New Roman"/>
              </a:rPr>
              <a:t>finally approved, adopted </a:t>
            </a:r>
            <a:r>
              <a:rPr sz="3200" spc="5" dirty="0">
                <a:latin typeface="Times New Roman"/>
                <a:cs typeface="Times New Roman"/>
              </a:rPr>
              <a:t>and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employed”.</a:t>
            </a:r>
          </a:p>
          <a:p>
            <a:pPr marL="457200" marR="5080" indent="-45720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Thus master budget </a:t>
            </a:r>
            <a:r>
              <a:rPr sz="3200" spc="-5" dirty="0">
                <a:latin typeface="Times New Roman"/>
                <a:cs typeface="Times New Roman"/>
              </a:rPr>
              <a:t>is </a:t>
            </a:r>
            <a:r>
              <a:rPr sz="3200" dirty="0">
                <a:latin typeface="Times New Roman"/>
                <a:cs typeface="Times New Roman"/>
              </a:rPr>
              <a:t>a summary </a:t>
            </a:r>
            <a:r>
              <a:rPr sz="3200" spc="-10" dirty="0">
                <a:latin typeface="Times New Roman"/>
                <a:cs typeface="Times New Roman"/>
              </a:rPr>
              <a:t>of  </a:t>
            </a:r>
            <a:r>
              <a:rPr sz="3200" dirty="0">
                <a:latin typeface="Times New Roman"/>
                <a:cs typeface="Times New Roman"/>
              </a:rPr>
              <a:t>all </a:t>
            </a:r>
            <a:r>
              <a:rPr sz="3200" spc="-5" dirty="0">
                <a:latin typeface="Times New Roman"/>
                <a:cs typeface="Times New Roman"/>
              </a:rPr>
              <a:t>functional </a:t>
            </a:r>
            <a:r>
              <a:rPr sz="3200" dirty="0">
                <a:latin typeface="Times New Roman"/>
                <a:cs typeface="Times New Roman"/>
              </a:rPr>
              <a:t>budgets </a:t>
            </a:r>
            <a:r>
              <a:rPr sz="3200" spc="-5" dirty="0">
                <a:latin typeface="Times New Roman"/>
                <a:cs typeface="Times New Roman"/>
              </a:rPr>
              <a:t>in single form  </a:t>
            </a:r>
            <a:r>
              <a:rPr sz="3200" dirty="0">
                <a:latin typeface="Times New Roman"/>
                <a:cs typeface="Times New Roman"/>
              </a:rPr>
              <a:t>available in one</a:t>
            </a:r>
            <a:r>
              <a:rPr sz="3200" spc="7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report.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2037" y="172567"/>
            <a:ext cx="10825018" cy="4560351"/>
          </a:xfrm>
          <a:prstGeom prst="rect">
            <a:avLst/>
          </a:prstGeom>
        </p:spPr>
        <p:txBody>
          <a:bodyPr vert="horz" wrap="square" lIns="0" tIns="283845" rIns="0" bIns="0" rtlCol="0">
            <a:spAutoFit/>
          </a:bodyPr>
          <a:lstStyle/>
          <a:p>
            <a:pPr marL="12700">
              <a:spcBef>
                <a:spcPts val="2235"/>
              </a:spcBef>
              <a:tabLst>
                <a:tab pos="824865" algn="l"/>
              </a:tabLst>
            </a:pPr>
            <a:r>
              <a:rPr sz="3200" b="1" spc="5" dirty="0">
                <a:latin typeface="Times New Roman"/>
                <a:cs typeface="Times New Roman"/>
              </a:rPr>
              <a:t>10.	</a:t>
            </a:r>
            <a:r>
              <a:rPr sz="3200" b="1" dirty="0">
                <a:latin typeface="Times New Roman"/>
                <a:cs typeface="Times New Roman"/>
              </a:rPr>
              <a:t>FIXED</a:t>
            </a:r>
            <a:r>
              <a:rPr sz="3200" b="1" spc="-1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BUDGET</a:t>
            </a:r>
            <a:r>
              <a:rPr sz="3200" dirty="0">
                <a:latin typeface="Times New Roman"/>
                <a:cs typeface="Times New Roman"/>
              </a:rPr>
              <a:t>:</a:t>
            </a:r>
          </a:p>
          <a:p>
            <a:pPr marL="469265" marR="5080" indent="-457200" algn="just">
              <a:lnSpc>
                <a:spcPct val="14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This </a:t>
            </a:r>
            <a:r>
              <a:rPr sz="3200" spc="-5" dirty="0">
                <a:latin typeface="Times New Roman"/>
                <a:cs typeface="Times New Roman"/>
              </a:rPr>
              <a:t>is </a:t>
            </a:r>
            <a:r>
              <a:rPr sz="3200" dirty="0">
                <a:latin typeface="Times New Roman"/>
                <a:cs typeface="Times New Roman"/>
              </a:rPr>
              <a:t>defined as a budget which </a:t>
            </a:r>
            <a:r>
              <a:rPr sz="3200" spc="-5" dirty="0">
                <a:latin typeface="Times New Roman"/>
                <a:cs typeface="Times New Roman"/>
              </a:rPr>
              <a:t>is </a:t>
            </a:r>
            <a:r>
              <a:rPr sz="3200" dirty="0">
                <a:latin typeface="Times New Roman"/>
                <a:cs typeface="Times New Roman"/>
              </a:rPr>
              <a:t>designed  </a:t>
            </a:r>
            <a:r>
              <a:rPr sz="3200" spc="-5" dirty="0">
                <a:latin typeface="Times New Roman"/>
                <a:cs typeface="Times New Roman"/>
              </a:rPr>
              <a:t>to remain </a:t>
            </a:r>
            <a:r>
              <a:rPr sz="3200" dirty="0">
                <a:latin typeface="Times New Roman"/>
                <a:cs typeface="Times New Roman"/>
              </a:rPr>
              <a:t>unchanged </a:t>
            </a:r>
            <a:r>
              <a:rPr sz="3200" spc="-5" dirty="0">
                <a:latin typeface="Times New Roman"/>
                <a:cs typeface="Times New Roman"/>
              </a:rPr>
              <a:t>irrespective </a:t>
            </a:r>
            <a:r>
              <a:rPr sz="3200" dirty="0">
                <a:latin typeface="Times New Roman"/>
                <a:cs typeface="Times New Roman"/>
              </a:rPr>
              <a:t>of </a:t>
            </a:r>
            <a:r>
              <a:rPr sz="3200" spc="-5" dirty="0">
                <a:latin typeface="Times New Roman"/>
                <a:cs typeface="Times New Roman"/>
              </a:rPr>
              <a:t>the  </a:t>
            </a:r>
            <a:r>
              <a:rPr sz="3200" dirty="0">
                <a:latin typeface="Times New Roman"/>
                <a:cs typeface="Times New Roman"/>
              </a:rPr>
              <a:t>volume of output or turnover</a:t>
            </a:r>
            <a:r>
              <a:rPr sz="3200" spc="-1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attained.</a:t>
            </a:r>
            <a:endParaRPr sz="3500" dirty="0">
              <a:latin typeface="Times New Roman"/>
              <a:cs typeface="Times New Roman"/>
            </a:endParaRPr>
          </a:p>
          <a:p>
            <a:pPr marL="469265" marR="6350" indent="-457200" algn="just">
              <a:lnSpc>
                <a:spcPct val="140000"/>
              </a:lnSpc>
              <a:spcBef>
                <a:spcPts val="2550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This </a:t>
            </a:r>
            <a:r>
              <a:rPr sz="3200" spc="-5" dirty="0">
                <a:latin typeface="Times New Roman"/>
                <a:cs typeface="Times New Roman"/>
              </a:rPr>
              <a:t>budget will, therefore, </a:t>
            </a:r>
            <a:r>
              <a:rPr sz="3200" dirty="0">
                <a:latin typeface="Times New Roman"/>
                <a:cs typeface="Times New Roman"/>
              </a:rPr>
              <a:t>be useful only  when </a:t>
            </a:r>
            <a:r>
              <a:rPr sz="3200" spc="-5" dirty="0">
                <a:latin typeface="Times New Roman"/>
                <a:cs typeface="Times New Roman"/>
              </a:rPr>
              <a:t>the </a:t>
            </a:r>
            <a:r>
              <a:rPr sz="3200" dirty="0">
                <a:latin typeface="Times New Roman"/>
                <a:cs typeface="Times New Roman"/>
              </a:rPr>
              <a:t>actual </a:t>
            </a:r>
            <a:r>
              <a:rPr sz="3200" spc="-5" dirty="0">
                <a:latin typeface="Times New Roman"/>
                <a:cs typeface="Times New Roman"/>
              </a:rPr>
              <a:t>level </a:t>
            </a:r>
            <a:r>
              <a:rPr sz="3200" dirty="0">
                <a:latin typeface="Times New Roman"/>
                <a:cs typeface="Times New Roman"/>
              </a:rPr>
              <a:t>of activity </a:t>
            </a:r>
            <a:r>
              <a:rPr sz="3200" spc="-5" dirty="0">
                <a:latin typeface="Times New Roman"/>
                <a:cs typeface="Times New Roman"/>
              </a:rPr>
              <a:t>corresponds  to </a:t>
            </a:r>
            <a:r>
              <a:rPr sz="3200" dirty="0">
                <a:latin typeface="Times New Roman"/>
                <a:cs typeface="Times New Roman"/>
              </a:rPr>
              <a:t>the budgeted level of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activity.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0437" y="403607"/>
            <a:ext cx="10926618" cy="250132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803275" algn="l"/>
                <a:tab pos="3063875" algn="l"/>
              </a:tabLst>
            </a:pPr>
            <a:r>
              <a:rPr sz="3200" b="1" spc="-55" dirty="0">
                <a:latin typeface="Times New Roman"/>
                <a:cs typeface="Times New Roman"/>
              </a:rPr>
              <a:t>11.	</a:t>
            </a:r>
            <a:r>
              <a:rPr sz="3200" b="1" dirty="0">
                <a:latin typeface="Times New Roman"/>
                <a:cs typeface="Times New Roman"/>
              </a:rPr>
              <a:t>FLEXIBLE	</a:t>
            </a:r>
            <a:r>
              <a:rPr sz="3200" b="1" spc="-35" dirty="0">
                <a:latin typeface="Times New Roman"/>
                <a:cs typeface="Times New Roman"/>
              </a:rPr>
              <a:t>BUDGET:</a:t>
            </a:r>
            <a:endParaRPr lang="en-IN" sz="3200" b="1" spc="-35" dirty="0">
              <a:latin typeface="Times New Roman"/>
              <a:cs typeface="Times New Roman"/>
            </a:endParaRPr>
          </a:p>
          <a:p>
            <a:pPr marL="12700">
              <a:spcBef>
                <a:spcPts val="105"/>
              </a:spcBef>
              <a:tabLst>
                <a:tab pos="803275" algn="l"/>
                <a:tab pos="3063875" algn="l"/>
              </a:tabLst>
            </a:pPr>
            <a:endParaRPr lang="en-IN" sz="3200" b="1" spc="-35" dirty="0">
              <a:latin typeface="Times New Roman"/>
              <a:cs typeface="Times New Roman"/>
            </a:endParaRPr>
          </a:p>
          <a:p>
            <a:pPr marL="12700" algn="just">
              <a:spcBef>
                <a:spcPts val="105"/>
              </a:spcBef>
              <a:tabLst>
                <a:tab pos="803275" algn="l"/>
                <a:tab pos="3063875" algn="l"/>
              </a:tabLst>
            </a:pPr>
            <a:r>
              <a:rPr sz="3200" dirty="0">
                <a:latin typeface="Times New Roman"/>
                <a:cs typeface="Times New Roman"/>
              </a:rPr>
              <a:t>This	b</a:t>
            </a:r>
            <a:r>
              <a:rPr sz="3200" spc="-15" dirty="0">
                <a:latin typeface="Times New Roman"/>
                <a:cs typeface="Times New Roman"/>
              </a:rPr>
              <a:t>u</a:t>
            </a:r>
            <a:r>
              <a:rPr sz="3200" dirty="0">
                <a:latin typeface="Times New Roman"/>
                <a:cs typeface="Times New Roman"/>
              </a:rPr>
              <a:t>dget</a:t>
            </a:r>
            <a:r>
              <a:rPr lang="en-IN"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i</a:t>
            </a:r>
            <a:r>
              <a:rPr sz="3200" dirty="0">
                <a:latin typeface="Times New Roman"/>
                <a:cs typeface="Times New Roman"/>
              </a:rPr>
              <a:t>s</a:t>
            </a:r>
            <a:r>
              <a:rPr lang="en-IN" sz="32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d</a:t>
            </a:r>
            <a:r>
              <a:rPr sz="3200" spc="5" dirty="0">
                <a:latin typeface="Times New Roman"/>
                <a:cs typeface="Times New Roman"/>
              </a:rPr>
              <a:t>e</a:t>
            </a:r>
            <a:r>
              <a:rPr sz="3200" dirty="0">
                <a:latin typeface="Times New Roman"/>
                <a:cs typeface="Times New Roman"/>
              </a:rPr>
              <a:t>f</a:t>
            </a:r>
            <a:r>
              <a:rPr sz="3200" spc="-15" dirty="0">
                <a:latin typeface="Times New Roman"/>
                <a:cs typeface="Times New Roman"/>
              </a:rPr>
              <a:t>i</a:t>
            </a:r>
            <a:r>
              <a:rPr sz="3200" dirty="0">
                <a:latin typeface="Times New Roman"/>
                <a:cs typeface="Times New Roman"/>
              </a:rPr>
              <a:t>ned	</a:t>
            </a:r>
            <a:r>
              <a:rPr sz="3200" spc="5" dirty="0">
                <a:latin typeface="Times New Roman"/>
                <a:cs typeface="Times New Roman"/>
              </a:rPr>
              <a:t>a</a:t>
            </a:r>
            <a:r>
              <a:rPr sz="3200" dirty="0">
                <a:latin typeface="Times New Roman"/>
                <a:cs typeface="Times New Roman"/>
              </a:rPr>
              <a:t>s</a:t>
            </a:r>
            <a:r>
              <a:rPr lang="en-IN" sz="32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one</a:t>
            </a:r>
            <a:r>
              <a:rPr lang="en-IN" sz="32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“</a:t>
            </a:r>
            <a:r>
              <a:rPr lang="en-IN" sz="3200" dirty="0">
                <a:latin typeface="Times New Roman"/>
                <a:cs typeface="Times New Roman"/>
              </a:rPr>
              <a:t>which, by recognizing the difference b</a:t>
            </a:r>
            <a:r>
              <a:rPr lang="en-IN" sz="3200" spc="5" dirty="0">
                <a:latin typeface="Times New Roman"/>
                <a:cs typeface="Times New Roman"/>
              </a:rPr>
              <a:t>e</a:t>
            </a:r>
            <a:r>
              <a:rPr lang="en-IN" sz="3200" dirty="0">
                <a:latin typeface="Times New Roman"/>
                <a:cs typeface="Times New Roman"/>
              </a:rPr>
              <a:t>t</a:t>
            </a:r>
            <a:r>
              <a:rPr lang="en-IN" sz="3200" spc="-15" dirty="0">
                <a:latin typeface="Times New Roman"/>
                <a:cs typeface="Times New Roman"/>
              </a:rPr>
              <a:t>w</a:t>
            </a:r>
            <a:r>
              <a:rPr lang="en-IN" sz="3200" dirty="0">
                <a:latin typeface="Times New Roman"/>
                <a:cs typeface="Times New Roman"/>
              </a:rPr>
              <a:t>e</a:t>
            </a:r>
            <a:r>
              <a:rPr lang="en-IN" sz="3200" spc="5" dirty="0">
                <a:latin typeface="Times New Roman"/>
                <a:cs typeface="Times New Roman"/>
              </a:rPr>
              <a:t>e</a:t>
            </a:r>
            <a:r>
              <a:rPr lang="en-IN" sz="3200" dirty="0">
                <a:latin typeface="Times New Roman"/>
                <a:cs typeface="Times New Roman"/>
              </a:rPr>
              <a:t>n fixed and variable costs in relation to fluctuation in output, turnover or other variable factors.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4785" y="436930"/>
            <a:ext cx="8229760" cy="612988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BENEFITS OF</a:t>
            </a:r>
            <a:r>
              <a:rPr sz="3900" b="1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39272" y="1293449"/>
            <a:ext cx="10472074" cy="33916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265" marR="5715" indent="-457200" algn="just">
              <a:lnSpc>
                <a:spcPct val="150000"/>
              </a:lnSpc>
              <a:spcBef>
                <a:spcPts val="95"/>
              </a:spcBef>
              <a:buFont typeface="Arial" panose="020B0604020202020204" pitchFamily="34" charset="0"/>
              <a:buChar char="•"/>
              <a:tabLst>
                <a:tab pos="436880" algn="l"/>
              </a:tabLst>
            </a:pPr>
            <a:r>
              <a:rPr sz="3000" spc="-5" dirty="0">
                <a:latin typeface="Times New Roman"/>
                <a:cs typeface="Times New Roman"/>
              </a:rPr>
              <a:t>A budget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spc="-5" dirty="0">
                <a:latin typeface="Times New Roman"/>
                <a:cs typeface="Times New Roman"/>
              </a:rPr>
              <a:t>way </a:t>
            </a:r>
            <a:r>
              <a:rPr sz="3000" dirty="0">
                <a:latin typeface="Times New Roman"/>
                <a:cs typeface="Times New Roman"/>
              </a:rPr>
              <a:t>of </a:t>
            </a:r>
            <a:r>
              <a:rPr sz="3000" spc="-5" dirty="0">
                <a:latin typeface="Times New Roman"/>
                <a:cs typeface="Times New Roman"/>
              </a:rPr>
              <a:t>being </a:t>
            </a:r>
            <a:r>
              <a:rPr sz="3000" dirty="0">
                <a:latin typeface="Times New Roman"/>
                <a:cs typeface="Times New Roman"/>
              </a:rPr>
              <a:t>intentional about  the way you spend </a:t>
            </a:r>
            <a:r>
              <a:rPr sz="3000" spc="-5" dirty="0">
                <a:latin typeface="Times New Roman"/>
                <a:cs typeface="Times New Roman"/>
              </a:rPr>
              <a:t>and </a:t>
            </a:r>
            <a:r>
              <a:rPr sz="3000" dirty="0">
                <a:latin typeface="Times New Roman"/>
                <a:cs typeface="Times New Roman"/>
              </a:rPr>
              <a:t>save </a:t>
            </a:r>
            <a:r>
              <a:rPr sz="3000" spc="-5" dirty="0">
                <a:latin typeface="Times New Roman"/>
                <a:cs typeface="Times New Roman"/>
              </a:rPr>
              <a:t>your</a:t>
            </a:r>
            <a:r>
              <a:rPr sz="3000" spc="-30" dirty="0">
                <a:latin typeface="Times New Roman"/>
                <a:cs typeface="Times New Roman"/>
              </a:rPr>
              <a:t> </a:t>
            </a:r>
            <a:r>
              <a:rPr sz="3000" spc="-35" dirty="0">
                <a:latin typeface="Times New Roman"/>
                <a:cs typeface="Times New Roman"/>
              </a:rPr>
              <a:t>money.</a:t>
            </a:r>
            <a:endParaRPr sz="300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93700" algn="l"/>
              </a:tabLst>
            </a:pPr>
            <a:r>
              <a:rPr sz="3000" spc="-5" dirty="0">
                <a:latin typeface="Times New Roman"/>
                <a:cs typeface="Times New Roman"/>
              </a:rPr>
              <a:t>It controls </a:t>
            </a:r>
            <a:r>
              <a:rPr sz="3000" dirty="0">
                <a:latin typeface="Times New Roman"/>
                <a:cs typeface="Times New Roman"/>
              </a:rPr>
              <a:t>the money.</a:t>
            </a:r>
            <a:endParaRPr lang="en-IN" sz="300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93700" algn="l"/>
              </a:tabLst>
            </a:pPr>
            <a:r>
              <a:rPr sz="3000" dirty="0">
                <a:latin typeface="Times New Roman"/>
                <a:cs typeface="Times New Roman"/>
              </a:rPr>
              <a:t>Budgeting saves adjust </a:t>
            </a:r>
            <a:r>
              <a:rPr sz="3000" spc="-5" dirty="0">
                <a:latin typeface="Times New Roman"/>
                <a:cs typeface="Times New Roman"/>
              </a:rPr>
              <a:t>to </a:t>
            </a:r>
            <a:r>
              <a:rPr sz="3000" dirty="0">
                <a:latin typeface="Times New Roman"/>
                <a:cs typeface="Times New Roman"/>
              </a:rPr>
              <a:t>lack of funds  because </a:t>
            </a:r>
            <a:r>
              <a:rPr sz="3000" spc="-5" dirty="0">
                <a:latin typeface="Times New Roman"/>
                <a:cs typeface="Times New Roman"/>
              </a:rPr>
              <a:t>you did not </a:t>
            </a:r>
            <a:r>
              <a:rPr sz="3000" dirty="0">
                <a:latin typeface="Times New Roman"/>
                <a:cs typeface="Times New Roman"/>
              </a:rPr>
              <a:t>initially </a:t>
            </a:r>
            <a:r>
              <a:rPr sz="3000" spc="-5" dirty="0">
                <a:latin typeface="Times New Roman"/>
                <a:cs typeface="Times New Roman"/>
              </a:rPr>
              <a:t>plan how </a:t>
            </a:r>
            <a:r>
              <a:rPr sz="3000" spc="-10" dirty="0">
                <a:latin typeface="Times New Roman"/>
                <a:cs typeface="Times New Roman"/>
              </a:rPr>
              <a:t>to </a:t>
            </a:r>
            <a:r>
              <a:rPr sz="3000" spc="-5" dirty="0">
                <a:latin typeface="Times New Roman"/>
                <a:cs typeface="Times New Roman"/>
              </a:rPr>
              <a:t>spend  them.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52945" y="483520"/>
            <a:ext cx="6383033" cy="689291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spc="-5" dirty="0">
                <a:latin typeface="Times New Roman"/>
                <a:cs typeface="Times New Roman"/>
              </a:rPr>
              <a:t>COST</a:t>
            </a:r>
            <a:r>
              <a:rPr b="1" spc="-145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CONTROL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4400" y="1378769"/>
            <a:ext cx="10529455" cy="214097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60363" marR="5080" indent="-347663" algn="just">
              <a:lnSpc>
                <a:spcPct val="150000"/>
              </a:lnSpc>
              <a:spcBef>
                <a:spcPts val="105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Cost </a:t>
            </a:r>
            <a:r>
              <a:rPr sz="3200" spc="-5" dirty="0">
                <a:latin typeface="Times New Roman"/>
                <a:cs typeface="Times New Roman"/>
              </a:rPr>
              <a:t>control is the </a:t>
            </a:r>
            <a:r>
              <a:rPr sz="3200" dirty="0">
                <a:latin typeface="Times New Roman"/>
                <a:cs typeface="Times New Roman"/>
              </a:rPr>
              <a:t>practice of </a:t>
            </a:r>
            <a:r>
              <a:rPr sz="3200" spc="-5" dirty="0">
                <a:latin typeface="Times New Roman"/>
                <a:cs typeface="Times New Roman"/>
              </a:rPr>
              <a:t>identifying </a:t>
            </a:r>
            <a:r>
              <a:rPr sz="3200" dirty="0">
                <a:latin typeface="Times New Roman"/>
                <a:cs typeface="Times New Roman"/>
              </a:rPr>
              <a:t>and</a:t>
            </a:r>
            <a:r>
              <a:rPr lang="en-IN"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reducing</a:t>
            </a:r>
            <a:r>
              <a:rPr lang="en-IN"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business expenses </a:t>
            </a:r>
            <a:r>
              <a:rPr sz="3200" spc="-5" dirty="0">
                <a:latin typeface="Times New Roman"/>
                <a:cs typeface="Times New Roman"/>
              </a:rPr>
              <a:t>to  </a:t>
            </a:r>
            <a:r>
              <a:rPr sz="3200" dirty="0">
                <a:latin typeface="Times New Roman"/>
                <a:cs typeface="Times New Roman"/>
              </a:rPr>
              <a:t>increase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profits.</a:t>
            </a:r>
            <a:endParaRPr lang="en-IN" sz="3200" dirty="0">
              <a:latin typeface="Times New Roman"/>
              <a:cs typeface="Times New Roman"/>
            </a:endParaRPr>
          </a:p>
          <a:p>
            <a:pPr marL="360363" indent="-3476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Regulate / control the operating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costs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75325" y="666944"/>
            <a:ext cx="6475095" cy="6197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Essentials of </a:t>
            </a:r>
            <a:r>
              <a:rPr sz="39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sz="39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0363" y="1879901"/>
            <a:ext cx="10991273" cy="3691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7685" marR="523875" indent="-515620" algn="just">
              <a:spcBef>
                <a:spcPts val="105"/>
              </a:spcBef>
              <a:buClr>
                <a:srgbClr val="3891A7"/>
              </a:buClr>
              <a:buSzPct val="79687"/>
              <a:buAutoNum type="arabicPeriod"/>
              <a:tabLst>
                <a:tab pos="528320" algn="l"/>
              </a:tabLst>
            </a:pP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Establishment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budgets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sz="3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 function.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7685" marR="5080" indent="-515620" algn="just">
              <a:spcBef>
                <a:spcPts val="600"/>
              </a:spcBef>
              <a:buClr>
                <a:srgbClr val="3891A7"/>
              </a:buClr>
              <a:buSzPct val="79687"/>
              <a:buAutoNum type="arabicPeriod"/>
              <a:tabLst>
                <a:tab pos="528320" algn="l"/>
              </a:tabLst>
            </a:pP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 comparison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  performance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know</a:t>
            </a:r>
            <a:r>
              <a:rPr sz="3200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variations</a:t>
            </a:r>
            <a:r>
              <a:rPr sz="3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27685" marR="73025" indent="-515620" algn="just">
              <a:spcBef>
                <a:spcPts val="600"/>
              </a:spcBef>
              <a:buClr>
                <a:srgbClr val="3891A7"/>
              </a:buClr>
              <a:buSzPct val="79687"/>
              <a:buAutoNum type="arabicPeriod"/>
              <a:tabLst>
                <a:tab pos="527685" algn="l"/>
                <a:tab pos="528320" algn="l"/>
                <a:tab pos="2714625" algn="l"/>
              </a:tabLst>
            </a:pPr>
            <a:r>
              <a:rPr sz="3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Taking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suitable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achieve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 desires objective if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 variation</a:t>
            </a:r>
            <a:r>
              <a:rPr sz="3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	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 performance</a:t>
            </a:r>
            <a:r>
              <a:rPr sz="3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 the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budgeted</a:t>
            </a:r>
            <a:r>
              <a:rPr sz="3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7685" indent="-515620" algn="just">
              <a:spcBef>
                <a:spcPts val="605"/>
              </a:spcBef>
              <a:buClr>
                <a:srgbClr val="3891A7"/>
              </a:buClr>
              <a:buSzPct val="79687"/>
              <a:buAutoNum type="arabicPeriod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Revision of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budgets</a:t>
            </a:r>
            <a:r>
              <a:rPr sz="3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38603" y="387129"/>
            <a:ext cx="6365875" cy="689291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8836" y="1088853"/>
            <a:ext cx="10889673" cy="379014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2700">
              <a:spcBef>
                <a:spcPts val="695"/>
              </a:spcBef>
            </a:pPr>
            <a:r>
              <a:rPr sz="3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1.Planning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marR="5080" indent="-3492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provides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detailed</a:t>
            </a:r>
            <a:r>
              <a:rPr sz="3200" spc="-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 of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business over a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definite  period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sz="3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indent="-349250" algn="just">
              <a:spcBef>
                <a:spcPts val="40"/>
              </a:spcBef>
              <a:buFont typeface="Arial" panose="020B0604020202020204" pitchFamily="34" charset="0"/>
              <a:buChar char="•"/>
            </a:pPr>
            <a:endParaRPr sz="4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marR="352425" indent="-349250" algn="just">
              <a:spcBef>
                <a:spcPts val="5"/>
              </a:spcBef>
              <a:buFont typeface="Arial" panose="020B0604020202020204" pitchFamily="34" charset="0"/>
              <a:buChar char="•"/>
            </a:pP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Detailed plans relating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sz="3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production, 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sales, raw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materials, labor needs,  advertising and sales promotion  performance,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 development activities</a:t>
            </a:r>
            <a:r>
              <a:rPr sz="3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272" y="674254"/>
            <a:ext cx="11037455" cy="5143203"/>
          </a:xfrm>
          <a:prstGeom prst="rect">
            <a:avLst/>
          </a:prstGeom>
        </p:spPr>
        <p:txBody>
          <a:bodyPr vert="horz" wrap="square" lIns="0" tIns="284480" rIns="0" bIns="0" rtlCol="0">
            <a:spAutoFit/>
          </a:bodyPr>
          <a:lstStyle/>
          <a:p>
            <a:pPr marL="521334" indent="-509270" algn="just">
              <a:spcBef>
                <a:spcPts val="2240"/>
              </a:spcBef>
              <a:buAutoNum type="arabicPeriod" startAt="2"/>
              <a:tabLst>
                <a:tab pos="521970" algn="l"/>
              </a:tabLst>
            </a:pPr>
            <a:r>
              <a:rPr sz="3200" b="1" dirty="0">
                <a:latin typeface="Times New Roman"/>
                <a:cs typeface="Times New Roman"/>
              </a:rPr>
              <a:t>Communication:</a:t>
            </a:r>
            <a:endParaRPr sz="3200" dirty="0">
              <a:latin typeface="Times New Roman"/>
              <a:cs typeface="Times New Roman"/>
            </a:endParaRPr>
          </a:p>
          <a:p>
            <a:pPr marL="753110" marR="5080" indent="-457200" algn="just">
              <a:lnSpc>
                <a:spcPct val="14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The next step </a:t>
            </a:r>
            <a:r>
              <a:rPr sz="3200" spc="-5" dirty="0">
                <a:latin typeface="Times New Roman"/>
                <a:cs typeface="Times New Roman"/>
              </a:rPr>
              <a:t>is to </a:t>
            </a:r>
            <a:r>
              <a:rPr sz="3200" dirty="0">
                <a:latin typeface="Times New Roman"/>
                <a:cs typeface="Times New Roman"/>
              </a:rPr>
              <a:t>communicate </a:t>
            </a:r>
            <a:r>
              <a:rPr sz="3200" spc="-5" dirty="0">
                <a:latin typeface="Times New Roman"/>
                <a:cs typeface="Times New Roman"/>
              </a:rPr>
              <a:t>the  </a:t>
            </a:r>
            <a:r>
              <a:rPr sz="3200" dirty="0">
                <a:latin typeface="Times New Roman"/>
                <a:cs typeface="Times New Roman"/>
              </a:rPr>
              <a:t>plan </a:t>
            </a:r>
            <a:r>
              <a:rPr sz="3200" spc="-10" dirty="0">
                <a:latin typeface="Times New Roman"/>
                <a:cs typeface="Times New Roman"/>
              </a:rPr>
              <a:t>to </a:t>
            </a:r>
            <a:r>
              <a:rPr sz="3200" dirty="0">
                <a:latin typeface="Times New Roman"/>
                <a:cs typeface="Times New Roman"/>
              </a:rPr>
              <a:t>those, whose </a:t>
            </a:r>
            <a:r>
              <a:rPr sz="3200" spc="-5" dirty="0">
                <a:latin typeface="Times New Roman"/>
                <a:cs typeface="Times New Roman"/>
              </a:rPr>
              <a:t>responsibility is </a:t>
            </a:r>
            <a:r>
              <a:rPr sz="3200" spc="-20" dirty="0">
                <a:latin typeface="Times New Roman"/>
                <a:cs typeface="Times New Roman"/>
              </a:rPr>
              <a:t>to  </a:t>
            </a:r>
            <a:r>
              <a:rPr sz="3200" dirty="0">
                <a:latin typeface="Times New Roman"/>
                <a:cs typeface="Times New Roman"/>
              </a:rPr>
              <a:t>implement the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plan.</a:t>
            </a:r>
          </a:p>
          <a:p>
            <a:pPr marL="753110" marR="5080" indent="-457200" algn="just">
              <a:lnSpc>
                <a:spcPct val="140100"/>
              </a:lnSpc>
              <a:spcBef>
                <a:spcPts val="595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It also gives </a:t>
            </a:r>
            <a:r>
              <a:rPr sz="3200" spc="-5" dirty="0">
                <a:latin typeface="Times New Roman"/>
                <a:cs typeface="Times New Roman"/>
              </a:rPr>
              <a:t>understanding </a:t>
            </a:r>
            <a:r>
              <a:rPr sz="3200" dirty="0">
                <a:latin typeface="Times New Roman"/>
                <a:cs typeface="Times New Roman"/>
              </a:rPr>
              <a:t>about the  restrictions </a:t>
            </a:r>
            <a:r>
              <a:rPr sz="3200" spc="-5" dirty="0">
                <a:latin typeface="Times New Roman"/>
                <a:cs typeface="Times New Roman"/>
              </a:rPr>
              <a:t>to </a:t>
            </a:r>
            <a:r>
              <a:rPr sz="3200" dirty="0">
                <a:latin typeface="Times New Roman"/>
                <a:cs typeface="Times New Roman"/>
              </a:rPr>
              <a:t>be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followed.</a:t>
            </a:r>
          </a:p>
          <a:p>
            <a:pPr marL="419100" indent="-407034" algn="just">
              <a:spcBef>
                <a:spcPts val="2140"/>
              </a:spcBef>
              <a:buAutoNum type="arabicPeriod" startAt="3"/>
              <a:tabLst>
                <a:tab pos="419734" algn="l"/>
              </a:tabLst>
            </a:pPr>
            <a:r>
              <a:rPr sz="3200" b="1" dirty="0">
                <a:latin typeface="Times New Roman"/>
                <a:cs typeface="Times New Roman"/>
              </a:rPr>
              <a:t>Motivation:</a:t>
            </a:r>
            <a:endParaRPr sz="3200" dirty="0">
              <a:latin typeface="Times New Roman"/>
              <a:cs typeface="Times New Roman"/>
            </a:endParaRPr>
          </a:p>
          <a:p>
            <a:pPr marL="673735" marR="5080" indent="-457200" algn="just">
              <a:lnSpc>
                <a:spcPct val="14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/>
                <a:cs typeface="Times New Roman"/>
              </a:rPr>
              <a:t>It </a:t>
            </a:r>
            <a:r>
              <a:rPr sz="3200" spc="-5" dirty="0">
                <a:latin typeface="Times New Roman"/>
                <a:cs typeface="Times New Roman"/>
              </a:rPr>
              <a:t>is the </a:t>
            </a:r>
            <a:r>
              <a:rPr sz="3200" dirty="0">
                <a:latin typeface="Times New Roman"/>
                <a:cs typeface="Times New Roman"/>
              </a:rPr>
              <a:t>process that </a:t>
            </a:r>
            <a:r>
              <a:rPr sz="3200" spc="-5" dirty="0">
                <a:latin typeface="Times New Roman"/>
                <a:cs typeface="Times New Roman"/>
              </a:rPr>
              <a:t>initiates</a:t>
            </a:r>
            <a:r>
              <a:rPr sz="3200" dirty="0">
                <a:latin typeface="Times New Roman"/>
                <a:cs typeface="Times New Roman"/>
              </a:rPr>
              <a:t>, guides </a:t>
            </a:r>
            <a:r>
              <a:rPr sz="3200" spc="-10" dirty="0">
                <a:latin typeface="Times New Roman"/>
                <a:cs typeface="Times New Roman"/>
              </a:rPr>
              <a:t>and  </a:t>
            </a:r>
            <a:r>
              <a:rPr sz="3200" dirty="0">
                <a:latin typeface="Times New Roman"/>
                <a:cs typeface="Times New Roman"/>
              </a:rPr>
              <a:t>maintain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goals.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0728" y="481686"/>
            <a:ext cx="7271698" cy="690574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CONTROL</a:t>
            </a:r>
            <a:r>
              <a:rPr lang="en-IN" b="1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4399" y="1522828"/>
            <a:ext cx="8886247" cy="2388474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527685" indent="-515620">
              <a:spcBef>
                <a:spcPts val="865"/>
              </a:spcBef>
              <a:buAutoNum type="arabi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Establishment of a Budget and/or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standards.</a:t>
            </a:r>
          </a:p>
          <a:p>
            <a:pPr marL="527685" indent="-515620">
              <a:spcBef>
                <a:spcPts val="770"/>
              </a:spcBef>
              <a:buAutoNum type="arabi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Appraisal of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performance</a:t>
            </a:r>
          </a:p>
          <a:p>
            <a:pPr marL="527685" indent="-515620">
              <a:spcBef>
                <a:spcPts val="770"/>
              </a:spcBef>
              <a:buAutoNum type="arabi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Corrective</a:t>
            </a:r>
            <a:r>
              <a:rPr sz="3200" spc="-2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Action</a:t>
            </a:r>
          </a:p>
          <a:p>
            <a:pPr marL="527685" indent="-515620">
              <a:spcBef>
                <a:spcPts val="770"/>
              </a:spcBef>
              <a:buAutoNum type="arabi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Planning</a:t>
            </a:r>
            <a:r>
              <a:rPr sz="3200" spc="-2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Again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5018" y="479807"/>
            <a:ext cx="10797309" cy="35259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spcBef>
                <a:spcPts val="105"/>
              </a:spcBef>
            </a:pPr>
            <a:r>
              <a:rPr sz="3200" b="1" dirty="0">
                <a:latin typeface="Times New Roman"/>
                <a:cs typeface="Times New Roman"/>
              </a:rPr>
              <a:t>4.</a:t>
            </a:r>
            <a:r>
              <a:rPr sz="3200" b="1" spc="-10" dirty="0">
                <a:latin typeface="Times New Roman"/>
                <a:cs typeface="Times New Roman"/>
              </a:rPr>
              <a:t> Control</a:t>
            </a:r>
            <a:endParaRPr sz="3200" dirty="0">
              <a:latin typeface="Times New Roman"/>
              <a:cs typeface="Times New Roman"/>
            </a:endParaRPr>
          </a:p>
          <a:p>
            <a:pPr marL="753110" marR="5080" indent="-45720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spc="-5" dirty="0">
                <a:latin typeface="Times New Roman"/>
                <a:cs typeface="Times New Roman"/>
              </a:rPr>
              <a:t>Control is </a:t>
            </a:r>
            <a:r>
              <a:rPr sz="3200" dirty="0">
                <a:latin typeface="Times New Roman"/>
                <a:cs typeface="Times New Roman"/>
              </a:rPr>
              <a:t>necessary </a:t>
            </a:r>
            <a:r>
              <a:rPr sz="3200" spc="-5" dirty="0">
                <a:latin typeface="Times New Roman"/>
                <a:cs typeface="Times New Roman"/>
              </a:rPr>
              <a:t>to </a:t>
            </a:r>
            <a:r>
              <a:rPr sz="3200" dirty="0">
                <a:latin typeface="Times New Roman"/>
                <a:cs typeface="Times New Roman"/>
              </a:rPr>
              <a:t>ensure </a:t>
            </a:r>
            <a:r>
              <a:rPr sz="3200" spc="-5" dirty="0">
                <a:latin typeface="Times New Roman"/>
                <a:cs typeface="Times New Roman"/>
              </a:rPr>
              <a:t>that  </a:t>
            </a:r>
            <a:r>
              <a:rPr sz="3200" dirty="0">
                <a:latin typeface="Times New Roman"/>
                <a:cs typeface="Times New Roman"/>
              </a:rPr>
              <a:t>plans </a:t>
            </a:r>
            <a:r>
              <a:rPr sz="3200" spc="-5" dirty="0">
                <a:latin typeface="Times New Roman"/>
                <a:cs typeface="Times New Roman"/>
              </a:rPr>
              <a:t>and </a:t>
            </a:r>
            <a:r>
              <a:rPr sz="3200" dirty="0">
                <a:latin typeface="Times New Roman"/>
                <a:cs typeface="Times New Roman"/>
              </a:rPr>
              <a:t>objectives as </a:t>
            </a:r>
            <a:r>
              <a:rPr sz="3200" spc="-5" dirty="0">
                <a:latin typeface="Times New Roman"/>
                <a:cs typeface="Times New Roman"/>
              </a:rPr>
              <a:t>laid </a:t>
            </a:r>
            <a:r>
              <a:rPr sz="3200" dirty="0">
                <a:latin typeface="Times New Roman"/>
                <a:cs typeface="Times New Roman"/>
              </a:rPr>
              <a:t>down </a:t>
            </a:r>
            <a:r>
              <a:rPr sz="3200" spc="-5" dirty="0">
                <a:latin typeface="Times New Roman"/>
                <a:cs typeface="Times New Roman"/>
              </a:rPr>
              <a:t>in the  </a:t>
            </a:r>
            <a:r>
              <a:rPr sz="3200" dirty="0">
                <a:latin typeface="Times New Roman"/>
                <a:cs typeface="Times New Roman"/>
              </a:rPr>
              <a:t>budgets are being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achieved.</a:t>
            </a:r>
            <a:endParaRPr sz="3200" dirty="0">
              <a:latin typeface="Times New Roman"/>
              <a:cs typeface="Times New Roman"/>
            </a:endParaRPr>
          </a:p>
          <a:p>
            <a:pPr marL="753110" marR="5080" indent="-457200" algn="just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sz="3200" spc="-5" dirty="0">
                <a:latin typeface="Times New Roman"/>
                <a:cs typeface="Times New Roman"/>
              </a:rPr>
              <a:t>For this purpose, </a:t>
            </a:r>
            <a:r>
              <a:rPr sz="3200" dirty="0">
                <a:latin typeface="Times New Roman"/>
                <a:cs typeface="Times New Roman"/>
              </a:rPr>
              <a:t>a comparison </a:t>
            </a:r>
            <a:r>
              <a:rPr sz="3200" spc="-5" dirty="0">
                <a:latin typeface="Times New Roman"/>
                <a:cs typeface="Times New Roman"/>
              </a:rPr>
              <a:t>is  </a:t>
            </a:r>
            <a:r>
              <a:rPr sz="3200" dirty="0">
                <a:latin typeface="Times New Roman"/>
                <a:cs typeface="Times New Roman"/>
              </a:rPr>
              <a:t>made between plans and </a:t>
            </a:r>
            <a:r>
              <a:rPr sz="3200" spc="-5" dirty="0">
                <a:latin typeface="Times New Roman"/>
                <a:cs typeface="Times New Roman"/>
              </a:rPr>
              <a:t>actual  </a:t>
            </a:r>
            <a:r>
              <a:rPr sz="3200" dirty="0">
                <a:latin typeface="Times New Roman"/>
                <a:cs typeface="Times New Roman"/>
              </a:rPr>
              <a:t>performance.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0897" y="588111"/>
            <a:ext cx="5135880" cy="559435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68325" algn="l"/>
              </a:tabLst>
            </a:pPr>
            <a:r>
              <a:rPr sz="3500" b="1" dirty="0">
                <a:solidFill>
                  <a:srgbClr val="000000"/>
                </a:solidFill>
                <a:latin typeface="Times New Roman"/>
                <a:cs typeface="Times New Roman"/>
              </a:rPr>
              <a:t>5.	Performance</a:t>
            </a:r>
            <a:r>
              <a:rPr sz="3500" b="1" spc="-11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500" b="1" dirty="0">
                <a:solidFill>
                  <a:srgbClr val="000000"/>
                </a:solidFill>
                <a:latin typeface="Times New Roman"/>
                <a:cs typeface="Times New Roman"/>
              </a:rPr>
              <a:t>evaluation</a:t>
            </a:r>
            <a:endParaRPr sz="35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1200" y="1258382"/>
            <a:ext cx="10769600" cy="34606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 algn="just">
              <a:lnSpc>
                <a:spcPct val="14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offers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useful means  of telling managers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nicely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performing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 targets 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formerly helped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sz="3200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set.</a:t>
            </a:r>
          </a:p>
          <a:p>
            <a:pPr marL="469900" marR="5080" indent="-457200" algn="just">
              <a:lnSpc>
                <a:spcPct val="140000"/>
              </a:lnSpc>
              <a:spcBef>
                <a:spcPts val="605"/>
              </a:spcBef>
              <a:buFont typeface="Arial" panose="020B0604020202020204" pitchFamily="34" charset="0"/>
              <a:buChar char="•"/>
            </a:pP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numerous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companies there  is an exercise of rewarding workers </a:t>
            </a:r>
            <a:r>
              <a:rPr sz="3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basis of their reaching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targets.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8145" y="481686"/>
            <a:ext cx="10261599" cy="690574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COST</a:t>
            </a:r>
            <a:r>
              <a:rPr lang="en-IN" b="1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48145" y="1522828"/>
            <a:ext cx="8778761" cy="2388474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55600" indent="-342900">
              <a:spcBef>
                <a:spcPts val="865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Enables firm to achieving defined</a:t>
            </a:r>
            <a:r>
              <a:rPr sz="3200" spc="-1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objective</a:t>
            </a:r>
          </a:p>
          <a:p>
            <a:pPr marL="355600" indent="-342900">
              <a:spcBef>
                <a:spcPts val="770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spc="-5" dirty="0">
                <a:latin typeface="Times New Roman"/>
                <a:cs typeface="Times New Roman"/>
              </a:rPr>
              <a:t>Proper </a:t>
            </a:r>
            <a:r>
              <a:rPr sz="3200" dirty="0">
                <a:latin typeface="Times New Roman"/>
                <a:cs typeface="Times New Roman"/>
              </a:rPr>
              <a:t>utilization of </a:t>
            </a:r>
            <a:r>
              <a:rPr sz="3200" spc="-30" dirty="0">
                <a:latin typeface="Times New Roman"/>
                <a:cs typeface="Times New Roman"/>
              </a:rPr>
              <a:t>firm’s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resources</a:t>
            </a:r>
          </a:p>
          <a:p>
            <a:pPr marL="355600" indent="-342900">
              <a:spcBef>
                <a:spcPts val="770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Growth and survival of a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firm</a:t>
            </a:r>
          </a:p>
          <a:p>
            <a:pPr marL="355600" indent="-342900">
              <a:spcBef>
                <a:spcPts val="770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Make the </a:t>
            </a:r>
            <a:r>
              <a:rPr sz="3200" spc="-5" dirty="0">
                <a:latin typeface="Times New Roman"/>
                <a:cs typeface="Times New Roman"/>
              </a:rPr>
              <a:t>organisation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efficient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09818" y="546341"/>
            <a:ext cx="5172363" cy="690574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en-IN" b="1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01964" y="1693648"/>
            <a:ext cx="10418618" cy="1983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 algn="just"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It is a systematic </a:t>
            </a:r>
            <a:r>
              <a:rPr sz="3200" spc="-10" dirty="0">
                <a:latin typeface="Times New Roman"/>
                <a:cs typeface="Times New Roman"/>
              </a:rPr>
              <a:t>effort </a:t>
            </a:r>
            <a:r>
              <a:rPr sz="3200" dirty="0">
                <a:latin typeface="Times New Roman"/>
                <a:cs typeface="Times New Roman"/>
              </a:rPr>
              <a:t>to improve profit  </a:t>
            </a:r>
            <a:r>
              <a:rPr sz="3200" spc="-5" dirty="0">
                <a:latin typeface="Times New Roman"/>
                <a:cs typeface="Times New Roman"/>
              </a:rPr>
              <a:t>margins </a:t>
            </a:r>
            <a:r>
              <a:rPr sz="3200" dirty="0">
                <a:latin typeface="Times New Roman"/>
                <a:cs typeface="Times New Roman"/>
              </a:rPr>
              <a:t>by eliminating all forms of waste</a:t>
            </a:r>
            <a:r>
              <a:rPr sz="3200" spc="-1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and  unnecessary expenses without, at the same  time, impairing the generation of</a:t>
            </a:r>
            <a:r>
              <a:rPr sz="3200" spc="-1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revenue.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5782" y="481686"/>
            <a:ext cx="10427853" cy="690574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COST</a:t>
            </a:r>
            <a:r>
              <a:rPr lang="en-IN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55782" y="1619757"/>
            <a:ext cx="10825017" cy="397352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7685" marR="313690" indent="-515620" algn="just">
              <a:spcBef>
                <a:spcPts val="105"/>
              </a:spcBef>
              <a:buAutoNum type="alphaL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Improves the competitive capabilities</a:t>
            </a:r>
            <a:r>
              <a:rPr sz="3200" spc="-1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and  ensures survival, growth and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prosperity</a:t>
            </a:r>
          </a:p>
          <a:p>
            <a:pPr marL="527685" indent="-515620" algn="just">
              <a:spcBef>
                <a:spcPts val="770"/>
              </a:spcBef>
              <a:buAutoNum type="alphaL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Optimum utilization of the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resources</a:t>
            </a:r>
          </a:p>
          <a:p>
            <a:pPr marL="527685" indent="-515620" algn="just">
              <a:spcBef>
                <a:spcPts val="765"/>
              </a:spcBef>
              <a:buAutoNum type="alphaL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Provides reasonable prices to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consumers</a:t>
            </a:r>
          </a:p>
          <a:p>
            <a:pPr marL="527685" indent="-515620" algn="just">
              <a:spcBef>
                <a:spcPts val="770"/>
              </a:spcBef>
              <a:buAutoNum type="alphaL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Preservation of the nations scarce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resources</a:t>
            </a:r>
          </a:p>
          <a:p>
            <a:pPr marL="527685" marR="548005" indent="-515620" algn="just">
              <a:spcBef>
                <a:spcPts val="770"/>
              </a:spcBef>
              <a:buAutoNum type="alphaL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Keeps the price under control </a:t>
            </a:r>
            <a:r>
              <a:rPr sz="3200" spc="-5" dirty="0">
                <a:latin typeface="Times New Roman"/>
                <a:cs typeface="Times New Roman"/>
              </a:rPr>
              <a:t>charges</a:t>
            </a:r>
            <a:r>
              <a:rPr sz="3200" spc="-1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to  consumer</a:t>
            </a:r>
          </a:p>
          <a:p>
            <a:pPr marL="527685" indent="-515620" algn="just">
              <a:spcBef>
                <a:spcPts val="770"/>
              </a:spcBef>
              <a:buAutoNum type="alphaLcParenR"/>
              <a:tabLst>
                <a:tab pos="527685" algn="l"/>
                <a:tab pos="528320" algn="l"/>
              </a:tabLst>
            </a:pPr>
            <a:r>
              <a:rPr sz="3200" dirty="0">
                <a:latin typeface="Times New Roman"/>
                <a:cs typeface="Times New Roman"/>
              </a:rPr>
              <a:t>Helps govt in controlling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inflation.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334829"/>
            <a:ext cx="10515600" cy="1367682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b="1" spc="-10" dirty="0"/>
              <a:t>Difference</a:t>
            </a:r>
            <a:r>
              <a:rPr lang="en-IN" b="1" spc="-10" dirty="0"/>
              <a:t> b/w Cost Control and Cost Reduction</a:t>
            </a:r>
            <a:endParaRPr b="1"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743657" y="2147672"/>
            <a:ext cx="5102962" cy="3402213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 algn="ctr">
              <a:spcBef>
                <a:spcPts val="890"/>
              </a:spcBef>
            </a:pPr>
            <a:r>
              <a:rPr sz="2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sz="2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indent="-457200" algn="just">
              <a:spcBef>
                <a:spcPts val="795"/>
              </a:spcBef>
              <a:buAutoNum type="alphaLcPeriod"/>
              <a:tabLst>
                <a:tab pos="469900" algn="l"/>
              </a:tabLst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Prevention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en-IN"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(Tries</a:t>
            </a:r>
            <a:r>
              <a:rPr sz="24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 keep costs confined to</a:t>
            </a:r>
            <a:r>
              <a:rPr sz="240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limits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by</a:t>
            </a:r>
            <a:r>
              <a:rPr sz="24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norms)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135890" indent="-457200" algn="just">
              <a:spcBef>
                <a:spcPts val="575"/>
              </a:spcBef>
              <a:buAutoNum type="alphaLcPeriod"/>
              <a:tabLst>
                <a:tab pos="469900" algn="l"/>
              </a:tabLst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an</a:t>
            </a:r>
            <a:r>
              <a:rPr sz="2400" spc="-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end, 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namely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sz="24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</a:p>
          <a:p>
            <a:pPr marL="469900" marR="67945" indent="-457200" algn="just">
              <a:spcBef>
                <a:spcPts val="575"/>
              </a:spcBef>
              <a:buAutoNum type="alphaLcPeriod"/>
              <a:tabLst>
                <a:tab pos="469900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Emphasis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present</a:t>
            </a:r>
            <a:r>
              <a:rPr sz="2400"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 past behavior of</a:t>
            </a:r>
            <a:r>
              <a:rPr sz="24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</a:p>
          <a:p>
            <a:pPr marL="469900" indent="-457200" algn="just">
              <a:spcBef>
                <a:spcPts val="580"/>
              </a:spcBef>
              <a:buAutoNum type="alphaLcPeriod"/>
              <a:tabLst>
                <a:tab pos="469900" algn="l"/>
              </a:tabLst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</a:t>
            </a:r>
            <a:r>
              <a:rPr sz="2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dynamism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97911" y="2147672"/>
            <a:ext cx="5102962" cy="3093796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12700" algn="ctr">
              <a:spcBef>
                <a:spcPts val="605"/>
              </a:spcBef>
            </a:pPr>
            <a:r>
              <a:rPr sz="2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sz="2400" b="1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286385" indent="-457200" algn="just">
              <a:lnSpc>
                <a:spcPct val="90000"/>
              </a:lnSpc>
              <a:spcBef>
                <a:spcPts val="790"/>
              </a:spcBef>
              <a:buAutoNum type="alphaLcPeriod"/>
              <a:tabLst>
                <a:tab pos="469265" algn="l"/>
                <a:tab pos="469900" algn="l"/>
                <a:tab pos="2081530" algn="l"/>
              </a:tabLst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Corrective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en-IN"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(permanent 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r>
              <a:rPr sz="24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	the unit</a:t>
            </a:r>
            <a:r>
              <a:rPr sz="2400"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of goods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mfg.)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indent="-457200" algn="just">
              <a:lnSpc>
                <a:spcPts val="2590"/>
              </a:lnSpc>
              <a:spcBef>
                <a:spcPts val="61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begins where cost</a:t>
            </a:r>
            <a:r>
              <a:rPr sz="2400"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ends</a:t>
            </a:r>
          </a:p>
          <a:p>
            <a:pPr marL="469900" marR="5715" indent="-457200" algn="just">
              <a:lnSpc>
                <a:spcPct val="90100"/>
              </a:lnSpc>
              <a:spcBef>
                <a:spcPts val="54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emphasizes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partly on present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costs and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  <a:r>
              <a:rPr sz="2400" spc="-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future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costs</a:t>
            </a:r>
          </a:p>
          <a:p>
            <a:pPr marL="469900" indent="-457200" algn="just">
              <a:spcBef>
                <a:spcPts val="28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</a:t>
            </a:r>
            <a:r>
              <a:rPr sz="2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640697" y="2101862"/>
            <a:ext cx="5154505" cy="3084178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890"/>
              </a:spcBef>
              <a:buNone/>
            </a:pPr>
            <a:r>
              <a:rPr lang="en-IN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en-IN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  <a:p>
            <a:pPr marL="250190" marR="114935" indent="-250190" algn="just">
              <a:lnSpc>
                <a:spcPct val="100000"/>
              </a:lnSpc>
              <a:spcBef>
                <a:spcPts val="795"/>
              </a:spcBef>
              <a:buSzPct val="95833"/>
              <a:buAutoNum type="alphaLcParenR" startAt="5"/>
              <a:tabLst>
                <a:tab pos="250190" algn="l"/>
                <a:tab pos="2807970" algn="l"/>
              </a:tabLst>
            </a:pP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Establishing</a:t>
            </a:r>
            <a:r>
              <a:rPr b="0" spc="-4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budget	and/or  standard and initiating  </a:t>
            </a:r>
            <a:r>
              <a:rPr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remedial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 </a:t>
            </a:r>
            <a:r>
              <a:rPr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b="0" spc="-9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 </a:t>
            </a:r>
            <a:r>
              <a:rPr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deviation of actual  results</a:t>
            </a:r>
          </a:p>
          <a:p>
            <a:pPr marL="215900" indent="-203835" algn="just">
              <a:lnSpc>
                <a:spcPct val="100000"/>
              </a:lnSpc>
              <a:spcBef>
                <a:spcPts val="575"/>
              </a:spcBef>
              <a:buSzPct val="95833"/>
              <a:buAutoNum type="alphaLcParenR" startAt="5"/>
              <a:tabLst>
                <a:tab pos="216535" algn="l"/>
              </a:tabLst>
            </a:pPr>
            <a:r>
              <a:rPr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b="0" spc="-3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applicability</a:t>
            </a:r>
          </a:p>
          <a:p>
            <a:pPr marL="267335" indent="-255270" algn="just">
              <a:lnSpc>
                <a:spcPct val="100000"/>
              </a:lnSpc>
              <a:spcBef>
                <a:spcPts val="580"/>
              </a:spcBef>
              <a:buSzPct val="95833"/>
              <a:buAutoNum type="alphaLcParenR" startAt="5"/>
              <a:tabLst>
                <a:tab pos="267970" algn="l"/>
              </a:tabLst>
            </a:pPr>
            <a:r>
              <a:rPr b="0" spc="-3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Tools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b="0" spc="-5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technique-budgetary</a:t>
            </a:r>
          </a:p>
          <a:p>
            <a:pPr marL="812800" lvl="1" algn="just">
              <a:lnSpc>
                <a:spcPct val="100000"/>
              </a:lnSpc>
            </a:pP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control, standard</a:t>
            </a:r>
            <a:r>
              <a:rPr b="0" spc="-8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costing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xfrm>
            <a:off x="6396800" y="2101862"/>
            <a:ext cx="5056292" cy="3703834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890"/>
              </a:spcBef>
              <a:buNone/>
            </a:pPr>
            <a:r>
              <a:rPr lang="en-IN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en-IN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</a:p>
          <a:p>
            <a:pPr marL="250190" marR="5080" indent="-250190" algn="just">
              <a:lnSpc>
                <a:spcPct val="100000"/>
              </a:lnSpc>
              <a:spcBef>
                <a:spcPts val="795"/>
              </a:spcBef>
              <a:buSzPct val="95833"/>
              <a:buAutoNum type="alphaLcParenR" startAt="5"/>
              <a:tabLst>
                <a:tab pos="250190" algn="l"/>
              </a:tabLst>
            </a:pP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Establishing by </a:t>
            </a:r>
            <a:r>
              <a:rPr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improving 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upon the standards and</a:t>
            </a:r>
            <a:r>
              <a:rPr b="0" spc="-14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 </a:t>
            </a:r>
            <a:r>
              <a:rPr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b="0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</a:p>
          <a:p>
            <a:pPr marL="12700" marR="313690" algn="just">
              <a:lnSpc>
                <a:spcPct val="120100"/>
              </a:lnSpc>
              <a:buSzPct val="95833"/>
              <a:buAutoNum type="alphaLcParenR" startAt="5"/>
              <a:tabLst>
                <a:tab pos="216535" algn="l"/>
              </a:tabLst>
            </a:pPr>
            <a:r>
              <a:rPr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Universal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applicability  </a:t>
            </a:r>
            <a:endParaRPr lang="en-IN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313690" algn="just">
              <a:lnSpc>
                <a:spcPct val="120100"/>
              </a:lnSpc>
              <a:buSzPct val="95833"/>
              <a:buAutoNum type="alphaLcParenR" startAt="5"/>
              <a:tabLst>
                <a:tab pos="216535" algn="l"/>
              </a:tabLst>
            </a:pPr>
            <a:r>
              <a:rPr b="0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Tools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b="0" spc="-7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technique-value</a:t>
            </a:r>
          </a:p>
          <a:p>
            <a:pPr marL="812800" marR="245110" lvl="1" algn="just">
              <a:lnSpc>
                <a:spcPct val="100000"/>
              </a:lnSpc>
            </a:pP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engineering, work</a:t>
            </a:r>
            <a:r>
              <a:rPr b="0" spc="-11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spc="-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study,  </a:t>
            </a:r>
            <a:r>
              <a:rPr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b="0" spc="-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7F611008-B1A1-414F-B96C-0C8EB66A435B}"/>
              </a:ext>
            </a:extLst>
          </p:cNvPr>
          <p:cNvSpPr txBox="1">
            <a:spLocks/>
          </p:cNvSpPr>
          <p:nvPr/>
        </p:nvSpPr>
        <p:spPr>
          <a:xfrm>
            <a:off x="838201" y="263125"/>
            <a:ext cx="10515600" cy="1367682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b="1" spc="-10" dirty="0"/>
              <a:t>Difference b/w Cost Control and Cost Reduction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38602" y="486570"/>
            <a:ext cx="6276340" cy="689291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areas of cost control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74860" y="1585557"/>
            <a:ext cx="8766303" cy="294503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9265" indent="-457200">
              <a:spcBef>
                <a:spcPts val="105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265" indent="-457200">
              <a:spcBef>
                <a:spcPts val="2525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265" indent="-457200">
              <a:spcBef>
                <a:spcPts val="2520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265" indent="-457200">
              <a:spcBef>
                <a:spcPts val="2520"/>
              </a:spcBef>
              <a:buClr>
                <a:srgbClr val="3891A7"/>
              </a:buClr>
              <a:buSzPct val="79687"/>
              <a:buFont typeface="Arial" panose="020B0604020202020204" pitchFamily="34" charset="0"/>
              <a:buChar char="•"/>
              <a:tabLst>
                <a:tab pos="296545" algn="l"/>
              </a:tabLst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sz="32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891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1199</Words>
  <Application>Microsoft Office PowerPoint</Application>
  <PresentationFormat>Widescreen</PresentationFormat>
  <Paragraphs>146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Carlito</vt:lpstr>
      <vt:lpstr>Times New Roman</vt:lpstr>
      <vt:lpstr>Wingdings</vt:lpstr>
      <vt:lpstr>Office Theme</vt:lpstr>
      <vt:lpstr>Cost Control and Cost  Reduction</vt:lpstr>
      <vt:lpstr>COST CONTROL</vt:lpstr>
      <vt:lpstr>COST CONTROL PROCESS</vt:lpstr>
      <vt:lpstr>IMPORTANCE OF COST CONTROL</vt:lpstr>
      <vt:lpstr>COST REDUCTION</vt:lpstr>
      <vt:lpstr>IMPORTANCE OF COST REDUCTION</vt:lpstr>
      <vt:lpstr>Difference b/w Cost Control and Cost Reduction</vt:lpstr>
      <vt:lpstr>PowerPoint Presentation</vt:lpstr>
      <vt:lpstr>Main areas of cost control</vt:lpstr>
      <vt:lpstr>Advantages</vt:lpstr>
      <vt:lpstr>BUDGET  AND  BUDGETARY CONTROL</vt:lpstr>
      <vt:lpstr>Budget</vt:lpstr>
      <vt:lpstr>TYPES OF BUDGET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7. CAPITAL EXPENDITURE BUDGET:</vt:lpstr>
      <vt:lpstr>PowerPoint Presentation</vt:lpstr>
      <vt:lpstr>PowerPoint Presentation</vt:lpstr>
      <vt:lpstr>PowerPoint Presentation</vt:lpstr>
      <vt:lpstr>PowerPoint Presentation</vt:lpstr>
      <vt:lpstr>BENEFITS OF BUDGETING</vt:lpstr>
      <vt:lpstr>COST CONTROL</vt:lpstr>
      <vt:lpstr>Essentials of a cost control</vt:lpstr>
      <vt:lpstr>Objectives of Cost Control</vt:lpstr>
      <vt:lpstr>PowerPoint Presentation</vt:lpstr>
      <vt:lpstr>PowerPoint Presentation</vt:lpstr>
      <vt:lpstr>5. Performance evaluation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Control and Cost  Reduction</dc:title>
  <dc:creator>Dhaval Bhatt</dc:creator>
  <cp:lastModifiedBy>Dhaval Bhatt</cp:lastModifiedBy>
  <cp:revision>16</cp:revision>
  <dcterms:created xsi:type="dcterms:W3CDTF">2020-06-22T11:00:56Z</dcterms:created>
  <dcterms:modified xsi:type="dcterms:W3CDTF">2020-06-22T11:25:57Z</dcterms:modified>
</cp:coreProperties>
</file>