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4"/>
  </p:notesMasterIdLst>
  <p:sldIdLst>
    <p:sldId id="268" r:id="rId2"/>
    <p:sldId id="263" r:id="rId3"/>
    <p:sldId id="258" r:id="rId4"/>
    <p:sldId id="259" r:id="rId5"/>
    <p:sldId id="266" r:id="rId6"/>
    <p:sldId id="302" r:id="rId7"/>
    <p:sldId id="303" r:id="rId8"/>
    <p:sldId id="341" r:id="rId9"/>
    <p:sldId id="342" r:id="rId10"/>
    <p:sldId id="261" r:id="rId11"/>
    <p:sldId id="262" r:id="rId12"/>
    <p:sldId id="264" r:id="rId13"/>
    <p:sldId id="265" r:id="rId14"/>
    <p:sldId id="267" r:id="rId15"/>
    <p:sldId id="269" r:id="rId16"/>
    <p:sldId id="271" r:id="rId17"/>
    <p:sldId id="272" r:id="rId18"/>
    <p:sldId id="274" r:id="rId19"/>
    <p:sldId id="273" r:id="rId20"/>
    <p:sldId id="277" r:id="rId21"/>
    <p:sldId id="276" r:id="rId22"/>
    <p:sldId id="343" r:id="rId23"/>
    <p:sldId id="278" r:id="rId24"/>
    <p:sldId id="298" r:id="rId25"/>
    <p:sldId id="283" r:id="rId26"/>
    <p:sldId id="284" r:id="rId27"/>
    <p:sldId id="279" r:id="rId28"/>
    <p:sldId id="280" r:id="rId29"/>
    <p:sldId id="286" r:id="rId30"/>
    <p:sldId id="285" r:id="rId31"/>
    <p:sldId id="288" r:id="rId32"/>
    <p:sldId id="290" r:id="rId33"/>
    <p:sldId id="344" r:id="rId34"/>
    <p:sldId id="287" r:id="rId35"/>
    <p:sldId id="281" r:id="rId36"/>
    <p:sldId id="291" r:id="rId37"/>
    <p:sldId id="292" r:id="rId38"/>
    <p:sldId id="293" r:id="rId39"/>
    <p:sldId id="294" r:id="rId40"/>
    <p:sldId id="295" r:id="rId41"/>
    <p:sldId id="345" r:id="rId42"/>
    <p:sldId id="346" r:id="rId43"/>
    <p:sldId id="347" r:id="rId44"/>
    <p:sldId id="296" r:id="rId45"/>
    <p:sldId id="297" r:id="rId46"/>
    <p:sldId id="256" r:id="rId47"/>
    <p:sldId id="257" r:id="rId48"/>
    <p:sldId id="348" r:id="rId49"/>
    <p:sldId id="349" r:id="rId50"/>
    <p:sldId id="260" r:id="rId51"/>
    <p:sldId id="350" r:id="rId52"/>
    <p:sldId id="351" r:id="rId53"/>
    <p:sldId id="352" r:id="rId54"/>
    <p:sldId id="353" r:id="rId55"/>
    <p:sldId id="354" r:id="rId56"/>
    <p:sldId id="355" r:id="rId57"/>
    <p:sldId id="356" r:id="rId58"/>
    <p:sldId id="357" r:id="rId59"/>
    <p:sldId id="358" r:id="rId60"/>
    <p:sldId id="270" r:id="rId61"/>
    <p:sldId id="359" r:id="rId62"/>
    <p:sldId id="360" r:id="rId63"/>
    <p:sldId id="361" r:id="rId64"/>
    <p:sldId id="362" r:id="rId65"/>
    <p:sldId id="275" r:id="rId66"/>
    <p:sldId id="363" r:id="rId67"/>
    <p:sldId id="364" r:id="rId68"/>
    <p:sldId id="365" r:id="rId69"/>
    <p:sldId id="366" r:id="rId70"/>
    <p:sldId id="367" r:id="rId71"/>
    <p:sldId id="368" r:id="rId72"/>
    <p:sldId id="282" r:id="rId7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4" d="100"/>
          <a:sy n="64" d="100"/>
        </p:scale>
        <p:origin x="97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A5F202-ADEB-469E-ADE8-92082970E4E6}" type="datetimeFigureOut">
              <a:rPr lang="en-MY" smtClean="0"/>
              <a:t>6/6/2021</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01D5BD-38A8-4D73-A249-E9F814BE45A5}" type="slidenum">
              <a:rPr lang="en-MY" smtClean="0"/>
              <a:t>‹#›</a:t>
            </a:fld>
            <a:endParaRPr lang="en-MY"/>
          </a:p>
        </p:txBody>
      </p:sp>
    </p:spTree>
    <p:extLst>
      <p:ext uri="{BB962C8B-B14F-4D97-AF65-F5344CB8AC3E}">
        <p14:creationId xmlns:p14="http://schemas.microsoft.com/office/powerpoint/2010/main" val="166315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canva.com/templates/search/linkedin-banners/"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sz="1200" b="0" i="0" kern="1200" dirty="0">
                <a:solidFill>
                  <a:schemeClr val="tx1"/>
                </a:solidFill>
                <a:effectLst/>
                <a:latin typeface="+mn-lt"/>
                <a:ea typeface="+mn-ea"/>
                <a:cs typeface="+mn-cs"/>
              </a:rPr>
              <a:t>A LinkedIn headline is the section at the top of a LinkedIn user's profile where they can describe what they do in 120 characters or less. This brief description appears next to the user's name in search results. It should entice readers to click the profile to learn more about the user's experience and background.</a:t>
            </a:r>
            <a:endParaRPr lang="en-MY" dirty="0"/>
          </a:p>
        </p:txBody>
      </p:sp>
      <p:sp>
        <p:nvSpPr>
          <p:cNvPr id="4" name="Slide Number Placeholder 3"/>
          <p:cNvSpPr>
            <a:spLocks noGrp="1"/>
          </p:cNvSpPr>
          <p:nvPr>
            <p:ph type="sldNum" sz="quarter" idx="5"/>
          </p:nvPr>
        </p:nvSpPr>
        <p:spPr/>
        <p:txBody>
          <a:bodyPr/>
          <a:lstStyle/>
          <a:p>
            <a:fld id="{5A01D5BD-38A8-4D73-A249-E9F814BE45A5}" type="slidenum">
              <a:rPr lang="en-MY" smtClean="0"/>
              <a:t>14</a:t>
            </a:fld>
            <a:endParaRPr lang="en-MY"/>
          </a:p>
        </p:txBody>
      </p:sp>
    </p:spTree>
    <p:extLst>
      <p:ext uri="{BB962C8B-B14F-4D97-AF65-F5344CB8AC3E}">
        <p14:creationId xmlns:p14="http://schemas.microsoft.com/office/powerpoint/2010/main" val="396317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Notes has a word limit of 300 characters including spaces</a:t>
            </a:r>
            <a:endParaRPr/>
          </a:p>
        </p:txBody>
      </p:sp>
      <p:sp>
        <p:nvSpPr>
          <p:cNvPr id="146" name="Google Shape;14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52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MY" sz="1200" dirty="0">
                <a:hlinkClick r:id="rId3"/>
              </a:rPr>
              <a:t>https://www.canva.com/templates/search/linkedin-banners/</a:t>
            </a:r>
            <a:endParaRPr lang="en-MY" sz="1200" dirty="0"/>
          </a:p>
          <a:p>
            <a:endParaRPr lang="en-MY" dirty="0"/>
          </a:p>
        </p:txBody>
      </p:sp>
      <p:sp>
        <p:nvSpPr>
          <p:cNvPr id="4" name="Slide Number Placeholder 3"/>
          <p:cNvSpPr>
            <a:spLocks noGrp="1"/>
          </p:cNvSpPr>
          <p:nvPr>
            <p:ph type="sldNum" sz="quarter" idx="5"/>
          </p:nvPr>
        </p:nvSpPr>
        <p:spPr/>
        <p:txBody>
          <a:bodyPr/>
          <a:lstStyle/>
          <a:p>
            <a:fld id="{5A01D5BD-38A8-4D73-A249-E9F814BE45A5}" type="slidenum">
              <a:rPr lang="en-MY" smtClean="0"/>
              <a:t>27</a:t>
            </a:fld>
            <a:endParaRPr lang="en-MY"/>
          </a:p>
        </p:txBody>
      </p:sp>
    </p:spTree>
    <p:extLst>
      <p:ext uri="{BB962C8B-B14F-4D97-AF65-F5344CB8AC3E}">
        <p14:creationId xmlns:p14="http://schemas.microsoft.com/office/powerpoint/2010/main" val="3387157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60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200" b="0" i="0">
                <a:solidFill>
                  <a:schemeClr val="dk1"/>
                </a:solidFill>
                <a:latin typeface="Calibri"/>
                <a:ea typeface="Calibri"/>
                <a:cs typeface="Calibri"/>
                <a:sym typeface="Calibri"/>
              </a:rPr>
              <a:t>10 dollars for InMail= 758.25 Indian Rupee</a:t>
            </a:r>
            <a:endParaRPr/>
          </a:p>
        </p:txBody>
      </p:sp>
      <p:sp>
        <p:nvSpPr>
          <p:cNvPr id="287" name="Google Shape;28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67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4" name="Google Shape;30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2000 character limit</a:t>
            </a:r>
          </a:p>
        </p:txBody>
      </p:sp>
      <p:sp>
        <p:nvSpPr>
          <p:cNvPr id="4" name="Slide Number Placeholder 3"/>
          <p:cNvSpPr>
            <a:spLocks noGrp="1"/>
          </p:cNvSpPr>
          <p:nvPr>
            <p:ph type="sldNum" sz="quarter" idx="5"/>
          </p:nvPr>
        </p:nvSpPr>
        <p:spPr/>
        <p:txBody>
          <a:bodyPr/>
          <a:lstStyle/>
          <a:p>
            <a:fld id="{5A01D5BD-38A8-4D73-A249-E9F814BE45A5}" type="slidenum">
              <a:rPr lang="en-MY" smtClean="0"/>
              <a:t>29</a:t>
            </a:fld>
            <a:endParaRPr lang="en-MY"/>
          </a:p>
        </p:txBody>
      </p:sp>
    </p:spTree>
    <p:extLst>
      <p:ext uri="{BB962C8B-B14F-4D97-AF65-F5344CB8AC3E}">
        <p14:creationId xmlns:p14="http://schemas.microsoft.com/office/powerpoint/2010/main" val="33104333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0" name="Google Shape;32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8" name="Google Shape;328;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sz="1200" b="0" i="0" kern="1200" dirty="0">
                <a:solidFill>
                  <a:schemeClr val="tx1"/>
                </a:solidFill>
                <a:effectLst/>
                <a:latin typeface="+mn-lt"/>
                <a:ea typeface="+mn-ea"/>
                <a:cs typeface="+mn-cs"/>
              </a:rPr>
              <a:t>LinkedIn shows only the first two lines of your profile summary before readers have to click to see more. Start your summary with a catchy hook that invites readers to click “See More.” Otherwise, top load your LinkedIn summary with the number-one thing you want recruiters or hiring managers to know about you.</a:t>
            </a:r>
            <a:endParaRPr lang="en-MY" dirty="0"/>
          </a:p>
        </p:txBody>
      </p:sp>
      <p:sp>
        <p:nvSpPr>
          <p:cNvPr id="4" name="Slide Number Placeholder 3"/>
          <p:cNvSpPr>
            <a:spLocks noGrp="1"/>
          </p:cNvSpPr>
          <p:nvPr>
            <p:ph type="sldNum" sz="quarter" idx="5"/>
          </p:nvPr>
        </p:nvSpPr>
        <p:spPr/>
        <p:txBody>
          <a:bodyPr/>
          <a:lstStyle/>
          <a:p>
            <a:fld id="{5A01D5BD-38A8-4D73-A249-E9F814BE45A5}" type="slidenum">
              <a:rPr lang="en-MY" smtClean="0"/>
              <a:t>35</a:t>
            </a:fld>
            <a:endParaRPr lang="en-MY"/>
          </a:p>
        </p:txBody>
      </p:sp>
    </p:spTree>
    <p:extLst>
      <p:ext uri="{BB962C8B-B14F-4D97-AF65-F5344CB8AC3E}">
        <p14:creationId xmlns:p14="http://schemas.microsoft.com/office/powerpoint/2010/main" val="2992955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MY" dirty="0"/>
              <a:t>Search DAVE OFFICER AND SALMAN SHAH – Hear their VOICE NOTE – Highly CREATIVE</a:t>
            </a:r>
          </a:p>
        </p:txBody>
      </p:sp>
      <p:sp>
        <p:nvSpPr>
          <p:cNvPr id="4" name="Slide Number Placeholder 3"/>
          <p:cNvSpPr>
            <a:spLocks noGrp="1"/>
          </p:cNvSpPr>
          <p:nvPr>
            <p:ph type="sldNum" sz="quarter" idx="5"/>
          </p:nvPr>
        </p:nvSpPr>
        <p:spPr/>
        <p:txBody>
          <a:bodyPr/>
          <a:lstStyle/>
          <a:p>
            <a:fld id="{5A01D5BD-38A8-4D73-A249-E9F814BE45A5}" type="slidenum">
              <a:rPr lang="en-MY" smtClean="0"/>
              <a:t>41</a:t>
            </a:fld>
            <a:endParaRPr lang="en-MY"/>
          </a:p>
        </p:txBody>
      </p:sp>
    </p:spTree>
    <p:extLst>
      <p:ext uri="{BB962C8B-B14F-4D97-AF65-F5344CB8AC3E}">
        <p14:creationId xmlns:p14="http://schemas.microsoft.com/office/powerpoint/2010/main" val="1952079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1C7C6DC-09C8-4390-8B73-CBE4A51BD6B9}"/>
              </a:ext>
            </a:extLst>
          </p:cNvPr>
          <p:cNvSpPr>
            <a:spLocks noGrp="1" noChangeArrowheads="1"/>
          </p:cNvSpPr>
          <p:nvPr>
            <p:ph type="dt" sz="half" idx="10"/>
          </p:nvPr>
        </p:nvSpPr>
        <p:spPr>
          <a:xfrm>
            <a:off x="-213360" y="6538914"/>
            <a:ext cx="2844800" cy="235131"/>
          </a:xfrm>
          <a:prstGeom prst="rect">
            <a:avLst/>
          </a:prstGeom>
          <a:ln/>
        </p:spPr>
        <p:txBody>
          <a:bodyPr/>
          <a:lstStyle>
            <a:lvl1pPr algn="ctr">
              <a:defRPr sz="1600">
                <a:latin typeface="+mj-lt"/>
              </a:defRPr>
            </a:lvl1pPr>
          </a:lstStyle>
          <a:p>
            <a:fld id="{07DA348C-596A-4B08-AA28-3A47A3D42616}" type="datetime1">
              <a:rPr lang="en-MY" smtClean="0"/>
              <a:t>6/6/2021</a:t>
            </a:fld>
            <a:endParaRPr lang="en-MY"/>
          </a:p>
        </p:txBody>
      </p:sp>
      <p:sp>
        <p:nvSpPr>
          <p:cNvPr id="5" name="Footer Placeholder 4">
            <a:extLst>
              <a:ext uri="{FF2B5EF4-FFF2-40B4-BE49-F238E27FC236}">
                <a16:creationId xmlns:a16="http://schemas.microsoft.com/office/drawing/2014/main" id="{9F6D5E03-0C5B-41D7-9380-CC1694F4E37A}"/>
              </a:ext>
            </a:extLst>
          </p:cNvPr>
          <p:cNvSpPr>
            <a:spLocks noGrp="1" noChangeArrowheads="1"/>
          </p:cNvSpPr>
          <p:nvPr>
            <p:ph type="ftr" sz="quarter" idx="11"/>
          </p:nvPr>
        </p:nvSpPr>
        <p:spPr>
          <a:xfrm>
            <a:off x="4152536" y="6552296"/>
            <a:ext cx="4351383" cy="365125"/>
          </a:xfrm>
          <a:prstGeom prst="rect">
            <a:avLst/>
          </a:prstGeom>
          <a:ln/>
        </p:spPr>
        <p:txBody>
          <a:bodyPr/>
          <a:lstStyle>
            <a:lvl1pPr algn="ctr">
              <a:defRPr sz="1600">
                <a:latin typeface="+mj-lt"/>
              </a:defRPr>
            </a:lvl1pPr>
          </a:lstStyle>
          <a:p>
            <a:r>
              <a:rPr lang="en-MY"/>
              <a:t>Build an All-Star LinkedIn Profile</a:t>
            </a:r>
          </a:p>
        </p:txBody>
      </p:sp>
      <p:sp>
        <p:nvSpPr>
          <p:cNvPr id="6" name="Slide Number Placeholder 5">
            <a:extLst>
              <a:ext uri="{FF2B5EF4-FFF2-40B4-BE49-F238E27FC236}">
                <a16:creationId xmlns:a16="http://schemas.microsoft.com/office/drawing/2014/main" id="{1373202E-2092-488E-9E3E-AD2121C13981}"/>
              </a:ext>
            </a:extLst>
          </p:cNvPr>
          <p:cNvSpPr>
            <a:spLocks noGrp="1" noChangeArrowheads="1"/>
          </p:cNvSpPr>
          <p:nvPr>
            <p:ph type="sldNum" sz="quarter" idx="12"/>
          </p:nvPr>
        </p:nvSpPr>
        <p:spPr>
          <a:xfrm>
            <a:off x="10933614" y="6578422"/>
            <a:ext cx="1092926" cy="365125"/>
          </a:xfrm>
          <a:prstGeom prst="rect">
            <a:avLst/>
          </a:prstGeom>
          <a:ln/>
        </p:spPr>
        <p:txBody>
          <a:bodyPr/>
          <a:lstStyle>
            <a:lvl1pPr algn="ctr">
              <a:defRPr sz="1600">
                <a:latin typeface="+mj-lt"/>
              </a:defRPr>
            </a:lvl1pPr>
          </a:lstStyle>
          <a:p>
            <a:fld id="{EF3352F1-D5C8-4BB4-9FDE-FF190884A193}" type="slidenum">
              <a:rPr lang="en-MY" smtClean="0"/>
              <a:t>‹#›</a:t>
            </a:fld>
            <a:endParaRPr lang="en-MY"/>
          </a:p>
        </p:txBody>
      </p:sp>
      <p:sp>
        <p:nvSpPr>
          <p:cNvPr id="7" name="Date Placeholder 3">
            <a:extLst>
              <a:ext uri="{FF2B5EF4-FFF2-40B4-BE49-F238E27FC236}">
                <a16:creationId xmlns:a16="http://schemas.microsoft.com/office/drawing/2014/main" id="{1E6C4A16-617B-4A42-B607-D8F5AF19317C}"/>
              </a:ext>
            </a:extLst>
          </p:cNvPr>
          <p:cNvSpPr txBox="1">
            <a:spLocks noChangeArrowheads="1"/>
          </p:cNvSpPr>
          <p:nvPr userDrawn="1"/>
        </p:nvSpPr>
        <p:spPr>
          <a:xfrm>
            <a:off x="-213360" y="6539549"/>
            <a:ext cx="2844800" cy="235131"/>
          </a:xfrm>
          <a:prstGeom prst="rect">
            <a:avLst/>
          </a:prstGeom>
          <a:ln/>
        </p:spPr>
        <p:txBody>
          <a:bodyPr/>
          <a:lstStyle>
            <a:defPPr>
              <a:defRPr lang="zh-CN"/>
            </a:defPPr>
            <a:lvl1pPr algn="ctr" rtl="0" eaLnBrk="0" fontAlgn="base" hangingPunct="0">
              <a:spcBef>
                <a:spcPct val="0"/>
              </a:spcBef>
              <a:spcAft>
                <a:spcPct val="0"/>
              </a:spcAft>
              <a:defRPr sz="1600" kern="1200">
                <a:solidFill>
                  <a:schemeClr val="tx1"/>
                </a:solidFill>
                <a:latin typeface="+mj-lt"/>
                <a:ea typeface="SimSun"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a:lstStyle>
          <a:p>
            <a:fld id="{07DA348C-596A-4B08-AA28-3A47A3D42616}" type="datetime1">
              <a:rPr lang="en-MY" smtClean="0"/>
              <a:pPr/>
              <a:t>6/6/2021</a:t>
            </a:fld>
            <a:endParaRPr lang="en-MY"/>
          </a:p>
        </p:txBody>
      </p:sp>
      <p:sp>
        <p:nvSpPr>
          <p:cNvPr id="8" name="Footer Placeholder 4">
            <a:extLst>
              <a:ext uri="{FF2B5EF4-FFF2-40B4-BE49-F238E27FC236}">
                <a16:creationId xmlns:a16="http://schemas.microsoft.com/office/drawing/2014/main" id="{E626D2C8-3773-43D2-ACF9-4A29BCDD4A3A}"/>
              </a:ext>
            </a:extLst>
          </p:cNvPr>
          <p:cNvSpPr txBox="1">
            <a:spLocks noChangeArrowheads="1"/>
          </p:cNvSpPr>
          <p:nvPr userDrawn="1"/>
        </p:nvSpPr>
        <p:spPr>
          <a:xfrm>
            <a:off x="4152536" y="6552931"/>
            <a:ext cx="4351383" cy="365125"/>
          </a:xfrm>
          <a:prstGeom prst="rect">
            <a:avLst/>
          </a:prstGeom>
          <a:ln/>
        </p:spPr>
        <p:txBody>
          <a:bodyPr/>
          <a:lstStyle>
            <a:defPPr>
              <a:defRPr lang="zh-CN"/>
            </a:defPPr>
            <a:lvl1pPr algn="ctr" rtl="0" eaLnBrk="0" fontAlgn="base" hangingPunct="0">
              <a:spcBef>
                <a:spcPct val="0"/>
              </a:spcBef>
              <a:spcAft>
                <a:spcPct val="0"/>
              </a:spcAft>
              <a:defRPr sz="1600" kern="1200">
                <a:solidFill>
                  <a:schemeClr val="tx1"/>
                </a:solidFill>
                <a:latin typeface="+mj-lt"/>
                <a:ea typeface="SimSun"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SimSun" panose="02010600030101010101" pitchFamily="2" charset="-122"/>
                <a:cs typeface="+mn-cs"/>
              </a:defRPr>
            </a:lvl9pPr>
          </a:lstStyle>
          <a:p>
            <a:r>
              <a:rPr lang="en-MY"/>
              <a:t>Build an All-Star LinkedIn Profile</a:t>
            </a:r>
          </a:p>
        </p:txBody>
      </p:sp>
    </p:spTree>
    <p:extLst>
      <p:ext uri="{BB962C8B-B14F-4D97-AF65-F5344CB8AC3E}">
        <p14:creationId xmlns:p14="http://schemas.microsoft.com/office/powerpoint/2010/main" val="3160685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C868B01-966E-4AAF-8454-7743C73B9B06}"/>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B837E285-A3A4-4D08-A8D4-B0E7C581A72E}" type="datetime1">
              <a:rPr lang="en-MY" smtClean="0"/>
              <a:t>6/6/2021</a:t>
            </a:fld>
            <a:endParaRPr lang="en-MY"/>
          </a:p>
        </p:txBody>
      </p:sp>
      <p:sp>
        <p:nvSpPr>
          <p:cNvPr id="5" name="Footer Placeholder 4">
            <a:extLst>
              <a:ext uri="{FF2B5EF4-FFF2-40B4-BE49-F238E27FC236}">
                <a16:creationId xmlns:a16="http://schemas.microsoft.com/office/drawing/2014/main" id="{F6412856-7659-47CF-A752-5C711B637EC5}"/>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6" name="Slide Number Placeholder 5">
            <a:extLst>
              <a:ext uri="{FF2B5EF4-FFF2-40B4-BE49-F238E27FC236}">
                <a16:creationId xmlns:a16="http://schemas.microsoft.com/office/drawing/2014/main" id="{3ABA2C99-7E7F-4862-8FDC-9585F3D46463}"/>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891456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FE9085D-2DE2-4F49-978C-E8D4E22E7690}"/>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CD9C7490-92D6-4877-9D10-38AA03A57E04}" type="datetime1">
              <a:rPr lang="en-MY" smtClean="0"/>
              <a:t>6/6/2021</a:t>
            </a:fld>
            <a:endParaRPr lang="en-MY"/>
          </a:p>
        </p:txBody>
      </p:sp>
      <p:sp>
        <p:nvSpPr>
          <p:cNvPr id="5" name="Footer Placeholder 4">
            <a:extLst>
              <a:ext uri="{FF2B5EF4-FFF2-40B4-BE49-F238E27FC236}">
                <a16:creationId xmlns:a16="http://schemas.microsoft.com/office/drawing/2014/main" id="{D5FE4945-1DA1-4038-94E1-DCC9CE6F3DAF}"/>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6" name="Slide Number Placeholder 5">
            <a:extLst>
              <a:ext uri="{FF2B5EF4-FFF2-40B4-BE49-F238E27FC236}">
                <a16:creationId xmlns:a16="http://schemas.microsoft.com/office/drawing/2014/main" id="{F9B55188-4D55-40A9-9E44-147DD592FEC6}"/>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2274058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B5B9673B-4F84-42FE-B536-0E44D6E85465}"/>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3A8F3185-4097-46BF-82FC-D02C648C9136}" type="datetime1">
              <a:rPr lang="en-MY" smtClean="0"/>
              <a:t>6/6/2021</a:t>
            </a:fld>
            <a:endParaRPr lang="en-MY"/>
          </a:p>
        </p:txBody>
      </p:sp>
      <p:sp>
        <p:nvSpPr>
          <p:cNvPr id="4" name="Footer Placeholder 4">
            <a:extLst>
              <a:ext uri="{FF2B5EF4-FFF2-40B4-BE49-F238E27FC236}">
                <a16:creationId xmlns:a16="http://schemas.microsoft.com/office/drawing/2014/main" id="{62CE3599-1FE2-4C5E-9583-8159B8C0577F}"/>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5" name="Slide Number Placeholder 5">
            <a:extLst>
              <a:ext uri="{FF2B5EF4-FFF2-40B4-BE49-F238E27FC236}">
                <a16:creationId xmlns:a16="http://schemas.microsoft.com/office/drawing/2014/main" id="{E2D098B4-9D20-4523-8692-83FA9D601A39}"/>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726553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1_Picture with Caption">
    <p:spTree>
      <p:nvGrpSpPr>
        <p:cNvPr id="1" name="Shape 45"/>
        <p:cNvGrpSpPr/>
        <p:nvPr/>
      </p:nvGrpSpPr>
      <p:grpSpPr>
        <a:xfrm>
          <a:off x="0" y="0"/>
          <a:ext cx="0" cy="0"/>
          <a:chOff x="0" y="0"/>
          <a:chExt cx="0" cy="0"/>
        </a:xfrm>
      </p:grpSpPr>
      <p:sp>
        <p:nvSpPr>
          <p:cNvPr id="46" name="Google Shape;46;p33"/>
          <p:cNvSpPr txBox="1">
            <a:spLocks noGrp="1"/>
          </p:cNvSpPr>
          <p:nvPr>
            <p:ph type="title"/>
          </p:nvPr>
        </p:nvSpPr>
        <p:spPr>
          <a:xfrm>
            <a:off x="840318" y="457200"/>
            <a:ext cx="3932767" cy="16002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47" name="Google Shape;47;p33"/>
          <p:cNvSpPr>
            <a:spLocks noGrp="1"/>
          </p:cNvSpPr>
          <p:nvPr>
            <p:ph type="pic" idx="2"/>
          </p:nvPr>
        </p:nvSpPr>
        <p:spPr>
          <a:xfrm>
            <a:off x="5183717" y="987426"/>
            <a:ext cx="6172200" cy="4873625"/>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Lato"/>
                <a:ea typeface="Lato"/>
                <a:cs typeface="Lato"/>
                <a:sym typeface="Lato"/>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Lato"/>
                <a:ea typeface="Lato"/>
                <a:cs typeface="Lato"/>
                <a:sym typeface="Lato"/>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Lato"/>
                <a:ea typeface="Lato"/>
                <a:cs typeface="Lato"/>
                <a:sym typeface="Lato"/>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Lato"/>
                <a:ea typeface="Lato"/>
                <a:cs typeface="Lato"/>
                <a:sym typeface="Lato"/>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Lato"/>
                <a:ea typeface="Lato"/>
                <a:cs typeface="Lato"/>
                <a:sym typeface="Lato"/>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8" name="Google Shape;48;p33"/>
          <p:cNvSpPr txBox="1">
            <a:spLocks noGrp="1"/>
          </p:cNvSpPr>
          <p:nvPr>
            <p:ph type="body" idx="1"/>
          </p:nvPr>
        </p:nvSpPr>
        <p:spPr>
          <a:xfrm>
            <a:off x="840318" y="2057400"/>
            <a:ext cx="3932767" cy="3811588"/>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Clr>
                <a:schemeClr val="dk1"/>
              </a:buClr>
              <a:buSzPts val="1600"/>
              <a:buNone/>
              <a:defRPr sz="1600"/>
            </a:lvl1pPr>
            <a:lvl2pPr marL="914400" lvl="1" indent="-228600" algn="l">
              <a:spcBef>
                <a:spcPts val="280"/>
              </a:spcBef>
              <a:spcAft>
                <a:spcPts val="0"/>
              </a:spcAft>
              <a:buClr>
                <a:schemeClr val="dk1"/>
              </a:buClr>
              <a:buSzPts val="1400"/>
              <a:buNone/>
              <a:defRPr sz="1400"/>
            </a:lvl2pPr>
            <a:lvl3pPr marL="1371600" lvl="2" indent="-228600" algn="l">
              <a:spcBef>
                <a:spcPts val="240"/>
              </a:spcBef>
              <a:spcAft>
                <a:spcPts val="0"/>
              </a:spcAft>
              <a:buClr>
                <a:schemeClr val="dk1"/>
              </a:buClr>
              <a:buSzPts val="1200"/>
              <a:buNone/>
              <a:defRPr sz="1200"/>
            </a:lvl3pPr>
            <a:lvl4pPr marL="1828800" lvl="3" indent="-228600" algn="l">
              <a:spcBef>
                <a:spcPts val="200"/>
              </a:spcBef>
              <a:spcAft>
                <a:spcPts val="0"/>
              </a:spcAft>
              <a:buClr>
                <a:schemeClr val="dk1"/>
              </a:buClr>
              <a:buSzPts val="1000"/>
              <a:buNone/>
              <a:defRPr sz="1000"/>
            </a:lvl4pPr>
            <a:lvl5pPr marL="2286000" lvl="4" indent="-228600" algn="l">
              <a:spcBef>
                <a:spcPts val="2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9" name="Google Shape;49;p33"/>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0" name="Google Shape;50;p33"/>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1" name="Google Shape;51;p33"/>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b="0" i="0" u="none" strike="noStrike" cap="none">
                <a:solidFill>
                  <a:schemeClr val="dk1"/>
                </a:solidFill>
                <a:latin typeface="Arial"/>
                <a:ea typeface="Arial"/>
                <a:cs typeface="Arial"/>
                <a:sym typeface="Arial"/>
              </a:defRPr>
            </a:lvl1pPr>
            <a:lvl2pPr marL="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0" marR="0" lvl="5" indent="0" algn="l" rtl="0">
              <a:spcBef>
                <a:spcPts val="0"/>
              </a:spcBef>
              <a:spcAft>
                <a:spcPts val="0"/>
              </a:spcAft>
              <a:buNone/>
              <a:defRPr sz="1800" b="0" i="0" u="none" strike="noStrike" cap="none">
                <a:solidFill>
                  <a:schemeClr val="dk1"/>
                </a:solidFill>
                <a:latin typeface="Arial"/>
                <a:ea typeface="Arial"/>
                <a:cs typeface="Arial"/>
                <a:sym typeface="Arial"/>
              </a:defRPr>
            </a:lvl6pPr>
            <a:lvl7pPr marL="0" marR="0" lvl="6" indent="0" algn="l" rtl="0">
              <a:spcBef>
                <a:spcPts val="0"/>
              </a:spcBef>
              <a:spcAft>
                <a:spcPts val="0"/>
              </a:spcAft>
              <a:buNone/>
              <a:defRPr sz="1800" b="0" i="0" u="none" strike="noStrike" cap="none">
                <a:solidFill>
                  <a:schemeClr val="dk1"/>
                </a:solidFill>
                <a:latin typeface="Arial"/>
                <a:ea typeface="Arial"/>
                <a:cs typeface="Arial"/>
                <a:sym typeface="Arial"/>
              </a:defRPr>
            </a:lvl7pPr>
            <a:lvl8pPr marL="0" marR="0" lvl="7" indent="0" algn="l" rtl="0">
              <a:spcBef>
                <a:spcPts val="0"/>
              </a:spcBef>
              <a:spcAft>
                <a:spcPts val="0"/>
              </a:spcAft>
              <a:buNone/>
              <a:defRPr sz="1800" b="0" i="0" u="none" strike="noStrike" cap="none">
                <a:solidFill>
                  <a:schemeClr val="dk1"/>
                </a:solidFill>
                <a:latin typeface="Arial"/>
                <a:ea typeface="Arial"/>
                <a:cs typeface="Arial"/>
                <a:sym typeface="Arial"/>
              </a:defRPr>
            </a:lvl8pPr>
            <a:lvl9pPr marL="0" marR="0" lvl="8" indent="0" algn="l" rtl="0">
              <a:spcBef>
                <a:spcPts val="0"/>
              </a:spcBef>
              <a:spcAft>
                <a:spcPts val="0"/>
              </a:spcAft>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MY"/>
              <a:t>‹#›</a:t>
            </a:fld>
            <a:endParaRPr/>
          </a:p>
        </p:txBody>
      </p:sp>
    </p:spTree>
    <p:extLst>
      <p:ext uri="{BB962C8B-B14F-4D97-AF65-F5344CB8AC3E}">
        <p14:creationId xmlns:p14="http://schemas.microsoft.com/office/powerpoint/2010/main" val="3999521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81020"/>
            <a:ext cx="10972800" cy="901632"/>
          </a:xfrm>
        </p:spPr>
        <p:txBody>
          <a:bodyPr/>
          <a:lstStyle/>
          <a:p>
            <a:r>
              <a:rPr lang="en-US"/>
              <a:t>Click to edit Master title style</a:t>
            </a:r>
            <a:endParaRPr lang="en-IN"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dirty="0"/>
          </a:p>
        </p:txBody>
      </p:sp>
      <p:sp>
        <p:nvSpPr>
          <p:cNvPr id="4" name="Date Placeholder 3">
            <a:extLst>
              <a:ext uri="{FF2B5EF4-FFF2-40B4-BE49-F238E27FC236}">
                <a16:creationId xmlns:a16="http://schemas.microsoft.com/office/drawing/2014/main" id="{1C9999F5-84F4-4DF0-AE7C-42CE5F356887}"/>
              </a:ext>
            </a:extLst>
          </p:cNvPr>
          <p:cNvSpPr>
            <a:spLocks noGrp="1" noChangeArrowheads="1"/>
          </p:cNvSpPr>
          <p:nvPr>
            <p:ph type="dt" sz="half" idx="10"/>
          </p:nvPr>
        </p:nvSpPr>
        <p:spPr>
          <a:xfrm>
            <a:off x="573314" y="6562850"/>
            <a:ext cx="2844800" cy="365125"/>
          </a:xfrm>
          <a:prstGeom prst="rect">
            <a:avLst/>
          </a:prstGeom>
          <a:ln/>
        </p:spPr>
        <p:txBody>
          <a:bodyPr/>
          <a:lstStyle>
            <a:lvl1pPr>
              <a:defRPr sz="1600">
                <a:latin typeface="+mj-lt"/>
              </a:defRPr>
            </a:lvl1p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4564290B-F9B6-4FB9-8AA7-3A376DD1E086}"/>
              </a:ext>
            </a:extLst>
          </p:cNvPr>
          <p:cNvSpPr>
            <a:spLocks noGrp="1" noChangeArrowheads="1"/>
          </p:cNvSpPr>
          <p:nvPr>
            <p:ph type="ftr" sz="quarter" idx="11"/>
          </p:nvPr>
        </p:nvSpPr>
        <p:spPr>
          <a:xfrm>
            <a:off x="4621348" y="6560414"/>
            <a:ext cx="5084354" cy="365125"/>
          </a:xfrm>
          <a:prstGeom prst="rect">
            <a:avLst/>
          </a:prstGeom>
          <a:ln/>
        </p:spPr>
        <p:txBody>
          <a:bodyPr/>
          <a:lstStyle>
            <a:lvl1pPr>
              <a:defRPr sz="1600">
                <a:latin typeface="+mj-lt"/>
              </a:defRPr>
            </a:lvl1pPr>
          </a:lstStyle>
          <a:p>
            <a:r>
              <a:rPr lang="en-MY"/>
              <a:t>Build an All-Star LinkedIn Profile</a:t>
            </a:r>
          </a:p>
        </p:txBody>
      </p:sp>
      <p:sp>
        <p:nvSpPr>
          <p:cNvPr id="6" name="Slide Number Placeholder 5">
            <a:extLst>
              <a:ext uri="{FF2B5EF4-FFF2-40B4-BE49-F238E27FC236}">
                <a16:creationId xmlns:a16="http://schemas.microsoft.com/office/drawing/2014/main" id="{7A1A3E59-C34E-4EB2-90FF-8A0E0DD651A9}"/>
              </a:ext>
            </a:extLst>
          </p:cNvPr>
          <p:cNvSpPr>
            <a:spLocks noGrp="1" noChangeArrowheads="1"/>
          </p:cNvSpPr>
          <p:nvPr>
            <p:ph type="sldNum" sz="quarter" idx="12"/>
          </p:nvPr>
        </p:nvSpPr>
        <p:spPr>
          <a:xfrm>
            <a:off x="11271796" y="6554200"/>
            <a:ext cx="667656" cy="365125"/>
          </a:xfrm>
          <a:prstGeom prst="rect">
            <a:avLst/>
          </a:prstGeom>
          <a:ln/>
        </p:spPr>
        <p:txBody>
          <a:bodyPr/>
          <a:lstStyle>
            <a:lvl1pPr>
              <a:defRPr sz="1600">
                <a:latin typeface="+mj-lt"/>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1687524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67B02F2-C256-4E2D-8B67-B88DADA0EBA1}"/>
              </a:ext>
            </a:extLst>
          </p:cNvPr>
          <p:cNvSpPr>
            <a:spLocks noGrp="1" noChangeArrowheads="1"/>
          </p:cNvSpPr>
          <p:nvPr>
            <p:ph type="dt" sz="half" idx="10"/>
          </p:nvPr>
        </p:nvSpPr>
        <p:spPr>
          <a:xfrm>
            <a:off x="609600" y="6473918"/>
            <a:ext cx="2844800" cy="365125"/>
          </a:xfrm>
          <a:prstGeom prst="rect">
            <a:avLst/>
          </a:prstGeom>
          <a:ln/>
        </p:spPr>
        <p:txBody>
          <a:bodyPr/>
          <a:lstStyle>
            <a:lvl1pPr>
              <a:defRPr sz="1600">
                <a:latin typeface="+mj-lt"/>
              </a:defRPr>
            </a:lvl1pPr>
          </a:lstStyle>
          <a:p>
            <a:fld id="{3544AD23-8BDD-4EA1-8EF1-D739B4C800E0}" type="datetime1">
              <a:rPr lang="en-MY" smtClean="0"/>
              <a:pPr/>
              <a:t>6/6/2021</a:t>
            </a:fld>
            <a:endParaRPr lang="en-MY"/>
          </a:p>
        </p:txBody>
      </p:sp>
      <p:sp>
        <p:nvSpPr>
          <p:cNvPr id="5" name="Footer Placeholder 4">
            <a:extLst>
              <a:ext uri="{FF2B5EF4-FFF2-40B4-BE49-F238E27FC236}">
                <a16:creationId xmlns:a16="http://schemas.microsoft.com/office/drawing/2014/main" id="{E1092FCB-7ED0-42D4-8785-DB9903B51831}"/>
              </a:ext>
            </a:extLst>
          </p:cNvPr>
          <p:cNvSpPr>
            <a:spLocks noGrp="1" noChangeArrowheads="1"/>
          </p:cNvSpPr>
          <p:nvPr>
            <p:ph type="ftr" sz="quarter" idx="11"/>
          </p:nvPr>
        </p:nvSpPr>
        <p:spPr>
          <a:xfrm>
            <a:off x="4165600" y="6473918"/>
            <a:ext cx="3860800" cy="365125"/>
          </a:xfrm>
          <a:prstGeom prst="rect">
            <a:avLst/>
          </a:prstGeom>
          <a:ln/>
        </p:spPr>
        <p:txBody>
          <a:bodyPr/>
          <a:lstStyle>
            <a:lvl1pPr>
              <a:defRPr sz="1600">
                <a:latin typeface="+mj-lt"/>
              </a:defRPr>
            </a:lvl1pPr>
          </a:lstStyle>
          <a:p>
            <a:r>
              <a:rPr lang="en-MY"/>
              <a:t>Build an All-Star LinkedIn Profile</a:t>
            </a:r>
          </a:p>
        </p:txBody>
      </p:sp>
      <p:sp>
        <p:nvSpPr>
          <p:cNvPr id="6" name="Slide Number Placeholder 5">
            <a:extLst>
              <a:ext uri="{FF2B5EF4-FFF2-40B4-BE49-F238E27FC236}">
                <a16:creationId xmlns:a16="http://schemas.microsoft.com/office/drawing/2014/main" id="{58E342CF-05C8-4508-9100-49F1A088EB73}"/>
              </a:ext>
            </a:extLst>
          </p:cNvPr>
          <p:cNvSpPr>
            <a:spLocks noGrp="1" noChangeArrowheads="1"/>
          </p:cNvSpPr>
          <p:nvPr>
            <p:ph type="sldNum" sz="quarter" idx="12"/>
          </p:nvPr>
        </p:nvSpPr>
        <p:spPr>
          <a:xfrm>
            <a:off x="8737600" y="6473918"/>
            <a:ext cx="2844800" cy="365125"/>
          </a:xfrm>
          <a:prstGeom prst="rect">
            <a:avLst/>
          </a:prstGeom>
          <a:ln/>
        </p:spPr>
        <p:txBody>
          <a:bodyPr/>
          <a:lstStyle>
            <a:lvl1pPr>
              <a:defRPr sz="1600">
                <a:latin typeface="+mj-lt"/>
              </a:defRPr>
            </a:lvl1pPr>
          </a:lstStyle>
          <a:p>
            <a:fld id="{EF3352F1-D5C8-4BB4-9FDE-FF190884A193}" type="slidenum">
              <a:rPr lang="en-MY" smtClean="0"/>
              <a:pPr/>
              <a:t>‹#›</a:t>
            </a:fld>
            <a:endParaRPr lang="en-MY"/>
          </a:p>
        </p:txBody>
      </p:sp>
    </p:spTree>
    <p:extLst>
      <p:ext uri="{BB962C8B-B14F-4D97-AF65-F5344CB8AC3E}">
        <p14:creationId xmlns:p14="http://schemas.microsoft.com/office/powerpoint/2010/main" val="1308909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3">
            <a:extLst>
              <a:ext uri="{FF2B5EF4-FFF2-40B4-BE49-F238E27FC236}">
                <a16:creationId xmlns:a16="http://schemas.microsoft.com/office/drawing/2014/main" id="{4163B8DC-6480-44F4-B627-FE673D5E39DE}"/>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8774D24E-F491-4337-880F-7C3E2E340089}" type="datetime1">
              <a:rPr lang="en-MY" smtClean="0"/>
              <a:t>6/6/2021</a:t>
            </a:fld>
            <a:endParaRPr lang="en-MY"/>
          </a:p>
        </p:txBody>
      </p:sp>
      <p:sp>
        <p:nvSpPr>
          <p:cNvPr id="6" name="Footer Placeholder 4">
            <a:extLst>
              <a:ext uri="{FF2B5EF4-FFF2-40B4-BE49-F238E27FC236}">
                <a16:creationId xmlns:a16="http://schemas.microsoft.com/office/drawing/2014/main" id="{FCC00249-6477-4720-98F4-07A427C4A623}"/>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7" name="Slide Number Placeholder 5">
            <a:extLst>
              <a:ext uri="{FF2B5EF4-FFF2-40B4-BE49-F238E27FC236}">
                <a16:creationId xmlns:a16="http://schemas.microsoft.com/office/drawing/2014/main" id="{192A2178-355F-4482-8A8A-80504781F6D9}"/>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46509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3">
            <a:extLst>
              <a:ext uri="{FF2B5EF4-FFF2-40B4-BE49-F238E27FC236}">
                <a16:creationId xmlns:a16="http://schemas.microsoft.com/office/drawing/2014/main" id="{2B091894-26C2-4C07-88A8-8A33FCE88D5C}"/>
              </a:ext>
            </a:extLst>
          </p:cNvPr>
          <p:cNvSpPr>
            <a:spLocks noGrp="1" noChangeArrowheads="1"/>
          </p:cNvSpPr>
          <p:nvPr>
            <p:ph type="dt" sz="half" idx="10"/>
          </p:nvPr>
        </p:nvSpPr>
        <p:spPr>
          <a:xfrm>
            <a:off x="609600" y="6513107"/>
            <a:ext cx="2844800" cy="365125"/>
          </a:xfrm>
          <a:prstGeom prst="rect">
            <a:avLst/>
          </a:prstGeom>
          <a:ln/>
        </p:spPr>
        <p:txBody>
          <a:bodyPr/>
          <a:lstStyle>
            <a:lvl1pPr>
              <a:defRPr sz="1600"/>
            </a:lvl1pPr>
          </a:lstStyle>
          <a:p>
            <a:fld id="{F02BC6D4-D7A9-42C8-8CE5-F9C104AA0175}" type="datetime1">
              <a:rPr lang="en-MY" smtClean="0"/>
              <a:pPr/>
              <a:t>6/6/2021</a:t>
            </a:fld>
            <a:endParaRPr lang="en-MY"/>
          </a:p>
        </p:txBody>
      </p:sp>
      <p:sp>
        <p:nvSpPr>
          <p:cNvPr id="8" name="Footer Placeholder 4">
            <a:extLst>
              <a:ext uri="{FF2B5EF4-FFF2-40B4-BE49-F238E27FC236}">
                <a16:creationId xmlns:a16="http://schemas.microsoft.com/office/drawing/2014/main" id="{BF52AD7D-0DE7-4615-9BBF-B789A234647B}"/>
              </a:ext>
            </a:extLst>
          </p:cNvPr>
          <p:cNvSpPr>
            <a:spLocks noGrp="1" noChangeArrowheads="1"/>
          </p:cNvSpPr>
          <p:nvPr>
            <p:ph type="ftr" sz="quarter" idx="11"/>
          </p:nvPr>
        </p:nvSpPr>
        <p:spPr>
          <a:xfrm>
            <a:off x="4165600" y="6513107"/>
            <a:ext cx="3860800" cy="365125"/>
          </a:xfrm>
          <a:prstGeom prst="rect">
            <a:avLst/>
          </a:prstGeom>
          <a:ln/>
        </p:spPr>
        <p:txBody>
          <a:bodyPr/>
          <a:lstStyle>
            <a:lvl1pPr>
              <a:defRPr sz="1600"/>
            </a:lvl1pPr>
          </a:lstStyle>
          <a:p>
            <a:r>
              <a:rPr lang="en-MY"/>
              <a:t>Build an All-Star LinkedIn Profile</a:t>
            </a:r>
          </a:p>
        </p:txBody>
      </p:sp>
      <p:sp>
        <p:nvSpPr>
          <p:cNvPr id="9" name="Slide Number Placeholder 5">
            <a:extLst>
              <a:ext uri="{FF2B5EF4-FFF2-40B4-BE49-F238E27FC236}">
                <a16:creationId xmlns:a16="http://schemas.microsoft.com/office/drawing/2014/main" id="{F9783E66-0F93-4A18-A534-D99C3264974F}"/>
              </a:ext>
            </a:extLst>
          </p:cNvPr>
          <p:cNvSpPr>
            <a:spLocks noGrp="1" noChangeArrowheads="1"/>
          </p:cNvSpPr>
          <p:nvPr>
            <p:ph type="sldNum" sz="quarter" idx="12"/>
          </p:nvPr>
        </p:nvSpPr>
        <p:spPr>
          <a:xfrm>
            <a:off x="8737600" y="6513107"/>
            <a:ext cx="2844800" cy="365125"/>
          </a:xfrm>
          <a:prstGeom prst="rect">
            <a:avLst/>
          </a:prstGeom>
          <a:ln/>
        </p:spPr>
        <p:txBody>
          <a:bodyPr/>
          <a:lstStyle>
            <a:lvl1pPr algn="r">
              <a:defRPr sz="1600"/>
            </a:lvl1pPr>
          </a:lstStyle>
          <a:p>
            <a:fld id="{EF3352F1-D5C8-4BB4-9FDE-FF190884A193}" type="slidenum">
              <a:rPr lang="en-MY" smtClean="0"/>
              <a:pPr/>
              <a:t>‹#›</a:t>
            </a:fld>
            <a:endParaRPr lang="en-MY"/>
          </a:p>
        </p:txBody>
      </p:sp>
    </p:spTree>
    <p:extLst>
      <p:ext uri="{BB962C8B-B14F-4D97-AF65-F5344CB8AC3E}">
        <p14:creationId xmlns:p14="http://schemas.microsoft.com/office/powerpoint/2010/main" val="3876264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3">
            <a:extLst>
              <a:ext uri="{FF2B5EF4-FFF2-40B4-BE49-F238E27FC236}">
                <a16:creationId xmlns:a16="http://schemas.microsoft.com/office/drawing/2014/main" id="{2CB2033F-51D8-4081-815B-26645CB71EAD}"/>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EB3497BB-6220-443F-BE44-D2B351F4D611}" type="datetime1">
              <a:rPr lang="en-MY" smtClean="0"/>
              <a:t>6/6/2021</a:t>
            </a:fld>
            <a:endParaRPr lang="en-MY"/>
          </a:p>
        </p:txBody>
      </p:sp>
      <p:sp>
        <p:nvSpPr>
          <p:cNvPr id="4" name="Footer Placeholder 4">
            <a:extLst>
              <a:ext uri="{FF2B5EF4-FFF2-40B4-BE49-F238E27FC236}">
                <a16:creationId xmlns:a16="http://schemas.microsoft.com/office/drawing/2014/main" id="{6B037D97-1E0E-464D-9347-4CB626E29743}"/>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5" name="Slide Number Placeholder 5">
            <a:extLst>
              <a:ext uri="{FF2B5EF4-FFF2-40B4-BE49-F238E27FC236}">
                <a16:creationId xmlns:a16="http://schemas.microsoft.com/office/drawing/2014/main" id="{CB22CD3F-2380-460E-B562-370582A76694}"/>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2331351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D1E7119-3A51-4C6F-A71F-DA547B0EDFBD}"/>
              </a:ext>
            </a:extLst>
          </p:cNvPr>
          <p:cNvSpPr>
            <a:spLocks noGrp="1" noChangeArrowheads="1"/>
          </p:cNvSpPr>
          <p:nvPr>
            <p:ph type="dt" sz="half" idx="10"/>
          </p:nvPr>
        </p:nvSpPr>
        <p:spPr>
          <a:xfrm>
            <a:off x="204651" y="6571253"/>
            <a:ext cx="2844800" cy="365125"/>
          </a:xfrm>
          <a:prstGeom prst="rect">
            <a:avLst/>
          </a:prstGeom>
          <a:ln/>
        </p:spPr>
        <p:txBody>
          <a:bodyPr/>
          <a:lstStyle>
            <a:lvl1pPr algn="l">
              <a:defRPr sz="1600">
                <a:latin typeface="+mj-lt"/>
              </a:defRPr>
            </a:lvl1pPr>
          </a:lstStyle>
          <a:p>
            <a:fld id="{80262E6D-BCB9-4F5C-8E37-384E94994F74}" type="datetime1">
              <a:rPr lang="en-MY" smtClean="0"/>
              <a:t>6/6/2021</a:t>
            </a:fld>
            <a:endParaRPr lang="en-MY"/>
          </a:p>
        </p:txBody>
      </p:sp>
      <p:sp>
        <p:nvSpPr>
          <p:cNvPr id="3" name="Footer Placeholder 4">
            <a:extLst>
              <a:ext uri="{FF2B5EF4-FFF2-40B4-BE49-F238E27FC236}">
                <a16:creationId xmlns:a16="http://schemas.microsoft.com/office/drawing/2014/main" id="{232099C4-E129-469D-818E-3E27A1DE981D}"/>
              </a:ext>
            </a:extLst>
          </p:cNvPr>
          <p:cNvSpPr>
            <a:spLocks noGrp="1" noChangeArrowheads="1"/>
          </p:cNvSpPr>
          <p:nvPr>
            <p:ph type="ftr" sz="quarter" idx="11"/>
          </p:nvPr>
        </p:nvSpPr>
        <p:spPr>
          <a:xfrm>
            <a:off x="3454401" y="6532064"/>
            <a:ext cx="5688150" cy="365125"/>
          </a:xfrm>
          <a:prstGeom prst="rect">
            <a:avLst/>
          </a:prstGeom>
          <a:ln/>
        </p:spPr>
        <p:txBody>
          <a:bodyPr/>
          <a:lstStyle>
            <a:lvl1pPr algn="ctr">
              <a:defRPr sz="1600">
                <a:latin typeface="+mj-lt"/>
              </a:defRPr>
            </a:lvl1pPr>
          </a:lstStyle>
          <a:p>
            <a:r>
              <a:rPr lang="en-MY"/>
              <a:t>Build an All-Star LinkedIn Profile</a:t>
            </a:r>
          </a:p>
        </p:txBody>
      </p:sp>
      <p:sp>
        <p:nvSpPr>
          <p:cNvPr id="4" name="Slide Number Placeholder 5">
            <a:extLst>
              <a:ext uri="{FF2B5EF4-FFF2-40B4-BE49-F238E27FC236}">
                <a16:creationId xmlns:a16="http://schemas.microsoft.com/office/drawing/2014/main" id="{0077D513-82C4-44A8-96C8-E591A15C4BCE}"/>
              </a:ext>
            </a:extLst>
          </p:cNvPr>
          <p:cNvSpPr>
            <a:spLocks noGrp="1" noChangeArrowheads="1"/>
          </p:cNvSpPr>
          <p:nvPr>
            <p:ph type="sldNum" sz="quarter" idx="12"/>
          </p:nvPr>
        </p:nvSpPr>
        <p:spPr>
          <a:xfrm>
            <a:off x="10842170" y="6513741"/>
            <a:ext cx="1349830" cy="365125"/>
          </a:xfrm>
          <a:prstGeom prst="rect">
            <a:avLst/>
          </a:prstGeom>
          <a:ln/>
        </p:spPr>
        <p:txBody>
          <a:bodyPr/>
          <a:lstStyle>
            <a:lvl1pPr algn="ctr">
              <a:defRPr sz="1600">
                <a:latin typeface="+mj-lt"/>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355961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353796CD-6853-42D6-8E79-A392BB8B463B}"/>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7D95BF00-AAD3-4AEE-9D94-7F7EDCDF095D}" type="datetime1">
              <a:rPr lang="en-MY" smtClean="0"/>
              <a:t>6/6/2021</a:t>
            </a:fld>
            <a:endParaRPr lang="en-MY"/>
          </a:p>
        </p:txBody>
      </p:sp>
      <p:sp>
        <p:nvSpPr>
          <p:cNvPr id="6" name="Footer Placeholder 4">
            <a:extLst>
              <a:ext uri="{FF2B5EF4-FFF2-40B4-BE49-F238E27FC236}">
                <a16:creationId xmlns:a16="http://schemas.microsoft.com/office/drawing/2014/main" id="{150F9522-E31E-44DF-A292-C1D3672BD0CD}"/>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7" name="Slide Number Placeholder 5">
            <a:extLst>
              <a:ext uri="{FF2B5EF4-FFF2-40B4-BE49-F238E27FC236}">
                <a16:creationId xmlns:a16="http://schemas.microsoft.com/office/drawing/2014/main" id="{30DBEE0A-FDDE-460F-837C-02ADA4DFAB7E}"/>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1270624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sym typeface="Calibri" panose="020F0502020204030204" pitchFamily="34" charset="0"/>
              </a:rPr>
              <a:t>Click icon to add picture</a:t>
            </a:r>
            <a:endParaRPr lang="en-IN" noProof="0">
              <a:sym typeface="Calibri" panose="020F0502020204030204" pitchFamily="34" charset="0"/>
            </a:endParaRP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a:extLst>
              <a:ext uri="{FF2B5EF4-FFF2-40B4-BE49-F238E27FC236}">
                <a16:creationId xmlns:a16="http://schemas.microsoft.com/office/drawing/2014/main" id="{1A9341B6-8C97-46EC-9B58-9AF90C03C131}"/>
              </a:ext>
            </a:extLst>
          </p:cNvPr>
          <p:cNvSpPr>
            <a:spLocks noGrp="1" noChangeArrowheads="1"/>
          </p:cNvSpPr>
          <p:nvPr>
            <p:ph type="dt" sz="half" idx="10"/>
          </p:nvPr>
        </p:nvSpPr>
        <p:spPr>
          <a:xfrm>
            <a:off x="609600" y="6356351"/>
            <a:ext cx="2844800" cy="365125"/>
          </a:xfrm>
          <a:prstGeom prst="rect">
            <a:avLst/>
          </a:prstGeom>
          <a:ln/>
        </p:spPr>
        <p:txBody>
          <a:bodyPr/>
          <a:lstStyle>
            <a:lvl1pPr>
              <a:defRPr/>
            </a:lvl1pPr>
          </a:lstStyle>
          <a:p>
            <a:fld id="{EFA05295-0F0C-4BAB-867B-F182700D6C7A}" type="datetime1">
              <a:rPr lang="en-MY" smtClean="0"/>
              <a:t>6/6/2021</a:t>
            </a:fld>
            <a:endParaRPr lang="en-MY"/>
          </a:p>
        </p:txBody>
      </p:sp>
      <p:sp>
        <p:nvSpPr>
          <p:cNvPr id="6" name="Footer Placeholder 4">
            <a:extLst>
              <a:ext uri="{FF2B5EF4-FFF2-40B4-BE49-F238E27FC236}">
                <a16:creationId xmlns:a16="http://schemas.microsoft.com/office/drawing/2014/main" id="{1768E5FE-3D7E-4FDA-BD8E-EA73BBEB5F39}"/>
              </a:ext>
            </a:extLst>
          </p:cNvPr>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r>
              <a:rPr lang="en-MY"/>
              <a:t>Build an All-Star LinkedIn Profile</a:t>
            </a:r>
          </a:p>
        </p:txBody>
      </p:sp>
      <p:sp>
        <p:nvSpPr>
          <p:cNvPr id="7" name="Slide Number Placeholder 5">
            <a:extLst>
              <a:ext uri="{FF2B5EF4-FFF2-40B4-BE49-F238E27FC236}">
                <a16:creationId xmlns:a16="http://schemas.microsoft.com/office/drawing/2014/main" id="{FC450E69-668B-460E-8D41-FACA6D509337}"/>
              </a:ext>
            </a:extLst>
          </p:cNvPr>
          <p:cNvSpPr>
            <a:spLocks noGrp="1" noChangeArrowheads="1"/>
          </p:cNvSpPr>
          <p:nvPr>
            <p:ph type="sldNum" sz="quarter" idx="12"/>
          </p:nvPr>
        </p:nvSpPr>
        <p:spPr>
          <a:xfrm>
            <a:off x="8737600" y="6356351"/>
            <a:ext cx="2844800" cy="365125"/>
          </a:xfrm>
          <a:prstGeom prst="rect">
            <a:avLst/>
          </a:prstGeom>
          <a:ln/>
        </p:spPr>
        <p:txBody>
          <a:bodyPr/>
          <a:lstStyle>
            <a:lvl1pPr>
              <a:defRPr/>
            </a:lvl1pPr>
          </a:lstStyle>
          <a:p>
            <a:fld id="{EF3352F1-D5C8-4BB4-9FDE-FF190884A193}" type="slidenum">
              <a:rPr lang="en-MY" smtClean="0"/>
              <a:t>‹#›</a:t>
            </a:fld>
            <a:endParaRPr lang="en-MY"/>
          </a:p>
        </p:txBody>
      </p:sp>
    </p:spTree>
    <p:extLst>
      <p:ext uri="{BB962C8B-B14F-4D97-AF65-F5344CB8AC3E}">
        <p14:creationId xmlns:p14="http://schemas.microsoft.com/office/powerpoint/2010/main" val="3229168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8FF6CFF5-1B02-4F63-AA84-DE9B59A1E789}"/>
              </a:ext>
            </a:extLst>
          </p:cNvPr>
          <p:cNvSpPr>
            <a:spLocks noGrp="1" noChangeArrowheads="1"/>
          </p:cNvSpPr>
          <p:nvPr>
            <p:ph type="title" idx="4294967295"/>
          </p:nvPr>
        </p:nvSpPr>
        <p:spPr bwMode="auto">
          <a:xfrm>
            <a:off x="609600" y="233680"/>
            <a:ext cx="10972800" cy="90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a:sym typeface="Calibri" panose="020F0502020204030204" pitchFamily="34" charset="0"/>
              </a:rPr>
              <a:t>Click to edit Master title style</a:t>
            </a:r>
            <a:endParaRPr lang="en-US" altLang="zh-CN" dirty="0">
              <a:sym typeface="Calibri" panose="020F0502020204030204" pitchFamily="34" charset="0"/>
            </a:endParaRPr>
          </a:p>
        </p:txBody>
      </p:sp>
      <p:sp>
        <p:nvSpPr>
          <p:cNvPr id="1027" name="Text Placeholder 2">
            <a:extLst>
              <a:ext uri="{FF2B5EF4-FFF2-40B4-BE49-F238E27FC236}">
                <a16:creationId xmlns:a16="http://schemas.microsoft.com/office/drawing/2014/main" id="{C61FB88A-C309-4527-91F2-8F8AA6744B0F}"/>
              </a:ext>
            </a:extLst>
          </p:cNvPr>
          <p:cNvSpPr>
            <a:spLocks noGrp="1" noChangeArrowheads="1"/>
          </p:cNvSpPr>
          <p:nvPr>
            <p:ph type="body" idx="1"/>
          </p:nvPr>
        </p:nvSpPr>
        <p:spPr bwMode="auto">
          <a:xfrm>
            <a:off x="599919" y="1463937"/>
            <a:ext cx="10972800" cy="47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sym typeface="Calibri" panose="020F0502020204030204" pitchFamily="34" charset="0"/>
              </a:rPr>
              <a:t>Click to edit Master text styles</a:t>
            </a:r>
          </a:p>
          <a:p>
            <a:pPr lvl="1"/>
            <a:r>
              <a:rPr lang="en-US" altLang="zh-CN">
                <a:sym typeface="Calibri" panose="020F0502020204030204" pitchFamily="34" charset="0"/>
              </a:rPr>
              <a:t>Second level</a:t>
            </a:r>
          </a:p>
          <a:p>
            <a:pPr lvl="2"/>
            <a:r>
              <a:rPr lang="en-US" altLang="zh-CN">
                <a:sym typeface="Calibri" panose="020F0502020204030204" pitchFamily="34" charset="0"/>
              </a:rPr>
              <a:t>Third level</a:t>
            </a:r>
          </a:p>
          <a:p>
            <a:pPr lvl="3"/>
            <a:r>
              <a:rPr lang="en-US" altLang="zh-CN">
                <a:sym typeface="Calibri" panose="020F0502020204030204" pitchFamily="34" charset="0"/>
              </a:rPr>
              <a:t>Fourth level</a:t>
            </a:r>
          </a:p>
          <a:p>
            <a:pPr lvl="4"/>
            <a:r>
              <a:rPr lang="en-US" altLang="zh-CN">
                <a:sym typeface="Calibri" panose="020F0502020204030204" pitchFamily="34" charset="0"/>
              </a:rPr>
              <a:t>Fifth level</a:t>
            </a:r>
            <a:endParaRPr lang="en-US" altLang="zh-CN" dirty="0">
              <a:sym typeface="Calibri" panose="020F0502020204030204" pitchFamily="34" charset="0"/>
            </a:endParaRPr>
          </a:p>
        </p:txBody>
      </p:sp>
      <p:pic>
        <p:nvPicPr>
          <p:cNvPr id="1031" name="Picture 8">
            <a:extLst>
              <a:ext uri="{FF2B5EF4-FFF2-40B4-BE49-F238E27FC236}">
                <a16:creationId xmlns:a16="http://schemas.microsoft.com/office/drawing/2014/main" id="{CA951164-8761-45AF-807C-616FBDF48B6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319657" y="248193"/>
            <a:ext cx="1253062" cy="52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7">
            <a:extLst>
              <a:ext uri="{FF2B5EF4-FFF2-40B4-BE49-F238E27FC236}">
                <a16:creationId xmlns:a16="http://schemas.microsoft.com/office/drawing/2014/main" id="{A8D16AAC-C0A6-4583-869F-8076F74CAB47}"/>
              </a:ext>
            </a:extLst>
          </p:cNvPr>
          <p:cNvSpPr>
            <a:spLocks noChangeArrowheads="1"/>
          </p:cNvSpPr>
          <p:nvPr/>
        </p:nvSpPr>
        <p:spPr bwMode="auto">
          <a:xfrm>
            <a:off x="157728" y="6400982"/>
            <a:ext cx="10691284" cy="221888"/>
          </a:xfrm>
          <a:prstGeom prst="rect">
            <a:avLst/>
          </a:prstGeom>
          <a:solidFill>
            <a:srgbClr val="484848"/>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3" name="Oval 8">
            <a:extLst>
              <a:ext uri="{FF2B5EF4-FFF2-40B4-BE49-F238E27FC236}">
                <a16:creationId xmlns:a16="http://schemas.microsoft.com/office/drawing/2014/main" id="{1C76D069-CCD7-4D31-B9CA-869FD4B354FA}"/>
              </a:ext>
            </a:extLst>
          </p:cNvPr>
          <p:cNvSpPr>
            <a:spLocks noChangeArrowheads="1"/>
          </p:cNvSpPr>
          <p:nvPr/>
        </p:nvSpPr>
        <p:spPr bwMode="auto">
          <a:xfrm>
            <a:off x="10959737" y="6387918"/>
            <a:ext cx="171541" cy="236401"/>
          </a:xfrm>
          <a:prstGeom prst="ellipse">
            <a:avLst/>
          </a:prstGeom>
          <a:solidFill>
            <a:srgbClr val="FF8C0B"/>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dirty="0">
              <a:solidFill>
                <a:srgbClr val="FFFFFF"/>
              </a:solidFill>
              <a:latin typeface="Calibri" panose="020F0502020204030204" pitchFamily="34" charset="0"/>
              <a:sym typeface="Calibri" panose="020F0502020204030204" pitchFamily="34" charset="0"/>
            </a:endParaRPr>
          </a:p>
        </p:txBody>
      </p:sp>
      <p:sp>
        <p:nvSpPr>
          <p:cNvPr id="1034" name="Oval 11">
            <a:extLst>
              <a:ext uri="{FF2B5EF4-FFF2-40B4-BE49-F238E27FC236}">
                <a16:creationId xmlns:a16="http://schemas.microsoft.com/office/drawing/2014/main" id="{88990CF6-B0FC-4FED-B7E5-066C9CC15C8D}"/>
              </a:ext>
            </a:extLst>
          </p:cNvPr>
          <p:cNvSpPr>
            <a:spLocks noChangeArrowheads="1"/>
          </p:cNvSpPr>
          <p:nvPr/>
        </p:nvSpPr>
        <p:spPr bwMode="auto">
          <a:xfrm flipV="1">
            <a:off x="11897828" y="6387918"/>
            <a:ext cx="188695" cy="236401"/>
          </a:xfrm>
          <a:prstGeom prst="ellipse">
            <a:avLst/>
          </a:prstGeom>
          <a:solidFill>
            <a:srgbClr val="00AF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5" name="Oval 12">
            <a:extLst>
              <a:ext uri="{FF2B5EF4-FFF2-40B4-BE49-F238E27FC236}">
                <a16:creationId xmlns:a16="http://schemas.microsoft.com/office/drawing/2014/main" id="{26070A96-A2D7-4EB5-9403-FE92737274C7}"/>
              </a:ext>
            </a:extLst>
          </p:cNvPr>
          <p:cNvSpPr>
            <a:spLocks noChangeArrowheads="1"/>
          </p:cNvSpPr>
          <p:nvPr/>
        </p:nvSpPr>
        <p:spPr bwMode="auto">
          <a:xfrm>
            <a:off x="11265974" y="6387918"/>
            <a:ext cx="188695" cy="236401"/>
          </a:xfrm>
          <a:prstGeom prst="ellipse">
            <a:avLst/>
          </a:prstGeom>
          <a:solidFill>
            <a:srgbClr val="FF0000"/>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
        <p:nvSpPr>
          <p:cNvPr id="1036" name="Oval 13">
            <a:extLst>
              <a:ext uri="{FF2B5EF4-FFF2-40B4-BE49-F238E27FC236}">
                <a16:creationId xmlns:a16="http://schemas.microsoft.com/office/drawing/2014/main" id="{4A8AAB03-8813-4CFC-BF1F-44ABF8128E92}"/>
              </a:ext>
            </a:extLst>
          </p:cNvPr>
          <p:cNvSpPr>
            <a:spLocks noChangeArrowheads="1"/>
          </p:cNvSpPr>
          <p:nvPr/>
        </p:nvSpPr>
        <p:spPr bwMode="auto">
          <a:xfrm>
            <a:off x="11581901" y="6391366"/>
            <a:ext cx="188695" cy="236401"/>
          </a:xfrm>
          <a:prstGeom prst="ellipse">
            <a:avLst/>
          </a:prstGeom>
          <a:solidFill>
            <a:srgbClr val="00AEDA"/>
          </a:solidFill>
          <a:ln w="9525">
            <a:solidFill>
              <a:schemeClr val="accent1"/>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SimSun"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SimSun"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SimSun" panose="02010600030101010101" pitchFamily="2" charset="-122"/>
              </a:defRPr>
            </a:lvl9pPr>
          </a:lstStyle>
          <a:p>
            <a:pPr algn="ctr" eaLnBrk="1" hangingPunct="1">
              <a:defRPr/>
            </a:pPr>
            <a:endParaRPr lang="en-US" altLang="en-US" sz="1800">
              <a:solidFill>
                <a:srgbClr val="FFFFFF"/>
              </a:solidFill>
              <a:latin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543609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marL="914400" indent="-914400" algn="ctr" rtl="0" eaLnBrk="1" fontAlgn="base" hangingPunct="1">
        <a:spcBef>
          <a:spcPct val="0"/>
        </a:spcBef>
        <a:spcAft>
          <a:spcPct val="0"/>
        </a:spcAft>
        <a:defRPr sz="4000" kern="1200">
          <a:solidFill>
            <a:schemeClr val="tx1"/>
          </a:solidFill>
          <a:latin typeface="Lato"/>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ww.canva.com/templates/search/linkedin-banne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linkedin.com/in/mehak-thakur-8a2123a4/" TargetMode="External"/><Relationship Id="rId7" Type="http://schemas.openxmlformats.org/officeDocument/2006/relationships/hyperlink" Target="https://www.linkedin.com/in/sarahdjohnston/" TargetMode="External"/><Relationship Id="rId2" Type="http://schemas.openxmlformats.org/officeDocument/2006/relationships/hyperlink" Target="https://www.linkedin.com/in/shivangi-singh-rathore-868157120/" TargetMode="External"/><Relationship Id="rId1" Type="http://schemas.openxmlformats.org/officeDocument/2006/relationships/slideLayout" Target="../slideLayouts/slideLayout5.xml"/><Relationship Id="rId6" Type="http://schemas.openxmlformats.org/officeDocument/2006/relationships/hyperlink" Target="https://www.linkedin.com/in/sadaftahir/" TargetMode="External"/><Relationship Id="rId5" Type="http://schemas.openxmlformats.org/officeDocument/2006/relationships/hyperlink" Target="https://www.linkedin.com/in/dilraj-lotey/" TargetMode="External"/><Relationship Id="rId4" Type="http://schemas.openxmlformats.org/officeDocument/2006/relationships/hyperlink" Target="https://www.linkedin.com/in/tej-singh-shekhawat-0aa2a1100/"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linkedin.com/company/1337/"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g"/></Relationships>
</file>

<file path=ppt/slides/_rels/slide6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BF4F9-1A54-467E-A8D1-2B834A84801F}"/>
              </a:ext>
            </a:extLst>
          </p:cNvPr>
          <p:cNvSpPr>
            <a:spLocks noGrp="1"/>
          </p:cNvSpPr>
          <p:nvPr>
            <p:ph type="ctrTitle"/>
          </p:nvPr>
        </p:nvSpPr>
        <p:spPr>
          <a:xfrm>
            <a:off x="48126" y="3149598"/>
            <a:ext cx="11855116" cy="2899509"/>
          </a:xfrm>
        </p:spPr>
        <p:txBody>
          <a:bodyPr/>
          <a:lstStyle/>
          <a:p>
            <a: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12 Steps to create an </a:t>
            </a:r>
            <a:b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b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b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b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br>
            <a:r>
              <a:rPr lang="en-MY" sz="6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IMPECCABLE LinkedIn Profile</a:t>
            </a:r>
          </a:p>
        </p:txBody>
      </p:sp>
      <p:pic>
        <p:nvPicPr>
          <p:cNvPr id="4" name="Picture 2" descr="LinkedIn Profile Writing Guide - Jobscan">
            <a:extLst>
              <a:ext uri="{FF2B5EF4-FFF2-40B4-BE49-F238E27FC236}">
                <a16:creationId xmlns:a16="http://schemas.microsoft.com/office/drawing/2014/main" id="{E6FC6925-E734-4C8E-95E4-88770FB3DF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257" t="8749" r="40879" b="54381"/>
          <a:stretch/>
        </p:blipFill>
        <p:spPr bwMode="auto">
          <a:xfrm>
            <a:off x="5179105" y="1404981"/>
            <a:ext cx="2154631" cy="2475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648907"/>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57385-3E51-4930-A923-83FB23D7A15E}"/>
              </a:ext>
            </a:extLst>
          </p:cNvPr>
          <p:cNvSpPr>
            <a:spLocks noGrp="1"/>
          </p:cNvSpPr>
          <p:nvPr>
            <p:ph type="title"/>
          </p:nvPr>
        </p:nvSpPr>
        <p:spPr/>
        <p:txBody>
          <a:bodyPr/>
          <a:lstStyle/>
          <a:p>
            <a:r>
              <a:rPr lang="en-MY" dirty="0">
                <a:solidFill>
                  <a:srgbClr val="008000"/>
                </a:solidFill>
                <a:effectLst>
                  <a:outerShdw blurRad="38100" dist="38100" dir="2700000" algn="tl">
                    <a:srgbClr val="000000">
                      <a:alpha val="43137"/>
                    </a:srgbClr>
                  </a:outerShdw>
                </a:effectLst>
              </a:rPr>
              <a:t>Step 2- Be Clickable!</a:t>
            </a:r>
          </a:p>
        </p:txBody>
      </p:sp>
      <p:sp>
        <p:nvSpPr>
          <p:cNvPr id="4" name="Date Placeholder 3">
            <a:extLst>
              <a:ext uri="{FF2B5EF4-FFF2-40B4-BE49-F238E27FC236}">
                <a16:creationId xmlns:a16="http://schemas.microsoft.com/office/drawing/2014/main" id="{8259A4EF-66F5-4C69-8276-D62D2DC37F9A}"/>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117CF111-A8CD-4A9F-9524-83EBFF6B9013}"/>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D51FA2F-C53E-4341-8523-E8B84BEC7267}"/>
              </a:ext>
            </a:extLst>
          </p:cNvPr>
          <p:cNvSpPr>
            <a:spLocks noGrp="1"/>
          </p:cNvSpPr>
          <p:nvPr>
            <p:ph type="sldNum" sz="quarter" idx="12"/>
          </p:nvPr>
        </p:nvSpPr>
        <p:spPr/>
        <p:txBody>
          <a:bodyPr/>
          <a:lstStyle/>
          <a:p>
            <a:fld id="{EF3352F1-D5C8-4BB4-9FDE-FF190884A193}" type="slidenum">
              <a:rPr lang="en-MY" smtClean="0"/>
              <a:t>10</a:t>
            </a:fld>
            <a:endParaRPr lang="en-MY"/>
          </a:p>
        </p:txBody>
      </p:sp>
      <p:pic>
        <p:nvPicPr>
          <p:cNvPr id="34" name="Picture 33">
            <a:extLst>
              <a:ext uri="{FF2B5EF4-FFF2-40B4-BE49-F238E27FC236}">
                <a16:creationId xmlns:a16="http://schemas.microsoft.com/office/drawing/2014/main" id="{D38A07A9-5078-49D5-849F-D0A8E0EF87D5}"/>
              </a:ext>
            </a:extLst>
          </p:cNvPr>
          <p:cNvPicPr>
            <a:picLocks noChangeAspect="1"/>
          </p:cNvPicPr>
          <p:nvPr/>
        </p:nvPicPr>
        <p:blipFill rotWithShape="1">
          <a:blip r:embed="rId2">
            <a:extLst>
              <a:ext uri="{28A0092B-C50C-407E-A947-70E740481C1C}">
                <a14:useLocalDpi xmlns:a14="http://schemas.microsoft.com/office/drawing/2010/main" val="0"/>
              </a:ext>
            </a:extLst>
          </a:blip>
          <a:srcRect l="7541" t="12061" r="2676" b="5547"/>
          <a:stretch/>
        </p:blipFill>
        <p:spPr>
          <a:xfrm>
            <a:off x="197690" y="1288327"/>
            <a:ext cx="5394727" cy="3971307"/>
          </a:xfrm>
          <a:prstGeom prst="rect">
            <a:avLst/>
          </a:prstGeom>
        </p:spPr>
      </p:pic>
      <p:pic>
        <p:nvPicPr>
          <p:cNvPr id="44" name="Picture 43">
            <a:extLst>
              <a:ext uri="{FF2B5EF4-FFF2-40B4-BE49-F238E27FC236}">
                <a16:creationId xmlns:a16="http://schemas.microsoft.com/office/drawing/2014/main" id="{713447E8-3548-454A-87EC-5AEE91E2E6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587" y="1288327"/>
            <a:ext cx="5674865" cy="4145064"/>
          </a:xfrm>
          <a:prstGeom prst="rect">
            <a:avLst/>
          </a:prstGeom>
        </p:spPr>
      </p:pic>
    </p:spTree>
    <p:extLst>
      <p:ext uri="{BB962C8B-B14F-4D97-AF65-F5344CB8AC3E}">
        <p14:creationId xmlns:p14="http://schemas.microsoft.com/office/powerpoint/2010/main" val="29215236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circle(in)">
                                      <p:cBhvr>
                                        <p:cTn id="13" dur="2000"/>
                                        <p:tgtEl>
                                          <p:spTgt spid="34"/>
                                        </p:tgtEl>
                                      </p:cBhvr>
                                    </p:animEffect>
                                  </p:childTnLst>
                                </p:cTn>
                              </p:par>
                              <p:par>
                                <p:cTn id="14" presetID="6" presetClass="entr" presetSubtype="16"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circle(in)">
                                      <p:cBhvr>
                                        <p:cTn id="16"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A0F98-974E-47DC-BE16-7E31E6C15559}"/>
              </a:ext>
            </a:extLst>
          </p:cNvPr>
          <p:cNvSpPr>
            <a:spLocks noGrp="1"/>
          </p:cNvSpPr>
          <p:nvPr>
            <p:ph type="title"/>
          </p:nvPr>
        </p:nvSpPr>
        <p:spPr/>
        <p:txBody>
          <a:bodyPr/>
          <a:lstStyle/>
          <a:p>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3 Ps- Proper Profile Picture </a:t>
            </a:r>
          </a:p>
        </p:txBody>
      </p:sp>
      <p:sp>
        <p:nvSpPr>
          <p:cNvPr id="3" name="Content Placeholder 2">
            <a:extLst>
              <a:ext uri="{FF2B5EF4-FFF2-40B4-BE49-F238E27FC236}">
                <a16:creationId xmlns:a16="http://schemas.microsoft.com/office/drawing/2014/main" id="{C826B5BA-8DA0-41E0-BB5C-4F5723FCEE5F}"/>
              </a:ext>
            </a:extLst>
          </p:cNvPr>
          <p:cNvSpPr>
            <a:spLocks noGrp="1"/>
          </p:cNvSpPr>
          <p:nvPr>
            <p:ph idx="1"/>
          </p:nvPr>
        </p:nvSpPr>
        <p:spPr/>
        <p:txBody>
          <a:bodyPr/>
          <a:lstStyle/>
          <a:p>
            <a:r>
              <a:rPr lang="en-MY" dirty="0"/>
              <a:t>A smiling picture</a:t>
            </a:r>
          </a:p>
          <a:p>
            <a:endParaRPr lang="en-MY" dirty="0"/>
          </a:p>
          <a:p>
            <a:r>
              <a:rPr lang="en-MY" dirty="0"/>
              <a:t>Professional headshot</a:t>
            </a:r>
          </a:p>
          <a:p>
            <a:endParaRPr lang="en-MY" dirty="0"/>
          </a:p>
          <a:p>
            <a:r>
              <a:rPr lang="en-MY" dirty="0"/>
              <a:t>Formal attire</a:t>
            </a:r>
          </a:p>
          <a:p>
            <a:endParaRPr lang="en-MY" dirty="0"/>
          </a:p>
          <a:p>
            <a:r>
              <a:rPr lang="en-MY" dirty="0"/>
              <a:t>Clear background</a:t>
            </a:r>
          </a:p>
          <a:p>
            <a:endParaRPr lang="en-MY" dirty="0"/>
          </a:p>
          <a:p>
            <a:r>
              <a:rPr lang="en-MY" dirty="0"/>
              <a:t>Don one piece of bright clothing  </a:t>
            </a:r>
          </a:p>
          <a:p>
            <a:endParaRPr lang="en-MY" dirty="0"/>
          </a:p>
          <a:p>
            <a:r>
              <a:rPr lang="en-MY" dirty="0"/>
              <a:t>RELEVANT title/headline!</a:t>
            </a:r>
          </a:p>
          <a:p>
            <a:endParaRPr lang="en-MY" dirty="0"/>
          </a:p>
        </p:txBody>
      </p:sp>
      <p:sp>
        <p:nvSpPr>
          <p:cNvPr id="4" name="Date Placeholder 3">
            <a:extLst>
              <a:ext uri="{FF2B5EF4-FFF2-40B4-BE49-F238E27FC236}">
                <a16:creationId xmlns:a16="http://schemas.microsoft.com/office/drawing/2014/main" id="{B8E47F9F-1121-4104-BB36-04FC00DB40DA}"/>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5634DAAA-DC36-4E0C-B298-884E918C64EE}"/>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8F05021A-A134-4526-B577-2791993EBE68}"/>
              </a:ext>
            </a:extLst>
          </p:cNvPr>
          <p:cNvSpPr>
            <a:spLocks noGrp="1"/>
          </p:cNvSpPr>
          <p:nvPr>
            <p:ph type="sldNum" sz="quarter" idx="12"/>
          </p:nvPr>
        </p:nvSpPr>
        <p:spPr/>
        <p:txBody>
          <a:bodyPr/>
          <a:lstStyle/>
          <a:p>
            <a:fld id="{EF3352F1-D5C8-4BB4-9FDE-FF190884A193}" type="slidenum">
              <a:rPr lang="en-MY" smtClean="0"/>
              <a:t>11</a:t>
            </a:fld>
            <a:endParaRPr lang="en-MY"/>
          </a:p>
        </p:txBody>
      </p:sp>
    </p:spTree>
    <p:extLst>
      <p:ext uri="{BB962C8B-B14F-4D97-AF65-F5344CB8AC3E}">
        <p14:creationId xmlns:p14="http://schemas.microsoft.com/office/powerpoint/2010/main" val="20922901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B18903-26BC-4448-ACC2-B2A22C7174D0}"/>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C3EC5299-5C6C-4F94-A27E-32C470DBCFF3}"/>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F06306C0-7F41-475F-9AD2-80CE6F7A47C1}"/>
              </a:ext>
            </a:extLst>
          </p:cNvPr>
          <p:cNvSpPr>
            <a:spLocks noGrp="1"/>
          </p:cNvSpPr>
          <p:nvPr>
            <p:ph type="sldNum" sz="quarter" idx="12"/>
          </p:nvPr>
        </p:nvSpPr>
        <p:spPr/>
        <p:txBody>
          <a:bodyPr/>
          <a:lstStyle/>
          <a:p>
            <a:fld id="{EF3352F1-D5C8-4BB4-9FDE-FF190884A193}" type="slidenum">
              <a:rPr lang="en-MY" smtClean="0"/>
              <a:t>12</a:t>
            </a:fld>
            <a:endParaRPr lang="en-MY"/>
          </a:p>
        </p:txBody>
      </p:sp>
      <p:pic>
        <p:nvPicPr>
          <p:cNvPr id="9" name="Picture 8">
            <a:extLst>
              <a:ext uri="{FF2B5EF4-FFF2-40B4-BE49-F238E27FC236}">
                <a16:creationId xmlns:a16="http://schemas.microsoft.com/office/drawing/2014/main" id="{F67296FF-C36C-4898-A107-3D588A31D876}"/>
              </a:ext>
            </a:extLst>
          </p:cNvPr>
          <p:cNvPicPr>
            <a:picLocks noChangeAspect="1"/>
          </p:cNvPicPr>
          <p:nvPr/>
        </p:nvPicPr>
        <p:blipFill rotWithShape="1">
          <a:blip r:embed="rId2">
            <a:extLst>
              <a:ext uri="{28A0092B-C50C-407E-A947-70E740481C1C}">
                <a14:useLocalDpi xmlns:a14="http://schemas.microsoft.com/office/drawing/2010/main" val="0"/>
              </a:ext>
            </a:extLst>
          </a:blip>
          <a:srcRect r="1495" b="18221"/>
          <a:stretch/>
        </p:blipFill>
        <p:spPr>
          <a:xfrm>
            <a:off x="3679179" y="1038257"/>
            <a:ext cx="4367541" cy="2941362"/>
          </a:xfrm>
          <a:prstGeom prst="rect">
            <a:avLst/>
          </a:prstGeom>
        </p:spPr>
      </p:pic>
      <p:sp>
        <p:nvSpPr>
          <p:cNvPr id="5" name="TextBox 4">
            <a:extLst>
              <a:ext uri="{FF2B5EF4-FFF2-40B4-BE49-F238E27FC236}">
                <a16:creationId xmlns:a16="http://schemas.microsoft.com/office/drawing/2014/main" id="{00A35306-A535-4039-A71C-433D4A205BE0}"/>
              </a:ext>
            </a:extLst>
          </p:cNvPr>
          <p:cNvSpPr txBox="1"/>
          <p:nvPr/>
        </p:nvSpPr>
        <p:spPr>
          <a:xfrm>
            <a:off x="4023360" y="5050302"/>
            <a:ext cx="4023360" cy="769441"/>
          </a:xfrm>
          <a:prstGeom prst="rect">
            <a:avLst/>
          </a:prstGeom>
          <a:noFill/>
        </p:spPr>
        <p:txBody>
          <a:bodyPr wrap="square" rtlCol="0">
            <a:spAutoFit/>
          </a:bodyPr>
          <a:lstStyle/>
          <a:p>
            <a:pPr algn="ctr"/>
            <a:r>
              <a:rPr lang="en-MY" sz="4400" dirty="0">
                <a:latin typeface="Lato"/>
              </a:rPr>
              <a:t>Good Job!</a:t>
            </a:r>
          </a:p>
        </p:txBody>
      </p:sp>
    </p:spTree>
    <p:extLst>
      <p:ext uri="{BB962C8B-B14F-4D97-AF65-F5344CB8AC3E}">
        <p14:creationId xmlns:p14="http://schemas.microsoft.com/office/powerpoint/2010/main" val="366721798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B1BA5-FDE3-49CA-9FFB-4A33904648F9}"/>
              </a:ext>
            </a:extLst>
          </p:cNvPr>
          <p:cNvSpPr>
            <a:spLocks noGrp="1"/>
          </p:cNvSpPr>
          <p:nvPr>
            <p:ph type="title"/>
          </p:nvPr>
        </p:nvSpPr>
        <p:spPr>
          <a:xfrm>
            <a:off x="609600" y="99149"/>
            <a:ext cx="10972800" cy="901632"/>
          </a:xfrm>
        </p:spPr>
        <p:txBody>
          <a:bodyPr/>
          <a:lstStyle/>
          <a:p>
            <a:r>
              <a:rPr lang="en-MY" dirty="0">
                <a:solidFill>
                  <a:srgbClr val="008000"/>
                </a:solidFill>
                <a:effectLst>
                  <a:outerShdw blurRad="38100" dist="38100" dir="2700000" algn="tl">
                    <a:srgbClr val="000000">
                      <a:alpha val="43137"/>
                    </a:srgbClr>
                  </a:outerShdw>
                </a:effectLst>
              </a:rPr>
              <a:t>Step 3- Be Searchable</a:t>
            </a:r>
          </a:p>
        </p:txBody>
      </p:sp>
      <p:sp>
        <p:nvSpPr>
          <p:cNvPr id="4" name="Date Placeholder 3">
            <a:extLst>
              <a:ext uri="{FF2B5EF4-FFF2-40B4-BE49-F238E27FC236}">
                <a16:creationId xmlns:a16="http://schemas.microsoft.com/office/drawing/2014/main" id="{9514A980-A72C-422B-B3AF-25EC488EEEBF}"/>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1A19A5B3-408F-469E-BEAE-4DB09BE9FA8C}"/>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73B90D90-B6BD-40AC-B982-CB62BFEA231F}"/>
              </a:ext>
            </a:extLst>
          </p:cNvPr>
          <p:cNvSpPr>
            <a:spLocks noGrp="1"/>
          </p:cNvSpPr>
          <p:nvPr>
            <p:ph type="sldNum" sz="quarter" idx="12"/>
          </p:nvPr>
        </p:nvSpPr>
        <p:spPr/>
        <p:txBody>
          <a:bodyPr/>
          <a:lstStyle/>
          <a:p>
            <a:fld id="{EF3352F1-D5C8-4BB4-9FDE-FF190884A193}" type="slidenum">
              <a:rPr lang="en-MY" smtClean="0"/>
              <a:t>13</a:t>
            </a:fld>
            <a:endParaRPr lang="en-MY"/>
          </a:p>
        </p:txBody>
      </p:sp>
      <p:sp>
        <p:nvSpPr>
          <p:cNvPr id="9" name="Arrow: Right 8">
            <a:extLst>
              <a:ext uri="{FF2B5EF4-FFF2-40B4-BE49-F238E27FC236}">
                <a16:creationId xmlns:a16="http://schemas.microsoft.com/office/drawing/2014/main" id="{4FCEACBB-1D27-4DD8-A0D5-F3AB5DFB0DBF}"/>
              </a:ext>
            </a:extLst>
          </p:cNvPr>
          <p:cNvSpPr/>
          <p:nvPr/>
        </p:nvSpPr>
        <p:spPr bwMode="auto">
          <a:xfrm>
            <a:off x="2637834" y="3107505"/>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0" name="Arrow: Right 9">
            <a:extLst>
              <a:ext uri="{FF2B5EF4-FFF2-40B4-BE49-F238E27FC236}">
                <a16:creationId xmlns:a16="http://schemas.microsoft.com/office/drawing/2014/main" id="{3B75D9B3-5C4C-4DE5-A390-C3F60C7D435A}"/>
              </a:ext>
            </a:extLst>
          </p:cNvPr>
          <p:cNvSpPr/>
          <p:nvPr/>
        </p:nvSpPr>
        <p:spPr bwMode="auto">
          <a:xfrm rot="11443802">
            <a:off x="8906604" y="2107682"/>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1" name="TextBox 10">
            <a:extLst>
              <a:ext uri="{FF2B5EF4-FFF2-40B4-BE49-F238E27FC236}">
                <a16:creationId xmlns:a16="http://schemas.microsoft.com/office/drawing/2014/main" id="{F8F2B250-2A73-49CD-A0CC-3D6D12CDF243}"/>
              </a:ext>
            </a:extLst>
          </p:cNvPr>
          <p:cNvSpPr txBox="1"/>
          <p:nvPr/>
        </p:nvSpPr>
        <p:spPr>
          <a:xfrm>
            <a:off x="573314" y="3163956"/>
            <a:ext cx="1984356" cy="461665"/>
          </a:xfrm>
          <a:prstGeom prst="rect">
            <a:avLst/>
          </a:prstGeom>
          <a:noFill/>
        </p:spPr>
        <p:txBody>
          <a:bodyPr wrap="square" rtlCol="0">
            <a:spAutoFit/>
          </a:bodyPr>
          <a:lstStyle/>
          <a:p>
            <a:pPr algn="ctr"/>
            <a:r>
              <a:rPr lang="en-MY" sz="2400" b="1" dirty="0">
                <a:latin typeface="+mn-lt"/>
              </a:rPr>
              <a:t>Profile Picture</a:t>
            </a:r>
          </a:p>
        </p:txBody>
      </p:sp>
      <p:sp>
        <p:nvSpPr>
          <p:cNvPr id="12" name="TextBox 11">
            <a:extLst>
              <a:ext uri="{FF2B5EF4-FFF2-40B4-BE49-F238E27FC236}">
                <a16:creationId xmlns:a16="http://schemas.microsoft.com/office/drawing/2014/main" id="{2A20FDB9-3F65-4F60-BE1C-7049F214D956}"/>
              </a:ext>
            </a:extLst>
          </p:cNvPr>
          <p:cNvSpPr txBox="1"/>
          <p:nvPr/>
        </p:nvSpPr>
        <p:spPr>
          <a:xfrm>
            <a:off x="9287440" y="2840722"/>
            <a:ext cx="1984356" cy="461665"/>
          </a:xfrm>
          <a:prstGeom prst="rect">
            <a:avLst/>
          </a:prstGeom>
          <a:noFill/>
        </p:spPr>
        <p:txBody>
          <a:bodyPr wrap="square" rtlCol="0">
            <a:spAutoFit/>
          </a:bodyPr>
          <a:lstStyle/>
          <a:p>
            <a:pPr algn="ctr"/>
            <a:r>
              <a:rPr lang="en-MY" sz="2400" b="1" dirty="0">
                <a:latin typeface="+mn-lt"/>
              </a:rPr>
              <a:t>Headline</a:t>
            </a:r>
          </a:p>
        </p:txBody>
      </p:sp>
      <p:grpSp>
        <p:nvGrpSpPr>
          <p:cNvPr id="20" name="Group 19">
            <a:extLst>
              <a:ext uri="{FF2B5EF4-FFF2-40B4-BE49-F238E27FC236}">
                <a16:creationId xmlns:a16="http://schemas.microsoft.com/office/drawing/2014/main" id="{D4501406-AABB-4DEC-9C37-27787966458D}"/>
              </a:ext>
            </a:extLst>
          </p:cNvPr>
          <p:cNvGrpSpPr/>
          <p:nvPr/>
        </p:nvGrpSpPr>
        <p:grpSpPr>
          <a:xfrm>
            <a:off x="4256483" y="1265089"/>
            <a:ext cx="4347872" cy="4721064"/>
            <a:chOff x="4058550" y="205217"/>
            <a:chExt cx="4747093" cy="5612143"/>
          </a:xfrm>
        </p:grpSpPr>
        <p:pic>
          <p:nvPicPr>
            <p:cNvPr id="14" name="Content Placeholder 7">
              <a:extLst>
                <a:ext uri="{FF2B5EF4-FFF2-40B4-BE49-F238E27FC236}">
                  <a16:creationId xmlns:a16="http://schemas.microsoft.com/office/drawing/2014/main" id="{00E1CD35-3D79-460F-9157-08AE74097F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8550" y="205217"/>
              <a:ext cx="4747093" cy="5612143"/>
            </a:xfrm>
            <a:prstGeom prst="rect">
              <a:avLst/>
            </a:prstGeom>
          </p:spPr>
        </p:pic>
        <p:sp>
          <p:nvSpPr>
            <p:cNvPr id="15" name="Rectangle 14">
              <a:extLst>
                <a:ext uri="{FF2B5EF4-FFF2-40B4-BE49-F238E27FC236}">
                  <a16:creationId xmlns:a16="http://schemas.microsoft.com/office/drawing/2014/main" id="{9CBA82D9-0939-45F4-8551-D0AA62C581E0}"/>
                </a:ext>
              </a:extLst>
            </p:cNvPr>
            <p:cNvSpPr/>
            <p:nvPr/>
          </p:nvSpPr>
          <p:spPr>
            <a:xfrm>
              <a:off x="4928997" y="1036353"/>
              <a:ext cx="1814732" cy="2532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MY"/>
            </a:p>
          </p:txBody>
        </p:sp>
        <p:sp>
          <p:nvSpPr>
            <p:cNvPr id="16" name="Rectangle 15">
              <a:extLst>
                <a:ext uri="{FF2B5EF4-FFF2-40B4-BE49-F238E27FC236}">
                  <a16:creationId xmlns:a16="http://schemas.microsoft.com/office/drawing/2014/main" id="{B862EF12-F825-4A9D-B075-959F3DCDC64C}"/>
                </a:ext>
              </a:extLst>
            </p:cNvPr>
            <p:cNvSpPr/>
            <p:nvPr/>
          </p:nvSpPr>
          <p:spPr>
            <a:xfrm>
              <a:off x="4980776" y="2545975"/>
              <a:ext cx="1451321" cy="2532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MY"/>
            </a:p>
          </p:txBody>
        </p:sp>
        <p:sp>
          <p:nvSpPr>
            <p:cNvPr id="17" name="Rectangle 16">
              <a:extLst>
                <a:ext uri="{FF2B5EF4-FFF2-40B4-BE49-F238E27FC236}">
                  <a16:creationId xmlns:a16="http://schemas.microsoft.com/office/drawing/2014/main" id="{EFD7746E-B518-43DA-8D20-5D46DD467DBC}"/>
                </a:ext>
              </a:extLst>
            </p:cNvPr>
            <p:cNvSpPr/>
            <p:nvPr/>
          </p:nvSpPr>
          <p:spPr>
            <a:xfrm>
              <a:off x="4968856" y="3755413"/>
              <a:ext cx="2140637" cy="2532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MY"/>
            </a:p>
          </p:txBody>
        </p:sp>
        <p:sp>
          <p:nvSpPr>
            <p:cNvPr id="18" name="Rectangle 17">
              <a:extLst>
                <a:ext uri="{FF2B5EF4-FFF2-40B4-BE49-F238E27FC236}">
                  <a16:creationId xmlns:a16="http://schemas.microsoft.com/office/drawing/2014/main" id="{722C3FAD-D729-4BE4-9D36-1899A9EAFB47}"/>
                </a:ext>
              </a:extLst>
            </p:cNvPr>
            <p:cNvSpPr/>
            <p:nvPr/>
          </p:nvSpPr>
          <p:spPr>
            <a:xfrm>
              <a:off x="4980776" y="4996827"/>
              <a:ext cx="1603718" cy="25321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MY"/>
            </a:p>
          </p:txBody>
        </p:sp>
        <p:sp>
          <p:nvSpPr>
            <p:cNvPr id="19" name="Rectangle 18">
              <a:extLst>
                <a:ext uri="{FF2B5EF4-FFF2-40B4-BE49-F238E27FC236}">
                  <a16:creationId xmlns:a16="http://schemas.microsoft.com/office/drawing/2014/main" id="{0A8C91AF-81ED-4EDA-83B1-8C3A648F138D}"/>
                </a:ext>
              </a:extLst>
            </p:cNvPr>
            <p:cNvSpPr/>
            <p:nvPr/>
          </p:nvSpPr>
          <p:spPr>
            <a:xfrm>
              <a:off x="6124751" y="1667976"/>
              <a:ext cx="1139484" cy="21703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MY"/>
            </a:p>
          </p:txBody>
        </p:sp>
      </p:grpSp>
    </p:spTree>
    <p:extLst>
      <p:ext uri="{BB962C8B-B14F-4D97-AF65-F5344CB8AC3E}">
        <p14:creationId xmlns:p14="http://schemas.microsoft.com/office/powerpoint/2010/main" val="7322424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DFB32-2B31-4CA8-8B5D-80044B13D609}"/>
              </a:ext>
            </a:extLst>
          </p:cNvPr>
          <p:cNvSpPr>
            <a:spLocks noGrp="1"/>
          </p:cNvSpPr>
          <p:nvPr>
            <p:ph type="title"/>
          </p:nvPr>
        </p:nvSpPr>
        <p:spPr>
          <a:xfrm>
            <a:off x="599919" y="185167"/>
            <a:ext cx="10972800" cy="901632"/>
          </a:xfrm>
        </p:spPr>
        <p:txBody>
          <a:bodyPr/>
          <a:lstStyle/>
          <a:p>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Headline / Title</a:t>
            </a:r>
          </a:p>
        </p:txBody>
      </p:sp>
      <p:sp>
        <p:nvSpPr>
          <p:cNvPr id="3" name="Content Placeholder 2">
            <a:extLst>
              <a:ext uri="{FF2B5EF4-FFF2-40B4-BE49-F238E27FC236}">
                <a16:creationId xmlns:a16="http://schemas.microsoft.com/office/drawing/2014/main" id="{B491714B-8EDB-4692-9F4D-8B3D0D7D1403}"/>
              </a:ext>
            </a:extLst>
          </p:cNvPr>
          <p:cNvSpPr>
            <a:spLocks noGrp="1"/>
          </p:cNvSpPr>
          <p:nvPr>
            <p:ph idx="1"/>
          </p:nvPr>
        </p:nvSpPr>
        <p:spPr>
          <a:xfrm>
            <a:off x="599919" y="1111506"/>
            <a:ext cx="10972800" cy="4713125"/>
          </a:xfrm>
        </p:spPr>
        <p:txBody>
          <a:bodyPr/>
          <a:lstStyle/>
          <a:p>
            <a:r>
              <a:rPr lang="en-MY" dirty="0"/>
              <a:t>Your headline is the 1 - 3 lines underneath your name.</a:t>
            </a:r>
          </a:p>
          <a:p>
            <a:endParaRPr lang="en-MY" dirty="0"/>
          </a:p>
          <a:p>
            <a:r>
              <a:rPr lang="en-MY" dirty="0"/>
              <a:t>You have 120 characters including spaces for your headline.</a:t>
            </a:r>
          </a:p>
          <a:p>
            <a:endParaRPr lang="en-MY" dirty="0"/>
          </a:p>
          <a:p>
            <a:r>
              <a:rPr lang="en-MY" dirty="0"/>
              <a:t>Don’t just describe who you are and what you do.</a:t>
            </a:r>
          </a:p>
          <a:p>
            <a:endParaRPr lang="en-MY" dirty="0"/>
          </a:p>
          <a:p>
            <a:r>
              <a:rPr lang="en-MY" b="1" dirty="0"/>
              <a:t>Write a headline that contains a </a:t>
            </a:r>
            <a:r>
              <a:rPr lang="en-MY" b="1" i="1" dirty="0"/>
              <a:t>benefit to the viewer</a:t>
            </a:r>
            <a:r>
              <a:rPr lang="en-MY" b="1" dirty="0"/>
              <a:t>.</a:t>
            </a:r>
          </a:p>
          <a:p>
            <a:endParaRPr lang="en-MY" dirty="0"/>
          </a:p>
          <a:p>
            <a:r>
              <a:rPr lang="en-MY" dirty="0"/>
              <a:t>Use keywords others might use when needing your services.</a:t>
            </a:r>
          </a:p>
          <a:p>
            <a:endParaRPr lang="en-MY" dirty="0"/>
          </a:p>
          <a:p>
            <a:r>
              <a:rPr lang="en-MY" dirty="0"/>
              <a:t>Use vertical bars |, ◊, ➤ to separate phrases.</a:t>
            </a:r>
          </a:p>
          <a:p>
            <a:endParaRPr lang="en-MY" dirty="0"/>
          </a:p>
          <a:p>
            <a:endParaRPr lang="en-MY" dirty="0"/>
          </a:p>
          <a:p>
            <a:endParaRPr lang="en-MY" dirty="0"/>
          </a:p>
        </p:txBody>
      </p:sp>
      <p:sp>
        <p:nvSpPr>
          <p:cNvPr id="4" name="Date Placeholder 3">
            <a:extLst>
              <a:ext uri="{FF2B5EF4-FFF2-40B4-BE49-F238E27FC236}">
                <a16:creationId xmlns:a16="http://schemas.microsoft.com/office/drawing/2014/main" id="{AB630C39-7873-4548-8C4F-D2668D894F5E}"/>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648B6016-48B2-4291-A766-BB1D1CC9C69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95797B20-2594-4DE1-92D9-30790AB79E24}"/>
              </a:ext>
            </a:extLst>
          </p:cNvPr>
          <p:cNvSpPr>
            <a:spLocks noGrp="1"/>
          </p:cNvSpPr>
          <p:nvPr>
            <p:ph type="sldNum" sz="quarter" idx="12"/>
          </p:nvPr>
        </p:nvSpPr>
        <p:spPr/>
        <p:txBody>
          <a:bodyPr/>
          <a:lstStyle/>
          <a:p>
            <a:fld id="{EF3352F1-D5C8-4BB4-9FDE-FF190884A193}" type="slidenum">
              <a:rPr lang="en-MY" smtClean="0"/>
              <a:t>14</a:t>
            </a:fld>
            <a:endParaRPr lang="en-MY"/>
          </a:p>
        </p:txBody>
      </p:sp>
    </p:spTree>
    <p:extLst>
      <p:ext uri="{BB962C8B-B14F-4D97-AF65-F5344CB8AC3E}">
        <p14:creationId xmlns:p14="http://schemas.microsoft.com/office/powerpoint/2010/main" val="5065407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F9F24C4-C2BF-4DFB-8B1A-A83F35E760EA}"/>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5A720DCF-E590-4C9A-8801-923904059B3A}"/>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4C93199F-98DE-4C9D-86DE-68845480B15C}"/>
              </a:ext>
            </a:extLst>
          </p:cNvPr>
          <p:cNvSpPr>
            <a:spLocks noGrp="1"/>
          </p:cNvSpPr>
          <p:nvPr>
            <p:ph type="sldNum" sz="quarter" idx="12"/>
          </p:nvPr>
        </p:nvSpPr>
        <p:spPr/>
        <p:txBody>
          <a:bodyPr/>
          <a:lstStyle/>
          <a:p>
            <a:fld id="{EF3352F1-D5C8-4BB4-9FDE-FF190884A193}" type="slidenum">
              <a:rPr lang="en-MY" smtClean="0"/>
              <a:t>15</a:t>
            </a:fld>
            <a:endParaRPr lang="en-MY"/>
          </a:p>
        </p:txBody>
      </p:sp>
      <p:pic>
        <p:nvPicPr>
          <p:cNvPr id="1026" name="Picture 2">
            <a:extLst>
              <a:ext uri="{FF2B5EF4-FFF2-40B4-BE49-F238E27FC236}">
                <a16:creationId xmlns:a16="http://schemas.microsoft.com/office/drawing/2014/main" id="{F18AA917-01BB-4C67-98D3-0F8FE6FE80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501" y="169710"/>
            <a:ext cx="8511101" cy="6088074"/>
          </a:xfrm>
          <a:prstGeom prst="rect">
            <a:avLst/>
          </a:prstGeom>
          <a:noFill/>
          <a:extLst>
            <a:ext uri="{909E8E84-426E-40DD-AFC4-6F175D3DCCD1}">
              <a14:hiddenFill xmlns:a14="http://schemas.microsoft.com/office/drawing/2010/main">
                <a:solidFill>
                  <a:srgbClr val="FFFFFF"/>
                </a:solidFill>
              </a14:hiddenFill>
            </a:ext>
          </a:extLst>
        </p:spPr>
      </p:pic>
      <p:sp>
        <p:nvSpPr>
          <p:cNvPr id="8" name="Arrow: Right 7">
            <a:extLst>
              <a:ext uri="{FF2B5EF4-FFF2-40B4-BE49-F238E27FC236}">
                <a16:creationId xmlns:a16="http://schemas.microsoft.com/office/drawing/2014/main" id="{E22B4F22-7305-42EB-B78E-51571E95E54E}"/>
              </a:ext>
            </a:extLst>
          </p:cNvPr>
          <p:cNvSpPr/>
          <p:nvPr/>
        </p:nvSpPr>
        <p:spPr bwMode="auto">
          <a:xfrm rot="12135376">
            <a:off x="9758257" y="1475834"/>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22373812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FC2BC3-96E1-43BC-A2C3-A6A3A175A5A6}"/>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89FCC247-2CE6-46D5-8F30-1EDC876CD5A6}"/>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62C0B7C0-5A24-4A0E-ACD9-198974C0C46F}"/>
              </a:ext>
            </a:extLst>
          </p:cNvPr>
          <p:cNvSpPr>
            <a:spLocks noGrp="1"/>
          </p:cNvSpPr>
          <p:nvPr>
            <p:ph type="sldNum" sz="quarter" idx="12"/>
          </p:nvPr>
        </p:nvSpPr>
        <p:spPr/>
        <p:txBody>
          <a:bodyPr/>
          <a:lstStyle/>
          <a:p>
            <a:fld id="{EF3352F1-D5C8-4BB4-9FDE-FF190884A193}" type="slidenum">
              <a:rPr lang="en-MY" smtClean="0"/>
              <a:t>16</a:t>
            </a:fld>
            <a:endParaRPr lang="en-MY"/>
          </a:p>
        </p:txBody>
      </p:sp>
      <p:pic>
        <p:nvPicPr>
          <p:cNvPr id="3074" name="Picture 2" descr="linkedin headline for job seekers - mistake to avoid">
            <a:extLst>
              <a:ext uri="{FF2B5EF4-FFF2-40B4-BE49-F238E27FC236}">
                <a16:creationId xmlns:a16="http://schemas.microsoft.com/office/drawing/2014/main" id="{8C422333-ED87-4E42-937F-F52D6B6A17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350" y="773723"/>
            <a:ext cx="10256005" cy="5219113"/>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0DFA7601-3114-4E96-9A0F-7AD55FB65463}"/>
              </a:ext>
            </a:extLst>
          </p:cNvPr>
          <p:cNvSpPr/>
          <p:nvPr/>
        </p:nvSpPr>
        <p:spPr bwMode="auto">
          <a:xfrm rot="8969257">
            <a:off x="4018639" y="769986"/>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7" name="Arrow: Right 6">
            <a:extLst>
              <a:ext uri="{FF2B5EF4-FFF2-40B4-BE49-F238E27FC236}">
                <a16:creationId xmlns:a16="http://schemas.microsoft.com/office/drawing/2014/main" id="{E5E54E5E-7766-4178-9E95-58B95722326E}"/>
              </a:ext>
            </a:extLst>
          </p:cNvPr>
          <p:cNvSpPr/>
          <p:nvPr/>
        </p:nvSpPr>
        <p:spPr bwMode="auto">
          <a:xfrm rot="8969257">
            <a:off x="5015099" y="2723052"/>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8" name="Arrow: Right 7">
            <a:extLst>
              <a:ext uri="{FF2B5EF4-FFF2-40B4-BE49-F238E27FC236}">
                <a16:creationId xmlns:a16="http://schemas.microsoft.com/office/drawing/2014/main" id="{11CD74CE-1081-4ABF-B1D4-A5777CED69CF}"/>
              </a:ext>
            </a:extLst>
          </p:cNvPr>
          <p:cNvSpPr/>
          <p:nvPr/>
        </p:nvSpPr>
        <p:spPr bwMode="auto">
          <a:xfrm rot="8969257">
            <a:off x="7544939" y="4394765"/>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7905045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29CBE-C571-492A-8553-0AFFB51736A2}"/>
              </a:ext>
            </a:extLst>
          </p:cNvPr>
          <p:cNvSpPr>
            <a:spLocks noGrp="1"/>
          </p:cNvSpPr>
          <p:nvPr>
            <p:ph type="title"/>
          </p:nvPr>
        </p:nvSpPr>
        <p:spPr/>
        <p:txBody>
          <a:bodyPr/>
          <a:lstStyle/>
          <a:p>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Don’t Copy- Create your own!</a:t>
            </a:r>
          </a:p>
        </p:txBody>
      </p:sp>
      <p:sp>
        <p:nvSpPr>
          <p:cNvPr id="3" name="Content Placeholder 2">
            <a:extLst>
              <a:ext uri="{FF2B5EF4-FFF2-40B4-BE49-F238E27FC236}">
                <a16:creationId xmlns:a16="http://schemas.microsoft.com/office/drawing/2014/main" id="{AC3486F0-BD13-4B3D-820A-E0739687D016}"/>
              </a:ext>
            </a:extLst>
          </p:cNvPr>
          <p:cNvSpPr>
            <a:spLocks noGrp="1"/>
          </p:cNvSpPr>
          <p:nvPr>
            <p:ph idx="1"/>
          </p:nvPr>
        </p:nvSpPr>
        <p:spPr>
          <a:xfrm>
            <a:off x="599919" y="1252921"/>
            <a:ext cx="10972800" cy="4979067"/>
          </a:xfrm>
        </p:spPr>
        <p:txBody>
          <a:bodyPr/>
          <a:lstStyle/>
          <a:p>
            <a:endParaRPr lang="en-MY" dirty="0">
              <a:solidFill>
                <a:srgbClr val="3D3D3D"/>
              </a:solidFill>
              <a:latin typeface="Lato"/>
            </a:endParaRPr>
          </a:p>
          <a:p>
            <a:r>
              <a:rPr lang="en-MY" dirty="0">
                <a:solidFill>
                  <a:srgbClr val="3D3D3D"/>
                </a:solidFill>
                <a:latin typeface="Lato"/>
              </a:rPr>
              <a:t>MBA Finance graduate with a focus in financial analysis, reporting, and auditing</a:t>
            </a:r>
          </a:p>
          <a:p>
            <a:pPr marL="0" indent="0">
              <a:buNone/>
            </a:pPr>
            <a:endParaRPr lang="en-MY" dirty="0">
              <a:solidFill>
                <a:srgbClr val="3D3D3D"/>
              </a:solidFill>
              <a:latin typeface="Lato"/>
            </a:endParaRPr>
          </a:p>
          <a:p>
            <a:r>
              <a:rPr lang="en-MY" dirty="0">
                <a:solidFill>
                  <a:srgbClr val="3D3D3D"/>
                </a:solidFill>
                <a:latin typeface="Lato"/>
              </a:rPr>
              <a:t>MBA | Marketing enthusiast | MS Office Expert</a:t>
            </a:r>
          </a:p>
          <a:p>
            <a:endParaRPr lang="en-MY" dirty="0">
              <a:solidFill>
                <a:srgbClr val="3D3D3D"/>
              </a:solidFill>
              <a:latin typeface="Lato"/>
            </a:endParaRPr>
          </a:p>
          <a:p>
            <a:endParaRPr lang="en-MY" dirty="0">
              <a:solidFill>
                <a:srgbClr val="3D3D3D"/>
              </a:solidFill>
              <a:latin typeface="Lato"/>
            </a:endParaRPr>
          </a:p>
          <a:p>
            <a:r>
              <a:rPr lang="en-MY" dirty="0">
                <a:solidFill>
                  <a:srgbClr val="3D3D3D"/>
                </a:solidFill>
                <a:latin typeface="Lato"/>
              </a:rPr>
              <a:t>Aspiring Content Writer </a:t>
            </a:r>
            <a:r>
              <a:rPr lang="en-MY" dirty="0"/>
              <a:t>➤ MBA-Marketing ➤ SEO Certified</a:t>
            </a:r>
          </a:p>
          <a:p>
            <a:endParaRPr lang="en-MY" dirty="0">
              <a:solidFill>
                <a:srgbClr val="3D3D3D"/>
              </a:solidFill>
              <a:latin typeface="Lato"/>
            </a:endParaRPr>
          </a:p>
          <a:p>
            <a:endParaRPr lang="en-MY" dirty="0"/>
          </a:p>
          <a:p>
            <a:r>
              <a:rPr lang="en-MY" dirty="0"/>
              <a:t>Marketing Intern @ Uber | If you're still reading this, then I marketed right.</a:t>
            </a:r>
          </a:p>
          <a:p>
            <a:endParaRPr lang="en-MY" dirty="0">
              <a:solidFill>
                <a:srgbClr val="3D3D3D"/>
              </a:solidFill>
              <a:latin typeface="Lato"/>
            </a:endParaRPr>
          </a:p>
          <a:p>
            <a:pPr marL="0" indent="0">
              <a:buNone/>
            </a:pPr>
            <a:endParaRPr lang="en-MY" i="1" dirty="0">
              <a:solidFill>
                <a:srgbClr val="3D3D3D"/>
              </a:solidFill>
              <a:latin typeface="Lato"/>
            </a:endParaRPr>
          </a:p>
          <a:p>
            <a:endParaRPr lang="en-MY" dirty="0"/>
          </a:p>
        </p:txBody>
      </p:sp>
      <p:sp>
        <p:nvSpPr>
          <p:cNvPr id="4" name="Date Placeholder 3">
            <a:extLst>
              <a:ext uri="{FF2B5EF4-FFF2-40B4-BE49-F238E27FC236}">
                <a16:creationId xmlns:a16="http://schemas.microsoft.com/office/drawing/2014/main" id="{FAAFF7A6-67E3-4380-9325-C99B16A46A87}"/>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4A21CDE6-4494-4C9D-A369-44A998B7A6D9}"/>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5E2D00A1-D102-43FC-B59F-6FB148DDB615}"/>
              </a:ext>
            </a:extLst>
          </p:cNvPr>
          <p:cNvSpPr>
            <a:spLocks noGrp="1"/>
          </p:cNvSpPr>
          <p:nvPr>
            <p:ph type="sldNum" sz="quarter" idx="12"/>
          </p:nvPr>
        </p:nvSpPr>
        <p:spPr/>
        <p:txBody>
          <a:bodyPr/>
          <a:lstStyle/>
          <a:p>
            <a:fld id="{EF3352F1-D5C8-4BB4-9FDE-FF190884A193}" type="slidenum">
              <a:rPr lang="en-MY" smtClean="0"/>
              <a:t>17</a:t>
            </a:fld>
            <a:endParaRPr lang="en-MY"/>
          </a:p>
        </p:txBody>
      </p:sp>
      <p:sp>
        <p:nvSpPr>
          <p:cNvPr id="7" name="Rectangle 6">
            <a:extLst>
              <a:ext uri="{FF2B5EF4-FFF2-40B4-BE49-F238E27FC236}">
                <a16:creationId xmlns:a16="http://schemas.microsoft.com/office/drawing/2014/main" id="{EA5261C4-DCDE-47A4-B2E2-7F955806ABEF}"/>
              </a:ext>
            </a:extLst>
          </p:cNvPr>
          <p:cNvSpPr/>
          <p:nvPr/>
        </p:nvSpPr>
        <p:spPr>
          <a:xfrm>
            <a:off x="769034" y="3127518"/>
            <a:ext cx="6096000" cy="369332"/>
          </a:xfrm>
          <a:prstGeom prst="rect">
            <a:avLst/>
          </a:prstGeom>
        </p:spPr>
        <p:txBody>
          <a:bodyPr>
            <a:spAutoFit/>
          </a:bodyPr>
          <a:lstStyle/>
          <a:p>
            <a:endParaRPr lang="en-MY" b="0" i="1" dirty="0">
              <a:solidFill>
                <a:srgbClr val="3D3D3D"/>
              </a:solidFill>
              <a:effectLst/>
              <a:latin typeface="Lato"/>
            </a:endParaRPr>
          </a:p>
        </p:txBody>
      </p:sp>
    </p:spTree>
    <p:extLst>
      <p:ext uri="{BB962C8B-B14F-4D97-AF65-F5344CB8AC3E}">
        <p14:creationId xmlns:p14="http://schemas.microsoft.com/office/powerpoint/2010/main" val="18761224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1A9B35-59B5-4E36-90B4-F441AD937181}"/>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AFE089B6-0AAF-4B60-99F4-23998EA85EE9}"/>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98685973-015A-4C28-97DD-10930807AB1A}"/>
              </a:ext>
            </a:extLst>
          </p:cNvPr>
          <p:cNvSpPr>
            <a:spLocks noGrp="1"/>
          </p:cNvSpPr>
          <p:nvPr>
            <p:ph type="sldNum" sz="quarter" idx="12"/>
          </p:nvPr>
        </p:nvSpPr>
        <p:spPr/>
        <p:txBody>
          <a:bodyPr/>
          <a:lstStyle/>
          <a:p>
            <a:fld id="{EF3352F1-D5C8-4BB4-9FDE-FF190884A193}" type="slidenum">
              <a:rPr lang="en-MY" smtClean="0"/>
              <a:t>18</a:t>
            </a:fld>
            <a:endParaRPr lang="en-MY"/>
          </a:p>
        </p:txBody>
      </p:sp>
      <p:pic>
        <p:nvPicPr>
          <p:cNvPr id="5122" name="Picture 2">
            <a:extLst>
              <a:ext uri="{FF2B5EF4-FFF2-40B4-BE49-F238E27FC236}">
                <a16:creationId xmlns:a16="http://schemas.microsoft.com/office/drawing/2014/main" id="{4EF018CF-179C-4069-B79A-5D5486F7A8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19" t="10633" r="21074"/>
          <a:stretch/>
        </p:blipFill>
        <p:spPr bwMode="auto">
          <a:xfrm>
            <a:off x="829993" y="225083"/>
            <a:ext cx="9439422" cy="5770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96958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9FC0D7-C06C-48F3-9534-DBAC6C0886ED}"/>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2B429030-6A26-4CAB-B786-CACC830904A4}"/>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046EF4E5-7B31-4428-B25B-88EFA0F2D298}"/>
              </a:ext>
            </a:extLst>
          </p:cNvPr>
          <p:cNvSpPr>
            <a:spLocks noGrp="1"/>
          </p:cNvSpPr>
          <p:nvPr>
            <p:ph type="sldNum" sz="quarter" idx="12"/>
          </p:nvPr>
        </p:nvSpPr>
        <p:spPr/>
        <p:txBody>
          <a:bodyPr/>
          <a:lstStyle/>
          <a:p>
            <a:fld id="{EF3352F1-D5C8-4BB4-9FDE-FF190884A193}" type="slidenum">
              <a:rPr lang="en-MY" smtClean="0"/>
              <a:t>19</a:t>
            </a:fld>
            <a:endParaRPr lang="en-MY"/>
          </a:p>
        </p:txBody>
      </p:sp>
      <p:pic>
        <p:nvPicPr>
          <p:cNvPr id="4098" name="Picture 2" descr="Students and recent graduates should include keywords in their LinkedIn profile">
            <a:extLst>
              <a:ext uri="{FF2B5EF4-FFF2-40B4-BE49-F238E27FC236}">
                <a16:creationId xmlns:a16="http://schemas.microsoft.com/office/drawing/2014/main" id="{364042C5-860F-43C8-A898-6BF738ED89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179" y="351691"/>
            <a:ext cx="9267950" cy="5448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397487"/>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9A730-0562-4DDB-8D9E-0C98100A53D4}"/>
              </a:ext>
            </a:extLst>
          </p:cNvPr>
          <p:cNvSpPr>
            <a:spLocks noGrp="1"/>
          </p:cNvSpPr>
          <p:nvPr>
            <p:ph type="title"/>
          </p:nvPr>
        </p:nvSpPr>
        <p:spPr/>
        <p:txBody>
          <a:bodyPr/>
          <a:lstStyle/>
          <a:p>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Learning Objective</a:t>
            </a:r>
          </a:p>
        </p:txBody>
      </p:sp>
      <p:sp>
        <p:nvSpPr>
          <p:cNvPr id="3" name="Content Placeholder 2">
            <a:extLst>
              <a:ext uri="{FF2B5EF4-FFF2-40B4-BE49-F238E27FC236}">
                <a16:creationId xmlns:a16="http://schemas.microsoft.com/office/drawing/2014/main" id="{DD50BFA5-0660-4F0F-B620-995B4E8DFDAE}"/>
              </a:ext>
            </a:extLst>
          </p:cNvPr>
          <p:cNvSpPr>
            <a:spLocks noGrp="1"/>
          </p:cNvSpPr>
          <p:nvPr>
            <p:ph idx="1"/>
          </p:nvPr>
        </p:nvSpPr>
        <p:spPr/>
        <p:txBody>
          <a:bodyPr/>
          <a:lstStyle/>
          <a:p>
            <a:pPr marL="0" indent="0">
              <a:buNone/>
            </a:pPr>
            <a:r>
              <a:rPr lang="en-MY" dirty="0"/>
              <a:t>Participants will be able to:</a:t>
            </a:r>
          </a:p>
          <a:p>
            <a:pPr marL="0" indent="0">
              <a:buNone/>
            </a:pPr>
            <a:endParaRPr lang="en-MY" dirty="0"/>
          </a:p>
          <a:p>
            <a:r>
              <a:rPr lang="en-MY" dirty="0"/>
              <a:t>Create an All- Star LinkedIn profile</a:t>
            </a:r>
          </a:p>
        </p:txBody>
      </p:sp>
      <p:sp>
        <p:nvSpPr>
          <p:cNvPr id="4" name="Date Placeholder 3">
            <a:extLst>
              <a:ext uri="{FF2B5EF4-FFF2-40B4-BE49-F238E27FC236}">
                <a16:creationId xmlns:a16="http://schemas.microsoft.com/office/drawing/2014/main" id="{5C696A94-5D00-434D-ADCB-0E2881B4D87A}"/>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1E13BAE1-39AF-439D-9DD8-A25EB61BC2E9}"/>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15FE8061-34A2-41FE-B5AD-0533F1EDE16D}"/>
              </a:ext>
            </a:extLst>
          </p:cNvPr>
          <p:cNvSpPr>
            <a:spLocks noGrp="1"/>
          </p:cNvSpPr>
          <p:nvPr>
            <p:ph type="sldNum" sz="quarter" idx="12"/>
          </p:nvPr>
        </p:nvSpPr>
        <p:spPr/>
        <p:txBody>
          <a:bodyPr/>
          <a:lstStyle/>
          <a:p>
            <a:fld id="{EF3352F1-D5C8-4BB4-9FDE-FF190884A193}" type="slidenum">
              <a:rPr lang="en-MY" smtClean="0"/>
              <a:t>2</a:t>
            </a:fld>
            <a:endParaRPr lang="en-MY"/>
          </a:p>
        </p:txBody>
      </p:sp>
    </p:spTree>
    <p:extLst>
      <p:ext uri="{BB962C8B-B14F-4D97-AF65-F5344CB8AC3E}">
        <p14:creationId xmlns:p14="http://schemas.microsoft.com/office/powerpoint/2010/main" val="2308207879"/>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77D2EA-0C3B-4CDE-9A9A-577142625449}"/>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329CD218-875D-4904-89ED-D162DE06AB24}"/>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05B8B1B7-8DFC-472E-B56B-A6754F082B1D}"/>
              </a:ext>
            </a:extLst>
          </p:cNvPr>
          <p:cNvSpPr>
            <a:spLocks noGrp="1"/>
          </p:cNvSpPr>
          <p:nvPr>
            <p:ph type="sldNum" sz="quarter" idx="12"/>
          </p:nvPr>
        </p:nvSpPr>
        <p:spPr/>
        <p:txBody>
          <a:bodyPr/>
          <a:lstStyle/>
          <a:p>
            <a:fld id="{EF3352F1-D5C8-4BB4-9FDE-FF190884A193}" type="slidenum">
              <a:rPr lang="en-MY" smtClean="0"/>
              <a:t>20</a:t>
            </a:fld>
            <a:endParaRPr lang="en-MY"/>
          </a:p>
        </p:txBody>
      </p:sp>
      <p:pic>
        <p:nvPicPr>
          <p:cNvPr id="7170" name="Picture 2" descr="student linkedin headline example ">
            <a:extLst>
              <a:ext uri="{FF2B5EF4-FFF2-40B4-BE49-F238E27FC236}">
                <a16:creationId xmlns:a16="http://schemas.microsoft.com/office/drawing/2014/main" id="{398B77C1-A678-490C-A548-B5436A34E9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991" y="1098799"/>
            <a:ext cx="10910235" cy="198202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tudent linkedin headline example">
            <a:extLst>
              <a:ext uri="{FF2B5EF4-FFF2-40B4-BE49-F238E27FC236}">
                <a16:creationId xmlns:a16="http://schemas.microsoft.com/office/drawing/2014/main" id="{F0EDBBC4-C12B-4243-A9F5-51F41A3724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990" y="3471204"/>
            <a:ext cx="10910235" cy="198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0576579"/>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50840-FDDA-42AA-A1BB-5C25D3F54846}"/>
              </a:ext>
            </a:extLst>
          </p:cNvPr>
          <p:cNvSpPr>
            <a:spLocks noGrp="1"/>
          </p:cNvSpPr>
          <p:nvPr>
            <p:ph type="title"/>
          </p:nvPr>
        </p:nvSpPr>
        <p:spPr/>
        <p:txBody>
          <a:bodyPr/>
          <a:lstStyle/>
          <a:p>
            <a:r>
              <a:rPr lang="en-MY" dirty="0">
                <a:solidFill>
                  <a:srgbClr val="008000"/>
                </a:solidFill>
                <a:effectLst>
                  <a:outerShdw blurRad="38100" dist="38100" dir="2700000" algn="tl">
                    <a:srgbClr val="000000">
                      <a:alpha val="43137"/>
                    </a:srgbClr>
                  </a:outerShdw>
                </a:effectLst>
              </a:rPr>
              <a:t>Step 4 – Don’t cover your </a:t>
            </a:r>
            <a:br>
              <a:rPr lang="en-MY" dirty="0">
                <a:solidFill>
                  <a:srgbClr val="008000"/>
                </a:solidFill>
                <a:effectLst>
                  <a:outerShdw blurRad="38100" dist="38100" dir="2700000" algn="tl">
                    <a:srgbClr val="000000">
                      <a:alpha val="43137"/>
                    </a:srgbClr>
                  </a:outerShdw>
                </a:effectLst>
              </a:rPr>
            </a:br>
            <a:r>
              <a:rPr lang="en-MY" dirty="0">
                <a:solidFill>
                  <a:srgbClr val="008000"/>
                </a:solidFill>
                <a:effectLst>
                  <a:outerShdw blurRad="38100" dist="38100" dir="2700000" algn="tl">
                    <a:srgbClr val="000000">
                      <a:alpha val="43137"/>
                    </a:srgbClr>
                  </a:outerShdw>
                </a:effectLst>
              </a:rPr>
              <a:t>Cover Picture </a:t>
            </a:r>
          </a:p>
        </p:txBody>
      </p:sp>
      <p:sp>
        <p:nvSpPr>
          <p:cNvPr id="3" name="Content Placeholder 2">
            <a:extLst>
              <a:ext uri="{FF2B5EF4-FFF2-40B4-BE49-F238E27FC236}">
                <a16:creationId xmlns:a16="http://schemas.microsoft.com/office/drawing/2014/main" id="{8062672E-EA8F-4592-95D4-50ADE093BA8F}"/>
              </a:ext>
            </a:extLst>
          </p:cNvPr>
          <p:cNvSpPr>
            <a:spLocks noGrp="1"/>
          </p:cNvSpPr>
          <p:nvPr>
            <p:ph idx="1"/>
          </p:nvPr>
        </p:nvSpPr>
        <p:spPr>
          <a:xfrm>
            <a:off x="609600" y="1182652"/>
            <a:ext cx="10972800" cy="4713125"/>
          </a:xfrm>
        </p:spPr>
        <p:txBody>
          <a:bodyPr/>
          <a:lstStyle/>
          <a:p>
            <a:endParaRPr lang="en-MY" dirty="0"/>
          </a:p>
          <a:p>
            <a:r>
              <a:rPr lang="en-MY" dirty="0"/>
              <a:t>Have a combination of Text and Image</a:t>
            </a:r>
          </a:p>
          <a:p>
            <a:endParaRPr lang="en-MY" dirty="0"/>
          </a:p>
          <a:p>
            <a:endParaRPr lang="en-MY" dirty="0"/>
          </a:p>
          <a:p>
            <a:r>
              <a:rPr lang="en-MY" dirty="0"/>
              <a:t>Highlight your achievements</a:t>
            </a:r>
          </a:p>
          <a:p>
            <a:endParaRPr lang="en-MY" dirty="0"/>
          </a:p>
          <a:p>
            <a:endParaRPr lang="en-MY" dirty="0"/>
          </a:p>
          <a:p>
            <a:r>
              <a:rPr lang="en-MY" dirty="0"/>
              <a:t>Communicate your value, skills &amp; professional identity</a:t>
            </a:r>
          </a:p>
          <a:p>
            <a:endParaRPr lang="en-MY" dirty="0"/>
          </a:p>
          <a:p>
            <a:endParaRPr lang="en-MY" dirty="0"/>
          </a:p>
          <a:p>
            <a:r>
              <a:rPr lang="en-MY" dirty="0"/>
              <a:t>Still </a:t>
            </a:r>
            <a:r>
              <a:rPr lang="en-MY" sz="3600" b="1" dirty="0"/>
              <a:t>confused</a:t>
            </a:r>
            <a:r>
              <a:rPr lang="en-MY" dirty="0"/>
              <a:t> ? Add quotes!</a:t>
            </a:r>
          </a:p>
          <a:p>
            <a:endParaRPr lang="en-MY" dirty="0"/>
          </a:p>
          <a:p>
            <a:endParaRPr lang="en-MY" dirty="0"/>
          </a:p>
        </p:txBody>
      </p:sp>
      <p:sp>
        <p:nvSpPr>
          <p:cNvPr id="4" name="Date Placeholder 3">
            <a:extLst>
              <a:ext uri="{FF2B5EF4-FFF2-40B4-BE49-F238E27FC236}">
                <a16:creationId xmlns:a16="http://schemas.microsoft.com/office/drawing/2014/main" id="{0E91F73C-31F5-4C31-A761-D3EE2285B06C}"/>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18FB9A85-64AC-44FA-B3AD-1293D7CFEA64}"/>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F487257F-BF78-4FA0-A337-39B469ACC388}"/>
              </a:ext>
            </a:extLst>
          </p:cNvPr>
          <p:cNvSpPr>
            <a:spLocks noGrp="1"/>
          </p:cNvSpPr>
          <p:nvPr>
            <p:ph type="sldNum" sz="quarter" idx="12"/>
          </p:nvPr>
        </p:nvSpPr>
        <p:spPr/>
        <p:txBody>
          <a:bodyPr/>
          <a:lstStyle/>
          <a:p>
            <a:fld id="{EF3352F1-D5C8-4BB4-9FDE-FF190884A193}" type="slidenum">
              <a:rPr lang="en-MY" smtClean="0"/>
              <a:t>21</a:t>
            </a:fld>
            <a:endParaRPr lang="en-MY"/>
          </a:p>
        </p:txBody>
      </p:sp>
    </p:spTree>
    <p:extLst>
      <p:ext uri="{BB962C8B-B14F-4D97-AF65-F5344CB8AC3E}">
        <p14:creationId xmlns:p14="http://schemas.microsoft.com/office/powerpoint/2010/main" val="37340695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 calcmode="lin" valueType="num">
                                      <p:cBhvr additive="base">
                                        <p:cTn id="2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75C82E-4F24-44B9-AA0D-2B98C114C354}"/>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B5F74EBA-97BE-4201-8696-1C10BE3EAD76}"/>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8C6E09D4-C107-46CD-BB91-4DB976BEB0D6}"/>
              </a:ext>
            </a:extLst>
          </p:cNvPr>
          <p:cNvSpPr>
            <a:spLocks noGrp="1"/>
          </p:cNvSpPr>
          <p:nvPr>
            <p:ph type="sldNum" sz="quarter" idx="12"/>
          </p:nvPr>
        </p:nvSpPr>
        <p:spPr/>
        <p:txBody>
          <a:bodyPr/>
          <a:lstStyle/>
          <a:p>
            <a:fld id="{EF3352F1-D5C8-4BB4-9FDE-FF190884A193}" type="slidenum">
              <a:rPr lang="en-MY" smtClean="0"/>
              <a:t>22</a:t>
            </a:fld>
            <a:endParaRPr lang="en-MY"/>
          </a:p>
        </p:txBody>
      </p:sp>
      <p:pic>
        <p:nvPicPr>
          <p:cNvPr id="5" name="Picture 4">
            <a:extLst>
              <a:ext uri="{FF2B5EF4-FFF2-40B4-BE49-F238E27FC236}">
                <a16:creationId xmlns:a16="http://schemas.microsoft.com/office/drawing/2014/main" id="{3F7C0997-9B32-4146-BCC9-D7B2C69070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495" y="1125415"/>
            <a:ext cx="11333871" cy="3827585"/>
          </a:xfrm>
          <a:prstGeom prst="rect">
            <a:avLst/>
          </a:prstGeom>
        </p:spPr>
      </p:pic>
    </p:spTree>
    <p:extLst>
      <p:ext uri="{BB962C8B-B14F-4D97-AF65-F5344CB8AC3E}">
        <p14:creationId xmlns:p14="http://schemas.microsoft.com/office/powerpoint/2010/main" val="2849041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798E132-4670-4A25-83F6-E588AD7BE3A5}"/>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0DC97F09-48DD-45CC-B5D1-B71C61D5DE2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0D0D8A5-B945-44E9-A676-D530EB4B6E9A}"/>
              </a:ext>
            </a:extLst>
          </p:cNvPr>
          <p:cNvSpPr>
            <a:spLocks noGrp="1"/>
          </p:cNvSpPr>
          <p:nvPr>
            <p:ph type="sldNum" sz="quarter" idx="12"/>
          </p:nvPr>
        </p:nvSpPr>
        <p:spPr/>
        <p:txBody>
          <a:bodyPr/>
          <a:lstStyle/>
          <a:p>
            <a:fld id="{EF3352F1-D5C8-4BB4-9FDE-FF190884A193}" type="slidenum">
              <a:rPr lang="en-MY" smtClean="0"/>
              <a:t>23</a:t>
            </a:fld>
            <a:endParaRPr lang="en-MY"/>
          </a:p>
        </p:txBody>
      </p:sp>
      <p:pic>
        <p:nvPicPr>
          <p:cNvPr id="10242" name="Picture 2" descr="Manash Mishra">
            <a:extLst>
              <a:ext uri="{FF2B5EF4-FFF2-40B4-BE49-F238E27FC236}">
                <a16:creationId xmlns:a16="http://schemas.microsoft.com/office/drawing/2014/main" id="{BEE6111D-C498-4E11-97DA-C05B257762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484142"/>
            <a:ext cx="10566400" cy="3242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8108"/>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CB15A4-06F4-4BDB-BED5-C6853A127F4B}"/>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EBBD1170-0324-4D18-AFAB-C1CEB5C861D4}"/>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C30BBCEA-9046-4613-B5B0-A111A7067312}"/>
              </a:ext>
            </a:extLst>
          </p:cNvPr>
          <p:cNvSpPr>
            <a:spLocks noGrp="1"/>
          </p:cNvSpPr>
          <p:nvPr>
            <p:ph type="sldNum" sz="quarter" idx="12"/>
          </p:nvPr>
        </p:nvSpPr>
        <p:spPr/>
        <p:txBody>
          <a:bodyPr/>
          <a:lstStyle/>
          <a:p>
            <a:fld id="{EF3352F1-D5C8-4BB4-9FDE-FF190884A193}" type="slidenum">
              <a:rPr lang="en-MY" smtClean="0"/>
              <a:t>24</a:t>
            </a:fld>
            <a:endParaRPr lang="en-MY"/>
          </a:p>
        </p:txBody>
      </p:sp>
      <p:pic>
        <p:nvPicPr>
          <p:cNvPr id="6" name="Picture 5">
            <a:extLst>
              <a:ext uri="{FF2B5EF4-FFF2-40B4-BE49-F238E27FC236}">
                <a16:creationId xmlns:a16="http://schemas.microsoft.com/office/drawing/2014/main" id="{A9F1A2CC-99FB-4548-AAE2-0F680EB094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991" y="1631852"/>
            <a:ext cx="11600276" cy="2900069"/>
          </a:xfrm>
          <a:prstGeom prst="rect">
            <a:avLst/>
          </a:prstGeom>
        </p:spPr>
      </p:pic>
    </p:spTree>
    <p:extLst>
      <p:ext uri="{BB962C8B-B14F-4D97-AF65-F5344CB8AC3E}">
        <p14:creationId xmlns:p14="http://schemas.microsoft.com/office/powerpoint/2010/main" val="4259253569"/>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1477F6-FC3F-4E9B-8755-B18E5591F2D4}"/>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A994324B-6023-455E-94A1-310347320B4A}"/>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424B67D0-0700-4611-B017-B6D5CD7BEE3B}"/>
              </a:ext>
            </a:extLst>
          </p:cNvPr>
          <p:cNvSpPr>
            <a:spLocks noGrp="1"/>
          </p:cNvSpPr>
          <p:nvPr>
            <p:ph type="sldNum" sz="quarter" idx="12"/>
          </p:nvPr>
        </p:nvSpPr>
        <p:spPr/>
        <p:txBody>
          <a:bodyPr/>
          <a:lstStyle/>
          <a:p>
            <a:fld id="{EF3352F1-D5C8-4BB4-9FDE-FF190884A193}" type="slidenum">
              <a:rPr lang="en-MY" smtClean="0"/>
              <a:t>25</a:t>
            </a:fld>
            <a:endParaRPr lang="en-MY"/>
          </a:p>
        </p:txBody>
      </p:sp>
      <p:pic>
        <p:nvPicPr>
          <p:cNvPr id="5" name="Picture 4">
            <a:extLst>
              <a:ext uri="{FF2B5EF4-FFF2-40B4-BE49-F238E27FC236}">
                <a16:creationId xmlns:a16="http://schemas.microsoft.com/office/drawing/2014/main" id="{F5FBA017-6BA3-44A9-A555-010D9D264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1621" y="1243818"/>
            <a:ext cx="9950549" cy="3693942"/>
          </a:xfrm>
          <a:prstGeom prst="rect">
            <a:avLst/>
          </a:prstGeom>
        </p:spPr>
      </p:pic>
    </p:spTree>
    <p:extLst>
      <p:ext uri="{BB962C8B-B14F-4D97-AF65-F5344CB8AC3E}">
        <p14:creationId xmlns:p14="http://schemas.microsoft.com/office/powerpoint/2010/main" val="2306971943"/>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A786D7-5680-491E-82DF-E347D158614B}"/>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7D1BFD54-04B8-47D4-9DA5-08FE7169BD86}"/>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A240726B-3168-4302-8DCA-69916AB2E71C}"/>
              </a:ext>
            </a:extLst>
          </p:cNvPr>
          <p:cNvSpPr>
            <a:spLocks noGrp="1"/>
          </p:cNvSpPr>
          <p:nvPr>
            <p:ph type="sldNum" sz="quarter" idx="12"/>
          </p:nvPr>
        </p:nvSpPr>
        <p:spPr/>
        <p:txBody>
          <a:bodyPr/>
          <a:lstStyle/>
          <a:p>
            <a:fld id="{EF3352F1-D5C8-4BB4-9FDE-FF190884A193}" type="slidenum">
              <a:rPr lang="en-MY" smtClean="0"/>
              <a:t>26</a:t>
            </a:fld>
            <a:endParaRPr lang="en-MY"/>
          </a:p>
        </p:txBody>
      </p:sp>
      <p:pic>
        <p:nvPicPr>
          <p:cNvPr id="8" name="Picture 7">
            <a:extLst>
              <a:ext uri="{FF2B5EF4-FFF2-40B4-BE49-F238E27FC236}">
                <a16:creationId xmlns:a16="http://schemas.microsoft.com/office/drawing/2014/main" id="{3BA5248B-4722-4BD6-8446-3CA5406023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166" y="1522159"/>
            <a:ext cx="10877340" cy="3302050"/>
          </a:xfrm>
          <a:prstGeom prst="rect">
            <a:avLst/>
          </a:prstGeom>
        </p:spPr>
      </p:pic>
    </p:spTree>
    <p:extLst>
      <p:ext uri="{BB962C8B-B14F-4D97-AF65-F5344CB8AC3E}">
        <p14:creationId xmlns:p14="http://schemas.microsoft.com/office/powerpoint/2010/main" val="2233286506"/>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5847-7347-42C8-BBA9-8B818ADFA61F}"/>
              </a:ext>
            </a:extLst>
          </p:cNvPr>
          <p:cNvSpPr>
            <a:spLocks noGrp="1"/>
          </p:cNvSpPr>
          <p:nvPr>
            <p:ph type="title"/>
          </p:nvPr>
        </p:nvSpPr>
        <p:spPr/>
        <p:txBody>
          <a:bodyPr/>
          <a:lstStyle/>
          <a:p>
            <a:pPr algn="l"/>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Create your cover picture NOW!</a:t>
            </a:r>
          </a:p>
        </p:txBody>
      </p:sp>
      <p:sp>
        <p:nvSpPr>
          <p:cNvPr id="3" name="Content Placeholder 2">
            <a:extLst>
              <a:ext uri="{FF2B5EF4-FFF2-40B4-BE49-F238E27FC236}">
                <a16:creationId xmlns:a16="http://schemas.microsoft.com/office/drawing/2014/main" id="{DE96B2E3-436E-4561-A85A-C3B432A5D393}"/>
              </a:ext>
            </a:extLst>
          </p:cNvPr>
          <p:cNvSpPr>
            <a:spLocks noGrp="1"/>
          </p:cNvSpPr>
          <p:nvPr>
            <p:ph idx="1"/>
          </p:nvPr>
        </p:nvSpPr>
        <p:spPr>
          <a:xfrm>
            <a:off x="599919" y="2200395"/>
            <a:ext cx="5364783" cy="3976667"/>
          </a:xfrm>
        </p:spPr>
        <p:txBody>
          <a:bodyPr/>
          <a:lstStyle/>
          <a:p>
            <a:pPr marL="0" indent="0">
              <a:buNone/>
            </a:pPr>
            <a:endParaRPr lang="en-MY" sz="2800" dirty="0">
              <a:hlinkClick r:id="rId3"/>
            </a:endParaRPr>
          </a:p>
          <a:p>
            <a:pPr marL="0" indent="0">
              <a:buNone/>
            </a:pPr>
            <a:endParaRPr lang="en-MY" sz="2800" dirty="0">
              <a:hlinkClick r:id="rId3"/>
            </a:endParaRPr>
          </a:p>
          <a:p>
            <a:pPr marL="0" indent="0">
              <a:buNone/>
            </a:pPr>
            <a:r>
              <a:rPr lang="en-MY" sz="2800" dirty="0">
                <a:hlinkClick r:id="rId3"/>
              </a:rPr>
              <a:t>https://www.canva.com/templates/search/linkedin-banners/</a:t>
            </a:r>
            <a:endParaRPr lang="en-MY" sz="2800" dirty="0"/>
          </a:p>
        </p:txBody>
      </p:sp>
      <p:sp>
        <p:nvSpPr>
          <p:cNvPr id="4" name="Date Placeholder 3">
            <a:extLst>
              <a:ext uri="{FF2B5EF4-FFF2-40B4-BE49-F238E27FC236}">
                <a16:creationId xmlns:a16="http://schemas.microsoft.com/office/drawing/2014/main" id="{0798E132-4670-4A25-83F6-E588AD7BE3A5}"/>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0DC97F09-48DD-45CC-B5D1-B71C61D5DE2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0D0D8A5-B945-44E9-A676-D530EB4B6E9A}"/>
              </a:ext>
            </a:extLst>
          </p:cNvPr>
          <p:cNvSpPr>
            <a:spLocks noGrp="1"/>
          </p:cNvSpPr>
          <p:nvPr>
            <p:ph type="sldNum" sz="quarter" idx="12"/>
          </p:nvPr>
        </p:nvSpPr>
        <p:spPr/>
        <p:txBody>
          <a:bodyPr/>
          <a:lstStyle/>
          <a:p>
            <a:fld id="{EF3352F1-D5C8-4BB4-9FDE-FF190884A193}" type="slidenum">
              <a:rPr lang="en-MY" smtClean="0"/>
              <a:t>27</a:t>
            </a:fld>
            <a:endParaRPr lang="en-MY"/>
          </a:p>
        </p:txBody>
      </p:sp>
      <p:pic>
        <p:nvPicPr>
          <p:cNvPr id="18436" name="Picture 4" descr="teacher clipart png � Clipart Free Download - Clip Art Library">
            <a:extLst>
              <a:ext uri="{FF2B5EF4-FFF2-40B4-BE49-F238E27FC236}">
                <a16:creationId xmlns:a16="http://schemas.microsoft.com/office/drawing/2014/main" id="{79BCD5B7-80D8-4C34-B7AD-D65083D944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4863" y="1552540"/>
            <a:ext cx="4551996" cy="4551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3731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8436"/>
                                        </p:tgtEl>
                                        <p:attrNameLst>
                                          <p:attrName>style.visibility</p:attrName>
                                        </p:attrNameLst>
                                      </p:cBhvr>
                                      <p:to>
                                        <p:strVal val="visible"/>
                                      </p:to>
                                    </p:set>
                                    <p:animEffect transition="in" filter="fade">
                                      <p:cBhvr>
                                        <p:cTn id="18" dur="1000"/>
                                        <p:tgtEl>
                                          <p:spTgt spid="18436"/>
                                        </p:tgtEl>
                                      </p:cBhvr>
                                    </p:animEffect>
                                    <p:anim calcmode="lin" valueType="num">
                                      <p:cBhvr>
                                        <p:cTn id="19" dur="1000" fill="hold"/>
                                        <p:tgtEl>
                                          <p:spTgt spid="18436"/>
                                        </p:tgtEl>
                                        <p:attrNameLst>
                                          <p:attrName>ppt_x</p:attrName>
                                        </p:attrNameLst>
                                      </p:cBhvr>
                                      <p:tavLst>
                                        <p:tav tm="0">
                                          <p:val>
                                            <p:strVal val="#ppt_x"/>
                                          </p:val>
                                        </p:tav>
                                        <p:tav tm="100000">
                                          <p:val>
                                            <p:strVal val="#ppt_x"/>
                                          </p:val>
                                        </p:tav>
                                      </p:tavLst>
                                    </p:anim>
                                    <p:anim calcmode="lin" valueType="num">
                                      <p:cBhvr>
                                        <p:cTn id="20" dur="1000" fill="hold"/>
                                        <p:tgtEl>
                                          <p:spTgt spid="184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5847-7347-42C8-BBA9-8B818ADFA61F}"/>
              </a:ext>
            </a:extLst>
          </p:cNvPr>
          <p:cNvSpPr>
            <a:spLocks noGrp="1"/>
          </p:cNvSpPr>
          <p:nvPr>
            <p:ph type="title"/>
          </p:nvPr>
        </p:nvSpPr>
        <p:spPr/>
        <p:txBody>
          <a:bodyPr/>
          <a:lstStyle/>
          <a:p>
            <a:r>
              <a:rPr lang="en-MY" dirty="0">
                <a:solidFill>
                  <a:srgbClr val="008000"/>
                </a:solidFill>
                <a:effectLst>
                  <a:outerShdw blurRad="38100" dist="38100" dir="2700000" algn="tl">
                    <a:srgbClr val="000000">
                      <a:alpha val="43137"/>
                    </a:srgbClr>
                  </a:outerShdw>
                </a:effectLst>
              </a:rPr>
              <a:t>Step 5 – Be Approachable</a:t>
            </a:r>
          </a:p>
        </p:txBody>
      </p:sp>
      <p:sp>
        <p:nvSpPr>
          <p:cNvPr id="3" name="Content Placeholder 2">
            <a:extLst>
              <a:ext uri="{FF2B5EF4-FFF2-40B4-BE49-F238E27FC236}">
                <a16:creationId xmlns:a16="http://schemas.microsoft.com/office/drawing/2014/main" id="{DE96B2E3-436E-4561-A85A-C3B432A5D393}"/>
              </a:ext>
            </a:extLst>
          </p:cNvPr>
          <p:cNvSpPr>
            <a:spLocks noGrp="1"/>
          </p:cNvSpPr>
          <p:nvPr>
            <p:ph idx="1"/>
          </p:nvPr>
        </p:nvSpPr>
        <p:spPr/>
        <p:txBody>
          <a:bodyPr/>
          <a:lstStyle/>
          <a:p>
            <a:endParaRPr lang="en-MY" dirty="0"/>
          </a:p>
          <a:p>
            <a:r>
              <a:rPr lang="en-MY" dirty="0"/>
              <a:t>Add email id in Contact info and About section</a:t>
            </a:r>
          </a:p>
        </p:txBody>
      </p:sp>
      <p:sp>
        <p:nvSpPr>
          <p:cNvPr id="4" name="Date Placeholder 3">
            <a:extLst>
              <a:ext uri="{FF2B5EF4-FFF2-40B4-BE49-F238E27FC236}">
                <a16:creationId xmlns:a16="http://schemas.microsoft.com/office/drawing/2014/main" id="{0798E132-4670-4A25-83F6-E588AD7BE3A5}"/>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0DC97F09-48DD-45CC-B5D1-B71C61D5DE2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0D0D8A5-B945-44E9-A676-D530EB4B6E9A}"/>
              </a:ext>
            </a:extLst>
          </p:cNvPr>
          <p:cNvSpPr>
            <a:spLocks noGrp="1"/>
          </p:cNvSpPr>
          <p:nvPr>
            <p:ph type="sldNum" sz="quarter" idx="12"/>
          </p:nvPr>
        </p:nvSpPr>
        <p:spPr/>
        <p:txBody>
          <a:bodyPr/>
          <a:lstStyle/>
          <a:p>
            <a:fld id="{EF3352F1-D5C8-4BB4-9FDE-FF190884A193}" type="slidenum">
              <a:rPr lang="en-MY" smtClean="0"/>
              <a:t>28</a:t>
            </a:fld>
            <a:endParaRPr lang="en-MY"/>
          </a:p>
        </p:txBody>
      </p:sp>
    </p:spTree>
    <p:extLst>
      <p:ext uri="{BB962C8B-B14F-4D97-AF65-F5344CB8AC3E}">
        <p14:creationId xmlns:p14="http://schemas.microsoft.com/office/powerpoint/2010/main" val="33940127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D5B8EC-8D8D-4D7B-A3A5-8E6843FBE67E}"/>
              </a:ext>
            </a:extLst>
          </p:cNvPr>
          <p:cNvSpPr>
            <a:spLocks noGrp="1"/>
          </p:cNvSpPr>
          <p:nvPr>
            <p:ph idx="1"/>
          </p:nvPr>
        </p:nvSpPr>
        <p:spPr/>
        <p:txBody>
          <a:bodyPr/>
          <a:lstStyle/>
          <a:p>
            <a:pPr marL="0" indent="0" algn="ctr">
              <a:buNone/>
            </a:pPr>
            <a:r>
              <a:rPr lang="en-MY" dirty="0"/>
              <a:t>Now, comes the most dreary but the MOST IMPORTANT PART!</a:t>
            </a:r>
          </a:p>
          <a:p>
            <a:pPr marL="0" indent="0" algn="ctr">
              <a:buNone/>
            </a:pPr>
            <a:endParaRPr lang="en-MY" dirty="0"/>
          </a:p>
          <a:p>
            <a:pPr marL="0" indent="0" algn="ctr">
              <a:buNone/>
            </a:pPr>
            <a:endParaRPr lang="en-MY" dirty="0"/>
          </a:p>
          <a:p>
            <a:pPr marL="0" indent="0" algn="ctr">
              <a:buNone/>
            </a:pPr>
            <a:endParaRPr lang="en-MY" dirty="0"/>
          </a:p>
          <a:p>
            <a:pPr marL="0" indent="0" algn="ctr">
              <a:buNone/>
            </a:pPr>
            <a:r>
              <a:rPr lang="en-MY" dirty="0"/>
              <a:t>Why you may ask?</a:t>
            </a:r>
          </a:p>
          <a:p>
            <a:pPr marL="0" indent="0" algn="ctr">
              <a:buNone/>
            </a:pPr>
            <a:endParaRPr lang="en-MY" dirty="0"/>
          </a:p>
          <a:p>
            <a:pPr marL="0" indent="0" algn="ctr">
              <a:buNone/>
            </a:pPr>
            <a:endParaRPr lang="en-MY" dirty="0"/>
          </a:p>
          <a:p>
            <a:pPr marL="0" indent="0" algn="ctr">
              <a:buNone/>
            </a:pPr>
            <a:r>
              <a:rPr lang="en-MY" sz="3200" b="1" dirty="0"/>
              <a:t>It helps recruiters find your profile! </a:t>
            </a:r>
          </a:p>
        </p:txBody>
      </p:sp>
      <p:sp>
        <p:nvSpPr>
          <p:cNvPr id="4" name="Date Placeholder 3">
            <a:extLst>
              <a:ext uri="{FF2B5EF4-FFF2-40B4-BE49-F238E27FC236}">
                <a16:creationId xmlns:a16="http://schemas.microsoft.com/office/drawing/2014/main" id="{A2CCE863-99BA-42FF-836B-D16391320795}"/>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0E78148A-0EDD-41D4-8864-1A3CECB72B74}"/>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4E898881-A4CB-4E4A-9687-DABB8EC56C47}"/>
              </a:ext>
            </a:extLst>
          </p:cNvPr>
          <p:cNvSpPr>
            <a:spLocks noGrp="1"/>
          </p:cNvSpPr>
          <p:nvPr>
            <p:ph type="sldNum" sz="quarter" idx="12"/>
          </p:nvPr>
        </p:nvSpPr>
        <p:spPr/>
        <p:txBody>
          <a:bodyPr/>
          <a:lstStyle/>
          <a:p>
            <a:fld id="{EF3352F1-D5C8-4BB4-9FDE-FF190884A193}" type="slidenum">
              <a:rPr lang="en-MY" smtClean="0"/>
              <a:t>29</a:t>
            </a:fld>
            <a:endParaRPr lang="en-MY"/>
          </a:p>
        </p:txBody>
      </p:sp>
      <p:sp>
        <p:nvSpPr>
          <p:cNvPr id="7" name="Title 1">
            <a:extLst>
              <a:ext uri="{FF2B5EF4-FFF2-40B4-BE49-F238E27FC236}">
                <a16:creationId xmlns:a16="http://schemas.microsoft.com/office/drawing/2014/main" id="{A21D3D67-179D-4929-A712-D610230F7F55}"/>
              </a:ext>
            </a:extLst>
          </p:cNvPr>
          <p:cNvSpPr>
            <a:spLocks noGrp="1"/>
          </p:cNvSpPr>
          <p:nvPr>
            <p:ph type="title"/>
          </p:nvPr>
        </p:nvSpPr>
        <p:spPr>
          <a:xfrm>
            <a:off x="609600" y="280988"/>
            <a:ext cx="10972800" cy="901700"/>
          </a:xfrm>
        </p:spPr>
        <p:txBody>
          <a:bodyPr/>
          <a:lstStyle/>
          <a:p>
            <a:r>
              <a:rPr lang="en-MY" dirty="0">
                <a:solidFill>
                  <a:srgbClr val="008000"/>
                </a:solidFill>
                <a:effectLst>
                  <a:outerShdw blurRad="38100" dist="38100" dir="2700000" algn="tl">
                    <a:srgbClr val="000000">
                      <a:alpha val="43137"/>
                    </a:srgbClr>
                  </a:outerShdw>
                </a:effectLst>
              </a:rPr>
              <a:t>Step 6 – Profile Summary</a:t>
            </a:r>
          </a:p>
        </p:txBody>
      </p:sp>
    </p:spTree>
    <p:extLst>
      <p:ext uri="{BB962C8B-B14F-4D97-AF65-F5344CB8AC3E}">
        <p14:creationId xmlns:p14="http://schemas.microsoft.com/office/powerpoint/2010/main" val="20552247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 calcmode="lin" valueType="num">
                                      <p:cBhvr additive="base">
                                        <p:cTn id="1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700D1-D420-4FF2-BE37-809FC81E7E18}"/>
              </a:ext>
            </a:extLst>
          </p:cNvPr>
          <p:cNvSpPr>
            <a:spLocks noGrp="1"/>
          </p:cNvSpPr>
          <p:nvPr>
            <p:ph type="title"/>
          </p:nvPr>
        </p:nvSpPr>
        <p:spPr/>
        <p:txBody>
          <a:bodyPr/>
          <a:lstStyle/>
          <a:p>
            <a:pPr algn="l"/>
            <a:r>
              <a:rPr lang="en-MY" dirty="0">
                <a:solidFill>
                  <a:srgbClr val="008000"/>
                </a:solidFill>
                <a:effectLst>
                  <a:outerShdw blurRad="38100" dist="38100" dir="2700000" algn="tl">
                    <a:srgbClr val="000000">
                      <a:alpha val="43137"/>
                    </a:srgbClr>
                  </a:outerShdw>
                </a:effectLst>
              </a:rPr>
              <a:t>Step 1 - Customize your LinkedIn URL</a:t>
            </a:r>
          </a:p>
        </p:txBody>
      </p:sp>
      <p:sp>
        <p:nvSpPr>
          <p:cNvPr id="4" name="Content Placeholder 3">
            <a:extLst>
              <a:ext uri="{FF2B5EF4-FFF2-40B4-BE49-F238E27FC236}">
                <a16:creationId xmlns:a16="http://schemas.microsoft.com/office/drawing/2014/main" id="{293054B9-EC87-4D6C-8492-EE3D002A6E7D}"/>
              </a:ext>
            </a:extLst>
          </p:cNvPr>
          <p:cNvSpPr>
            <a:spLocks noGrp="1"/>
          </p:cNvSpPr>
          <p:nvPr>
            <p:ph sz="half" idx="2"/>
          </p:nvPr>
        </p:nvSpPr>
        <p:spPr/>
        <p:txBody>
          <a:bodyPr/>
          <a:lstStyle/>
          <a:p>
            <a:r>
              <a:rPr lang="en-MY" dirty="0">
                <a:hlinkClick r:id="rId2"/>
              </a:rPr>
              <a:t>https://www.linkedin.com/in/shivangi-singh-rathore-868157120/</a:t>
            </a:r>
            <a:endParaRPr lang="en-MY" dirty="0"/>
          </a:p>
          <a:p>
            <a:endParaRPr lang="en-MY" dirty="0"/>
          </a:p>
          <a:p>
            <a:r>
              <a:rPr lang="en-MY" dirty="0">
                <a:hlinkClick r:id="rId3"/>
              </a:rPr>
              <a:t>https://www.linkedin.com/in/mehak-thakur-8a2123a4/</a:t>
            </a:r>
            <a:endParaRPr lang="en-MY" dirty="0"/>
          </a:p>
          <a:p>
            <a:endParaRPr lang="en-MY" dirty="0"/>
          </a:p>
          <a:p>
            <a:r>
              <a:rPr lang="en-MY" dirty="0">
                <a:hlinkClick r:id="rId4"/>
              </a:rPr>
              <a:t>https://www.linkedin.com/in/tej-singh-shekhawat-0aa2a1100/</a:t>
            </a:r>
            <a:endParaRPr lang="en-MY" dirty="0"/>
          </a:p>
          <a:p>
            <a:endParaRPr lang="en-MY" dirty="0"/>
          </a:p>
        </p:txBody>
      </p:sp>
      <p:sp>
        <p:nvSpPr>
          <p:cNvPr id="6" name="Content Placeholder 5">
            <a:extLst>
              <a:ext uri="{FF2B5EF4-FFF2-40B4-BE49-F238E27FC236}">
                <a16:creationId xmlns:a16="http://schemas.microsoft.com/office/drawing/2014/main" id="{2193F465-F4D6-44C2-AD41-5FDFCDE74F9C}"/>
              </a:ext>
            </a:extLst>
          </p:cNvPr>
          <p:cNvSpPr>
            <a:spLocks noGrp="1"/>
          </p:cNvSpPr>
          <p:nvPr>
            <p:ph sz="quarter" idx="4"/>
          </p:nvPr>
        </p:nvSpPr>
        <p:spPr/>
        <p:txBody>
          <a:bodyPr/>
          <a:lstStyle/>
          <a:p>
            <a:r>
              <a:rPr lang="en-MY" dirty="0">
                <a:hlinkClick r:id="rId5"/>
              </a:rPr>
              <a:t>https://www.linkedin.com/in/dilraj-lotey/</a:t>
            </a:r>
            <a:endParaRPr lang="en-MY" dirty="0"/>
          </a:p>
          <a:p>
            <a:endParaRPr lang="en-MY" dirty="0"/>
          </a:p>
          <a:p>
            <a:r>
              <a:rPr lang="en-MY" dirty="0">
                <a:hlinkClick r:id="rId6"/>
              </a:rPr>
              <a:t>https://www.linkedin.com/in/sadaftahir/</a:t>
            </a:r>
            <a:endParaRPr lang="en-MY" dirty="0"/>
          </a:p>
          <a:p>
            <a:endParaRPr lang="en-MY" dirty="0"/>
          </a:p>
          <a:p>
            <a:r>
              <a:rPr lang="en-MY" dirty="0">
                <a:hlinkClick r:id="rId7"/>
              </a:rPr>
              <a:t>https://www.linkedin.com/in/sarahdjohnston/</a:t>
            </a:r>
            <a:endParaRPr lang="en-MY" dirty="0"/>
          </a:p>
        </p:txBody>
      </p:sp>
      <p:sp>
        <p:nvSpPr>
          <p:cNvPr id="7" name="Date Placeholder 6">
            <a:extLst>
              <a:ext uri="{FF2B5EF4-FFF2-40B4-BE49-F238E27FC236}">
                <a16:creationId xmlns:a16="http://schemas.microsoft.com/office/drawing/2014/main" id="{402373D1-A5DC-487C-BCFC-4B655A576602}"/>
              </a:ext>
            </a:extLst>
          </p:cNvPr>
          <p:cNvSpPr>
            <a:spLocks noGrp="1"/>
          </p:cNvSpPr>
          <p:nvPr>
            <p:ph type="dt" sz="half" idx="10"/>
          </p:nvPr>
        </p:nvSpPr>
        <p:spPr>
          <a:xfrm>
            <a:off x="609600" y="6566115"/>
            <a:ext cx="2844800" cy="365125"/>
          </a:xfrm>
        </p:spPr>
        <p:txBody>
          <a:bodyPr/>
          <a:lstStyle/>
          <a:p>
            <a:fld id="{F02BC6D4-D7A9-42C8-8CE5-F9C104AA0175}" type="datetime1">
              <a:rPr lang="en-MY" smtClean="0"/>
              <a:t>6/6/2021</a:t>
            </a:fld>
            <a:endParaRPr lang="en-MY" dirty="0"/>
          </a:p>
        </p:txBody>
      </p:sp>
      <p:sp>
        <p:nvSpPr>
          <p:cNvPr id="8" name="Footer Placeholder 7">
            <a:extLst>
              <a:ext uri="{FF2B5EF4-FFF2-40B4-BE49-F238E27FC236}">
                <a16:creationId xmlns:a16="http://schemas.microsoft.com/office/drawing/2014/main" id="{58F50446-0801-4E73-904F-610B4909C303}"/>
              </a:ext>
            </a:extLst>
          </p:cNvPr>
          <p:cNvSpPr>
            <a:spLocks noGrp="1"/>
          </p:cNvSpPr>
          <p:nvPr>
            <p:ph type="ftr" sz="quarter" idx="11"/>
          </p:nvPr>
        </p:nvSpPr>
        <p:spPr>
          <a:xfrm>
            <a:off x="4165600" y="6566115"/>
            <a:ext cx="3860800" cy="365125"/>
          </a:xfrm>
        </p:spPr>
        <p:txBody>
          <a:bodyPr/>
          <a:lstStyle/>
          <a:p>
            <a:r>
              <a:rPr lang="en-MY" dirty="0"/>
              <a:t>Build an All-Star LinkedIn Profile</a:t>
            </a:r>
          </a:p>
        </p:txBody>
      </p:sp>
      <p:sp>
        <p:nvSpPr>
          <p:cNvPr id="9" name="Slide Number Placeholder 8">
            <a:extLst>
              <a:ext uri="{FF2B5EF4-FFF2-40B4-BE49-F238E27FC236}">
                <a16:creationId xmlns:a16="http://schemas.microsoft.com/office/drawing/2014/main" id="{483D4362-591D-41D1-A473-1B421EFD0E57}"/>
              </a:ext>
            </a:extLst>
          </p:cNvPr>
          <p:cNvSpPr>
            <a:spLocks noGrp="1"/>
          </p:cNvSpPr>
          <p:nvPr>
            <p:ph type="sldNum" sz="quarter" idx="12"/>
          </p:nvPr>
        </p:nvSpPr>
        <p:spPr>
          <a:xfrm>
            <a:off x="8737600" y="6566115"/>
            <a:ext cx="2844800" cy="365125"/>
          </a:xfrm>
        </p:spPr>
        <p:txBody>
          <a:bodyPr/>
          <a:lstStyle/>
          <a:p>
            <a:fld id="{EF3352F1-D5C8-4BB4-9FDE-FF190884A193}" type="slidenum">
              <a:rPr lang="en-MY" smtClean="0"/>
              <a:t>3</a:t>
            </a:fld>
            <a:endParaRPr lang="en-MY"/>
          </a:p>
        </p:txBody>
      </p:sp>
    </p:spTree>
    <p:extLst>
      <p:ext uri="{BB962C8B-B14F-4D97-AF65-F5344CB8AC3E}">
        <p14:creationId xmlns:p14="http://schemas.microsoft.com/office/powerpoint/2010/main" val="38237579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1000"/>
                                        <p:tgtEl>
                                          <p:spTgt spid="6">
                                            <p:txEl>
                                              <p:pRg st="2" end="2"/>
                                            </p:txEl>
                                          </p:spTgt>
                                        </p:tgtEl>
                                      </p:cBhvr>
                                    </p:animEffect>
                                    <p:anim calcmode="lin" valueType="num">
                                      <p:cBhvr>
                                        <p:cTn id="1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1000"/>
                                        <p:tgtEl>
                                          <p:spTgt spid="6">
                                            <p:txEl>
                                              <p:pRg st="4" end="4"/>
                                            </p:txEl>
                                          </p:spTgt>
                                        </p:tgtEl>
                                      </p:cBhvr>
                                    </p:animEffect>
                                    <p:anim calcmode="lin" valueType="num">
                                      <p:cBhvr>
                                        <p:cTn id="1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in)">
                                      <p:cBhvr>
                                        <p:cTn id="2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B3BC94-6A7B-4ACD-9433-CD8E7EAAA372}"/>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7EEC8976-9E82-43C7-B167-1212BB4B9E78}"/>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E6EA058C-F741-4EAB-AC89-EE40AB40E81F}"/>
              </a:ext>
            </a:extLst>
          </p:cNvPr>
          <p:cNvSpPr>
            <a:spLocks noGrp="1"/>
          </p:cNvSpPr>
          <p:nvPr>
            <p:ph type="sldNum" sz="quarter" idx="12"/>
          </p:nvPr>
        </p:nvSpPr>
        <p:spPr/>
        <p:txBody>
          <a:bodyPr/>
          <a:lstStyle/>
          <a:p>
            <a:fld id="{EF3352F1-D5C8-4BB4-9FDE-FF190884A193}" type="slidenum">
              <a:rPr lang="en-MY" smtClean="0"/>
              <a:t>30</a:t>
            </a:fld>
            <a:endParaRPr lang="en-MY"/>
          </a:p>
        </p:txBody>
      </p:sp>
      <p:pic>
        <p:nvPicPr>
          <p:cNvPr id="13314" name="Picture 2" descr="Karen Abbate's Summary: I love selling brands. I hate selling myself. So here's six quick things about me and my work. In, out, nobody gets hurt.  1.) I've created campaigns for more iconic brands than you can shake an iPhone at. My longtime creative partner, Jag Prabhu, and I have produced work for Unilever. Verizon Wireless. Johnson &amp; Johnson. AT&amp;T. Pfizer. Nestle. Bristol-Myers Squibb, IBM, GlaxoSmithKline. US Airways... And we've gotten to schmooze with the leaders of these fine companies. Quite a rush.  2.) I'm a digital junkie with 23,000 Twitter followers. I love every freakin' thing about the web.  3.) I got my job in advertising in an unusual way. I won a national writing contest called &quot;Write If You Want Work&quot;, the brainchild of mega best-selling author James Patterson (Along Came A Spider, Kiss The Girls) then chairman of J. Walter Thompson. My prize? A job as a writer at the agency.  4.) Several years ago, right out of the blue, my funny, active, young(ish) husband was diagnosed with cancer. I mention it here because ever since, I like working on pharmaceutical ads. Some creatives shun them, but not me. It's powerful to connect with people over the things that make us human, vulnerable, imperfect.   5.) This is how I sum up my job. I help people fall in love with brands. Help agencies win new business. Build trust with clients to help their brands skyrocket. Period. Exclamation point.  6.) I don't like to advertise this fact, but I'd do this job for free. It's my passion. Also, aside from advertising, I'm completely unemployable. ">
            <a:extLst>
              <a:ext uri="{FF2B5EF4-FFF2-40B4-BE49-F238E27FC236}">
                <a16:creationId xmlns:a16="http://schemas.microsoft.com/office/drawing/2014/main" id="{88136FCD-34DE-46A5-97F8-573A12F126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2" t="35077"/>
          <a:stretch/>
        </p:blipFill>
        <p:spPr bwMode="auto">
          <a:xfrm>
            <a:off x="3657599" y="98474"/>
            <a:ext cx="6203851" cy="623866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CF51D73-CE9B-437F-B9ED-7D76967196A3}"/>
              </a:ext>
            </a:extLst>
          </p:cNvPr>
          <p:cNvSpPr/>
          <p:nvPr/>
        </p:nvSpPr>
        <p:spPr>
          <a:xfrm>
            <a:off x="457869" y="2752292"/>
            <a:ext cx="2844800" cy="2062103"/>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Start strong with a catchy opening statement</a:t>
            </a:r>
          </a:p>
        </p:txBody>
      </p:sp>
      <p:sp>
        <p:nvSpPr>
          <p:cNvPr id="7" name="Arrow: Right 6">
            <a:extLst>
              <a:ext uri="{FF2B5EF4-FFF2-40B4-BE49-F238E27FC236}">
                <a16:creationId xmlns:a16="http://schemas.microsoft.com/office/drawing/2014/main" id="{7F3FCC51-90EF-4C03-BE1B-72A40B4B727D}"/>
              </a:ext>
            </a:extLst>
          </p:cNvPr>
          <p:cNvSpPr/>
          <p:nvPr/>
        </p:nvSpPr>
        <p:spPr bwMode="auto">
          <a:xfrm rot="20005973">
            <a:off x="2291135" y="457334"/>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34393588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circle(in)">
                                      <p:cBhvr>
                                        <p:cTn id="13" dur="2000"/>
                                        <p:tgtEl>
                                          <p:spTgt spid="13314"/>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ircle(in)">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71FD6-8CED-427D-8E56-33326F5E8D13}"/>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4BEA1ABD-5C22-4AFA-A23A-CCF04E8FF8BA}"/>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68E76968-4150-4C3A-B0FF-F5E2935910C8}"/>
              </a:ext>
            </a:extLst>
          </p:cNvPr>
          <p:cNvSpPr>
            <a:spLocks noGrp="1"/>
          </p:cNvSpPr>
          <p:nvPr>
            <p:ph type="sldNum" sz="quarter" idx="12"/>
          </p:nvPr>
        </p:nvSpPr>
        <p:spPr/>
        <p:txBody>
          <a:bodyPr/>
          <a:lstStyle/>
          <a:p>
            <a:fld id="{EF3352F1-D5C8-4BB4-9FDE-FF190884A193}" type="slidenum">
              <a:rPr lang="en-MY" smtClean="0"/>
              <a:t>31</a:t>
            </a:fld>
            <a:endParaRPr lang="en-MY"/>
          </a:p>
        </p:txBody>
      </p:sp>
      <p:pic>
        <p:nvPicPr>
          <p:cNvPr id="16386" name="Picture 2" descr="Katie Clancy's Summary: When I want the freshest oysters, I don’t go to the fish counter at the grocery store; I go to John, the East Dennis oyster guy. When my husband wants a perfectly tailored suit, we don’t go to the mall; we go to Puritan Clothing in Hyannis. When I want the best chocolate this side of the Alps I don’t go to the candy store, I go to The Hot Chocolate Sparrow in Orleans.  When you want a home on Cape Cod entrust your dream to me, Katie Clancy. In my previous life as a teacher I helped found the Cape Cod Lighthouse Charter School in Orleans and later taught at The Laurel School in Brewster. Peak life experiences include singing Orff’s Carmina Burana with the Chatham Chorale and the Cape Symphony Orchestra, completing my first Hyannis Sprint Triathlon, and giving birth to my fourth daughter at Falmouth Hospital. A Cape Codder since I was a kid, I can find you the right house, bank, builder, school, auto mechanic, and yes, even the right oyster guy.  Specialties: Families, second homeowners, internet marketing ">
            <a:extLst>
              <a:ext uri="{FF2B5EF4-FFF2-40B4-BE49-F238E27FC236}">
                <a16:creationId xmlns:a16="http://schemas.microsoft.com/office/drawing/2014/main" id="{940BCF55-0AF5-4355-B655-D37237BBF59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03" t="48749" r="2324"/>
          <a:stretch/>
        </p:blipFill>
        <p:spPr bwMode="auto">
          <a:xfrm>
            <a:off x="3727939" y="225083"/>
            <a:ext cx="8141306" cy="58240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8F864CC-C451-4346-9C7D-57CE2543E44A}"/>
              </a:ext>
            </a:extLst>
          </p:cNvPr>
          <p:cNvSpPr/>
          <p:nvPr/>
        </p:nvSpPr>
        <p:spPr>
          <a:xfrm>
            <a:off x="0" y="723821"/>
            <a:ext cx="2504050" cy="2554545"/>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Add context to your career story</a:t>
            </a:r>
          </a:p>
          <a:p>
            <a:pPr algn="ctr"/>
            <a:endParaRPr lang="en-MY" sz="3200" b="1" dirty="0">
              <a:effectLst>
                <a:outerShdw blurRad="38100" dist="38100" dir="2700000" algn="tl">
                  <a:srgbClr val="000000">
                    <a:alpha val="43137"/>
                  </a:srgbClr>
                </a:outerShdw>
              </a:effectLst>
              <a:latin typeface="Lato"/>
            </a:endParaRPr>
          </a:p>
        </p:txBody>
      </p:sp>
      <p:sp>
        <p:nvSpPr>
          <p:cNvPr id="7" name="Arrow: Right 6">
            <a:extLst>
              <a:ext uri="{FF2B5EF4-FFF2-40B4-BE49-F238E27FC236}">
                <a16:creationId xmlns:a16="http://schemas.microsoft.com/office/drawing/2014/main" id="{BAC3F5A8-2CF7-4DEE-8DDF-5B4FA92B840F}"/>
              </a:ext>
            </a:extLst>
          </p:cNvPr>
          <p:cNvSpPr/>
          <p:nvPr/>
        </p:nvSpPr>
        <p:spPr bwMode="auto">
          <a:xfrm rot="19752436">
            <a:off x="2155883" y="775963"/>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6" name="Rectangle 5">
            <a:extLst>
              <a:ext uri="{FF2B5EF4-FFF2-40B4-BE49-F238E27FC236}">
                <a16:creationId xmlns:a16="http://schemas.microsoft.com/office/drawing/2014/main" id="{193CC6B8-B5EC-402B-ACAA-51D760582822}"/>
              </a:ext>
            </a:extLst>
          </p:cNvPr>
          <p:cNvSpPr/>
          <p:nvPr/>
        </p:nvSpPr>
        <p:spPr>
          <a:xfrm>
            <a:off x="-14068" y="3612965"/>
            <a:ext cx="3049451" cy="2554545"/>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Utilize as much of the character limit (2000) as you can</a:t>
            </a:r>
          </a:p>
        </p:txBody>
      </p:sp>
    </p:spTree>
    <p:extLst>
      <p:ext uri="{BB962C8B-B14F-4D97-AF65-F5344CB8AC3E}">
        <p14:creationId xmlns:p14="http://schemas.microsoft.com/office/powerpoint/2010/main" val="950313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Effect transition="in" filter="circle(in)">
                                      <p:cBhvr>
                                        <p:cTn id="14" dur="2000"/>
                                        <p:tgtEl>
                                          <p:spTgt spid="1638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71FD6-8CED-427D-8E56-33326F5E8D13}"/>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4BEA1ABD-5C22-4AFA-A23A-CCF04E8FF8BA}"/>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68E76968-4150-4C3A-B0FF-F5E2935910C8}"/>
              </a:ext>
            </a:extLst>
          </p:cNvPr>
          <p:cNvSpPr>
            <a:spLocks noGrp="1"/>
          </p:cNvSpPr>
          <p:nvPr>
            <p:ph type="sldNum" sz="quarter" idx="12"/>
          </p:nvPr>
        </p:nvSpPr>
        <p:spPr/>
        <p:txBody>
          <a:bodyPr/>
          <a:lstStyle/>
          <a:p>
            <a:fld id="{EF3352F1-D5C8-4BB4-9FDE-FF190884A193}" type="slidenum">
              <a:rPr lang="en-MY" smtClean="0"/>
              <a:t>32</a:t>
            </a:fld>
            <a:endParaRPr lang="en-MY"/>
          </a:p>
        </p:txBody>
      </p:sp>
      <p:sp>
        <p:nvSpPr>
          <p:cNvPr id="5" name="Rectangle 4">
            <a:extLst>
              <a:ext uri="{FF2B5EF4-FFF2-40B4-BE49-F238E27FC236}">
                <a16:creationId xmlns:a16="http://schemas.microsoft.com/office/drawing/2014/main" id="{774F6F60-DDD3-4F14-8449-1067A7CFC2AF}"/>
              </a:ext>
            </a:extLst>
          </p:cNvPr>
          <p:cNvSpPr/>
          <p:nvPr/>
        </p:nvSpPr>
        <p:spPr>
          <a:xfrm>
            <a:off x="3454401" y="523472"/>
            <a:ext cx="4800321" cy="1077218"/>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Make your LinkedIn summary keyword rich</a:t>
            </a:r>
          </a:p>
        </p:txBody>
      </p:sp>
      <p:pic>
        <p:nvPicPr>
          <p:cNvPr id="6" name="Picture 2" descr="LinkedIn Search Appearances under your summary">
            <a:extLst>
              <a:ext uri="{FF2B5EF4-FFF2-40B4-BE49-F238E27FC236}">
                <a16:creationId xmlns:a16="http://schemas.microsoft.com/office/drawing/2014/main" id="{9F1CCF08-F77F-4859-B7A3-D77AC96D6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06" y="2585491"/>
            <a:ext cx="9767676" cy="3386238"/>
          </a:xfrm>
          <a:prstGeom prst="rect">
            <a:avLst/>
          </a:prstGeom>
          <a:noFill/>
          <a:extLst>
            <a:ext uri="{909E8E84-426E-40DD-AFC4-6F175D3DCCD1}">
              <a14:hiddenFill xmlns:a14="http://schemas.microsoft.com/office/drawing/2010/main">
                <a:solidFill>
                  <a:srgbClr val="FFFFFF"/>
                </a:solidFill>
              </a14:hiddenFill>
            </a:ext>
          </a:extLst>
        </p:spPr>
      </p:pic>
      <p:sp>
        <p:nvSpPr>
          <p:cNvPr id="18" name="Arrow: Right 17">
            <a:extLst>
              <a:ext uri="{FF2B5EF4-FFF2-40B4-BE49-F238E27FC236}">
                <a16:creationId xmlns:a16="http://schemas.microsoft.com/office/drawing/2014/main" id="{E1982ACA-CD2F-48BD-BE0E-C5737032C6CC}"/>
              </a:ext>
            </a:extLst>
          </p:cNvPr>
          <p:cNvSpPr/>
          <p:nvPr/>
        </p:nvSpPr>
        <p:spPr bwMode="auto">
          <a:xfrm rot="5400000">
            <a:off x="4866449" y="3371562"/>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9" name="Arrow: Right 18">
            <a:extLst>
              <a:ext uri="{FF2B5EF4-FFF2-40B4-BE49-F238E27FC236}">
                <a16:creationId xmlns:a16="http://schemas.microsoft.com/office/drawing/2014/main" id="{469D0EE7-F520-4079-A334-885C272CAD6A}"/>
              </a:ext>
            </a:extLst>
          </p:cNvPr>
          <p:cNvSpPr/>
          <p:nvPr/>
        </p:nvSpPr>
        <p:spPr bwMode="auto">
          <a:xfrm rot="7170125">
            <a:off x="2722582" y="3973425"/>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20" name="Arrow: Right 19">
            <a:extLst>
              <a:ext uri="{FF2B5EF4-FFF2-40B4-BE49-F238E27FC236}">
                <a16:creationId xmlns:a16="http://schemas.microsoft.com/office/drawing/2014/main" id="{B21EAD23-99E1-4723-A69B-92609D198CC6}"/>
              </a:ext>
            </a:extLst>
          </p:cNvPr>
          <p:cNvSpPr/>
          <p:nvPr/>
        </p:nvSpPr>
        <p:spPr bwMode="auto">
          <a:xfrm rot="3190705">
            <a:off x="6649056" y="3836732"/>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3786127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animBg="1"/>
      <p:bldP spid="19" grpId="0" animBg="1"/>
      <p:bldP spid="2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B4F813-5B27-41BC-B74C-F2C7D5CC65EE}"/>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D9BE886A-202C-4E8F-B526-B1C24369C592}"/>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7267617D-7B82-48F2-8BF2-57C26237C5C0}"/>
              </a:ext>
            </a:extLst>
          </p:cNvPr>
          <p:cNvSpPr>
            <a:spLocks noGrp="1"/>
          </p:cNvSpPr>
          <p:nvPr>
            <p:ph type="sldNum" sz="quarter" idx="12"/>
          </p:nvPr>
        </p:nvSpPr>
        <p:spPr/>
        <p:txBody>
          <a:bodyPr/>
          <a:lstStyle/>
          <a:p>
            <a:fld id="{EF3352F1-D5C8-4BB4-9FDE-FF190884A193}" type="slidenum">
              <a:rPr lang="en-MY" smtClean="0"/>
              <a:t>33</a:t>
            </a:fld>
            <a:endParaRPr lang="en-MY"/>
          </a:p>
        </p:txBody>
      </p:sp>
      <p:sp>
        <p:nvSpPr>
          <p:cNvPr id="5" name="Rectangle 4">
            <a:extLst>
              <a:ext uri="{FF2B5EF4-FFF2-40B4-BE49-F238E27FC236}">
                <a16:creationId xmlns:a16="http://schemas.microsoft.com/office/drawing/2014/main" id="{A11E70CF-E617-4D5D-9EC1-0B5AA89C0B1C}"/>
              </a:ext>
            </a:extLst>
          </p:cNvPr>
          <p:cNvSpPr/>
          <p:nvPr/>
        </p:nvSpPr>
        <p:spPr>
          <a:xfrm>
            <a:off x="0" y="523471"/>
            <a:ext cx="10058400" cy="584775"/>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More Profile Views         Enhanced Search Results  </a:t>
            </a:r>
          </a:p>
        </p:txBody>
      </p:sp>
      <p:sp>
        <p:nvSpPr>
          <p:cNvPr id="7" name="Rectangle 6">
            <a:extLst>
              <a:ext uri="{FF2B5EF4-FFF2-40B4-BE49-F238E27FC236}">
                <a16:creationId xmlns:a16="http://schemas.microsoft.com/office/drawing/2014/main" id="{7C5C89BE-3283-4575-A2FE-4A8D2C2D8C38}"/>
              </a:ext>
            </a:extLst>
          </p:cNvPr>
          <p:cNvSpPr/>
          <p:nvPr/>
        </p:nvSpPr>
        <p:spPr>
          <a:xfrm>
            <a:off x="204651" y="1329289"/>
            <a:ext cx="10058400" cy="584775"/>
          </a:xfrm>
          <a:prstGeom prst="rect">
            <a:avLst/>
          </a:prstGeom>
        </p:spPr>
        <p:txBody>
          <a:bodyPr wrap="square">
            <a:spAutoFit/>
          </a:bodyPr>
          <a:lstStyle/>
          <a:p>
            <a:pPr algn="ctr"/>
            <a:r>
              <a:rPr lang="en-MY" sz="3200" b="1" dirty="0">
                <a:effectLst>
                  <a:outerShdw blurRad="38100" dist="38100" dir="2700000" algn="tl">
                    <a:srgbClr val="000000">
                      <a:alpha val="43137"/>
                    </a:srgbClr>
                  </a:outerShdw>
                </a:effectLst>
                <a:latin typeface="Lato"/>
              </a:rPr>
              <a:t>   Better Keywords              Enhanced Search Results  </a:t>
            </a:r>
          </a:p>
        </p:txBody>
      </p:sp>
      <p:sp>
        <p:nvSpPr>
          <p:cNvPr id="8" name="Arrow: Right 7">
            <a:extLst>
              <a:ext uri="{FF2B5EF4-FFF2-40B4-BE49-F238E27FC236}">
                <a16:creationId xmlns:a16="http://schemas.microsoft.com/office/drawing/2014/main" id="{A2E0BF16-4E70-4AFE-A6B0-557BA6030B3F}"/>
              </a:ext>
            </a:extLst>
          </p:cNvPr>
          <p:cNvSpPr/>
          <p:nvPr/>
        </p:nvSpPr>
        <p:spPr bwMode="auto">
          <a:xfrm>
            <a:off x="4202238" y="1425933"/>
            <a:ext cx="629594" cy="435898"/>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9" name="Arrow: Right 8">
            <a:extLst>
              <a:ext uri="{FF2B5EF4-FFF2-40B4-BE49-F238E27FC236}">
                <a16:creationId xmlns:a16="http://schemas.microsoft.com/office/drawing/2014/main" id="{5E210031-BDC3-4F43-A0BE-355000590D22}"/>
              </a:ext>
            </a:extLst>
          </p:cNvPr>
          <p:cNvSpPr/>
          <p:nvPr/>
        </p:nvSpPr>
        <p:spPr bwMode="auto">
          <a:xfrm>
            <a:off x="4202238" y="618179"/>
            <a:ext cx="629594" cy="435898"/>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pic>
        <p:nvPicPr>
          <p:cNvPr id="11" name="Picture 10">
            <a:extLst>
              <a:ext uri="{FF2B5EF4-FFF2-40B4-BE49-F238E27FC236}">
                <a16:creationId xmlns:a16="http://schemas.microsoft.com/office/drawing/2014/main" id="{C96162CD-D52F-4739-82A5-85E66003DE68}"/>
              </a:ext>
            </a:extLst>
          </p:cNvPr>
          <p:cNvPicPr>
            <a:picLocks noChangeAspect="1"/>
          </p:cNvPicPr>
          <p:nvPr/>
        </p:nvPicPr>
        <p:blipFill rotWithShape="1">
          <a:blip r:embed="rId2"/>
          <a:srcRect l="11406" t="18317" r="35547" b="18383"/>
          <a:stretch/>
        </p:blipFill>
        <p:spPr>
          <a:xfrm>
            <a:off x="1110043" y="2249156"/>
            <a:ext cx="8663543" cy="3908627"/>
          </a:xfrm>
          <a:prstGeom prst="rect">
            <a:avLst/>
          </a:prstGeom>
        </p:spPr>
      </p:pic>
    </p:spTree>
    <p:extLst>
      <p:ext uri="{BB962C8B-B14F-4D97-AF65-F5344CB8AC3E}">
        <p14:creationId xmlns:p14="http://schemas.microsoft.com/office/powerpoint/2010/main" val="3771991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71FD6-8CED-427D-8E56-33326F5E8D13}"/>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4BEA1ABD-5C22-4AFA-A23A-CCF04E8FF8BA}"/>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68E76968-4150-4C3A-B0FF-F5E2935910C8}"/>
              </a:ext>
            </a:extLst>
          </p:cNvPr>
          <p:cNvSpPr>
            <a:spLocks noGrp="1"/>
          </p:cNvSpPr>
          <p:nvPr>
            <p:ph type="sldNum" sz="quarter" idx="12"/>
          </p:nvPr>
        </p:nvSpPr>
        <p:spPr/>
        <p:txBody>
          <a:bodyPr/>
          <a:lstStyle/>
          <a:p>
            <a:fld id="{EF3352F1-D5C8-4BB4-9FDE-FF190884A193}" type="slidenum">
              <a:rPr lang="en-MY" smtClean="0"/>
              <a:t>34</a:t>
            </a:fld>
            <a:endParaRPr lang="en-MY"/>
          </a:p>
        </p:txBody>
      </p:sp>
      <p:pic>
        <p:nvPicPr>
          <p:cNvPr id="14338" name="Picture 2" descr="Gijo Mathew's Summary: I love to dig into customer problems and solve them with modern technology. I create, scale and optimize product portfolios that matter. To accomplish this, I focus on key results, build amazing teams and quickly adapt to new insights.   I have enjoyed many executive positions throughout my career in product management, product marketing, technical sales, engineering, and strategy. My personal and professional experiences have taught me the following about myself:  I can successfully create, scale and optimize software product portfolios from $5M to $1B in revenue. - I put the customer at the center of all that I do. - I excel at the execution of big ideas with given constraints - My gut instinct is good but I seek data for my decisions  I can align, lead and grow world-class product teams from 10 to 100 people. - I love to win, but helping the team win gives me greater joy - I speak tech and exec  - I tell great narratives that motivate  - The buck always stops with me  I educate, refine and drive myself to be a better person - I am constantly learning because I never settle - I stay calm when faced with adversity - I focus on making high-quality decisions  I enjoy meeting new people and hearing new perspectives. Reach out if you want to talk to me about emerging tech, creating software products or baseball.   Professional Skills Product Management | User Experience (UX) Design | Product Analytics | Team Development | Market and Pricing Analysis | Strategic Planning | Product Development | Product Roadmap | Portfolio Strategy | Business Development | SaaS | Agile Development | Marketplace Platforms  Domain Knowledge  IT and Data Security | IT Management Software | Enterprise Software | Small Business Software | Digital Marketing | Digital Advertising ">
            <a:extLst>
              <a:ext uri="{FF2B5EF4-FFF2-40B4-BE49-F238E27FC236}">
                <a16:creationId xmlns:a16="http://schemas.microsoft.com/office/drawing/2014/main" id="{7CA00E84-3FEF-4B84-90F6-863490D02E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8035" r="-1075"/>
          <a:stretch/>
        </p:blipFill>
        <p:spPr bwMode="auto">
          <a:xfrm>
            <a:off x="5162844" y="0"/>
            <a:ext cx="6991642" cy="637266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0180EA9-8CED-4EDE-B89E-FA1D50C53289}"/>
              </a:ext>
            </a:extLst>
          </p:cNvPr>
          <p:cNvSpPr/>
          <p:nvPr/>
        </p:nvSpPr>
        <p:spPr>
          <a:xfrm>
            <a:off x="32825" y="3349034"/>
            <a:ext cx="3326202" cy="2554545"/>
          </a:xfrm>
          <a:prstGeom prst="rect">
            <a:avLst/>
          </a:prstGeom>
        </p:spPr>
        <p:txBody>
          <a:bodyPr wrap="square">
            <a:spAutoFit/>
          </a:bodyPr>
          <a:lstStyle/>
          <a:p>
            <a:r>
              <a:rPr lang="en-MY" sz="3200" b="1" dirty="0">
                <a:effectLst>
                  <a:outerShdw blurRad="38100" dist="38100" dir="2700000" algn="tl">
                    <a:srgbClr val="000000">
                      <a:alpha val="43137"/>
                    </a:srgbClr>
                  </a:outerShdw>
                </a:effectLst>
                <a:latin typeface="Lato"/>
              </a:rPr>
              <a:t>Keep it readable with short paragraphs or bullet points</a:t>
            </a:r>
          </a:p>
          <a:p>
            <a:endParaRPr lang="en-MY" sz="3200" b="1" dirty="0">
              <a:effectLst>
                <a:outerShdw blurRad="38100" dist="38100" dir="2700000" algn="tl">
                  <a:srgbClr val="000000">
                    <a:alpha val="43137"/>
                  </a:srgbClr>
                </a:outerShdw>
              </a:effectLst>
              <a:latin typeface="Lato"/>
            </a:endParaRPr>
          </a:p>
        </p:txBody>
      </p:sp>
      <p:sp>
        <p:nvSpPr>
          <p:cNvPr id="6" name="Rectangle 5">
            <a:extLst>
              <a:ext uri="{FF2B5EF4-FFF2-40B4-BE49-F238E27FC236}">
                <a16:creationId xmlns:a16="http://schemas.microsoft.com/office/drawing/2014/main" id="{5A1A22C8-BE23-4977-A382-C7EDD2BC296C}"/>
              </a:ext>
            </a:extLst>
          </p:cNvPr>
          <p:cNvSpPr/>
          <p:nvPr/>
        </p:nvSpPr>
        <p:spPr>
          <a:xfrm>
            <a:off x="46893" y="1350776"/>
            <a:ext cx="3865540" cy="1077218"/>
          </a:xfrm>
          <a:prstGeom prst="rect">
            <a:avLst/>
          </a:prstGeom>
        </p:spPr>
        <p:txBody>
          <a:bodyPr wrap="square">
            <a:spAutoFit/>
          </a:bodyPr>
          <a:lstStyle/>
          <a:p>
            <a:r>
              <a:rPr lang="en-MY" sz="3200" b="1" dirty="0">
                <a:effectLst>
                  <a:outerShdw blurRad="38100" dist="38100" dir="2700000" algn="tl">
                    <a:srgbClr val="000000">
                      <a:alpha val="43137"/>
                    </a:srgbClr>
                  </a:outerShdw>
                </a:effectLst>
                <a:latin typeface="Lato"/>
              </a:rPr>
              <a:t>Brag about your accomplishments</a:t>
            </a:r>
          </a:p>
        </p:txBody>
      </p:sp>
      <p:sp>
        <p:nvSpPr>
          <p:cNvPr id="8" name="Arrow: Right 7">
            <a:extLst>
              <a:ext uri="{FF2B5EF4-FFF2-40B4-BE49-F238E27FC236}">
                <a16:creationId xmlns:a16="http://schemas.microsoft.com/office/drawing/2014/main" id="{5AC6A141-2B90-4823-9E2C-31F658910FC8}"/>
              </a:ext>
            </a:extLst>
          </p:cNvPr>
          <p:cNvSpPr/>
          <p:nvPr/>
        </p:nvSpPr>
        <p:spPr bwMode="auto">
          <a:xfrm>
            <a:off x="3759607" y="1624342"/>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13526485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14338"/>
                                        </p:tgtEl>
                                        <p:attrNameLst>
                                          <p:attrName>style.visibility</p:attrName>
                                        </p:attrNameLst>
                                      </p:cBhvr>
                                      <p:to>
                                        <p:strVal val="visible"/>
                                      </p:to>
                                    </p:set>
                                    <p:animEffect transition="in" filter="circle(in)">
                                      <p:cBhvr>
                                        <p:cTn id="19" dur="2000"/>
                                        <p:tgtEl>
                                          <p:spTgt spid="1433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798E132-4670-4A25-83F6-E588AD7BE3A5}"/>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0DC97F09-48DD-45CC-B5D1-B71C61D5DE2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0D0D8A5-B945-44E9-A676-D530EB4B6E9A}"/>
              </a:ext>
            </a:extLst>
          </p:cNvPr>
          <p:cNvSpPr>
            <a:spLocks noGrp="1"/>
          </p:cNvSpPr>
          <p:nvPr>
            <p:ph type="sldNum" sz="quarter" idx="12"/>
          </p:nvPr>
        </p:nvSpPr>
        <p:spPr/>
        <p:txBody>
          <a:bodyPr/>
          <a:lstStyle/>
          <a:p>
            <a:fld id="{EF3352F1-D5C8-4BB4-9FDE-FF190884A193}" type="slidenum">
              <a:rPr lang="en-MY" smtClean="0"/>
              <a:t>35</a:t>
            </a:fld>
            <a:endParaRPr lang="en-MY"/>
          </a:p>
        </p:txBody>
      </p:sp>
      <p:sp>
        <p:nvSpPr>
          <p:cNvPr id="10" name="Rectangle 9">
            <a:extLst>
              <a:ext uri="{FF2B5EF4-FFF2-40B4-BE49-F238E27FC236}">
                <a16:creationId xmlns:a16="http://schemas.microsoft.com/office/drawing/2014/main" id="{2FF86007-8909-4341-BAEF-CBFE1FEA58DC}"/>
              </a:ext>
            </a:extLst>
          </p:cNvPr>
          <p:cNvSpPr/>
          <p:nvPr/>
        </p:nvSpPr>
        <p:spPr>
          <a:xfrm>
            <a:off x="0" y="248895"/>
            <a:ext cx="3179298" cy="1384995"/>
          </a:xfrm>
          <a:prstGeom prst="rect">
            <a:avLst/>
          </a:prstGeom>
        </p:spPr>
        <p:txBody>
          <a:bodyPr wrap="square">
            <a:spAutoFit/>
          </a:bodyPr>
          <a:lstStyle/>
          <a:p>
            <a:r>
              <a:rPr lang="en-MY" sz="2800" b="1" dirty="0">
                <a:effectLst>
                  <a:outerShdw blurRad="38100" dist="38100" dir="2700000" algn="tl">
                    <a:srgbClr val="000000">
                      <a:alpha val="43137"/>
                    </a:srgbClr>
                  </a:outerShdw>
                </a:effectLst>
                <a:latin typeface="Lato"/>
              </a:rPr>
              <a:t>Don’t be afraid to inject some personality</a:t>
            </a:r>
          </a:p>
        </p:txBody>
      </p:sp>
      <p:pic>
        <p:nvPicPr>
          <p:cNvPr id="12" name="Picture 11">
            <a:extLst>
              <a:ext uri="{FF2B5EF4-FFF2-40B4-BE49-F238E27FC236}">
                <a16:creationId xmlns:a16="http://schemas.microsoft.com/office/drawing/2014/main" id="{1DA82BF1-87C8-4569-8647-B549E59FA7A9}"/>
              </a:ext>
            </a:extLst>
          </p:cNvPr>
          <p:cNvPicPr>
            <a:picLocks noChangeAspect="1"/>
          </p:cNvPicPr>
          <p:nvPr/>
        </p:nvPicPr>
        <p:blipFill rotWithShape="1">
          <a:blip r:embed="rId3">
            <a:extLst>
              <a:ext uri="{28A0092B-C50C-407E-A947-70E740481C1C}">
                <a14:useLocalDpi xmlns:a14="http://schemas.microsoft.com/office/drawing/2010/main" val="0"/>
              </a:ext>
            </a:extLst>
          </a:blip>
          <a:srcRect l="9137" t="4450" r="19506" b="4339"/>
          <a:stretch/>
        </p:blipFill>
        <p:spPr>
          <a:xfrm>
            <a:off x="3896751" y="-18390"/>
            <a:ext cx="8257738" cy="6255248"/>
          </a:xfrm>
          <a:prstGeom prst="rect">
            <a:avLst/>
          </a:prstGeom>
        </p:spPr>
      </p:pic>
      <p:sp>
        <p:nvSpPr>
          <p:cNvPr id="13" name="Rectangle 12">
            <a:extLst>
              <a:ext uri="{FF2B5EF4-FFF2-40B4-BE49-F238E27FC236}">
                <a16:creationId xmlns:a16="http://schemas.microsoft.com/office/drawing/2014/main" id="{89FFF635-C890-40DC-A626-D331760C7C44}"/>
              </a:ext>
            </a:extLst>
          </p:cNvPr>
          <p:cNvSpPr/>
          <p:nvPr/>
        </p:nvSpPr>
        <p:spPr>
          <a:xfrm>
            <a:off x="-59101" y="2550301"/>
            <a:ext cx="3238399" cy="1384995"/>
          </a:xfrm>
          <a:prstGeom prst="rect">
            <a:avLst/>
          </a:prstGeom>
        </p:spPr>
        <p:txBody>
          <a:bodyPr wrap="square">
            <a:spAutoFit/>
          </a:bodyPr>
          <a:lstStyle/>
          <a:p>
            <a:r>
              <a:rPr lang="en-MY" sz="2800" b="1" dirty="0">
                <a:effectLst>
                  <a:outerShdw blurRad="38100" dist="38100" dir="2700000" algn="tl">
                    <a:srgbClr val="000000">
                      <a:alpha val="43137"/>
                    </a:srgbClr>
                  </a:outerShdw>
                </a:effectLst>
                <a:latin typeface="Lato"/>
              </a:rPr>
              <a:t>Don’t go overboard with special characters</a:t>
            </a:r>
          </a:p>
        </p:txBody>
      </p:sp>
      <p:sp>
        <p:nvSpPr>
          <p:cNvPr id="14" name="Rectangle 13">
            <a:extLst>
              <a:ext uri="{FF2B5EF4-FFF2-40B4-BE49-F238E27FC236}">
                <a16:creationId xmlns:a16="http://schemas.microsoft.com/office/drawing/2014/main" id="{804D8509-7EDF-4212-B41B-027ACEDF3868}"/>
              </a:ext>
            </a:extLst>
          </p:cNvPr>
          <p:cNvSpPr/>
          <p:nvPr/>
        </p:nvSpPr>
        <p:spPr>
          <a:xfrm>
            <a:off x="48438" y="4869212"/>
            <a:ext cx="2722898" cy="1384995"/>
          </a:xfrm>
          <a:prstGeom prst="rect">
            <a:avLst/>
          </a:prstGeom>
        </p:spPr>
        <p:txBody>
          <a:bodyPr wrap="square">
            <a:spAutoFit/>
          </a:bodyPr>
          <a:lstStyle/>
          <a:p>
            <a:r>
              <a:rPr lang="en-MY" sz="2800" b="1" dirty="0">
                <a:effectLst>
                  <a:outerShdw blurRad="38100" dist="38100" dir="2700000" algn="tl">
                    <a:srgbClr val="000000">
                      <a:alpha val="43137"/>
                    </a:srgbClr>
                  </a:outerShdw>
                </a:effectLst>
                <a:latin typeface="Lato"/>
              </a:rPr>
              <a:t>Use a “Call To Action” @the end</a:t>
            </a:r>
          </a:p>
        </p:txBody>
      </p:sp>
      <p:sp>
        <p:nvSpPr>
          <p:cNvPr id="16" name="Arrow: Right 15">
            <a:extLst>
              <a:ext uri="{FF2B5EF4-FFF2-40B4-BE49-F238E27FC236}">
                <a16:creationId xmlns:a16="http://schemas.microsoft.com/office/drawing/2014/main" id="{BCFFB41D-C39F-468D-943E-756FC6688CC3}"/>
              </a:ext>
            </a:extLst>
          </p:cNvPr>
          <p:cNvSpPr/>
          <p:nvPr/>
        </p:nvSpPr>
        <p:spPr bwMode="auto">
          <a:xfrm>
            <a:off x="2771336" y="5767755"/>
            <a:ext cx="703387" cy="48422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9" name="Arrow: Right 18">
            <a:extLst>
              <a:ext uri="{FF2B5EF4-FFF2-40B4-BE49-F238E27FC236}">
                <a16:creationId xmlns:a16="http://schemas.microsoft.com/office/drawing/2014/main" id="{057073DA-0186-47CA-A7FC-202EEA2FDDD9}"/>
              </a:ext>
            </a:extLst>
          </p:cNvPr>
          <p:cNvSpPr/>
          <p:nvPr/>
        </p:nvSpPr>
        <p:spPr bwMode="auto">
          <a:xfrm>
            <a:off x="2935456" y="951915"/>
            <a:ext cx="703387" cy="48422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23491298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barn(inVertical)">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6" grpId="0" animBg="1"/>
      <p:bldP spid="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1C1B7B-1E5B-4A85-AFA8-7295D52A1A90}"/>
              </a:ext>
            </a:extLst>
          </p:cNvPr>
          <p:cNvSpPr>
            <a:spLocks noGrp="1"/>
          </p:cNvSpPr>
          <p:nvPr>
            <p:ph idx="1"/>
          </p:nvPr>
        </p:nvSpPr>
        <p:spPr>
          <a:xfrm>
            <a:off x="599919" y="1548344"/>
            <a:ext cx="10972800" cy="4444493"/>
          </a:xfrm>
        </p:spPr>
        <p:txBody>
          <a:bodyPr/>
          <a:lstStyle/>
          <a:p>
            <a:r>
              <a:rPr lang="en-MY" dirty="0"/>
              <a:t>Showcase work samples that you’re most proud of</a:t>
            </a:r>
          </a:p>
          <a:p>
            <a:endParaRPr lang="en-MY" dirty="0"/>
          </a:p>
          <a:p>
            <a:endParaRPr lang="en-MY" dirty="0"/>
          </a:p>
          <a:p>
            <a:r>
              <a:rPr lang="en-MY" dirty="0"/>
              <a:t>Authored articles / Images / Documents </a:t>
            </a:r>
          </a:p>
          <a:p>
            <a:endParaRPr lang="en-MY" dirty="0"/>
          </a:p>
          <a:p>
            <a:endParaRPr lang="en-MY" dirty="0"/>
          </a:p>
          <a:p>
            <a:r>
              <a:rPr lang="en-MY" dirty="0"/>
              <a:t>Blog links / Video Resume / Certifications</a:t>
            </a:r>
          </a:p>
          <a:p>
            <a:endParaRPr lang="en-MY" dirty="0"/>
          </a:p>
          <a:p>
            <a:endParaRPr lang="en-MY" dirty="0"/>
          </a:p>
          <a:p>
            <a:r>
              <a:rPr lang="en-MY" dirty="0"/>
              <a:t>Appreciation Letters</a:t>
            </a:r>
          </a:p>
        </p:txBody>
      </p:sp>
      <p:sp>
        <p:nvSpPr>
          <p:cNvPr id="4" name="Date Placeholder 3">
            <a:extLst>
              <a:ext uri="{FF2B5EF4-FFF2-40B4-BE49-F238E27FC236}">
                <a16:creationId xmlns:a16="http://schemas.microsoft.com/office/drawing/2014/main" id="{AE989B8F-62B1-4774-B544-884969756042}"/>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96A58122-4786-45FD-8FE9-63FB8AC94E73}"/>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A681BC52-29FE-455E-846B-123334AEA7AB}"/>
              </a:ext>
            </a:extLst>
          </p:cNvPr>
          <p:cNvSpPr>
            <a:spLocks noGrp="1"/>
          </p:cNvSpPr>
          <p:nvPr>
            <p:ph type="sldNum" sz="quarter" idx="12"/>
          </p:nvPr>
        </p:nvSpPr>
        <p:spPr/>
        <p:txBody>
          <a:bodyPr/>
          <a:lstStyle/>
          <a:p>
            <a:fld id="{EF3352F1-D5C8-4BB4-9FDE-FF190884A193}" type="slidenum">
              <a:rPr lang="en-MY" smtClean="0"/>
              <a:t>36</a:t>
            </a:fld>
            <a:endParaRPr lang="en-MY"/>
          </a:p>
        </p:txBody>
      </p:sp>
      <p:sp>
        <p:nvSpPr>
          <p:cNvPr id="7" name="Title 1">
            <a:extLst>
              <a:ext uri="{FF2B5EF4-FFF2-40B4-BE49-F238E27FC236}">
                <a16:creationId xmlns:a16="http://schemas.microsoft.com/office/drawing/2014/main" id="{CC775906-6505-41B9-A36E-88C25BE481CB}"/>
              </a:ext>
            </a:extLst>
          </p:cNvPr>
          <p:cNvSpPr>
            <a:spLocks noGrp="1"/>
          </p:cNvSpPr>
          <p:nvPr>
            <p:ph type="title"/>
          </p:nvPr>
        </p:nvSpPr>
        <p:spPr>
          <a:xfrm>
            <a:off x="609600" y="280988"/>
            <a:ext cx="10972800" cy="901700"/>
          </a:xfrm>
        </p:spPr>
        <p:txBody>
          <a:bodyPr/>
          <a:lstStyle/>
          <a:p>
            <a:r>
              <a:rPr lang="en-MY" dirty="0">
                <a:solidFill>
                  <a:srgbClr val="008000"/>
                </a:solidFill>
                <a:effectLst>
                  <a:outerShdw blurRad="38100" dist="38100" dir="2700000" algn="tl">
                    <a:srgbClr val="000000">
                      <a:alpha val="43137"/>
                    </a:srgbClr>
                  </a:outerShdw>
                </a:effectLst>
              </a:rPr>
              <a:t>Step 7 – Use the Featured Snippet</a:t>
            </a:r>
          </a:p>
        </p:txBody>
      </p:sp>
    </p:spTree>
    <p:extLst>
      <p:ext uri="{BB962C8B-B14F-4D97-AF65-F5344CB8AC3E}">
        <p14:creationId xmlns:p14="http://schemas.microsoft.com/office/powerpoint/2010/main" val="13712944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95AEA4-69F1-4926-A6B1-0C3527E144A4}"/>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CBD71B08-BCEF-40ED-91CD-096A1B5F5982}"/>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F06E52C1-3039-46A4-B54C-33A711C9CB74}"/>
              </a:ext>
            </a:extLst>
          </p:cNvPr>
          <p:cNvSpPr>
            <a:spLocks noGrp="1"/>
          </p:cNvSpPr>
          <p:nvPr>
            <p:ph type="sldNum" sz="quarter" idx="12"/>
          </p:nvPr>
        </p:nvSpPr>
        <p:spPr/>
        <p:txBody>
          <a:bodyPr/>
          <a:lstStyle/>
          <a:p>
            <a:fld id="{EF3352F1-D5C8-4BB4-9FDE-FF190884A193}" type="slidenum">
              <a:rPr lang="en-MY" smtClean="0"/>
              <a:t>37</a:t>
            </a:fld>
            <a:endParaRPr lang="en-MY"/>
          </a:p>
        </p:txBody>
      </p:sp>
      <p:pic>
        <p:nvPicPr>
          <p:cNvPr id="6" name="Picture 5">
            <a:extLst>
              <a:ext uri="{FF2B5EF4-FFF2-40B4-BE49-F238E27FC236}">
                <a16:creationId xmlns:a16="http://schemas.microsoft.com/office/drawing/2014/main" id="{9A8FDAC9-6AD7-4707-B377-7EC0C64446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651" y="788377"/>
            <a:ext cx="10252271" cy="4705960"/>
          </a:xfrm>
          <a:prstGeom prst="rect">
            <a:avLst/>
          </a:prstGeom>
        </p:spPr>
      </p:pic>
    </p:spTree>
    <p:extLst>
      <p:ext uri="{BB962C8B-B14F-4D97-AF65-F5344CB8AC3E}">
        <p14:creationId xmlns:p14="http://schemas.microsoft.com/office/powerpoint/2010/main" val="254167674"/>
      </p:ext>
    </p:extLst>
  </p:cSld>
  <p:clrMapOvr>
    <a:masterClrMapping/>
  </p:clrMapOvr>
  <p:transition spd="slow">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5213AE-4327-40DB-94C5-6CB9483B30B3}"/>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E827D7E3-F6C6-491A-B4C3-4E532D8B5369}"/>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95B4286C-ECD1-4A4B-A002-F563019334A3}"/>
              </a:ext>
            </a:extLst>
          </p:cNvPr>
          <p:cNvSpPr>
            <a:spLocks noGrp="1"/>
          </p:cNvSpPr>
          <p:nvPr>
            <p:ph type="sldNum" sz="quarter" idx="12"/>
          </p:nvPr>
        </p:nvSpPr>
        <p:spPr/>
        <p:txBody>
          <a:bodyPr/>
          <a:lstStyle/>
          <a:p>
            <a:fld id="{EF3352F1-D5C8-4BB4-9FDE-FF190884A193}" type="slidenum">
              <a:rPr lang="en-MY" smtClean="0"/>
              <a:t>38</a:t>
            </a:fld>
            <a:endParaRPr lang="en-MY"/>
          </a:p>
        </p:txBody>
      </p:sp>
      <p:pic>
        <p:nvPicPr>
          <p:cNvPr id="5" name="Picture 4">
            <a:extLst>
              <a:ext uri="{FF2B5EF4-FFF2-40B4-BE49-F238E27FC236}">
                <a16:creationId xmlns:a16="http://schemas.microsoft.com/office/drawing/2014/main" id="{29917C11-1613-4777-902D-78AE0C4E7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083" y="831239"/>
            <a:ext cx="10910275" cy="4893016"/>
          </a:xfrm>
          <a:prstGeom prst="rect">
            <a:avLst/>
          </a:prstGeom>
        </p:spPr>
      </p:pic>
    </p:spTree>
    <p:extLst>
      <p:ext uri="{BB962C8B-B14F-4D97-AF65-F5344CB8AC3E}">
        <p14:creationId xmlns:p14="http://schemas.microsoft.com/office/powerpoint/2010/main" val="4285685020"/>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B7124D-D367-4F98-A610-2CABDDF15091}"/>
              </a:ext>
            </a:extLst>
          </p:cNvPr>
          <p:cNvSpPr>
            <a:spLocks noGrp="1"/>
          </p:cNvSpPr>
          <p:nvPr>
            <p:ph idx="1"/>
          </p:nvPr>
        </p:nvSpPr>
        <p:spPr>
          <a:xfrm>
            <a:off x="599919" y="1463937"/>
            <a:ext cx="9105783" cy="4713125"/>
          </a:xfrm>
        </p:spPr>
        <p:txBody>
          <a:bodyPr/>
          <a:lstStyle/>
          <a:p>
            <a:r>
              <a:rPr lang="en-MY" b="1" dirty="0">
                <a:effectLst>
                  <a:outerShdw blurRad="38100" dist="38100" dir="2700000" algn="tl">
                    <a:srgbClr val="000000">
                      <a:alpha val="43137"/>
                    </a:srgbClr>
                  </a:outerShdw>
                </a:effectLst>
              </a:rPr>
              <a:t>Education</a:t>
            </a:r>
            <a:r>
              <a:rPr lang="en-MY" dirty="0"/>
              <a:t> – Name of institute + Degree + Year + 1-2 liners about accomplishments or learnings</a:t>
            </a:r>
          </a:p>
          <a:p>
            <a:endParaRPr lang="en-MY" dirty="0"/>
          </a:p>
          <a:p>
            <a:endParaRPr lang="en-MY" dirty="0"/>
          </a:p>
          <a:p>
            <a:r>
              <a:rPr lang="en-MY" b="1" dirty="0">
                <a:effectLst>
                  <a:outerShdw blurRad="38100" dist="38100" dir="2700000" algn="tl">
                    <a:srgbClr val="000000">
                      <a:alpha val="43137"/>
                    </a:srgbClr>
                  </a:outerShdw>
                </a:effectLst>
              </a:rPr>
              <a:t>Experience</a:t>
            </a:r>
            <a:r>
              <a:rPr lang="en-MY" dirty="0"/>
              <a:t> – Name of organization + Designation + 3-4 pointers on role &amp; responsibilities / accomplishments / learnings</a:t>
            </a:r>
          </a:p>
          <a:p>
            <a:endParaRPr lang="en-MY" dirty="0"/>
          </a:p>
          <a:p>
            <a:endParaRPr lang="en-MY" dirty="0"/>
          </a:p>
          <a:p>
            <a:r>
              <a:rPr lang="en-MY" b="1" dirty="0">
                <a:effectLst>
                  <a:outerShdw blurRad="38100" dist="38100" dir="2700000" algn="tl">
                    <a:srgbClr val="000000">
                      <a:alpha val="43137"/>
                    </a:srgbClr>
                  </a:outerShdw>
                </a:effectLst>
              </a:rPr>
              <a:t>Endorsements </a:t>
            </a:r>
            <a:r>
              <a:rPr lang="en-MY" dirty="0"/>
              <a:t>– Add most important skills as Top 3</a:t>
            </a:r>
            <a:endParaRPr lang="en-MY" b="1" dirty="0">
              <a:effectLst>
                <a:outerShdw blurRad="38100" dist="38100" dir="2700000" algn="tl">
                  <a:srgbClr val="000000">
                    <a:alpha val="43137"/>
                  </a:srgbClr>
                </a:outerShdw>
              </a:effectLst>
            </a:endParaRPr>
          </a:p>
        </p:txBody>
      </p:sp>
      <p:sp>
        <p:nvSpPr>
          <p:cNvPr id="4" name="Date Placeholder 3">
            <a:extLst>
              <a:ext uri="{FF2B5EF4-FFF2-40B4-BE49-F238E27FC236}">
                <a16:creationId xmlns:a16="http://schemas.microsoft.com/office/drawing/2014/main" id="{0EC60EF4-B515-49FB-AC97-1B129B79523F}"/>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E38F6F9C-40C5-4780-9AD4-710500FBFEC9}"/>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E385FFC7-DE25-4882-B20A-BF068543FEBD}"/>
              </a:ext>
            </a:extLst>
          </p:cNvPr>
          <p:cNvSpPr>
            <a:spLocks noGrp="1"/>
          </p:cNvSpPr>
          <p:nvPr>
            <p:ph type="sldNum" sz="quarter" idx="12"/>
          </p:nvPr>
        </p:nvSpPr>
        <p:spPr/>
        <p:txBody>
          <a:bodyPr/>
          <a:lstStyle/>
          <a:p>
            <a:fld id="{EF3352F1-D5C8-4BB4-9FDE-FF190884A193}" type="slidenum">
              <a:rPr lang="en-MY" smtClean="0"/>
              <a:t>39</a:t>
            </a:fld>
            <a:endParaRPr lang="en-MY"/>
          </a:p>
        </p:txBody>
      </p:sp>
      <p:sp>
        <p:nvSpPr>
          <p:cNvPr id="7" name="Title 1">
            <a:extLst>
              <a:ext uri="{FF2B5EF4-FFF2-40B4-BE49-F238E27FC236}">
                <a16:creationId xmlns:a16="http://schemas.microsoft.com/office/drawing/2014/main" id="{788FC319-E93C-492F-95A7-B757415B9AB6}"/>
              </a:ext>
            </a:extLst>
          </p:cNvPr>
          <p:cNvSpPr>
            <a:spLocks noGrp="1"/>
          </p:cNvSpPr>
          <p:nvPr>
            <p:ph type="title"/>
          </p:nvPr>
        </p:nvSpPr>
        <p:spPr>
          <a:xfrm>
            <a:off x="609600" y="280988"/>
            <a:ext cx="10972800" cy="901700"/>
          </a:xfrm>
        </p:spPr>
        <p:txBody>
          <a:bodyPr/>
          <a:lstStyle/>
          <a:p>
            <a:r>
              <a:rPr lang="en-MY" dirty="0">
                <a:solidFill>
                  <a:srgbClr val="008000"/>
                </a:solidFill>
                <a:effectLst>
                  <a:outerShdw blurRad="38100" dist="38100" dir="2700000" algn="tl">
                    <a:srgbClr val="000000">
                      <a:alpha val="43137"/>
                    </a:srgbClr>
                  </a:outerShdw>
                </a:effectLst>
              </a:rPr>
              <a:t>Step 8 – 3Es Approach </a:t>
            </a:r>
          </a:p>
        </p:txBody>
      </p:sp>
      <p:sp>
        <p:nvSpPr>
          <p:cNvPr id="8" name="Rectangle 7">
            <a:extLst>
              <a:ext uri="{FF2B5EF4-FFF2-40B4-BE49-F238E27FC236}">
                <a16:creationId xmlns:a16="http://schemas.microsoft.com/office/drawing/2014/main" id="{12F0FB53-8EBA-4E8C-B04B-63E0823F4D7B}"/>
              </a:ext>
            </a:extLst>
          </p:cNvPr>
          <p:cNvSpPr/>
          <p:nvPr/>
        </p:nvSpPr>
        <p:spPr>
          <a:xfrm>
            <a:off x="9633959" y="3047386"/>
            <a:ext cx="2305493" cy="1107996"/>
          </a:xfrm>
          <a:prstGeom prst="rect">
            <a:avLst/>
          </a:prstGeom>
        </p:spPr>
        <p:txBody>
          <a:bodyPr wrap="square">
            <a:spAutoFit/>
          </a:bodyPr>
          <a:lstStyle/>
          <a:p>
            <a:pPr algn="ctr"/>
            <a:r>
              <a:rPr lang="en-MY" sz="2200" b="1" dirty="0">
                <a:effectLst>
                  <a:outerShdw blurRad="38100" dist="38100" dir="2700000" algn="tl">
                    <a:srgbClr val="000000">
                      <a:alpha val="43137"/>
                    </a:srgbClr>
                  </a:outerShdw>
                </a:effectLst>
                <a:latin typeface="Lato"/>
              </a:rPr>
              <a:t>(Make it SEO centric &amp; add media)</a:t>
            </a:r>
          </a:p>
        </p:txBody>
      </p:sp>
      <p:sp>
        <p:nvSpPr>
          <p:cNvPr id="9" name="Rectangle 8">
            <a:extLst>
              <a:ext uri="{FF2B5EF4-FFF2-40B4-BE49-F238E27FC236}">
                <a16:creationId xmlns:a16="http://schemas.microsoft.com/office/drawing/2014/main" id="{5137CE04-9B9A-4ED3-A294-01DFEFBED8A8}"/>
              </a:ext>
            </a:extLst>
          </p:cNvPr>
          <p:cNvSpPr/>
          <p:nvPr/>
        </p:nvSpPr>
        <p:spPr>
          <a:xfrm>
            <a:off x="9841607" y="1596069"/>
            <a:ext cx="1837362" cy="430887"/>
          </a:xfrm>
          <a:prstGeom prst="rect">
            <a:avLst/>
          </a:prstGeom>
        </p:spPr>
        <p:txBody>
          <a:bodyPr wrap="none">
            <a:spAutoFit/>
          </a:bodyPr>
          <a:lstStyle/>
          <a:p>
            <a:pPr algn="ctr"/>
            <a:r>
              <a:rPr lang="en-MY" sz="2200" b="1" dirty="0">
                <a:effectLst>
                  <a:outerShdw blurRad="38100" dist="38100" dir="2700000" algn="tl">
                    <a:srgbClr val="000000">
                      <a:alpha val="43137"/>
                    </a:srgbClr>
                  </a:outerShdw>
                </a:effectLst>
                <a:latin typeface="Lato"/>
              </a:rPr>
              <a:t>(Add media)</a:t>
            </a:r>
          </a:p>
        </p:txBody>
      </p:sp>
      <p:sp>
        <p:nvSpPr>
          <p:cNvPr id="10" name="Rectangle 9">
            <a:extLst>
              <a:ext uri="{FF2B5EF4-FFF2-40B4-BE49-F238E27FC236}">
                <a16:creationId xmlns:a16="http://schemas.microsoft.com/office/drawing/2014/main" id="{03DCDEAC-6738-45CF-8410-BA667211D8EE}"/>
              </a:ext>
            </a:extLst>
          </p:cNvPr>
          <p:cNvSpPr/>
          <p:nvPr/>
        </p:nvSpPr>
        <p:spPr>
          <a:xfrm>
            <a:off x="9645682" y="4648759"/>
            <a:ext cx="2305493" cy="1446550"/>
          </a:xfrm>
          <a:prstGeom prst="rect">
            <a:avLst/>
          </a:prstGeom>
        </p:spPr>
        <p:txBody>
          <a:bodyPr wrap="square">
            <a:spAutoFit/>
          </a:bodyPr>
          <a:lstStyle/>
          <a:p>
            <a:pPr algn="ctr"/>
            <a:r>
              <a:rPr lang="en-MY" sz="2200" b="1" dirty="0">
                <a:effectLst>
                  <a:outerShdw blurRad="38100" dist="38100" dir="2700000" algn="tl">
                    <a:srgbClr val="000000">
                      <a:alpha val="43137"/>
                    </a:srgbClr>
                  </a:outerShdw>
                </a:effectLst>
                <a:latin typeface="Lato"/>
              </a:rPr>
              <a:t>(Add Skills to get endorsed. They boost search)</a:t>
            </a:r>
          </a:p>
        </p:txBody>
      </p:sp>
      <p:sp>
        <p:nvSpPr>
          <p:cNvPr id="11" name="Arrow: Right 10">
            <a:extLst>
              <a:ext uri="{FF2B5EF4-FFF2-40B4-BE49-F238E27FC236}">
                <a16:creationId xmlns:a16="http://schemas.microsoft.com/office/drawing/2014/main" id="{00F96353-70C6-4C59-A6C3-FB170E86F4D7}"/>
              </a:ext>
            </a:extLst>
          </p:cNvPr>
          <p:cNvSpPr/>
          <p:nvPr/>
        </p:nvSpPr>
        <p:spPr bwMode="auto">
          <a:xfrm>
            <a:off x="9340948" y="1617785"/>
            <a:ext cx="450170" cy="409171"/>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4" name="Arrow: Right 13">
            <a:extLst>
              <a:ext uri="{FF2B5EF4-FFF2-40B4-BE49-F238E27FC236}">
                <a16:creationId xmlns:a16="http://schemas.microsoft.com/office/drawing/2014/main" id="{8DE281BD-1F7E-44BA-BA74-D3628C647CA1}"/>
              </a:ext>
            </a:extLst>
          </p:cNvPr>
          <p:cNvSpPr/>
          <p:nvPr/>
        </p:nvSpPr>
        <p:spPr bwMode="auto">
          <a:xfrm>
            <a:off x="9366738" y="3402040"/>
            <a:ext cx="450170" cy="409171"/>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5" name="Arrow: Right 14">
            <a:extLst>
              <a:ext uri="{FF2B5EF4-FFF2-40B4-BE49-F238E27FC236}">
                <a16:creationId xmlns:a16="http://schemas.microsoft.com/office/drawing/2014/main" id="{76D00B4B-835C-4777-B708-A2561850668B}"/>
              </a:ext>
            </a:extLst>
          </p:cNvPr>
          <p:cNvSpPr/>
          <p:nvPr/>
        </p:nvSpPr>
        <p:spPr bwMode="auto">
          <a:xfrm>
            <a:off x="9350328" y="5101884"/>
            <a:ext cx="450170" cy="409171"/>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21890837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inVertical)">
                                      <p:cBhvr>
                                        <p:cTn id="43" dur="500"/>
                                        <p:tgtEl>
                                          <p:spTgt spid="15"/>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barn(inVertical)">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F2FC4B-2A84-405D-9AFA-F2DC7CF62204}"/>
              </a:ext>
            </a:extLst>
          </p:cNvPr>
          <p:cNvSpPr>
            <a:spLocks noGrp="1"/>
          </p:cNvSpPr>
          <p:nvPr>
            <p:ph type="dt" sz="half" idx="10"/>
          </p:nvPr>
        </p:nvSpPr>
        <p:spPr/>
        <p:txBody>
          <a:bodyPr/>
          <a:lstStyle/>
          <a:p>
            <a:fld id="{80262E6D-BCB9-4F5C-8E37-384E94994F74}" type="datetime1">
              <a:rPr lang="en-MY" smtClean="0"/>
              <a:t>6/6/2021</a:t>
            </a:fld>
            <a:endParaRPr lang="en-MY"/>
          </a:p>
        </p:txBody>
      </p:sp>
      <p:sp>
        <p:nvSpPr>
          <p:cNvPr id="3" name="Footer Placeholder 2">
            <a:extLst>
              <a:ext uri="{FF2B5EF4-FFF2-40B4-BE49-F238E27FC236}">
                <a16:creationId xmlns:a16="http://schemas.microsoft.com/office/drawing/2014/main" id="{93DF9ADF-CC24-41D9-8A55-594F6BA4A3A8}"/>
              </a:ext>
            </a:extLst>
          </p:cNvPr>
          <p:cNvSpPr>
            <a:spLocks noGrp="1"/>
          </p:cNvSpPr>
          <p:nvPr>
            <p:ph type="ftr" sz="quarter" idx="11"/>
          </p:nvPr>
        </p:nvSpPr>
        <p:spPr/>
        <p:txBody>
          <a:bodyPr/>
          <a:lstStyle/>
          <a:p>
            <a:r>
              <a:rPr lang="en-MY"/>
              <a:t>Build an All-Star LinkedIn Profile</a:t>
            </a:r>
          </a:p>
        </p:txBody>
      </p:sp>
      <p:sp>
        <p:nvSpPr>
          <p:cNvPr id="4" name="Slide Number Placeholder 3">
            <a:extLst>
              <a:ext uri="{FF2B5EF4-FFF2-40B4-BE49-F238E27FC236}">
                <a16:creationId xmlns:a16="http://schemas.microsoft.com/office/drawing/2014/main" id="{51C20A2A-4AE3-42CA-ABFD-1E0FAAC20E48}"/>
              </a:ext>
            </a:extLst>
          </p:cNvPr>
          <p:cNvSpPr>
            <a:spLocks noGrp="1"/>
          </p:cNvSpPr>
          <p:nvPr>
            <p:ph type="sldNum" sz="quarter" idx="12"/>
          </p:nvPr>
        </p:nvSpPr>
        <p:spPr/>
        <p:txBody>
          <a:bodyPr/>
          <a:lstStyle/>
          <a:p>
            <a:fld id="{EF3352F1-D5C8-4BB4-9FDE-FF190884A193}" type="slidenum">
              <a:rPr lang="en-MY" smtClean="0"/>
              <a:t>4</a:t>
            </a:fld>
            <a:endParaRPr lang="en-MY"/>
          </a:p>
        </p:txBody>
      </p:sp>
      <p:pic>
        <p:nvPicPr>
          <p:cNvPr id="6" name="Picture 5">
            <a:extLst>
              <a:ext uri="{FF2B5EF4-FFF2-40B4-BE49-F238E27FC236}">
                <a16:creationId xmlns:a16="http://schemas.microsoft.com/office/drawing/2014/main" id="{6E802FE0-79D8-4E39-9835-C81154B77F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51" y="3773556"/>
            <a:ext cx="11449050" cy="1828800"/>
          </a:xfrm>
          <a:prstGeom prst="rect">
            <a:avLst/>
          </a:prstGeom>
        </p:spPr>
      </p:pic>
      <p:pic>
        <p:nvPicPr>
          <p:cNvPr id="8" name="Picture 7">
            <a:extLst>
              <a:ext uri="{FF2B5EF4-FFF2-40B4-BE49-F238E27FC236}">
                <a16:creationId xmlns:a16="http://schemas.microsoft.com/office/drawing/2014/main" id="{9F777A60-B344-449E-8D95-4633DE4F858B}"/>
              </a:ext>
            </a:extLst>
          </p:cNvPr>
          <p:cNvPicPr>
            <a:picLocks noChangeAspect="1"/>
          </p:cNvPicPr>
          <p:nvPr/>
        </p:nvPicPr>
        <p:blipFill rotWithShape="1">
          <a:blip r:embed="rId3">
            <a:extLst>
              <a:ext uri="{28A0092B-C50C-407E-A947-70E740481C1C}">
                <a14:useLocalDpi xmlns:a14="http://schemas.microsoft.com/office/drawing/2010/main" val="0"/>
              </a:ext>
            </a:extLst>
          </a:blip>
          <a:srcRect l="6293" b="-555"/>
          <a:stretch/>
        </p:blipFill>
        <p:spPr>
          <a:xfrm>
            <a:off x="571085" y="1029942"/>
            <a:ext cx="11049829" cy="2399058"/>
          </a:xfrm>
          <a:prstGeom prst="rect">
            <a:avLst/>
          </a:prstGeom>
        </p:spPr>
      </p:pic>
      <p:sp>
        <p:nvSpPr>
          <p:cNvPr id="12" name="Arrow: Right 11">
            <a:extLst>
              <a:ext uri="{FF2B5EF4-FFF2-40B4-BE49-F238E27FC236}">
                <a16:creationId xmlns:a16="http://schemas.microsoft.com/office/drawing/2014/main" id="{471481EB-CECA-4BBB-8881-B1239B0B4408}"/>
              </a:ext>
            </a:extLst>
          </p:cNvPr>
          <p:cNvSpPr/>
          <p:nvPr/>
        </p:nvSpPr>
        <p:spPr bwMode="auto">
          <a:xfrm rot="19472302">
            <a:off x="7368209" y="2159550"/>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
        <p:nvSpPr>
          <p:cNvPr id="13" name="Arrow: Right 12">
            <a:extLst>
              <a:ext uri="{FF2B5EF4-FFF2-40B4-BE49-F238E27FC236}">
                <a16:creationId xmlns:a16="http://schemas.microsoft.com/office/drawing/2014/main" id="{CD22C5EE-0E56-4479-B0D8-F8B3B099386B}"/>
              </a:ext>
            </a:extLst>
          </p:cNvPr>
          <p:cNvSpPr/>
          <p:nvPr/>
        </p:nvSpPr>
        <p:spPr bwMode="auto">
          <a:xfrm rot="2401369">
            <a:off x="7346263" y="3708286"/>
            <a:ext cx="1284012" cy="530087"/>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dirty="0">
              <a:ln>
                <a:noFill/>
              </a:ln>
              <a:solidFill>
                <a:schemeClr val="tx1"/>
              </a:solidFill>
              <a:effectLst/>
              <a:latin typeface="Arial" panose="020B0604020202020204" pitchFamily="34" charset="0"/>
              <a:ea typeface="SimSun" panose="02010600030101010101" pitchFamily="2" charset="-122"/>
            </a:endParaRPr>
          </a:p>
        </p:txBody>
      </p:sp>
    </p:spTree>
    <p:extLst>
      <p:ext uri="{BB962C8B-B14F-4D97-AF65-F5344CB8AC3E}">
        <p14:creationId xmlns:p14="http://schemas.microsoft.com/office/powerpoint/2010/main" val="40587669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783858-D30E-4462-B98C-6672CA84A446}"/>
              </a:ext>
            </a:extLst>
          </p:cNvPr>
          <p:cNvSpPr>
            <a:spLocks noGrp="1"/>
          </p:cNvSpPr>
          <p:nvPr>
            <p:ph idx="1"/>
          </p:nvPr>
        </p:nvSpPr>
        <p:spPr>
          <a:xfrm>
            <a:off x="599919" y="1773428"/>
            <a:ext cx="4267503" cy="4713125"/>
          </a:xfrm>
        </p:spPr>
        <p:txBody>
          <a:bodyPr/>
          <a:lstStyle/>
          <a:p>
            <a:r>
              <a:rPr lang="en-MY" dirty="0"/>
              <a:t>Publication</a:t>
            </a:r>
          </a:p>
          <a:p>
            <a:endParaRPr lang="en-MY" dirty="0"/>
          </a:p>
          <a:p>
            <a:endParaRPr lang="en-MY" dirty="0"/>
          </a:p>
          <a:p>
            <a:r>
              <a:rPr lang="en-MY" dirty="0"/>
              <a:t>Patent</a:t>
            </a:r>
          </a:p>
          <a:p>
            <a:endParaRPr lang="en-MY" dirty="0"/>
          </a:p>
          <a:p>
            <a:endParaRPr lang="en-MY" dirty="0"/>
          </a:p>
          <a:p>
            <a:r>
              <a:rPr lang="en-MY" dirty="0"/>
              <a:t>Course</a:t>
            </a:r>
          </a:p>
          <a:p>
            <a:endParaRPr lang="en-MY" dirty="0"/>
          </a:p>
          <a:p>
            <a:endParaRPr lang="en-MY" dirty="0"/>
          </a:p>
          <a:p>
            <a:r>
              <a:rPr lang="en-MY" dirty="0"/>
              <a:t>Project</a:t>
            </a:r>
          </a:p>
          <a:p>
            <a:endParaRPr lang="en-MY" dirty="0"/>
          </a:p>
        </p:txBody>
      </p:sp>
      <p:sp>
        <p:nvSpPr>
          <p:cNvPr id="4" name="Date Placeholder 3">
            <a:extLst>
              <a:ext uri="{FF2B5EF4-FFF2-40B4-BE49-F238E27FC236}">
                <a16:creationId xmlns:a16="http://schemas.microsoft.com/office/drawing/2014/main" id="{4678B3BD-CFE2-4256-8E93-3E4C31232FD0}"/>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3A963798-09E9-4D51-9827-954A8D5CFE7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19DA99DE-D386-49D6-A652-C65DB4E045D0}"/>
              </a:ext>
            </a:extLst>
          </p:cNvPr>
          <p:cNvSpPr>
            <a:spLocks noGrp="1"/>
          </p:cNvSpPr>
          <p:nvPr>
            <p:ph type="sldNum" sz="quarter" idx="12"/>
          </p:nvPr>
        </p:nvSpPr>
        <p:spPr/>
        <p:txBody>
          <a:bodyPr/>
          <a:lstStyle/>
          <a:p>
            <a:fld id="{EF3352F1-D5C8-4BB4-9FDE-FF190884A193}" type="slidenum">
              <a:rPr lang="en-MY" smtClean="0"/>
              <a:t>40</a:t>
            </a:fld>
            <a:endParaRPr lang="en-MY"/>
          </a:p>
        </p:txBody>
      </p:sp>
      <p:sp>
        <p:nvSpPr>
          <p:cNvPr id="7" name="Title 1">
            <a:extLst>
              <a:ext uri="{FF2B5EF4-FFF2-40B4-BE49-F238E27FC236}">
                <a16:creationId xmlns:a16="http://schemas.microsoft.com/office/drawing/2014/main" id="{13C50FAC-36E0-4756-B1C1-7721F8AFE559}"/>
              </a:ext>
            </a:extLst>
          </p:cNvPr>
          <p:cNvSpPr>
            <a:spLocks noGrp="1"/>
          </p:cNvSpPr>
          <p:nvPr>
            <p:ph type="title"/>
          </p:nvPr>
        </p:nvSpPr>
        <p:spPr>
          <a:xfrm>
            <a:off x="525193" y="140311"/>
            <a:ext cx="10972800" cy="774090"/>
          </a:xfrm>
        </p:spPr>
        <p:txBody>
          <a:bodyPr/>
          <a:lstStyle/>
          <a:p>
            <a:br>
              <a:rPr lang="en-MY" dirty="0">
                <a:solidFill>
                  <a:srgbClr val="008000"/>
                </a:solidFill>
                <a:effectLst>
                  <a:outerShdw blurRad="38100" dist="38100" dir="2700000" algn="tl">
                    <a:srgbClr val="000000">
                      <a:alpha val="43137"/>
                    </a:srgbClr>
                  </a:outerShdw>
                </a:effectLst>
              </a:rPr>
            </a:br>
            <a:r>
              <a:rPr lang="en-MY" dirty="0">
                <a:solidFill>
                  <a:srgbClr val="008000"/>
                </a:solidFill>
                <a:effectLst>
                  <a:outerShdw blurRad="38100" dist="38100" dir="2700000" algn="tl">
                    <a:srgbClr val="000000">
                      <a:alpha val="43137"/>
                    </a:srgbClr>
                  </a:outerShdw>
                </a:effectLst>
              </a:rPr>
              <a:t>Step 9 – BYA </a:t>
            </a:r>
            <a:br>
              <a:rPr lang="en-MY" dirty="0">
                <a:solidFill>
                  <a:srgbClr val="008000"/>
                </a:solidFill>
                <a:effectLst>
                  <a:outerShdw blurRad="38100" dist="38100" dir="2700000" algn="tl">
                    <a:srgbClr val="000000">
                      <a:alpha val="43137"/>
                    </a:srgbClr>
                  </a:outerShdw>
                </a:effectLst>
              </a:rPr>
            </a:br>
            <a:endParaRPr lang="en-MY" dirty="0">
              <a:solidFill>
                <a:srgbClr val="008000"/>
              </a:solidFill>
              <a:effectLst>
                <a:outerShdw blurRad="38100" dist="38100" dir="2700000" algn="tl">
                  <a:srgbClr val="000000">
                    <a:alpha val="43137"/>
                  </a:srgbClr>
                </a:outerShdw>
              </a:effectLst>
            </a:endParaRPr>
          </a:p>
        </p:txBody>
      </p:sp>
      <p:sp>
        <p:nvSpPr>
          <p:cNvPr id="8" name="Content Placeholder 2">
            <a:extLst>
              <a:ext uri="{FF2B5EF4-FFF2-40B4-BE49-F238E27FC236}">
                <a16:creationId xmlns:a16="http://schemas.microsoft.com/office/drawing/2014/main" id="{5CD1A458-716C-4859-91EF-F35EB19DEF1B}"/>
              </a:ext>
            </a:extLst>
          </p:cNvPr>
          <p:cNvSpPr txBox="1">
            <a:spLocks/>
          </p:cNvSpPr>
          <p:nvPr/>
        </p:nvSpPr>
        <p:spPr bwMode="auto">
          <a:xfrm>
            <a:off x="6871768" y="1771082"/>
            <a:ext cx="4267503" cy="47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dirty="0"/>
              <a:t>Test Score</a:t>
            </a:r>
          </a:p>
          <a:p>
            <a:endParaRPr lang="en-MY" dirty="0"/>
          </a:p>
          <a:p>
            <a:endParaRPr lang="en-MY" dirty="0"/>
          </a:p>
          <a:p>
            <a:r>
              <a:rPr lang="en-MY" dirty="0"/>
              <a:t>Language</a:t>
            </a:r>
          </a:p>
          <a:p>
            <a:endParaRPr lang="en-MY" dirty="0"/>
          </a:p>
          <a:p>
            <a:endParaRPr lang="en-MY" dirty="0"/>
          </a:p>
          <a:p>
            <a:r>
              <a:rPr lang="en-MY" dirty="0"/>
              <a:t>Organization</a:t>
            </a:r>
          </a:p>
          <a:p>
            <a:endParaRPr lang="en-MY" dirty="0"/>
          </a:p>
          <a:p>
            <a:endParaRPr lang="en-MY" dirty="0"/>
          </a:p>
          <a:p>
            <a:r>
              <a:rPr lang="en-MY" dirty="0"/>
              <a:t>Honour and Award</a:t>
            </a:r>
          </a:p>
          <a:p>
            <a:endParaRPr lang="en-MY" dirty="0"/>
          </a:p>
        </p:txBody>
      </p:sp>
      <p:sp>
        <p:nvSpPr>
          <p:cNvPr id="9" name="Title 1">
            <a:extLst>
              <a:ext uri="{FF2B5EF4-FFF2-40B4-BE49-F238E27FC236}">
                <a16:creationId xmlns:a16="http://schemas.microsoft.com/office/drawing/2014/main" id="{E1FFE3B4-78A1-41D8-A235-50B9B7DA1E42}"/>
              </a:ext>
            </a:extLst>
          </p:cNvPr>
          <p:cNvSpPr txBox="1">
            <a:spLocks/>
          </p:cNvSpPr>
          <p:nvPr/>
        </p:nvSpPr>
        <p:spPr bwMode="auto">
          <a:xfrm>
            <a:off x="762000" y="756945"/>
            <a:ext cx="10972800" cy="492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914400" indent="-914400" algn="ctr" rtl="0" eaLnBrk="1" fontAlgn="base" hangingPunct="1">
              <a:spcBef>
                <a:spcPct val="0"/>
              </a:spcBef>
              <a:spcAft>
                <a:spcPct val="0"/>
              </a:spcAft>
              <a:defRPr sz="4000" kern="1200">
                <a:solidFill>
                  <a:schemeClr val="tx1"/>
                </a:solidFill>
                <a:latin typeface="Lato"/>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a:lstStyle>
          <a:p>
            <a:r>
              <a:rPr lang="en-MY" dirty="0">
                <a:solidFill>
                  <a:srgbClr val="008000"/>
                </a:solidFill>
                <a:effectLst>
                  <a:outerShdw blurRad="38100" dist="38100" dir="2700000" algn="tl">
                    <a:srgbClr val="000000">
                      <a:alpha val="43137"/>
                    </a:srgbClr>
                  </a:outerShdw>
                </a:effectLst>
              </a:rPr>
              <a:t> </a:t>
            </a:r>
            <a:br>
              <a:rPr lang="en-MY" dirty="0">
                <a:solidFill>
                  <a:srgbClr val="008000"/>
                </a:solidFill>
                <a:effectLst>
                  <a:outerShdw blurRad="38100" dist="38100" dir="2700000" algn="tl">
                    <a:srgbClr val="000000">
                      <a:alpha val="43137"/>
                    </a:srgbClr>
                  </a:outerShdw>
                </a:effectLst>
              </a:rPr>
            </a:br>
            <a:endParaRPr lang="en-MY" dirty="0">
              <a:solidFill>
                <a:srgbClr val="008000"/>
              </a:solidFill>
              <a:effectLst>
                <a:outerShdw blurRad="38100" dist="38100" dir="2700000" algn="tl">
                  <a:srgbClr val="000000">
                    <a:alpha val="43137"/>
                  </a:srgbClr>
                </a:outerShdw>
              </a:effectLst>
            </a:endParaRPr>
          </a:p>
        </p:txBody>
      </p:sp>
      <p:sp>
        <p:nvSpPr>
          <p:cNvPr id="10" name="Title 1">
            <a:extLst>
              <a:ext uri="{FF2B5EF4-FFF2-40B4-BE49-F238E27FC236}">
                <a16:creationId xmlns:a16="http://schemas.microsoft.com/office/drawing/2014/main" id="{92F442B4-2014-459D-8565-BF2146739F74}"/>
              </a:ext>
            </a:extLst>
          </p:cNvPr>
          <p:cNvSpPr txBox="1">
            <a:spLocks/>
          </p:cNvSpPr>
          <p:nvPr/>
        </p:nvSpPr>
        <p:spPr bwMode="auto">
          <a:xfrm>
            <a:off x="609600" y="878093"/>
            <a:ext cx="10972800" cy="77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914400" indent="-914400" algn="ctr" rtl="0" eaLnBrk="1" fontAlgn="base" hangingPunct="1">
              <a:spcBef>
                <a:spcPct val="0"/>
              </a:spcBef>
              <a:spcAft>
                <a:spcPct val="0"/>
              </a:spcAft>
              <a:defRPr sz="4000" kern="1200">
                <a:solidFill>
                  <a:schemeClr val="tx1"/>
                </a:solidFill>
                <a:latin typeface="Lato"/>
                <a:ea typeface="+mj-ea"/>
                <a:cs typeface="+mj-cs"/>
                <a:sym typeface="Calibri" panose="020F0502020204030204" pitchFamily="34" charset="0"/>
              </a:defRPr>
            </a:lvl1pPr>
            <a:lvl2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2pPr>
            <a:lvl3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3pPr>
            <a:lvl4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4pPr>
            <a:lvl5pPr marL="9144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5pPr>
            <a:lvl6pPr marL="13716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6pPr>
            <a:lvl7pPr marL="18288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7pPr>
            <a:lvl8pPr marL="22860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8pPr>
            <a:lvl9pPr marL="2743200" indent="-914400" algn="ctr" rtl="0" eaLnBrk="1" fontAlgn="base" hangingPunct="1">
              <a:spcBef>
                <a:spcPct val="0"/>
              </a:spcBef>
              <a:spcAft>
                <a:spcPct val="0"/>
              </a:spcAft>
              <a:defRPr sz="4400">
                <a:solidFill>
                  <a:schemeClr val="tx1"/>
                </a:solidFill>
                <a:latin typeface="Calibri" panose="020F0502020204030204" pitchFamily="34" charset="0"/>
                <a:ea typeface="SimSun" panose="02010600030101010101" pitchFamily="2" charset="-122"/>
                <a:sym typeface="Calibri" panose="020F0502020204030204" pitchFamily="34" charset="0"/>
              </a:defRPr>
            </a:lvl9pPr>
          </a:lstStyle>
          <a:p>
            <a:endParaRPr lang="en-MY" dirty="0">
              <a:solidFill>
                <a:srgbClr val="008000"/>
              </a:solidFill>
              <a:effectLst>
                <a:outerShdw blurRad="38100" dist="38100" dir="2700000" algn="tl">
                  <a:srgbClr val="000000">
                    <a:alpha val="43137"/>
                  </a:srgbClr>
                </a:outerShdw>
              </a:effectLst>
            </a:endParaRPr>
          </a:p>
          <a:p>
            <a:r>
              <a:rPr lang="en-MY" dirty="0">
                <a:solidFill>
                  <a:srgbClr val="008000"/>
                </a:solidFill>
                <a:effectLst>
                  <a:outerShdw blurRad="38100" dist="38100" dir="2700000" algn="tl">
                    <a:srgbClr val="000000">
                      <a:alpha val="43137"/>
                    </a:srgbClr>
                  </a:outerShdw>
                </a:effectLst>
              </a:rPr>
              <a:t>Boast Your Accomplishments </a:t>
            </a:r>
            <a:br>
              <a:rPr lang="en-MY" dirty="0">
                <a:solidFill>
                  <a:srgbClr val="008000"/>
                </a:solidFill>
                <a:effectLst>
                  <a:outerShdw blurRad="38100" dist="38100" dir="2700000" algn="tl">
                    <a:srgbClr val="000000">
                      <a:alpha val="43137"/>
                    </a:srgbClr>
                  </a:outerShdw>
                </a:effectLst>
              </a:rPr>
            </a:br>
            <a:endParaRPr lang="en-MY" dirty="0">
              <a:solidFill>
                <a:srgbClr val="008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3778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F4A54-0BED-4766-A7C9-54C4C5F0072F}"/>
              </a:ext>
            </a:extLst>
          </p:cNvPr>
          <p:cNvSpPr>
            <a:spLocks noGrp="1"/>
          </p:cNvSpPr>
          <p:nvPr>
            <p:ph type="title"/>
          </p:nvPr>
        </p:nvSpPr>
        <p:spPr/>
        <p:txBody>
          <a:bodyPr/>
          <a:lstStyle/>
          <a:p>
            <a:r>
              <a:rPr lang="en-MY" dirty="0">
                <a:solidFill>
                  <a:srgbClr val="008000"/>
                </a:solidFill>
              </a:rPr>
              <a:t>Step 10 - 10 Second Pitch</a:t>
            </a:r>
          </a:p>
        </p:txBody>
      </p:sp>
      <p:sp>
        <p:nvSpPr>
          <p:cNvPr id="3" name="Content Placeholder 2">
            <a:extLst>
              <a:ext uri="{FF2B5EF4-FFF2-40B4-BE49-F238E27FC236}">
                <a16:creationId xmlns:a16="http://schemas.microsoft.com/office/drawing/2014/main" id="{CCB435F9-55C5-4D60-A493-739DFD73E678}"/>
              </a:ext>
            </a:extLst>
          </p:cNvPr>
          <p:cNvSpPr>
            <a:spLocks noGrp="1"/>
          </p:cNvSpPr>
          <p:nvPr>
            <p:ph idx="1"/>
          </p:nvPr>
        </p:nvSpPr>
        <p:spPr>
          <a:xfrm>
            <a:off x="609600" y="1507539"/>
            <a:ext cx="10972800" cy="4713125"/>
          </a:xfrm>
        </p:spPr>
        <p:txBody>
          <a:bodyPr/>
          <a:lstStyle/>
          <a:p>
            <a:r>
              <a:rPr lang="en-MY" sz="2400" dirty="0">
                <a:solidFill>
                  <a:schemeClr val="tx1">
                    <a:lumMod val="50000"/>
                  </a:schemeClr>
                </a:solidFill>
                <a:effectLst>
                  <a:outerShdw blurRad="38100" dist="38100" dir="2700000" algn="tl">
                    <a:srgbClr val="000000">
                      <a:alpha val="43137"/>
                    </a:srgbClr>
                  </a:outerShdw>
                </a:effectLst>
              </a:rPr>
              <a:t>Voice Note</a:t>
            </a:r>
            <a:r>
              <a:rPr lang="en-MY" sz="2400" dirty="0">
                <a:solidFill>
                  <a:schemeClr val="tx1">
                    <a:lumMod val="50000"/>
                  </a:schemeClr>
                </a:solidFill>
              </a:rPr>
              <a:t> – 10 seconds only</a:t>
            </a:r>
          </a:p>
          <a:p>
            <a:endParaRPr lang="en-MY" sz="2400" dirty="0">
              <a:solidFill>
                <a:schemeClr val="tx1">
                  <a:lumMod val="50000"/>
                </a:schemeClr>
              </a:solidFill>
            </a:endParaRPr>
          </a:p>
          <a:p>
            <a:endParaRPr lang="en-MY" sz="2400" dirty="0">
              <a:solidFill>
                <a:schemeClr val="tx1">
                  <a:lumMod val="50000"/>
                </a:schemeClr>
              </a:solidFill>
            </a:endParaRPr>
          </a:p>
          <a:p>
            <a:r>
              <a:rPr lang="en-MY" sz="2400" dirty="0">
                <a:solidFill>
                  <a:schemeClr val="tx1">
                    <a:lumMod val="50000"/>
                  </a:schemeClr>
                </a:solidFill>
                <a:effectLst>
                  <a:outerShdw blurRad="38100" dist="38100" dir="2700000" algn="tl">
                    <a:srgbClr val="000000">
                      <a:alpha val="43137"/>
                    </a:srgbClr>
                  </a:outerShdw>
                </a:effectLst>
              </a:rPr>
              <a:t>Why just your name?</a:t>
            </a:r>
            <a:r>
              <a:rPr lang="en-MY" sz="2400" dirty="0">
                <a:solidFill>
                  <a:schemeClr val="tx1">
                    <a:lumMod val="50000"/>
                  </a:schemeClr>
                </a:solidFill>
              </a:rPr>
              <a:t> </a:t>
            </a:r>
          </a:p>
          <a:p>
            <a:endParaRPr lang="en-MY" sz="2400" dirty="0">
              <a:solidFill>
                <a:schemeClr val="tx1">
                  <a:lumMod val="50000"/>
                </a:schemeClr>
              </a:solidFill>
            </a:endParaRPr>
          </a:p>
          <a:p>
            <a:endParaRPr lang="en-MY" sz="2400" dirty="0">
              <a:solidFill>
                <a:schemeClr val="tx1">
                  <a:lumMod val="50000"/>
                </a:schemeClr>
              </a:solidFill>
            </a:endParaRPr>
          </a:p>
          <a:p>
            <a:r>
              <a:rPr lang="en-MY" sz="2400" dirty="0">
                <a:solidFill>
                  <a:schemeClr val="tx1">
                    <a:lumMod val="50000"/>
                  </a:schemeClr>
                </a:solidFill>
                <a:effectLst>
                  <a:outerShdw blurRad="38100" dist="38100" dir="2700000" algn="tl">
                    <a:srgbClr val="000000">
                      <a:alpha val="43137"/>
                    </a:srgbClr>
                  </a:outerShdw>
                </a:effectLst>
              </a:rPr>
              <a:t>When you can PITCH? </a:t>
            </a:r>
          </a:p>
          <a:p>
            <a:endParaRPr lang="en-MY" dirty="0">
              <a:solidFill>
                <a:schemeClr val="tx1">
                  <a:lumMod val="50000"/>
                </a:schemeClr>
              </a:solidFill>
              <a:effectLst>
                <a:outerShdw blurRad="38100" dist="38100" dir="2700000" algn="tl">
                  <a:srgbClr val="000000">
                    <a:alpha val="43137"/>
                  </a:srgbClr>
                </a:outerShdw>
              </a:effectLst>
            </a:endParaRPr>
          </a:p>
          <a:p>
            <a:endParaRPr lang="en-MY" sz="2400" dirty="0">
              <a:solidFill>
                <a:schemeClr val="tx1">
                  <a:lumMod val="50000"/>
                </a:schemeClr>
              </a:solidFill>
              <a:effectLst>
                <a:outerShdw blurRad="38100" dist="38100" dir="2700000" algn="tl">
                  <a:srgbClr val="000000">
                    <a:alpha val="43137"/>
                  </a:srgbClr>
                </a:outerShdw>
              </a:effectLst>
            </a:endParaRPr>
          </a:p>
          <a:p>
            <a:r>
              <a:rPr lang="en-MY" sz="2400" dirty="0">
                <a:solidFill>
                  <a:schemeClr val="tx1">
                    <a:lumMod val="50000"/>
                  </a:schemeClr>
                </a:solidFill>
                <a:effectLst>
                  <a:outerShdw blurRad="38100" dist="38100" dir="2700000" algn="tl">
                    <a:srgbClr val="000000">
                      <a:alpha val="43137"/>
                    </a:srgbClr>
                  </a:outerShdw>
                </a:effectLst>
              </a:rPr>
              <a:t>Be Creative like DAVE OFFICERRRRRRRRRRRRRRRRRRR</a:t>
            </a:r>
          </a:p>
          <a:p>
            <a:endParaRPr lang="en-MY" dirty="0">
              <a:solidFill>
                <a:schemeClr val="tx1">
                  <a:lumMod val="50000"/>
                </a:schemeClr>
              </a:solidFill>
            </a:endParaRPr>
          </a:p>
        </p:txBody>
      </p:sp>
      <p:sp>
        <p:nvSpPr>
          <p:cNvPr id="4" name="Date Placeholder 3">
            <a:extLst>
              <a:ext uri="{FF2B5EF4-FFF2-40B4-BE49-F238E27FC236}">
                <a16:creationId xmlns:a16="http://schemas.microsoft.com/office/drawing/2014/main" id="{32309D83-1A47-439E-B539-9E6848E124DA}"/>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8907C62E-60A1-4E8A-9BF0-5C2EBB3195C7}"/>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5505408E-E7D3-4BF3-A3EA-F8FA6542AAD2}"/>
              </a:ext>
            </a:extLst>
          </p:cNvPr>
          <p:cNvSpPr>
            <a:spLocks noGrp="1"/>
          </p:cNvSpPr>
          <p:nvPr>
            <p:ph type="sldNum" sz="quarter" idx="12"/>
          </p:nvPr>
        </p:nvSpPr>
        <p:spPr/>
        <p:txBody>
          <a:bodyPr/>
          <a:lstStyle/>
          <a:p>
            <a:fld id="{EF3352F1-D5C8-4BB4-9FDE-FF190884A193}" type="slidenum">
              <a:rPr lang="en-MY" smtClean="0"/>
              <a:t>41</a:t>
            </a:fld>
            <a:endParaRPr lang="en-MY"/>
          </a:p>
        </p:txBody>
      </p:sp>
    </p:spTree>
    <p:extLst>
      <p:ext uri="{BB962C8B-B14F-4D97-AF65-F5344CB8AC3E}">
        <p14:creationId xmlns:p14="http://schemas.microsoft.com/office/powerpoint/2010/main" val="251515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EE413-8EA9-47A4-A180-06EF491E805C}"/>
              </a:ext>
            </a:extLst>
          </p:cNvPr>
          <p:cNvSpPr>
            <a:spLocks noGrp="1"/>
          </p:cNvSpPr>
          <p:nvPr>
            <p:ph type="title"/>
          </p:nvPr>
        </p:nvSpPr>
        <p:spPr>
          <a:xfrm>
            <a:off x="284809" y="245112"/>
            <a:ext cx="9705703" cy="1493940"/>
          </a:xfrm>
        </p:spPr>
        <p:txBody>
          <a:bodyPr/>
          <a:lstStyle/>
          <a:p>
            <a:r>
              <a:rPr lang="en-MY" dirty="0">
                <a:solidFill>
                  <a:srgbClr val="008000"/>
                </a:solidFill>
                <a:effectLst>
                  <a:outerShdw blurRad="38100" dist="38100" dir="2700000" algn="tl">
                    <a:srgbClr val="000000">
                      <a:alpha val="43137"/>
                    </a:srgbClr>
                  </a:outerShdw>
                </a:effectLst>
              </a:rPr>
              <a:t>Step 11 – Boost Credibility! </a:t>
            </a:r>
            <a:br>
              <a:rPr lang="en-MY" dirty="0">
                <a:solidFill>
                  <a:srgbClr val="008000"/>
                </a:solidFill>
                <a:effectLst>
                  <a:outerShdw blurRad="38100" dist="38100" dir="2700000" algn="tl">
                    <a:srgbClr val="000000">
                      <a:alpha val="43137"/>
                    </a:srgbClr>
                  </a:outerShdw>
                </a:effectLst>
              </a:rPr>
            </a:br>
            <a:r>
              <a:rPr lang="en-MY" b="1" dirty="0">
                <a:solidFill>
                  <a:schemeClr val="tx1">
                    <a:lumMod val="50000"/>
                  </a:schemeClr>
                </a:solidFill>
                <a:effectLst>
                  <a:outerShdw blurRad="38100" dist="38100" dir="2700000" algn="tl">
                    <a:srgbClr val="000000">
                      <a:alpha val="43137"/>
                    </a:srgbClr>
                  </a:outerShdw>
                </a:effectLst>
              </a:rPr>
              <a:t>Get Recommendations</a:t>
            </a:r>
            <a:endParaRPr lang="en-MY" dirty="0">
              <a:solidFill>
                <a:srgbClr val="008000"/>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E146F4E5-EB23-4837-8B99-8725C8D92A71}"/>
              </a:ext>
            </a:extLst>
          </p:cNvPr>
          <p:cNvSpPr>
            <a:spLocks noGrp="1"/>
          </p:cNvSpPr>
          <p:nvPr>
            <p:ph idx="1"/>
          </p:nvPr>
        </p:nvSpPr>
        <p:spPr>
          <a:xfrm>
            <a:off x="573314" y="2155934"/>
            <a:ext cx="10972800" cy="3990034"/>
          </a:xfrm>
        </p:spPr>
        <p:txBody>
          <a:bodyPr/>
          <a:lstStyle/>
          <a:p>
            <a:r>
              <a:rPr lang="en-MY" sz="2000" dirty="0">
                <a:effectLst>
                  <a:outerShdw blurRad="38100" dist="38100" dir="2700000" algn="tl">
                    <a:srgbClr val="000000">
                      <a:alpha val="43137"/>
                    </a:srgbClr>
                  </a:outerShdw>
                </a:effectLst>
              </a:rPr>
              <a:t>Quality &gt; Quantity</a:t>
            </a:r>
            <a:endParaRPr lang="en-MY" sz="2000" dirty="0"/>
          </a:p>
          <a:p>
            <a:endParaRPr lang="en-MY" sz="2000" dirty="0"/>
          </a:p>
          <a:p>
            <a:endParaRPr lang="en-MY" sz="2000" dirty="0"/>
          </a:p>
          <a:p>
            <a:r>
              <a:rPr lang="en-MY" sz="2000" dirty="0">
                <a:effectLst>
                  <a:outerShdw blurRad="38100" dist="38100" dir="2700000" algn="tl">
                    <a:srgbClr val="000000">
                      <a:alpha val="43137"/>
                    </a:srgbClr>
                  </a:outerShdw>
                </a:effectLst>
              </a:rPr>
              <a:t>College Professors / Colleagues / Clients / HOD / Current &amp; Ex Managers </a:t>
            </a:r>
            <a:endParaRPr lang="en-MY" sz="2000" dirty="0"/>
          </a:p>
          <a:p>
            <a:endParaRPr lang="en-MY" sz="2000" dirty="0"/>
          </a:p>
          <a:p>
            <a:endParaRPr lang="en-MY" sz="2000" dirty="0"/>
          </a:p>
          <a:p>
            <a:r>
              <a:rPr lang="en-MY" sz="2000" dirty="0">
                <a:effectLst>
                  <a:outerShdw blurRad="38100" dist="38100" dir="2700000" algn="tl">
                    <a:srgbClr val="000000">
                      <a:alpha val="43137"/>
                    </a:srgbClr>
                  </a:outerShdw>
                </a:effectLst>
              </a:rPr>
              <a:t>Relevant to your field</a:t>
            </a:r>
          </a:p>
          <a:p>
            <a:endParaRPr lang="en-MY" sz="2000" dirty="0">
              <a:effectLst>
                <a:outerShdw blurRad="38100" dist="38100" dir="2700000" algn="tl">
                  <a:srgbClr val="000000">
                    <a:alpha val="43137"/>
                  </a:srgbClr>
                </a:outerShdw>
              </a:effectLst>
            </a:endParaRPr>
          </a:p>
          <a:p>
            <a:endParaRPr lang="en-MY" sz="2000" dirty="0">
              <a:effectLst>
                <a:outerShdw blurRad="38100" dist="38100" dir="2700000" algn="tl">
                  <a:srgbClr val="000000">
                    <a:alpha val="43137"/>
                  </a:srgbClr>
                </a:outerShdw>
              </a:effectLst>
            </a:endParaRPr>
          </a:p>
          <a:p>
            <a:r>
              <a:rPr lang="en-MY" sz="2000" dirty="0">
                <a:effectLst>
                  <a:outerShdw blurRad="38100" dist="38100" dir="2700000" algn="tl">
                    <a:srgbClr val="000000">
                      <a:alpha val="43137"/>
                    </a:srgbClr>
                  </a:outerShdw>
                </a:effectLst>
              </a:rPr>
              <a:t>Focus on Hard skills / Soft-skills / Qualities / Work Ethic / Human Persona / Character</a:t>
            </a:r>
          </a:p>
        </p:txBody>
      </p:sp>
      <p:sp>
        <p:nvSpPr>
          <p:cNvPr id="4" name="Date Placeholder 3">
            <a:extLst>
              <a:ext uri="{FF2B5EF4-FFF2-40B4-BE49-F238E27FC236}">
                <a16:creationId xmlns:a16="http://schemas.microsoft.com/office/drawing/2014/main" id="{02D1B92F-475F-4D0B-BEDC-2784DD4A1182}"/>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28C3674F-1A0D-40DB-A1A9-E4F390DB2E26}"/>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A5223196-69CF-4C86-B881-19E3C007E509}"/>
              </a:ext>
            </a:extLst>
          </p:cNvPr>
          <p:cNvSpPr>
            <a:spLocks noGrp="1"/>
          </p:cNvSpPr>
          <p:nvPr>
            <p:ph type="sldNum" sz="quarter" idx="12"/>
          </p:nvPr>
        </p:nvSpPr>
        <p:spPr/>
        <p:txBody>
          <a:bodyPr/>
          <a:lstStyle/>
          <a:p>
            <a:fld id="{EF3352F1-D5C8-4BB4-9FDE-FF190884A193}" type="slidenum">
              <a:rPr lang="en-MY" smtClean="0"/>
              <a:t>42</a:t>
            </a:fld>
            <a:endParaRPr lang="en-MY"/>
          </a:p>
        </p:txBody>
      </p:sp>
    </p:spTree>
    <p:extLst>
      <p:ext uri="{BB962C8B-B14F-4D97-AF65-F5344CB8AC3E}">
        <p14:creationId xmlns:p14="http://schemas.microsoft.com/office/powerpoint/2010/main" val="175761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 calcmode="lin" valueType="num">
                                      <p:cBhvr additive="base">
                                        <p:cTn id="2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07DF7-759E-457E-B838-8A6A1D672E33}"/>
              </a:ext>
            </a:extLst>
          </p:cNvPr>
          <p:cNvSpPr>
            <a:spLocks noGrp="1"/>
          </p:cNvSpPr>
          <p:nvPr>
            <p:ph type="title"/>
          </p:nvPr>
        </p:nvSpPr>
        <p:spPr>
          <a:xfrm>
            <a:off x="298996" y="230122"/>
            <a:ext cx="10972800" cy="901632"/>
          </a:xfrm>
        </p:spPr>
        <p:txBody>
          <a:bodyPr/>
          <a:lstStyle/>
          <a:p>
            <a:r>
              <a:rPr lang="en-MY" dirty="0">
                <a:solidFill>
                  <a:srgbClr val="008000"/>
                </a:solidFill>
                <a:effectLst>
                  <a:outerShdw blurRad="38100" dist="38100" dir="2700000" algn="tl">
                    <a:srgbClr val="000000">
                      <a:alpha val="43137"/>
                    </a:srgbClr>
                  </a:outerShdw>
                </a:effectLst>
              </a:rPr>
              <a:t>Step 12 – 30 Second Video Cover Story</a:t>
            </a:r>
            <a:endParaRPr lang="en-MY" dirty="0"/>
          </a:p>
        </p:txBody>
      </p:sp>
      <p:sp>
        <p:nvSpPr>
          <p:cNvPr id="3" name="Content Placeholder 2">
            <a:extLst>
              <a:ext uri="{FF2B5EF4-FFF2-40B4-BE49-F238E27FC236}">
                <a16:creationId xmlns:a16="http://schemas.microsoft.com/office/drawing/2014/main" id="{93631C23-5AD9-456A-B1ED-CC70695B72C8}"/>
              </a:ext>
            </a:extLst>
          </p:cNvPr>
          <p:cNvSpPr>
            <a:spLocks noGrp="1"/>
          </p:cNvSpPr>
          <p:nvPr>
            <p:ph idx="1"/>
          </p:nvPr>
        </p:nvSpPr>
        <p:spPr>
          <a:xfrm>
            <a:off x="573314" y="2065026"/>
            <a:ext cx="4736579" cy="2727948"/>
          </a:xfrm>
        </p:spPr>
        <p:txBody>
          <a:bodyPr/>
          <a:lstStyle/>
          <a:p>
            <a:r>
              <a:rPr lang="en-MY" dirty="0"/>
              <a:t>Great way to pitch</a:t>
            </a:r>
          </a:p>
          <a:p>
            <a:endParaRPr lang="en-MY" dirty="0"/>
          </a:p>
          <a:p>
            <a:endParaRPr lang="en-MY" dirty="0"/>
          </a:p>
          <a:p>
            <a:r>
              <a:rPr lang="en-MY" dirty="0"/>
              <a:t>30 seconds only</a:t>
            </a:r>
          </a:p>
          <a:p>
            <a:endParaRPr lang="en-MY" dirty="0"/>
          </a:p>
          <a:p>
            <a:endParaRPr lang="en-MY" dirty="0"/>
          </a:p>
          <a:p>
            <a:r>
              <a:rPr lang="en-MY" dirty="0"/>
              <a:t>Boost your BRAND</a:t>
            </a:r>
          </a:p>
          <a:p>
            <a:pPr marL="0" indent="0">
              <a:buNone/>
            </a:pPr>
            <a:endParaRPr lang="en-MY" dirty="0"/>
          </a:p>
        </p:txBody>
      </p:sp>
      <p:sp>
        <p:nvSpPr>
          <p:cNvPr id="4" name="Date Placeholder 3">
            <a:extLst>
              <a:ext uri="{FF2B5EF4-FFF2-40B4-BE49-F238E27FC236}">
                <a16:creationId xmlns:a16="http://schemas.microsoft.com/office/drawing/2014/main" id="{DD05ADF8-6197-4E75-A910-2AE6396E8187}"/>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F44B83F3-D1AE-4136-89D8-E052B5711ED8}"/>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4E2E64F5-0649-4E05-A1D0-861672A4B284}"/>
              </a:ext>
            </a:extLst>
          </p:cNvPr>
          <p:cNvSpPr>
            <a:spLocks noGrp="1"/>
          </p:cNvSpPr>
          <p:nvPr>
            <p:ph type="sldNum" sz="quarter" idx="12"/>
          </p:nvPr>
        </p:nvSpPr>
        <p:spPr/>
        <p:txBody>
          <a:bodyPr/>
          <a:lstStyle/>
          <a:p>
            <a:fld id="{EF3352F1-D5C8-4BB4-9FDE-FF190884A193}" type="slidenum">
              <a:rPr lang="en-MY" smtClean="0"/>
              <a:t>43</a:t>
            </a:fld>
            <a:endParaRPr lang="en-MY"/>
          </a:p>
        </p:txBody>
      </p:sp>
      <p:sp>
        <p:nvSpPr>
          <p:cNvPr id="7" name="Content Placeholder 2">
            <a:extLst>
              <a:ext uri="{FF2B5EF4-FFF2-40B4-BE49-F238E27FC236}">
                <a16:creationId xmlns:a16="http://schemas.microsoft.com/office/drawing/2014/main" id="{6EB8302B-67F4-41F4-9D11-5C869F7A585E}"/>
              </a:ext>
            </a:extLst>
          </p:cNvPr>
          <p:cNvSpPr txBox="1">
            <a:spLocks/>
          </p:cNvSpPr>
          <p:nvPr/>
        </p:nvSpPr>
        <p:spPr bwMode="auto">
          <a:xfrm>
            <a:off x="6688429" y="1721270"/>
            <a:ext cx="4736579" cy="47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Lato"/>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MY" dirty="0"/>
          </a:p>
          <a:p>
            <a:r>
              <a:rPr lang="en-MY" dirty="0"/>
              <a:t>Sell your USP</a:t>
            </a:r>
          </a:p>
          <a:p>
            <a:endParaRPr lang="en-MY" dirty="0"/>
          </a:p>
          <a:p>
            <a:endParaRPr lang="en-MY" dirty="0"/>
          </a:p>
          <a:p>
            <a:r>
              <a:rPr lang="en-MY" dirty="0"/>
              <a:t>Promote your Product</a:t>
            </a:r>
          </a:p>
          <a:p>
            <a:endParaRPr lang="en-MY" dirty="0"/>
          </a:p>
          <a:p>
            <a:endParaRPr lang="en-MY" dirty="0"/>
          </a:p>
          <a:p>
            <a:r>
              <a:rPr lang="en-MY" dirty="0"/>
              <a:t>Be Creative</a:t>
            </a:r>
          </a:p>
          <a:p>
            <a:endParaRPr lang="en-MY" dirty="0"/>
          </a:p>
        </p:txBody>
      </p:sp>
    </p:spTree>
    <p:extLst>
      <p:ext uri="{BB962C8B-B14F-4D97-AF65-F5344CB8AC3E}">
        <p14:creationId xmlns:p14="http://schemas.microsoft.com/office/powerpoint/2010/main" val="2715754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 calcmode="lin" valueType="num">
                                      <p:cBhvr additive="base">
                                        <p:cTn id="3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436D5-44F5-4317-87EA-1F641413B2FD}"/>
              </a:ext>
            </a:extLst>
          </p:cNvPr>
          <p:cNvSpPr>
            <a:spLocks noGrp="1"/>
          </p:cNvSpPr>
          <p:nvPr>
            <p:ph type="title"/>
          </p:nvPr>
        </p:nvSpPr>
        <p:spPr>
          <a:xfrm>
            <a:off x="609600" y="195329"/>
            <a:ext cx="10972800" cy="901632"/>
          </a:xfrm>
        </p:spPr>
        <p:txBody>
          <a:bodyPr/>
          <a:lstStyle/>
          <a:p>
            <a:r>
              <a:rPr lang="en-MY"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CONGRATULATIONS!</a:t>
            </a:r>
          </a:p>
        </p:txBody>
      </p:sp>
      <p:sp>
        <p:nvSpPr>
          <p:cNvPr id="4" name="Date Placeholder 3">
            <a:extLst>
              <a:ext uri="{FF2B5EF4-FFF2-40B4-BE49-F238E27FC236}">
                <a16:creationId xmlns:a16="http://schemas.microsoft.com/office/drawing/2014/main" id="{FCB18CBA-913A-4D3D-AA4A-F9C0550F460D}"/>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7371EB65-FB8F-4BE2-85B8-874E6DC5C443}"/>
              </a:ext>
            </a:extLst>
          </p:cNvPr>
          <p:cNvSpPr>
            <a:spLocks noGrp="1"/>
          </p:cNvSpPr>
          <p:nvPr>
            <p:ph type="ftr" sz="quarter" idx="11"/>
          </p:nvPr>
        </p:nvSpPr>
        <p:spPr/>
        <p:txBody>
          <a:bodyPr/>
          <a:lstStyle/>
          <a:p>
            <a:r>
              <a:rPr lang="en-MY" dirty="0"/>
              <a:t>Build an All-Star LinkedIn Profile</a:t>
            </a:r>
          </a:p>
        </p:txBody>
      </p:sp>
      <p:sp>
        <p:nvSpPr>
          <p:cNvPr id="6" name="Slide Number Placeholder 5">
            <a:extLst>
              <a:ext uri="{FF2B5EF4-FFF2-40B4-BE49-F238E27FC236}">
                <a16:creationId xmlns:a16="http://schemas.microsoft.com/office/drawing/2014/main" id="{B4E2127C-0AD4-4789-8717-5745CD4CC12D}"/>
              </a:ext>
            </a:extLst>
          </p:cNvPr>
          <p:cNvSpPr>
            <a:spLocks noGrp="1"/>
          </p:cNvSpPr>
          <p:nvPr>
            <p:ph type="sldNum" sz="quarter" idx="12"/>
          </p:nvPr>
        </p:nvSpPr>
        <p:spPr/>
        <p:txBody>
          <a:bodyPr/>
          <a:lstStyle/>
          <a:p>
            <a:fld id="{EF3352F1-D5C8-4BB4-9FDE-FF190884A193}" type="slidenum">
              <a:rPr lang="en-MY" smtClean="0"/>
              <a:t>44</a:t>
            </a:fld>
            <a:endParaRPr lang="en-MY"/>
          </a:p>
        </p:txBody>
      </p:sp>
      <p:pic>
        <p:nvPicPr>
          <p:cNvPr id="7" name="Picture 2" descr="LinkedIn Profile Writing Guide - Jobscan">
            <a:extLst>
              <a:ext uri="{FF2B5EF4-FFF2-40B4-BE49-F238E27FC236}">
                <a16:creationId xmlns:a16="http://schemas.microsoft.com/office/drawing/2014/main" id="{2DEA816E-75E9-4130-A667-FBCFB9C16C7D}"/>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895" t="8749" r="10709" b="20015"/>
          <a:stretch/>
        </p:blipFill>
        <p:spPr bwMode="auto">
          <a:xfrm>
            <a:off x="2746288" y="1182653"/>
            <a:ext cx="6707201" cy="490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289802"/>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C9BE4B7-52D0-4839-AF3F-68059ECB2686}"/>
              </a:ext>
            </a:extLst>
          </p:cNvPr>
          <p:cNvSpPr>
            <a:spLocks noGrp="1"/>
          </p:cNvSpPr>
          <p:nvPr>
            <p:ph type="dt" sz="half" idx="10"/>
          </p:nvPr>
        </p:nvSpPr>
        <p:spPr>
          <a:xfrm>
            <a:off x="609600" y="6553298"/>
            <a:ext cx="2844800" cy="365125"/>
          </a:xfrm>
        </p:spPr>
        <p:txBody>
          <a:bodyPr/>
          <a:lstStyle/>
          <a:p>
            <a:fld id="{3544AD23-8BDD-4EA1-8EF1-D739B4C800E0}" type="datetime1">
              <a:rPr lang="en-MY" smtClean="0"/>
              <a:pPr/>
              <a:t>6/6/2021</a:t>
            </a:fld>
            <a:endParaRPr lang="en-MY"/>
          </a:p>
        </p:txBody>
      </p:sp>
      <p:sp>
        <p:nvSpPr>
          <p:cNvPr id="5" name="Footer Placeholder 4">
            <a:extLst>
              <a:ext uri="{FF2B5EF4-FFF2-40B4-BE49-F238E27FC236}">
                <a16:creationId xmlns:a16="http://schemas.microsoft.com/office/drawing/2014/main" id="{B52BA9FA-B3C0-454C-A410-C4506433EC78}"/>
              </a:ext>
            </a:extLst>
          </p:cNvPr>
          <p:cNvSpPr>
            <a:spLocks noGrp="1"/>
          </p:cNvSpPr>
          <p:nvPr>
            <p:ph type="ftr" sz="quarter" idx="11"/>
          </p:nvPr>
        </p:nvSpPr>
        <p:spPr>
          <a:xfrm>
            <a:off x="4165600" y="6553298"/>
            <a:ext cx="3860800" cy="365125"/>
          </a:xfrm>
        </p:spPr>
        <p:txBody>
          <a:bodyPr/>
          <a:lstStyle/>
          <a:p>
            <a:pPr algn="ctr"/>
            <a:r>
              <a:rPr lang="en-MY"/>
              <a:t>Build an All-Star LinkedIn Profile</a:t>
            </a:r>
          </a:p>
        </p:txBody>
      </p:sp>
      <p:sp>
        <p:nvSpPr>
          <p:cNvPr id="6" name="Slide Number Placeholder 5">
            <a:extLst>
              <a:ext uri="{FF2B5EF4-FFF2-40B4-BE49-F238E27FC236}">
                <a16:creationId xmlns:a16="http://schemas.microsoft.com/office/drawing/2014/main" id="{E51BC92D-558D-4FEB-98A1-B45A9C54DEF4}"/>
              </a:ext>
            </a:extLst>
          </p:cNvPr>
          <p:cNvSpPr>
            <a:spLocks noGrp="1"/>
          </p:cNvSpPr>
          <p:nvPr>
            <p:ph type="sldNum" sz="quarter" idx="12"/>
          </p:nvPr>
        </p:nvSpPr>
        <p:spPr>
          <a:xfrm>
            <a:off x="8737600" y="6553298"/>
            <a:ext cx="2844800" cy="365125"/>
          </a:xfrm>
        </p:spPr>
        <p:txBody>
          <a:bodyPr/>
          <a:lstStyle/>
          <a:p>
            <a:pPr algn="r"/>
            <a:fld id="{EF3352F1-D5C8-4BB4-9FDE-FF190884A193}" type="slidenum">
              <a:rPr lang="en-MY" smtClean="0"/>
              <a:pPr algn="r"/>
              <a:t>45</a:t>
            </a:fld>
            <a:endParaRPr lang="en-MY" dirty="0"/>
          </a:p>
        </p:txBody>
      </p:sp>
      <p:pic>
        <p:nvPicPr>
          <p:cNvPr id="24580" name="Picture 4" descr="John Quilter on Twitter: &quot;Ask me a question. Any question. And I ...">
            <a:extLst>
              <a:ext uri="{FF2B5EF4-FFF2-40B4-BE49-F238E27FC236}">
                <a16:creationId xmlns:a16="http://schemas.microsoft.com/office/drawing/2014/main" id="{B51FA975-E5E1-4FCA-B2E1-DA6BAA7955F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229" b="2084"/>
          <a:stretch/>
        </p:blipFill>
        <p:spPr bwMode="auto">
          <a:xfrm>
            <a:off x="3387822" y="492370"/>
            <a:ext cx="5349778" cy="5303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BF9F81B-1C35-4E80-AA62-6B4FB791D781}"/>
              </a:ext>
            </a:extLst>
          </p:cNvPr>
          <p:cNvSpPr txBox="1"/>
          <p:nvPr/>
        </p:nvSpPr>
        <p:spPr>
          <a:xfrm>
            <a:off x="3046751" y="3308042"/>
            <a:ext cx="6093500" cy="369332"/>
          </a:xfrm>
          <a:prstGeom prst="rect">
            <a:avLst/>
          </a:prstGeom>
          <a:noFill/>
        </p:spPr>
        <p:txBody>
          <a:bodyPr wrap="square">
            <a:spAutoFit/>
          </a:bodyPr>
          <a:lstStyle/>
          <a:p>
            <a:r>
              <a:rPr lang="en-MY" b="0" dirty="0">
                <a:effectLst/>
              </a:rPr>
              <a:t> </a:t>
            </a:r>
            <a:endParaRPr lang="en-MY" dirty="0"/>
          </a:p>
        </p:txBody>
      </p:sp>
      <p:sp>
        <p:nvSpPr>
          <p:cNvPr id="13" name="TextBox 12">
            <a:extLst>
              <a:ext uri="{FF2B5EF4-FFF2-40B4-BE49-F238E27FC236}">
                <a16:creationId xmlns:a16="http://schemas.microsoft.com/office/drawing/2014/main" id="{0BEFE0C0-AC34-4E49-95E9-1852E04BE214}"/>
              </a:ext>
            </a:extLst>
          </p:cNvPr>
          <p:cNvSpPr txBox="1"/>
          <p:nvPr/>
        </p:nvSpPr>
        <p:spPr>
          <a:xfrm>
            <a:off x="3046751" y="3308042"/>
            <a:ext cx="6093500" cy="369332"/>
          </a:xfrm>
          <a:prstGeom prst="rect">
            <a:avLst/>
          </a:prstGeom>
          <a:noFill/>
        </p:spPr>
        <p:txBody>
          <a:bodyPr wrap="square">
            <a:spAutoFit/>
          </a:bodyPr>
          <a:lstStyle/>
          <a:p>
            <a:r>
              <a:rPr lang="en-MY" dirty="0"/>
              <a:t> </a:t>
            </a:r>
          </a:p>
        </p:txBody>
      </p:sp>
    </p:spTree>
    <p:extLst>
      <p:ext uri="{BB962C8B-B14F-4D97-AF65-F5344CB8AC3E}">
        <p14:creationId xmlns:p14="http://schemas.microsoft.com/office/powerpoint/2010/main" val="474958459"/>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
          <p:cNvSpPr/>
          <p:nvPr/>
        </p:nvSpPr>
        <p:spPr>
          <a:xfrm>
            <a:off x="1341956" y="1041400"/>
            <a:ext cx="9144000" cy="2387600"/>
          </a:xfrm>
          <a:prstGeom prst="rect">
            <a:avLst/>
          </a:prstGeom>
          <a:solidFill>
            <a:schemeClr val="bg2"/>
          </a:solidFill>
        </p:spPr>
        <p:txBody>
          <a:bodyPr>
            <a:prstTxWarp prst="textPlain">
              <a:avLst/>
            </a:prstTxWarp>
          </a:bodyPr>
          <a:lstStyle/>
          <a:p>
            <a:pPr lvl="0" algn="ctr"/>
            <a:r>
              <a:rPr b="1" i="0" dirty="0">
                <a:ln w="12700" cap="flat" cmpd="sng">
                  <a:solidFill>
                    <a:schemeClr val="accent1"/>
                  </a:solidFill>
                  <a:prstDash val="solid"/>
                  <a:round/>
                  <a:headEnd type="none" w="sm" len="sm"/>
                  <a:tailEnd type="none" w="sm" len="sm"/>
                </a:ln>
                <a:solidFill>
                  <a:srgbClr val="DAE5F1"/>
                </a:solidFill>
                <a:latin typeface="Lato"/>
              </a:rPr>
              <a:t>9 Steps for </a:t>
            </a:r>
            <a:br>
              <a:rPr b="1" i="0" dirty="0">
                <a:ln w="12700" cap="flat" cmpd="sng">
                  <a:solidFill>
                    <a:schemeClr val="accent1"/>
                  </a:solidFill>
                  <a:prstDash val="solid"/>
                  <a:round/>
                  <a:headEnd type="none" w="sm" len="sm"/>
                  <a:tailEnd type="none" w="sm" len="sm"/>
                </a:ln>
                <a:solidFill>
                  <a:srgbClr val="DAE5F1"/>
                </a:solidFill>
                <a:latin typeface="Lato"/>
              </a:rPr>
            </a:br>
            <a:r>
              <a:rPr b="1" i="0" dirty="0">
                <a:ln w="12700" cap="flat" cmpd="sng">
                  <a:solidFill>
                    <a:schemeClr val="accent1"/>
                  </a:solidFill>
                  <a:prstDash val="solid"/>
                  <a:round/>
                  <a:headEnd type="none" w="sm" len="sm"/>
                  <a:tailEnd type="none" w="sm" len="sm"/>
                </a:ln>
                <a:solidFill>
                  <a:srgbClr val="DAE5F1"/>
                </a:solidFill>
                <a:latin typeface="Lato"/>
              </a:rPr>
              <a:t>LinkedIn Networking</a:t>
            </a:r>
          </a:p>
        </p:txBody>
      </p:sp>
      <p:pic>
        <p:nvPicPr>
          <p:cNvPr id="99" name="Google Shape;99;p1" descr="5 Tips to Build and Grow Your LinkedIn Network | Linkedin app ..."/>
          <p:cNvPicPr preferRelativeResize="0"/>
          <p:nvPr/>
        </p:nvPicPr>
        <p:blipFill rotWithShape="1">
          <a:blip r:embed="rId3">
            <a:alphaModFix/>
          </a:blip>
          <a:srcRect/>
          <a:stretch/>
        </p:blipFill>
        <p:spPr>
          <a:xfrm>
            <a:off x="4902200" y="3622259"/>
            <a:ext cx="2387600" cy="2387600"/>
          </a:xfrm>
          <a:prstGeom prst="rect">
            <a:avLst/>
          </a:prstGeom>
          <a:noFill/>
          <a:ln>
            <a:noFill/>
          </a:ln>
        </p:spPr>
      </p:pic>
    </p:spTree>
  </p:cSld>
  <p:clrMapOvr>
    <a:masterClrMapping/>
  </p:clrMapOvr>
  <p:transition spd="slow">
    <p:push/>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txBox="1">
            <a:spLocks noGrp="1"/>
          </p:cNvSpPr>
          <p:nvPr>
            <p:ph type="title"/>
          </p:nvPr>
        </p:nvSpPr>
        <p:spPr>
          <a:xfrm>
            <a:off x="609600" y="230122"/>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Learning Objective</a:t>
            </a:r>
            <a:endParaRPr dirty="0">
              <a:solidFill>
                <a:schemeClr val="tx1">
                  <a:lumMod val="50000"/>
                </a:schemeClr>
              </a:solidFill>
            </a:endParaRPr>
          </a:p>
        </p:txBody>
      </p:sp>
      <p:sp>
        <p:nvSpPr>
          <p:cNvPr id="105" name="Google Shape;105;p2"/>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Clr>
                <a:schemeClr val="dk1"/>
              </a:buClr>
              <a:buSzPts val="2400"/>
              <a:buFont typeface="Noto Sans Symbols"/>
              <a:buChar char="∙"/>
            </a:pPr>
            <a:r>
              <a:rPr lang="en-MY"/>
              <a:t>How to reach out to recruiters</a:t>
            </a:r>
            <a:endParaRPr/>
          </a:p>
          <a:p>
            <a:pPr marL="342900" lvl="0" indent="-342900" algn="l" rtl="0">
              <a:lnSpc>
                <a:spcPct val="150000"/>
              </a:lnSpc>
              <a:spcBef>
                <a:spcPts val="480"/>
              </a:spcBef>
              <a:spcAft>
                <a:spcPts val="0"/>
              </a:spcAft>
              <a:buClr>
                <a:schemeClr val="dk1"/>
              </a:buClr>
              <a:buSzPts val="2400"/>
              <a:buFont typeface="Noto Sans Symbols"/>
              <a:buChar char="∙"/>
            </a:pPr>
            <a:r>
              <a:rPr lang="en-MY"/>
              <a:t>DO's and Don'ts of networking on LinkedIn </a:t>
            </a:r>
            <a:endParaRPr/>
          </a:p>
          <a:p>
            <a:pPr marL="342900" lvl="0" indent="-342900" algn="l" rtl="0">
              <a:lnSpc>
                <a:spcPct val="150000"/>
              </a:lnSpc>
              <a:spcBef>
                <a:spcPts val="480"/>
              </a:spcBef>
              <a:spcAft>
                <a:spcPts val="0"/>
              </a:spcAft>
              <a:buClr>
                <a:schemeClr val="dk1"/>
              </a:buClr>
              <a:buSzPts val="2400"/>
              <a:buFont typeface="Noto Sans Symbols"/>
              <a:buChar char="∙"/>
            </a:pPr>
            <a:r>
              <a:rPr lang="en-MY"/>
              <a:t>Etiquette to follow when posting content on LinkedIn </a:t>
            </a:r>
            <a:endParaRPr/>
          </a:p>
          <a:p>
            <a:pPr marL="342900" lvl="0" indent="-342900" algn="l" rtl="0">
              <a:lnSpc>
                <a:spcPct val="150000"/>
              </a:lnSpc>
              <a:spcBef>
                <a:spcPts val="480"/>
              </a:spcBef>
              <a:spcAft>
                <a:spcPts val="0"/>
              </a:spcAft>
              <a:buClr>
                <a:schemeClr val="dk1"/>
              </a:buClr>
              <a:buSzPts val="2400"/>
              <a:buFont typeface="Noto Sans Symbols"/>
              <a:buChar char="∙"/>
            </a:pPr>
            <a:r>
              <a:rPr lang="en-MY"/>
              <a:t>Creating engaging posts to reach a wider audience </a:t>
            </a:r>
            <a:endParaRPr/>
          </a:p>
          <a:p>
            <a:pPr marL="342900" lvl="0" indent="-342900" algn="l" rtl="0">
              <a:lnSpc>
                <a:spcPct val="150000"/>
              </a:lnSpc>
              <a:spcBef>
                <a:spcPts val="480"/>
              </a:spcBef>
              <a:spcAft>
                <a:spcPts val="0"/>
              </a:spcAft>
              <a:buClr>
                <a:schemeClr val="dk1"/>
              </a:buClr>
              <a:buSzPts val="2400"/>
              <a:buFont typeface="Noto Sans Symbols"/>
              <a:buChar char="∙"/>
            </a:pPr>
            <a:r>
              <a:rPr lang="en-MY"/>
              <a:t>Creating your personal brand through LinkedIn</a:t>
            </a:r>
            <a:endParaRPr/>
          </a:p>
        </p:txBody>
      </p:sp>
      <p:sp>
        <p:nvSpPr>
          <p:cNvPr id="106" name="Google Shape;106;p2"/>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07" name="Google Shape;107;p2"/>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08" name="Google Shape;108;p2"/>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47</a:t>
            </a:fld>
            <a:endParaRPr/>
          </a:p>
        </p:txBody>
      </p:sp>
    </p:spTree>
  </p:cSld>
  <p:clrMapOvr>
    <a:masterClrMapping/>
  </p:clrMapOvr>
  <p:transition spd="slow">
    <p:push/>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
          <p:cNvSpPr txBox="1">
            <a:spLocks noGrp="1"/>
          </p:cNvSpPr>
          <p:nvPr>
            <p:ph type="title"/>
          </p:nvPr>
        </p:nvSpPr>
        <p:spPr>
          <a:xfrm>
            <a:off x="609600" y="230122"/>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1- Connection Game</a:t>
            </a:r>
            <a:endParaRPr dirty="0">
              <a:solidFill>
                <a:schemeClr val="tx1">
                  <a:lumMod val="50000"/>
                </a:schemeClr>
              </a:solidFill>
            </a:endParaRPr>
          </a:p>
        </p:txBody>
      </p:sp>
      <p:sp>
        <p:nvSpPr>
          <p:cNvPr id="114" name="Google Shape;114;p3"/>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Define your purpose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Identify your target audience</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Connect with a </a:t>
            </a:r>
            <a:r>
              <a:rPr lang="en-MY" b="1"/>
              <a:t>NOTE</a:t>
            </a:r>
            <a:r>
              <a:rPr lang="en-MY"/>
              <a:t>!</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1</a:t>
            </a:r>
            <a:r>
              <a:rPr lang="en-MY" baseline="30000"/>
              <a:t>st</a:t>
            </a:r>
            <a:r>
              <a:rPr lang="en-MY"/>
              <a:t> connections limit – 30,000 (Unlimited followers)</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Have relevant first 5k connections </a:t>
            </a:r>
            <a:endParaRPr/>
          </a:p>
        </p:txBody>
      </p:sp>
      <p:sp>
        <p:nvSpPr>
          <p:cNvPr id="115" name="Google Shape;115;p3"/>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16" name="Google Shape;116;p3"/>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17" name="Google Shape;117;p3"/>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48</a:t>
            </a:fld>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 calcmode="lin" valueType="num">
                                      <p:cBhvr additive="base">
                                        <p:cTn id="7" dur="500"/>
                                        <p:tgtEl>
                                          <p:spTgt spid="1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4">
                                            <p:txEl>
                                              <p:pRg st="1" end="1"/>
                                            </p:txEl>
                                          </p:spTgt>
                                        </p:tgtEl>
                                        <p:attrNameLst>
                                          <p:attrName>style.visibility</p:attrName>
                                        </p:attrNameLst>
                                      </p:cBhvr>
                                      <p:to>
                                        <p:strVal val="visible"/>
                                      </p:to>
                                    </p:set>
                                    <p:anim calcmode="lin" valueType="num">
                                      <p:cBhvr additive="base">
                                        <p:cTn id="12" dur="500"/>
                                        <p:tgtEl>
                                          <p:spTgt spid="1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4">
                                            <p:txEl>
                                              <p:pRg st="2" end="2"/>
                                            </p:txEl>
                                          </p:spTgt>
                                        </p:tgtEl>
                                        <p:attrNameLst>
                                          <p:attrName>style.visibility</p:attrName>
                                        </p:attrNameLst>
                                      </p:cBhvr>
                                      <p:to>
                                        <p:strVal val="visible"/>
                                      </p:to>
                                    </p:set>
                                    <p:anim calcmode="lin" valueType="num">
                                      <p:cBhvr additive="base">
                                        <p:cTn id="17" dur="500"/>
                                        <p:tgtEl>
                                          <p:spTgt spid="1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14">
                                            <p:txEl>
                                              <p:pRg st="3" end="3"/>
                                            </p:txEl>
                                          </p:spTgt>
                                        </p:tgtEl>
                                        <p:attrNameLst>
                                          <p:attrName>style.visibility</p:attrName>
                                        </p:attrNameLst>
                                      </p:cBhvr>
                                      <p:to>
                                        <p:strVal val="visible"/>
                                      </p:to>
                                    </p:set>
                                    <p:anim calcmode="lin" valueType="num">
                                      <p:cBhvr additive="base">
                                        <p:cTn id="22" dur="500"/>
                                        <p:tgtEl>
                                          <p:spTgt spid="1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14">
                                            <p:txEl>
                                              <p:pRg st="4" end="4"/>
                                            </p:txEl>
                                          </p:spTgt>
                                        </p:tgtEl>
                                        <p:attrNameLst>
                                          <p:attrName>style.visibility</p:attrName>
                                        </p:attrNameLst>
                                      </p:cBhvr>
                                      <p:to>
                                        <p:strVal val="visible"/>
                                      </p:to>
                                    </p:set>
                                    <p:anim calcmode="lin" valueType="num">
                                      <p:cBhvr additive="base">
                                        <p:cTn id="27" dur="500"/>
                                        <p:tgtEl>
                                          <p:spTgt spid="1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14">
                                            <p:txEl>
                                              <p:pRg st="5" end="5"/>
                                            </p:txEl>
                                          </p:spTgt>
                                        </p:tgtEl>
                                        <p:attrNameLst>
                                          <p:attrName>style.visibility</p:attrName>
                                        </p:attrNameLst>
                                      </p:cBhvr>
                                      <p:to>
                                        <p:strVal val="visible"/>
                                      </p:to>
                                    </p:set>
                                    <p:anim calcmode="lin" valueType="num">
                                      <p:cBhvr additive="base">
                                        <p:cTn id="32" dur="500"/>
                                        <p:tgtEl>
                                          <p:spTgt spid="11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4">
                                            <p:txEl>
                                              <p:pRg st="6" end="6"/>
                                            </p:txEl>
                                          </p:spTgt>
                                        </p:tgtEl>
                                        <p:attrNameLst>
                                          <p:attrName>style.visibility</p:attrName>
                                        </p:attrNameLst>
                                      </p:cBhvr>
                                      <p:to>
                                        <p:strVal val="visible"/>
                                      </p:to>
                                    </p:set>
                                    <p:anim calcmode="lin" valueType="num">
                                      <p:cBhvr additive="base">
                                        <p:cTn id="37" dur="500"/>
                                        <p:tgtEl>
                                          <p:spTgt spid="11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14">
                                            <p:txEl>
                                              <p:pRg st="7" end="7"/>
                                            </p:txEl>
                                          </p:spTgt>
                                        </p:tgtEl>
                                        <p:attrNameLst>
                                          <p:attrName>style.visibility</p:attrName>
                                        </p:attrNameLst>
                                      </p:cBhvr>
                                      <p:to>
                                        <p:strVal val="visible"/>
                                      </p:to>
                                    </p:set>
                                    <p:anim calcmode="lin" valueType="num">
                                      <p:cBhvr additive="base">
                                        <p:cTn id="42" dur="500"/>
                                        <p:tgtEl>
                                          <p:spTgt spid="11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14">
                                            <p:txEl>
                                              <p:pRg st="8" end="8"/>
                                            </p:txEl>
                                          </p:spTgt>
                                        </p:tgtEl>
                                        <p:attrNameLst>
                                          <p:attrName>style.visibility</p:attrName>
                                        </p:attrNameLst>
                                      </p:cBhvr>
                                      <p:to>
                                        <p:strVal val="visible"/>
                                      </p:to>
                                    </p:set>
                                    <p:anim calcmode="lin" valueType="num">
                                      <p:cBhvr additive="base">
                                        <p:cTn id="47" dur="500"/>
                                        <p:tgtEl>
                                          <p:spTgt spid="11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4"/>
          <p:cNvSpPr txBox="1">
            <a:spLocks noGrp="1"/>
          </p:cNvSpPr>
          <p:nvPr>
            <p:ph type="title"/>
          </p:nvPr>
        </p:nvSpPr>
        <p:spPr>
          <a:xfrm>
            <a:off x="609600" y="230122"/>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a:solidFill>
                  <a:schemeClr val="tx1">
                    <a:lumMod val="50000"/>
                  </a:schemeClr>
                </a:solidFill>
              </a:rPr>
              <a:t>Identifying target audience</a:t>
            </a:r>
            <a:endParaRPr>
              <a:solidFill>
                <a:schemeClr val="tx1">
                  <a:lumMod val="50000"/>
                </a:schemeClr>
              </a:solidFill>
            </a:endParaRPr>
          </a:p>
        </p:txBody>
      </p:sp>
      <p:sp>
        <p:nvSpPr>
          <p:cNvPr id="123" name="Google Shape;123;p4"/>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What do you do? – MBA student specialising in Marketing/Digital Marketing</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What are your dream companies ? – Ogilvy, Amazon, TCS</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Who could get you a job / interview offer ?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Font typeface="Lato"/>
              <a:buChar char="-"/>
            </a:pPr>
            <a:r>
              <a:rPr lang="en-MY"/>
              <a:t>Hiring Managers of the companies </a:t>
            </a:r>
            <a:endParaRPr/>
          </a:p>
          <a:p>
            <a:pPr marL="342900" lvl="0" indent="-342900" algn="l" rtl="0">
              <a:spcBef>
                <a:spcPts val="480"/>
              </a:spcBef>
              <a:spcAft>
                <a:spcPts val="0"/>
              </a:spcAft>
              <a:buClr>
                <a:schemeClr val="dk1"/>
              </a:buClr>
              <a:buSzPts val="2400"/>
              <a:buFont typeface="Lato"/>
              <a:buChar char="-"/>
            </a:pPr>
            <a:r>
              <a:rPr lang="en-MY"/>
              <a:t>People in similar roles in your dream companies</a:t>
            </a:r>
            <a:endParaRPr/>
          </a:p>
          <a:p>
            <a:pPr marL="342900" lvl="0" indent="-342900" algn="l" rtl="0">
              <a:spcBef>
                <a:spcPts val="480"/>
              </a:spcBef>
              <a:spcAft>
                <a:spcPts val="0"/>
              </a:spcAft>
              <a:buClr>
                <a:schemeClr val="dk1"/>
              </a:buClr>
              <a:buSzPts val="2400"/>
              <a:buFont typeface="Lato"/>
              <a:buChar char="-"/>
            </a:pPr>
            <a:r>
              <a:rPr lang="en-MY"/>
              <a:t>People in senior roles in your dream companies </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p:txBody>
      </p:sp>
      <p:sp>
        <p:nvSpPr>
          <p:cNvPr id="124" name="Google Shape;124;p4"/>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25" name="Google Shape;125;p4"/>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26" name="Google Shape;126;p4"/>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49</a:t>
            </a:fld>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3">
                                            <p:txEl>
                                              <p:pRg st="0" end="0"/>
                                            </p:txEl>
                                          </p:spTgt>
                                        </p:tgtEl>
                                        <p:attrNameLst>
                                          <p:attrName>style.visibility</p:attrName>
                                        </p:attrNameLst>
                                      </p:cBhvr>
                                      <p:to>
                                        <p:strVal val="visible"/>
                                      </p:to>
                                    </p:set>
                                    <p:anim calcmode="lin" valueType="num">
                                      <p:cBhvr additive="base">
                                        <p:cTn id="7" dur="500"/>
                                        <p:tgtEl>
                                          <p:spTgt spid="1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3">
                                            <p:txEl>
                                              <p:pRg st="1" end="1"/>
                                            </p:txEl>
                                          </p:spTgt>
                                        </p:tgtEl>
                                        <p:attrNameLst>
                                          <p:attrName>style.visibility</p:attrName>
                                        </p:attrNameLst>
                                      </p:cBhvr>
                                      <p:to>
                                        <p:strVal val="visible"/>
                                      </p:to>
                                    </p:set>
                                    <p:anim calcmode="lin" valueType="num">
                                      <p:cBhvr additive="base">
                                        <p:cTn id="12" dur="500"/>
                                        <p:tgtEl>
                                          <p:spTgt spid="12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3">
                                            <p:txEl>
                                              <p:pRg st="2" end="2"/>
                                            </p:txEl>
                                          </p:spTgt>
                                        </p:tgtEl>
                                        <p:attrNameLst>
                                          <p:attrName>style.visibility</p:attrName>
                                        </p:attrNameLst>
                                      </p:cBhvr>
                                      <p:to>
                                        <p:strVal val="visible"/>
                                      </p:to>
                                    </p:set>
                                    <p:anim calcmode="lin" valueType="num">
                                      <p:cBhvr additive="base">
                                        <p:cTn id="17" dur="500"/>
                                        <p:tgtEl>
                                          <p:spTgt spid="12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3">
                                            <p:txEl>
                                              <p:pRg st="3" end="3"/>
                                            </p:txEl>
                                          </p:spTgt>
                                        </p:tgtEl>
                                        <p:attrNameLst>
                                          <p:attrName>style.visibility</p:attrName>
                                        </p:attrNameLst>
                                      </p:cBhvr>
                                      <p:to>
                                        <p:strVal val="visible"/>
                                      </p:to>
                                    </p:set>
                                    <p:anim calcmode="lin" valueType="num">
                                      <p:cBhvr additive="base">
                                        <p:cTn id="22" dur="500"/>
                                        <p:tgtEl>
                                          <p:spTgt spid="12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23">
                                            <p:txEl>
                                              <p:pRg st="4" end="4"/>
                                            </p:txEl>
                                          </p:spTgt>
                                        </p:tgtEl>
                                        <p:attrNameLst>
                                          <p:attrName>style.visibility</p:attrName>
                                        </p:attrNameLst>
                                      </p:cBhvr>
                                      <p:to>
                                        <p:strVal val="visible"/>
                                      </p:to>
                                    </p:set>
                                    <p:anim calcmode="lin" valueType="num">
                                      <p:cBhvr additive="base">
                                        <p:cTn id="27" dur="500"/>
                                        <p:tgtEl>
                                          <p:spTgt spid="12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23">
                                            <p:txEl>
                                              <p:pRg st="5" end="5"/>
                                            </p:txEl>
                                          </p:spTgt>
                                        </p:tgtEl>
                                        <p:attrNameLst>
                                          <p:attrName>style.visibility</p:attrName>
                                        </p:attrNameLst>
                                      </p:cBhvr>
                                      <p:to>
                                        <p:strVal val="visible"/>
                                      </p:to>
                                    </p:set>
                                    <p:anim calcmode="lin" valueType="num">
                                      <p:cBhvr additive="base">
                                        <p:cTn id="32" dur="500"/>
                                        <p:tgtEl>
                                          <p:spTgt spid="12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3">
                                            <p:txEl>
                                              <p:pRg st="6" end="6"/>
                                            </p:txEl>
                                          </p:spTgt>
                                        </p:tgtEl>
                                        <p:attrNameLst>
                                          <p:attrName>style.visibility</p:attrName>
                                        </p:attrNameLst>
                                      </p:cBhvr>
                                      <p:to>
                                        <p:strVal val="visible"/>
                                      </p:to>
                                    </p:set>
                                    <p:anim calcmode="lin" valueType="num">
                                      <p:cBhvr additive="base">
                                        <p:cTn id="37" dur="500"/>
                                        <p:tgtEl>
                                          <p:spTgt spid="12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23">
                                            <p:txEl>
                                              <p:pRg st="7" end="7"/>
                                            </p:txEl>
                                          </p:spTgt>
                                        </p:tgtEl>
                                        <p:attrNameLst>
                                          <p:attrName>style.visibility</p:attrName>
                                        </p:attrNameLst>
                                      </p:cBhvr>
                                      <p:to>
                                        <p:strVal val="visible"/>
                                      </p:to>
                                    </p:set>
                                    <p:anim calcmode="lin" valueType="num">
                                      <p:cBhvr additive="base">
                                        <p:cTn id="42" dur="500"/>
                                        <p:tgtEl>
                                          <p:spTgt spid="12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23">
                                            <p:txEl>
                                              <p:pRg st="8" end="8"/>
                                            </p:txEl>
                                          </p:spTgt>
                                        </p:tgtEl>
                                        <p:attrNameLst>
                                          <p:attrName>style.visibility</p:attrName>
                                        </p:attrNameLst>
                                      </p:cBhvr>
                                      <p:to>
                                        <p:strVal val="visible"/>
                                      </p:to>
                                    </p:set>
                                    <p:anim calcmode="lin" valueType="num">
                                      <p:cBhvr additive="base">
                                        <p:cTn id="47" dur="500"/>
                                        <p:tgtEl>
                                          <p:spTgt spid="12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23">
                                            <p:txEl>
                                              <p:pRg st="9" end="9"/>
                                            </p:txEl>
                                          </p:spTgt>
                                        </p:tgtEl>
                                        <p:attrNameLst>
                                          <p:attrName>style.visibility</p:attrName>
                                        </p:attrNameLst>
                                      </p:cBhvr>
                                      <p:to>
                                        <p:strVal val="visible"/>
                                      </p:to>
                                    </p:set>
                                    <p:anim calcmode="lin" valueType="num">
                                      <p:cBhvr additive="base">
                                        <p:cTn id="52" dur="500"/>
                                        <p:tgtEl>
                                          <p:spTgt spid="12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23">
                                            <p:txEl>
                                              <p:pRg st="10" end="10"/>
                                            </p:txEl>
                                          </p:spTgt>
                                        </p:tgtEl>
                                        <p:attrNameLst>
                                          <p:attrName>style.visibility</p:attrName>
                                        </p:attrNameLst>
                                      </p:cBhvr>
                                      <p:to>
                                        <p:strVal val="visible"/>
                                      </p:to>
                                    </p:set>
                                    <p:anim calcmode="lin" valueType="num">
                                      <p:cBhvr additive="base">
                                        <p:cTn id="57" dur="500"/>
                                        <p:tgtEl>
                                          <p:spTgt spid="12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8B2A56-2E7D-45B9-A584-7D73F722CE9B}"/>
              </a:ext>
            </a:extLst>
          </p:cNvPr>
          <p:cNvSpPr>
            <a:spLocks noGrp="1"/>
          </p:cNvSpPr>
          <p:nvPr>
            <p:ph idx="1"/>
          </p:nvPr>
        </p:nvSpPr>
        <p:spPr>
          <a:xfrm>
            <a:off x="609600" y="1072437"/>
            <a:ext cx="10972800" cy="4713125"/>
          </a:xfrm>
        </p:spPr>
        <p:txBody>
          <a:bodyPr/>
          <a:lstStyle/>
          <a:p>
            <a:pPr marL="0" indent="0">
              <a:buNone/>
            </a:pPr>
            <a:r>
              <a:rPr lang="en-MY" dirty="0"/>
              <a:t>To customize your </a:t>
            </a:r>
            <a:r>
              <a:rPr lang="en-MY" b="1" dirty="0">
                <a:hlinkClick r:id="rId2"/>
              </a:rPr>
              <a:t>LinkedIn</a:t>
            </a:r>
            <a:r>
              <a:rPr lang="en-MY" dirty="0"/>
              <a:t> URL:</a:t>
            </a:r>
            <a:br>
              <a:rPr lang="en-MY" dirty="0"/>
            </a:br>
            <a:br>
              <a:rPr lang="en-MY" dirty="0"/>
            </a:br>
            <a:r>
              <a:rPr lang="en-MY" dirty="0"/>
              <a:t>1. Profile&gt;</a:t>
            </a:r>
          </a:p>
          <a:p>
            <a:pPr marL="0" indent="0">
              <a:buNone/>
            </a:pPr>
            <a:br>
              <a:rPr lang="en-MY" dirty="0"/>
            </a:br>
            <a:r>
              <a:rPr lang="en-MY" dirty="0"/>
              <a:t>2. Settings&gt;</a:t>
            </a:r>
            <a:br>
              <a:rPr lang="en-MY" dirty="0"/>
            </a:br>
            <a:endParaRPr lang="en-MY" dirty="0"/>
          </a:p>
          <a:p>
            <a:pPr marL="0" indent="0">
              <a:buNone/>
            </a:pPr>
            <a:r>
              <a:rPr lang="en-MY" dirty="0"/>
              <a:t>3. Privacy&gt;</a:t>
            </a:r>
            <a:br>
              <a:rPr lang="en-MY" dirty="0"/>
            </a:br>
            <a:endParaRPr lang="en-MY" dirty="0"/>
          </a:p>
          <a:p>
            <a:pPr marL="0" indent="0">
              <a:buNone/>
            </a:pPr>
            <a:r>
              <a:rPr lang="en-MY" dirty="0"/>
              <a:t>4. Edit public profile&gt;</a:t>
            </a:r>
            <a:br>
              <a:rPr lang="en-MY" dirty="0"/>
            </a:br>
            <a:endParaRPr lang="en-MY" dirty="0"/>
          </a:p>
          <a:p>
            <a:pPr marL="0" indent="0">
              <a:buNone/>
            </a:pPr>
            <a:r>
              <a:rPr lang="en-MY" dirty="0"/>
              <a:t>5. Customize URL&gt;</a:t>
            </a:r>
            <a:br>
              <a:rPr lang="en-MY" dirty="0"/>
            </a:br>
            <a:endParaRPr lang="en-MY" dirty="0"/>
          </a:p>
          <a:p>
            <a:pPr marL="0" indent="0">
              <a:buNone/>
            </a:pPr>
            <a:r>
              <a:rPr lang="en-MY" dirty="0"/>
              <a:t>6. Save</a:t>
            </a:r>
            <a:br>
              <a:rPr lang="en-MY" dirty="0"/>
            </a:br>
            <a:endParaRPr lang="en-MY" dirty="0"/>
          </a:p>
        </p:txBody>
      </p:sp>
      <p:sp>
        <p:nvSpPr>
          <p:cNvPr id="4" name="Date Placeholder 3">
            <a:extLst>
              <a:ext uri="{FF2B5EF4-FFF2-40B4-BE49-F238E27FC236}">
                <a16:creationId xmlns:a16="http://schemas.microsoft.com/office/drawing/2014/main" id="{64B69097-D43D-4589-9FBF-712B7B996DC4}"/>
              </a:ext>
            </a:extLst>
          </p:cNvPr>
          <p:cNvSpPr>
            <a:spLocks noGrp="1"/>
          </p:cNvSpPr>
          <p:nvPr>
            <p:ph type="dt" sz="half" idx="10"/>
          </p:nvPr>
        </p:nvSpPr>
        <p:spPr/>
        <p:txBody>
          <a:bodyPr/>
          <a:lstStyle/>
          <a:p>
            <a:fld id="{65BA3B5A-66B6-4454-8F9E-33AFC4A8DF81}" type="datetime1">
              <a:rPr lang="en-MY" smtClean="0"/>
              <a:t>6/6/2021</a:t>
            </a:fld>
            <a:endParaRPr lang="en-MY"/>
          </a:p>
        </p:txBody>
      </p:sp>
      <p:sp>
        <p:nvSpPr>
          <p:cNvPr id="5" name="Footer Placeholder 4">
            <a:extLst>
              <a:ext uri="{FF2B5EF4-FFF2-40B4-BE49-F238E27FC236}">
                <a16:creationId xmlns:a16="http://schemas.microsoft.com/office/drawing/2014/main" id="{B6895F5D-A2FE-4047-BC22-F2A17DE931C6}"/>
              </a:ext>
            </a:extLst>
          </p:cNvPr>
          <p:cNvSpPr>
            <a:spLocks noGrp="1"/>
          </p:cNvSpPr>
          <p:nvPr>
            <p:ph type="ftr" sz="quarter" idx="11"/>
          </p:nvPr>
        </p:nvSpPr>
        <p:spPr/>
        <p:txBody>
          <a:bodyPr/>
          <a:lstStyle/>
          <a:p>
            <a:r>
              <a:rPr lang="en-MY"/>
              <a:t>Build an All-Star LinkedIn Profile</a:t>
            </a:r>
          </a:p>
        </p:txBody>
      </p:sp>
      <p:sp>
        <p:nvSpPr>
          <p:cNvPr id="6" name="Slide Number Placeholder 5">
            <a:extLst>
              <a:ext uri="{FF2B5EF4-FFF2-40B4-BE49-F238E27FC236}">
                <a16:creationId xmlns:a16="http://schemas.microsoft.com/office/drawing/2014/main" id="{85DC68DA-9B04-48AA-8436-6F98C17C5B6E}"/>
              </a:ext>
            </a:extLst>
          </p:cNvPr>
          <p:cNvSpPr>
            <a:spLocks noGrp="1"/>
          </p:cNvSpPr>
          <p:nvPr>
            <p:ph type="sldNum" sz="quarter" idx="12"/>
          </p:nvPr>
        </p:nvSpPr>
        <p:spPr/>
        <p:txBody>
          <a:bodyPr/>
          <a:lstStyle/>
          <a:p>
            <a:fld id="{EF3352F1-D5C8-4BB4-9FDE-FF190884A193}" type="slidenum">
              <a:rPr lang="en-MY" smtClean="0"/>
              <a:t>5</a:t>
            </a:fld>
            <a:endParaRPr lang="en-MY"/>
          </a:p>
        </p:txBody>
      </p:sp>
      <p:sp>
        <p:nvSpPr>
          <p:cNvPr id="7" name="Title 1">
            <a:extLst>
              <a:ext uri="{FF2B5EF4-FFF2-40B4-BE49-F238E27FC236}">
                <a16:creationId xmlns:a16="http://schemas.microsoft.com/office/drawing/2014/main" id="{9D90CC00-F20A-4764-8BB1-1891CF8EE11D}"/>
              </a:ext>
            </a:extLst>
          </p:cNvPr>
          <p:cNvSpPr>
            <a:spLocks noGrp="1"/>
          </p:cNvSpPr>
          <p:nvPr>
            <p:ph type="title"/>
          </p:nvPr>
        </p:nvSpPr>
        <p:spPr>
          <a:xfrm>
            <a:off x="6081993" y="1900065"/>
            <a:ext cx="5857459" cy="3057868"/>
          </a:xfrm>
        </p:spPr>
        <p:txBody>
          <a:bodyPr/>
          <a:lstStyle/>
          <a:p>
            <a:r>
              <a:rPr lang="en-MY" sz="2800" dirty="0"/>
              <a:t>  If you want to be treated humanely, make yourself HUMAN!</a:t>
            </a:r>
            <a:br>
              <a:rPr lang="en-MY" sz="2800" dirty="0"/>
            </a:br>
            <a:br>
              <a:rPr lang="en-MY" sz="2800" dirty="0"/>
            </a:br>
            <a:r>
              <a:rPr lang="en-MY" sz="2800" dirty="0"/>
              <a:t>Why?</a:t>
            </a:r>
            <a:br>
              <a:rPr lang="en-MY" sz="2800" dirty="0"/>
            </a:br>
            <a:br>
              <a:rPr lang="en-MY" sz="2800" dirty="0"/>
            </a:br>
            <a:r>
              <a:rPr lang="en-MY" sz="2800" dirty="0"/>
              <a:t>Because YOU’RE worth it!</a:t>
            </a:r>
            <a:br>
              <a:rPr lang="en-MY" sz="2800" dirty="0"/>
            </a:br>
            <a:br>
              <a:rPr lang="en-MY" sz="2800" dirty="0"/>
            </a:br>
            <a:r>
              <a:rPr lang="en-MY" sz="2800" dirty="0"/>
              <a:t>NOT some 5 or 6 digit number!</a:t>
            </a:r>
          </a:p>
        </p:txBody>
      </p:sp>
    </p:spTree>
    <p:extLst>
      <p:ext uri="{BB962C8B-B14F-4D97-AF65-F5344CB8AC3E}">
        <p14:creationId xmlns:p14="http://schemas.microsoft.com/office/powerpoint/2010/main" val="33267365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ircle(in)">
                                      <p:cBhvr>
                                        <p:cTn id="3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a:spLocks noGrp="1"/>
          </p:cNvSpPr>
          <p:nvPr>
            <p:ph type="title"/>
          </p:nvPr>
        </p:nvSpPr>
        <p:spPr>
          <a:xfrm>
            <a:off x="831851" y="1709739"/>
            <a:ext cx="10515600" cy="2852737"/>
          </a:xfrm>
          <a:prstGeom prst="rect">
            <a:avLst/>
          </a:prstGeom>
          <a:noFill/>
          <a:ln>
            <a:noFill/>
          </a:ln>
        </p:spPr>
        <p:txBody>
          <a:bodyPr spcFirstLastPara="1" wrap="square" lIns="91425" tIns="45700" rIns="91425" bIns="45700" anchor="b" anchorCtr="0">
            <a:noAutofit/>
          </a:bodyPr>
          <a:lstStyle/>
          <a:p>
            <a:pPr marL="914400" lvl="0" indent="-914400" algn="ctr" rtl="0">
              <a:spcBef>
                <a:spcPts val="0"/>
              </a:spcBef>
              <a:spcAft>
                <a:spcPts val="0"/>
              </a:spcAft>
              <a:buNone/>
            </a:pPr>
            <a:r>
              <a:rPr lang="en-MY"/>
              <a:t>Would you enter an interview room without knocking the door?</a:t>
            </a:r>
            <a:endParaRPr/>
          </a:p>
        </p:txBody>
      </p:sp>
      <p:sp>
        <p:nvSpPr>
          <p:cNvPr id="132" name="Google Shape;132;p5"/>
          <p:cNvSpPr txBox="1">
            <a:spLocks noGrp="1"/>
          </p:cNvSpPr>
          <p:nvPr>
            <p:ph type="dt" idx="10"/>
          </p:nvPr>
        </p:nvSpPr>
        <p:spPr>
          <a:xfrm>
            <a:off x="609600" y="658646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33" name="Google Shape;133;p5"/>
          <p:cNvSpPr txBox="1">
            <a:spLocks noGrp="1"/>
          </p:cNvSpPr>
          <p:nvPr>
            <p:ph type="ftr" idx="11"/>
          </p:nvPr>
        </p:nvSpPr>
        <p:spPr>
          <a:xfrm>
            <a:off x="4165600" y="6540178"/>
            <a:ext cx="3860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34" name="Google Shape;134;p5"/>
          <p:cNvSpPr txBox="1">
            <a:spLocks noGrp="1"/>
          </p:cNvSpPr>
          <p:nvPr>
            <p:ph type="sldNum" idx="12"/>
          </p:nvPr>
        </p:nvSpPr>
        <p:spPr>
          <a:xfrm>
            <a:off x="8989391" y="6526926"/>
            <a:ext cx="28448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MY"/>
              <a:t>50</a:t>
            </a:fld>
            <a:endParaRPr/>
          </a:p>
        </p:txBody>
      </p:sp>
    </p:spTree>
  </p:cSld>
  <p:clrMapOvr>
    <a:masterClrMapping/>
  </p:clrMapOvr>
  <p:transition spd="slow">
    <p:push/>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6"/>
          <p:cNvSpPr txBox="1">
            <a:spLocks noGrp="1"/>
          </p:cNvSpPr>
          <p:nvPr>
            <p:ph type="title"/>
          </p:nvPr>
        </p:nvSpPr>
        <p:spPr>
          <a:xfrm>
            <a:off x="831851" y="1709739"/>
            <a:ext cx="10515600" cy="2852737"/>
          </a:xfrm>
          <a:prstGeom prst="rect">
            <a:avLst/>
          </a:prstGeom>
          <a:noFill/>
          <a:ln>
            <a:noFill/>
          </a:ln>
        </p:spPr>
        <p:txBody>
          <a:bodyPr spcFirstLastPara="1" wrap="square" lIns="91425" tIns="45700" rIns="91425" bIns="45700" anchor="b" anchorCtr="0">
            <a:noAutofit/>
          </a:bodyPr>
          <a:lstStyle/>
          <a:p>
            <a:pPr marL="914400" lvl="0" indent="-914400" algn="ctr" rtl="0">
              <a:spcBef>
                <a:spcPts val="0"/>
              </a:spcBef>
              <a:spcAft>
                <a:spcPts val="0"/>
              </a:spcAft>
              <a:buNone/>
            </a:pPr>
            <a:r>
              <a:rPr lang="en-MY"/>
              <a:t>Then how can you send connection invites </a:t>
            </a:r>
            <a:r>
              <a:rPr lang="en-MY">
                <a:solidFill>
                  <a:srgbClr val="FF0000"/>
                </a:solidFill>
              </a:rPr>
              <a:t>WITHOUT</a:t>
            </a:r>
            <a:r>
              <a:rPr lang="en-MY"/>
              <a:t> a NOTE!</a:t>
            </a:r>
            <a:endParaRPr/>
          </a:p>
        </p:txBody>
      </p:sp>
      <p:sp>
        <p:nvSpPr>
          <p:cNvPr id="140" name="Google Shape;140;p6"/>
          <p:cNvSpPr txBox="1">
            <a:spLocks noGrp="1"/>
          </p:cNvSpPr>
          <p:nvPr>
            <p:ph type="dt" idx="10"/>
          </p:nvPr>
        </p:nvSpPr>
        <p:spPr>
          <a:xfrm>
            <a:off x="609600" y="655343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41" name="Google Shape;141;p6"/>
          <p:cNvSpPr txBox="1">
            <a:spLocks noGrp="1"/>
          </p:cNvSpPr>
          <p:nvPr>
            <p:ph type="ftr" idx="11"/>
          </p:nvPr>
        </p:nvSpPr>
        <p:spPr>
          <a:xfrm>
            <a:off x="4165600" y="6553430"/>
            <a:ext cx="3860800" cy="3651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MY"/>
              <a:t>LinkedIn for Networking</a:t>
            </a:r>
            <a:endParaRPr/>
          </a:p>
        </p:txBody>
      </p:sp>
      <p:sp>
        <p:nvSpPr>
          <p:cNvPr id="142" name="Google Shape;142;p6"/>
          <p:cNvSpPr txBox="1">
            <a:spLocks noGrp="1"/>
          </p:cNvSpPr>
          <p:nvPr>
            <p:ph type="sldNum" idx="12"/>
          </p:nvPr>
        </p:nvSpPr>
        <p:spPr>
          <a:xfrm>
            <a:off x="11330607" y="6540178"/>
            <a:ext cx="397565"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MY"/>
              <a:t>51</a:t>
            </a:fld>
            <a:endParaRPr/>
          </a:p>
        </p:txBody>
      </p:sp>
    </p:spTree>
  </p:cSld>
  <p:clrMapOvr>
    <a:masterClrMapping/>
  </p:clrMapOvr>
  <p:transition spd="slow">
    <p:push/>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7"/>
          <p:cNvSpPr txBox="1">
            <a:spLocks noGrp="1"/>
          </p:cNvSpPr>
          <p:nvPr>
            <p:ph type="title"/>
          </p:nvPr>
        </p:nvSpPr>
        <p:spPr>
          <a:xfrm>
            <a:off x="609600" y="0"/>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2- Note the Note </a:t>
            </a:r>
            <a:endParaRPr dirty="0">
              <a:solidFill>
                <a:schemeClr val="tx1">
                  <a:lumMod val="50000"/>
                </a:schemeClr>
              </a:solidFill>
            </a:endParaRPr>
          </a:p>
        </p:txBody>
      </p:sp>
      <p:sp>
        <p:nvSpPr>
          <p:cNvPr id="149" name="Google Shape;149;p7"/>
          <p:cNvSpPr txBox="1">
            <a:spLocks noGrp="1"/>
          </p:cNvSpPr>
          <p:nvPr>
            <p:ph type="body" idx="1"/>
          </p:nvPr>
        </p:nvSpPr>
        <p:spPr>
          <a:xfrm>
            <a:off x="609600" y="943444"/>
            <a:ext cx="10972800" cy="5285078"/>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Hi, I would like to connect with you. </a:t>
            </a:r>
            <a:r>
              <a:rPr lang="en-MY" sz="3600" b="1">
                <a:solidFill>
                  <a:srgbClr val="FF0000"/>
                </a:solidFill>
              </a:rPr>
              <a:t>🗶</a:t>
            </a:r>
            <a:endParaRPr sz="3600" b="1">
              <a:solidFill>
                <a:srgbClr val="FF0000"/>
              </a:solidFill>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720"/>
              </a:spcBef>
              <a:spcAft>
                <a:spcPts val="0"/>
              </a:spcAft>
              <a:buClr>
                <a:schemeClr val="dk1"/>
              </a:buClr>
              <a:buSzPts val="2400"/>
              <a:buChar char="•"/>
            </a:pPr>
            <a:r>
              <a:rPr lang="en-MY"/>
              <a:t>Hi, I’m looking for a job. My resume is attached. Looking forward to hear from you.</a:t>
            </a:r>
            <a:r>
              <a:rPr lang="en-MY">
                <a:solidFill>
                  <a:srgbClr val="FF0000"/>
                </a:solidFill>
              </a:rPr>
              <a:t> </a:t>
            </a:r>
            <a:r>
              <a:rPr lang="en-MY" sz="3600" b="1">
                <a:solidFill>
                  <a:srgbClr val="FF0000"/>
                </a:solidFill>
              </a:rPr>
              <a:t>🗶</a:t>
            </a:r>
            <a:endParaRPr/>
          </a:p>
          <a:p>
            <a:pPr marL="0" lvl="0" indent="0" algn="l" rtl="0">
              <a:spcBef>
                <a:spcPts val="480"/>
              </a:spcBef>
              <a:spcAft>
                <a:spcPts val="0"/>
              </a:spcAft>
              <a:buClr>
                <a:schemeClr val="dk1"/>
              </a:buClr>
              <a:buSzPts val="2400"/>
              <a:buNone/>
            </a:pPr>
            <a:endParaRPr/>
          </a:p>
          <a:p>
            <a:pPr marL="342900" lvl="0" indent="-342900" algn="l" rtl="0">
              <a:spcBef>
                <a:spcPts val="720"/>
              </a:spcBef>
              <a:spcAft>
                <a:spcPts val="0"/>
              </a:spcAft>
              <a:buClr>
                <a:schemeClr val="dk1"/>
              </a:buClr>
              <a:buSzPts val="2400"/>
              <a:buChar char="•"/>
            </a:pPr>
            <a:r>
              <a:rPr lang="en-MY"/>
              <a:t>Hi, could you connect me with the HR of your company? </a:t>
            </a:r>
            <a:r>
              <a:rPr lang="en-MY" sz="3600" b="1">
                <a:solidFill>
                  <a:srgbClr val="FF0000"/>
                </a:solidFill>
              </a:rPr>
              <a:t>🗶</a:t>
            </a:r>
            <a:endParaRPr sz="3600" b="1">
              <a:solidFill>
                <a:srgbClr val="FF0000"/>
              </a:solidFill>
            </a:endParaRPr>
          </a:p>
          <a:p>
            <a:pPr marL="342900" lvl="0" indent="-19050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endParaRPr/>
          </a:p>
          <a:p>
            <a:pPr marL="342900" lvl="0" indent="-342900" algn="l" rtl="0">
              <a:spcBef>
                <a:spcPts val="720"/>
              </a:spcBef>
              <a:spcAft>
                <a:spcPts val="0"/>
              </a:spcAft>
              <a:buClr>
                <a:schemeClr val="dk1"/>
              </a:buClr>
              <a:buSzPts val="2400"/>
              <a:buChar char="•"/>
            </a:pPr>
            <a:r>
              <a:rPr lang="en-MY"/>
              <a:t>Hi, are there any vacancies available in your company? </a:t>
            </a:r>
            <a:r>
              <a:rPr lang="en-MY" sz="3600" b="1">
                <a:solidFill>
                  <a:srgbClr val="FF0000"/>
                </a:solidFill>
              </a:rPr>
              <a:t>🗶</a:t>
            </a:r>
            <a:endParaRPr/>
          </a:p>
        </p:txBody>
      </p:sp>
      <p:sp>
        <p:nvSpPr>
          <p:cNvPr id="150" name="Google Shape;150;p7"/>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51" name="Google Shape;151;p7"/>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52" name="Google Shape;152;p7"/>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52</a:t>
            </a:fld>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9">
                                            <p:txEl>
                                              <p:pRg st="0" end="0"/>
                                            </p:txEl>
                                          </p:spTgt>
                                        </p:tgtEl>
                                        <p:attrNameLst>
                                          <p:attrName>style.visibility</p:attrName>
                                        </p:attrNameLst>
                                      </p:cBhvr>
                                      <p:to>
                                        <p:strVal val="visible"/>
                                      </p:to>
                                    </p:set>
                                    <p:anim calcmode="lin" valueType="num">
                                      <p:cBhvr additive="base">
                                        <p:cTn id="7" dur="500"/>
                                        <p:tgtEl>
                                          <p:spTgt spid="14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9">
                                            <p:txEl>
                                              <p:pRg st="1" end="1"/>
                                            </p:txEl>
                                          </p:spTgt>
                                        </p:tgtEl>
                                        <p:attrNameLst>
                                          <p:attrName>style.visibility</p:attrName>
                                        </p:attrNameLst>
                                      </p:cBhvr>
                                      <p:to>
                                        <p:strVal val="visible"/>
                                      </p:to>
                                    </p:set>
                                    <p:anim calcmode="lin" valueType="num">
                                      <p:cBhvr additive="base">
                                        <p:cTn id="12" dur="500"/>
                                        <p:tgtEl>
                                          <p:spTgt spid="14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9">
                                            <p:txEl>
                                              <p:pRg st="2" end="2"/>
                                            </p:txEl>
                                          </p:spTgt>
                                        </p:tgtEl>
                                        <p:attrNameLst>
                                          <p:attrName>style.visibility</p:attrName>
                                        </p:attrNameLst>
                                      </p:cBhvr>
                                      <p:to>
                                        <p:strVal val="visible"/>
                                      </p:to>
                                    </p:set>
                                    <p:anim calcmode="lin" valueType="num">
                                      <p:cBhvr additive="base">
                                        <p:cTn id="17" dur="500"/>
                                        <p:tgtEl>
                                          <p:spTgt spid="14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49">
                                            <p:txEl>
                                              <p:pRg st="3" end="3"/>
                                            </p:txEl>
                                          </p:spTgt>
                                        </p:tgtEl>
                                        <p:attrNameLst>
                                          <p:attrName>style.visibility</p:attrName>
                                        </p:attrNameLst>
                                      </p:cBhvr>
                                      <p:to>
                                        <p:strVal val="visible"/>
                                      </p:to>
                                    </p:set>
                                    <p:anim calcmode="lin" valueType="num">
                                      <p:cBhvr additive="base">
                                        <p:cTn id="22" dur="500"/>
                                        <p:tgtEl>
                                          <p:spTgt spid="14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49">
                                            <p:txEl>
                                              <p:pRg st="4" end="4"/>
                                            </p:txEl>
                                          </p:spTgt>
                                        </p:tgtEl>
                                        <p:attrNameLst>
                                          <p:attrName>style.visibility</p:attrName>
                                        </p:attrNameLst>
                                      </p:cBhvr>
                                      <p:to>
                                        <p:strVal val="visible"/>
                                      </p:to>
                                    </p:set>
                                    <p:anim calcmode="lin" valueType="num">
                                      <p:cBhvr additive="base">
                                        <p:cTn id="27" dur="500"/>
                                        <p:tgtEl>
                                          <p:spTgt spid="14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49">
                                            <p:txEl>
                                              <p:pRg st="5" end="5"/>
                                            </p:txEl>
                                          </p:spTgt>
                                        </p:tgtEl>
                                        <p:attrNameLst>
                                          <p:attrName>style.visibility</p:attrName>
                                        </p:attrNameLst>
                                      </p:cBhvr>
                                      <p:to>
                                        <p:strVal val="visible"/>
                                      </p:to>
                                    </p:set>
                                    <p:anim calcmode="lin" valueType="num">
                                      <p:cBhvr additive="base">
                                        <p:cTn id="32" dur="500"/>
                                        <p:tgtEl>
                                          <p:spTgt spid="14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9">
                                            <p:txEl>
                                              <p:pRg st="6" end="6"/>
                                            </p:txEl>
                                          </p:spTgt>
                                        </p:tgtEl>
                                        <p:attrNameLst>
                                          <p:attrName>style.visibility</p:attrName>
                                        </p:attrNameLst>
                                      </p:cBhvr>
                                      <p:to>
                                        <p:strVal val="visible"/>
                                      </p:to>
                                    </p:set>
                                    <p:anim calcmode="lin" valueType="num">
                                      <p:cBhvr additive="base">
                                        <p:cTn id="37" dur="500"/>
                                        <p:tgtEl>
                                          <p:spTgt spid="14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49">
                                            <p:txEl>
                                              <p:pRg st="7" end="7"/>
                                            </p:txEl>
                                          </p:spTgt>
                                        </p:tgtEl>
                                        <p:attrNameLst>
                                          <p:attrName>style.visibility</p:attrName>
                                        </p:attrNameLst>
                                      </p:cBhvr>
                                      <p:to>
                                        <p:strVal val="visible"/>
                                      </p:to>
                                    </p:set>
                                    <p:anim calcmode="lin" valueType="num">
                                      <p:cBhvr additive="base">
                                        <p:cTn id="42" dur="500"/>
                                        <p:tgtEl>
                                          <p:spTgt spid="14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49">
                                            <p:txEl>
                                              <p:pRg st="8" end="8"/>
                                            </p:txEl>
                                          </p:spTgt>
                                        </p:tgtEl>
                                        <p:attrNameLst>
                                          <p:attrName>style.visibility</p:attrName>
                                        </p:attrNameLst>
                                      </p:cBhvr>
                                      <p:to>
                                        <p:strVal val="visible"/>
                                      </p:to>
                                    </p:set>
                                    <p:anim calcmode="lin" valueType="num">
                                      <p:cBhvr additive="base">
                                        <p:cTn id="47" dur="500"/>
                                        <p:tgtEl>
                                          <p:spTgt spid="149">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a:spLocks noGrp="1"/>
          </p:cNvSpPr>
          <p:nvPr>
            <p:ph type="title"/>
          </p:nvPr>
        </p:nvSpPr>
        <p:spPr>
          <a:xfrm>
            <a:off x="609600" y="230122"/>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a:solidFill>
                  <a:schemeClr val="tx1">
                    <a:lumMod val="50000"/>
                  </a:schemeClr>
                </a:solidFill>
              </a:rPr>
              <a:t>Include the How and Why?</a:t>
            </a:r>
            <a:endParaRPr>
              <a:solidFill>
                <a:schemeClr val="tx1">
                  <a:lumMod val="50000"/>
                </a:schemeClr>
              </a:solidFill>
            </a:endParaRPr>
          </a:p>
        </p:txBody>
      </p:sp>
      <p:sp>
        <p:nvSpPr>
          <p:cNvPr id="158" name="Google Shape;158;p8"/>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MY"/>
              <a:t>Dear Mr. Joseph, </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I found your post on ‘revised marketing strategies post Covid’ really insightful. I’m a marketing student &amp; would definitely want to stay updated &amp; learn a lot from you.</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Take Care</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Rahul</a:t>
            </a:r>
            <a:endParaRPr/>
          </a:p>
          <a:p>
            <a:pPr marL="0" lvl="0" indent="0" algn="l" rtl="0">
              <a:spcBef>
                <a:spcPts val="480"/>
              </a:spcBef>
              <a:spcAft>
                <a:spcPts val="0"/>
              </a:spcAft>
              <a:buClr>
                <a:schemeClr val="dk1"/>
              </a:buClr>
              <a:buSzPts val="2400"/>
              <a:buNone/>
            </a:pPr>
            <a:endParaRPr/>
          </a:p>
        </p:txBody>
      </p:sp>
      <p:sp>
        <p:nvSpPr>
          <p:cNvPr id="159" name="Google Shape;159;p8"/>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60" name="Google Shape;160;p8"/>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61" name="Google Shape;161;p8"/>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53</a:t>
            </a:fld>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 calcmode="lin" valueType="num">
                                      <p:cBhvr additive="base">
                                        <p:cTn id="7" dur="500"/>
                                        <p:tgtEl>
                                          <p:spTgt spid="15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 calcmode="lin" valueType="num">
                                      <p:cBhvr additive="base">
                                        <p:cTn id="12" dur="500"/>
                                        <p:tgtEl>
                                          <p:spTgt spid="15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 calcmode="lin" valueType="num">
                                      <p:cBhvr additive="base">
                                        <p:cTn id="17" dur="500"/>
                                        <p:tgtEl>
                                          <p:spTgt spid="15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58">
                                            <p:txEl>
                                              <p:pRg st="3" end="3"/>
                                            </p:txEl>
                                          </p:spTgt>
                                        </p:tgtEl>
                                        <p:attrNameLst>
                                          <p:attrName>style.visibility</p:attrName>
                                        </p:attrNameLst>
                                      </p:cBhvr>
                                      <p:to>
                                        <p:strVal val="visible"/>
                                      </p:to>
                                    </p:set>
                                    <p:anim calcmode="lin" valueType="num">
                                      <p:cBhvr additive="base">
                                        <p:cTn id="22" dur="500"/>
                                        <p:tgtEl>
                                          <p:spTgt spid="15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8">
                                            <p:txEl>
                                              <p:pRg st="4" end="4"/>
                                            </p:txEl>
                                          </p:spTgt>
                                        </p:tgtEl>
                                        <p:attrNameLst>
                                          <p:attrName>style.visibility</p:attrName>
                                        </p:attrNameLst>
                                      </p:cBhvr>
                                      <p:to>
                                        <p:strVal val="visible"/>
                                      </p:to>
                                    </p:set>
                                    <p:anim calcmode="lin" valueType="num">
                                      <p:cBhvr additive="base">
                                        <p:cTn id="27" dur="500"/>
                                        <p:tgtEl>
                                          <p:spTgt spid="15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58">
                                            <p:txEl>
                                              <p:pRg st="5" end="5"/>
                                            </p:txEl>
                                          </p:spTgt>
                                        </p:tgtEl>
                                        <p:attrNameLst>
                                          <p:attrName>style.visibility</p:attrName>
                                        </p:attrNameLst>
                                      </p:cBhvr>
                                      <p:to>
                                        <p:strVal val="visible"/>
                                      </p:to>
                                    </p:set>
                                    <p:anim calcmode="lin" valueType="num">
                                      <p:cBhvr additive="base">
                                        <p:cTn id="32" dur="500"/>
                                        <p:tgtEl>
                                          <p:spTgt spid="15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8">
                                            <p:txEl>
                                              <p:pRg st="6" end="6"/>
                                            </p:txEl>
                                          </p:spTgt>
                                        </p:tgtEl>
                                        <p:attrNameLst>
                                          <p:attrName>style.visibility</p:attrName>
                                        </p:attrNameLst>
                                      </p:cBhvr>
                                      <p:to>
                                        <p:strVal val="visible"/>
                                      </p:to>
                                    </p:set>
                                    <p:anim calcmode="lin" valueType="num">
                                      <p:cBhvr additive="base">
                                        <p:cTn id="37" dur="500"/>
                                        <p:tgtEl>
                                          <p:spTgt spid="15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58">
                                            <p:txEl>
                                              <p:pRg st="7" end="7"/>
                                            </p:txEl>
                                          </p:spTgt>
                                        </p:tgtEl>
                                        <p:attrNameLst>
                                          <p:attrName>style.visibility</p:attrName>
                                        </p:attrNameLst>
                                      </p:cBhvr>
                                      <p:to>
                                        <p:strVal val="visible"/>
                                      </p:to>
                                    </p:set>
                                    <p:anim calcmode="lin" valueType="num">
                                      <p:cBhvr additive="base">
                                        <p:cTn id="42" dur="500"/>
                                        <p:tgtEl>
                                          <p:spTgt spid="15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r>
              <a:rPr lang="en-MY"/>
              <a:t>Hi Tina,</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I’m also a member of the KLM Marketing LinkedIn group and I always find your posts to be incredibly helpful and thought-provoking. I’d love to be able to keep in touch and hear more about your work.</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All the Best,</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Priya</a:t>
            </a:r>
            <a:endParaRPr/>
          </a:p>
          <a:p>
            <a:pPr marL="342900" lvl="0" indent="-190500" algn="l" rtl="0">
              <a:spcBef>
                <a:spcPts val="480"/>
              </a:spcBef>
              <a:spcAft>
                <a:spcPts val="0"/>
              </a:spcAft>
              <a:buClr>
                <a:schemeClr val="dk1"/>
              </a:buClr>
              <a:buSzPts val="2400"/>
              <a:buNone/>
            </a:pPr>
            <a:endParaRPr/>
          </a:p>
        </p:txBody>
      </p:sp>
      <p:sp>
        <p:nvSpPr>
          <p:cNvPr id="167" name="Google Shape;167;p9"/>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68" name="Google Shape;168;p9"/>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169" name="Google Shape;169;p9"/>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54</a:t>
            </a:fld>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6">
                                            <p:txEl>
                                              <p:pRg st="0" end="0"/>
                                            </p:txEl>
                                          </p:spTgt>
                                        </p:tgtEl>
                                        <p:attrNameLst>
                                          <p:attrName>style.visibility</p:attrName>
                                        </p:attrNameLst>
                                      </p:cBhvr>
                                      <p:to>
                                        <p:strVal val="visible"/>
                                      </p:to>
                                    </p:set>
                                    <p:anim calcmode="lin" valueType="num">
                                      <p:cBhvr additive="base">
                                        <p:cTn id="7" dur="500"/>
                                        <p:tgtEl>
                                          <p:spTgt spid="16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66">
                                            <p:txEl>
                                              <p:pRg st="1" end="1"/>
                                            </p:txEl>
                                          </p:spTgt>
                                        </p:tgtEl>
                                        <p:attrNameLst>
                                          <p:attrName>style.visibility</p:attrName>
                                        </p:attrNameLst>
                                      </p:cBhvr>
                                      <p:to>
                                        <p:strVal val="visible"/>
                                      </p:to>
                                    </p:set>
                                    <p:anim calcmode="lin" valueType="num">
                                      <p:cBhvr additive="base">
                                        <p:cTn id="12" dur="500"/>
                                        <p:tgtEl>
                                          <p:spTgt spid="16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66">
                                            <p:txEl>
                                              <p:pRg st="2" end="2"/>
                                            </p:txEl>
                                          </p:spTgt>
                                        </p:tgtEl>
                                        <p:attrNameLst>
                                          <p:attrName>style.visibility</p:attrName>
                                        </p:attrNameLst>
                                      </p:cBhvr>
                                      <p:to>
                                        <p:strVal val="visible"/>
                                      </p:to>
                                    </p:set>
                                    <p:anim calcmode="lin" valueType="num">
                                      <p:cBhvr additive="base">
                                        <p:cTn id="17" dur="500"/>
                                        <p:tgtEl>
                                          <p:spTgt spid="16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66">
                                            <p:txEl>
                                              <p:pRg st="3" end="3"/>
                                            </p:txEl>
                                          </p:spTgt>
                                        </p:tgtEl>
                                        <p:attrNameLst>
                                          <p:attrName>style.visibility</p:attrName>
                                        </p:attrNameLst>
                                      </p:cBhvr>
                                      <p:to>
                                        <p:strVal val="visible"/>
                                      </p:to>
                                    </p:set>
                                    <p:anim calcmode="lin" valueType="num">
                                      <p:cBhvr additive="base">
                                        <p:cTn id="22" dur="500"/>
                                        <p:tgtEl>
                                          <p:spTgt spid="16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6">
                                            <p:txEl>
                                              <p:pRg st="4" end="4"/>
                                            </p:txEl>
                                          </p:spTgt>
                                        </p:tgtEl>
                                        <p:attrNameLst>
                                          <p:attrName>style.visibility</p:attrName>
                                        </p:attrNameLst>
                                      </p:cBhvr>
                                      <p:to>
                                        <p:strVal val="visible"/>
                                      </p:to>
                                    </p:set>
                                    <p:anim calcmode="lin" valueType="num">
                                      <p:cBhvr additive="base">
                                        <p:cTn id="27" dur="500"/>
                                        <p:tgtEl>
                                          <p:spTgt spid="16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66">
                                            <p:txEl>
                                              <p:pRg st="5" end="5"/>
                                            </p:txEl>
                                          </p:spTgt>
                                        </p:tgtEl>
                                        <p:attrNameLst>
                                          <p:attrName>style.visibility</p:attrName>
                                        </p:attrNameLst>
                                      </p:cBhvr>
                                      <p:to>
                                        <p:strVal val="visible"/>
                                      </p:to>
                                    </p:set>
                                    <p:anim calcmode="lin" valueType="num">
                                      <p:cBhvr additive="base">
                                        <p:cTn id="32" dur="500"/>
                                        <p:tgtEl>
                                          <p:spTgt spid="16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6">
                                            <p:txEl>
                                              <p:pRg st="6" end="6"/>
                                            </p:txEl>
                                          </p:spTgt>
                                        </p:tgtEl>
                                        <p:attrNameLst>
                                          <p:attrName>style.visibility</p:attrName>
                                        </p:attrNameLst>
                                      </p:cBhvr>
                                      <p:to>
                                        <p:strVal val="visible"/>
                                      </p:to>
                                    </p:set>
                                    <p:anim calcmode="lin" valueType="num">
                                      <p:cBhvr additive="base">
                                        <p:cTn id="37" dur="500"/>
                                        <p:tgtEl>
                                          <p:spTgt spid="16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66">
                                            <p:txEl>
                                              <p:pRg st="7" end="7"/>
                                            </p:txEl>
                                          </p:spTgt>
                                        </p:tgtEl>
                                        <p:attrNameLst>
                                          <p:attrName>style.visibility</p:attrName>
                                        </p:attrNameLst>
                                      </p:cBhvr>
                                      <p:to>
                                        <p:strVal val="visible"/>
                                      </p:to>
                                    </p:set>
                                    <p:anim calcmode="lin" valueType="num">
                                      <p:cBhvr additive="base">
                                        <p:cTn id="42" dur="500"/>
                                        <p:tgtEl>
                                          <p:spTgt spid="16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0"/>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75" name="Google Shape;175;p10"/>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Build an All-Star LinkedIn Profile</a:t>
            </a:r>
            <a:endParaRPr/>
          </a:p>
        </p:txBody>
      </p:sp>
      <p:sp>
        <p:nvSpPr>
          <p:cNvPr id="176" name="Google Shape;176;p10"/>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55</a:t>
            </a:fld>
            <a:endParaRPr/>
          </a:p>
        </p:txBody>
      </p:sp>
      <p:pic>
        <p:nvPicPr>
          <p:cNvPr id="177" name="Google Shape;177;p10"/>
          <p:cNvPicPr preferRelativeResize="0"/>
          <p:nvPr/>
        </p:nvPicPr>
        <p:blipFill rotWithShape="1">
          <a:blip r:embed="rId3">
            <a:alphaModFix/>
          </a:blip>
          <a:srcRect l="30462" t="22961" r="35973" b="30041"/>
          <a:stretch/>
        </p:blipFill>
        <p:spPr>
          <a:xfrm>
            <a:off x="279513" y="305836"/>
            <a:ext cx="6613657" cy="5206457"/>
          </a:xfrm>
          <a:prstGeom prst="rect">
            <a:avLst/>
          </a:prstGeom>
          <a:noFill/>
          <a:ln>
            <a:noFill/>
          </a:ln>
        </p:spPr>
      </p:pic>
      <p:pic>
        <p:nvPicPr>
          <p:cNvPr id="178" name="Google Shape;178;p10"/>
          <p:cNvPicPr preferRelativeResize="0"/>
          <p:nvPr/>
        </p:nvPicPr>
        <p:blipFill rotWithShape="1">
          <a:blip r:embed="rId4">
            <a:alphaModFix/>
          </a:blip>
          <a:srcRect l="30000" t="22531" r="35615" b="30452"/>
          <a:stretch/>
        </p:blipFill>
        <p:spPr>
          <a:xfrm>
            <a:off x="6893170" y="970670"/>
            <a:ext cx="5084354" cy="3908698"/>
          </a:xfrm>
          <a:prstGeom prst="rect">
            <a:avLst/>
          </a:prstGeom>
          <a:noFill/>
          <a:ln>
            <a:noFill/>
          </a:ln>
        </p:spPr>
      </p:pic>
      <p:sp>
        <p:nvSpPr>
          <p:cNvPr id="179" name="Google Shape;179;p10"/>
          <p:cNvSpPr/>
          <p:nvPr/>
        </p:nvSpPr>
        <p:spPr>
          <a:xfrm>
            <a:off x="7441809" y="3882683"/>
            <a:ext cx="562708" cy="18288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185" name="Google Shape;185;p11"/>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Build an All-Star LinkedIn Profile</a:t>
            </a:r>
            <a:endParaRPr/>
          </a:p>
        </p:txBody>
      </p:sp>
      <p:sp>
        <p:nvSpPr>
          <p:cNvPr id="186" name="Google Shape;186;p11"/>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56</a:t>
            </a:fld>
            <a:endParaRPr/>
          </a:p>
        </p:txBody>
      </p:sp>
      <p:pic>
        <p:nvPicPr>
          <p:cNvPr id="187" name="Google Shape;187;p11"/>
          <p:cNvPicPr preferRelativeResize="0"/>
          <p:nvPr/>
        </p:nvPicPr>
        <p:blipFill rotWithShape="1">
          <a:blip r:embed="rId3">
            <a:alphaModFix/>
          </a:blip>
          <a:srcRect l="29791" t="20463" r="35328" b="30559"/>
          <a:stretch/>
        </p:blipFill>
        <p:spPr>
          <a:xfrm>
            <a:off x="2250832" y="390191"/>
            <a:ext cx="7061981" cy="5575251"/>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2"/>
          <p:cNvSpPr txBox="1">
            <a:spLocks noGrp="1"/>
          </p:cNvSpPr>
          <p:nvPr>
            <p:ph type="body" idx="1"/>
          </p:nvPr>
        </p:nvSpPr>
        <p:spPr>
          <a:xfrm>
            <a:off x="609600" y="872197"/>
            <a:ext cx="5384800" cy="4811149"/>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It was great meeting you at . . .</a:t>
            </a:r>
            <a:endParaRPr/>
          </a:p>
          <a:p>
            <a:pPr marL="0" lvl="0" indent="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Congratulations on your recent promotion I read in [reference newspaper / blog / press release site]. .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 read your article [title]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You and I are involved in similar community interests related to . . .</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p:txBody>
      </p:sp>
      <p:sp>
        <p:nvSpPr>
          <p:cNvPr id="193" name="Google Shape;193;p12"/>
          <p:cNvSpPr txBox="1">
            <a:spLocks noGrp="1"/>
          </p:cNvSpPr>
          <p:nvPr>
            <p:ph type="body" idx="2"/>
          </p:nvPr>
        </p:nvSpPr>
        <p:spPr>
          <a:xfrm>
            <a:off x="6197600" y="872197"/>
            <a:ext cx="5384800" cy="4811149"/>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I noticed you and I are both interested in . .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[If connecting with CEOs / senior executives] I read a press release about your company's new initiative. .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Since we are members of [Group name] on LinkedIn.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 listened to your talk on . . .</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p:txBody>
      </p:sp>
      <p:sp>
        <p:nvSpPr>
          <p:cNvPr id="194" name="Google Shape;194;p12"/>
          <p:cNvSpPr txBox="1">
            <a:spLocks noGrp="1"/>
          </p:cNvSpPr>
          <p:nvPr>
            <p:ph type="dt" idx="10"/>
          </p:nvPr>
        </p:nvSpPr>
        <p:spPr>
          <a:xfrm>
            <a:off x="609600" y="6567368"/>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600">
                <a:latin typeface="Calibri"/>
                <a:ea typeface="Calibri"/>
                <a:cs typeface="Calibri"/>
                <a:sym typeface="Calibri"/>
              </a:rPr>
              <a:t>17/12/2020</a:t>
            </a:r>
            <a:endParaRPr sz="1600">
              <a:latin typeface="Calibri"/>
              <a:ea typeface="Calibri"/>
              <a:cs typeface="Calibri"/>
              <a:sym typeface="Calibri"/>
            </a:endParaRPr>
          </a:p>
        </p:txBody>
      </p:sp>
      <p:sp>
        <p:nvSpPr>
          <p:cNvPr id="195" name="Google Shape;195;p12"/>
          <p:cNvSpPr txBox="1">
            <a:spLocks noGrp="1"/>
          </p:cNvSpPr>
          <p:nvPr>
            <p:ph type="ftr" idx="11"/>
          </p:nvPr>
        </p:nvSpPr>
        <p:spPr>
          <a:xfrm>
            <a:off x="4165600" y="6539234"/>
            <a:ext cx="3860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600">
                <a:latin typeface="Calibri"/>
                <a:ea typeface="Calibri"/>
                <a:cs typeface="Calibri"/>
                <a:sym typeface="Calibri"/>
              </a:rPr>
              <a:t>LinkedIn for Networking</a:t>
            </a:r>
            <a:endParaRPr/>
          </a:p>
        </p:txBody>
      </p:sp>
      <p:sp>
        <p:nvSpPr>
          <p:cNvPr id="196" name="Google Shape;196;p12"/>
          <p:cNvSpPr txBox="1">
            <a:spLocks noGrp="1"/>
          </p:cNvSpPr>
          <p:nvPr>
            <p:ph type="sldNum" idx="12"/>
          </p:nvPr>
        </p:nvSpPr>
        <p:spPr>
          <a:xfrm>
            <a:off x="8750104" y="6539234"/>
            <a:ext cx="2832295"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MY" sz="1600">
                <a:latin typeface="Calibri"/>
                <a:ea typeface="Calibri"/>
                <a:cs typeface="Calibri"/>
                <a:sym typeface="Calibri"/>
              </a:rPr>
              <a:t>57</a:t>
            </a:fld>
            <a:endParaRPr sz="1600">
              <a:latin typeface="Calibri"/>
              <a:ea typeface="Calibri"/>
              <a:cs typeface="Calibri"/>
              <a:sym typeface="Calibri"/>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2">
                                            <p:txEl>
                                              <p:pRg st="0" end="0"/>
                                            </p:txEl>
                                          </p:spTgt>
                                        </p:tgtEl>
                                        <p:attrNameLst>
                                          <p:attrName>style.visibility</p:attrName>
                                        </p:attrNameLst>
                                      </p:cBhvr>
                                      <p:to>
                                        <p:strVal val="visible"/>
                                      </p:to>
                                    </p:set>
                                    <p:anim calcmode="lin" valueType="num">
                                      <p:cBhvr additive="base">
                                        <p:cTn id="7" dur="500"/>
                                        <p:tgtEl>
                                          <p:spTgt spid="19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92">
                                            <p:txEl>
                                              <p:pRg st="1" end="1"/>
                                            </p:txEl>
                                          </p:spTgt>
                                        </p:tgtEl>
                                        <p:attrNameLst>
                                          <p:attrName>style.visibility</p:attrName>
                                        </p:attrNameLst>
                                      </p:cBhvr>
                                      <p:to>
                                        <p:strVal val="visible"/>
                                      </p:to>
                                    </p:set>
                                    <p:anim calcmode="lin" valueType="num">
                                      <p:cBhvr additive="base">
                                        <p:cTn id="12" dur="500"/>
                                        <p:tgtEl>
                                          <p:spTgt spid="19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92">
                                            <p:txEl>
                                              <p:pRg st="2" end="2"/>
                                            </p:txEl>
                                          </p:spTgt>
                                        </p:tgtEl>
                                        <p:attrNameLst>
                                          <p:attrName>style.visibility</p:attrName>
                                        </p:attrNameLst>
                                      </p:cBhvr>
                                      <p:to>
                                        <p:strVal val="visible"/>
                                      </p:to>
                                    </p:set>
                                    <p:anim calcmode="lin" valueType="num">
                                      <p:cBhvr additive="base">
                                        <p:cTn id="17" dur="500"/>
                                        <p:tgtEl>
                                          <p:spTgt spid="19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92">
                                            <p:txEl>
                                              <p:pRg st="3" end="3"/>
                                            </p:txEl>
                                          </p:spTgt>
                                        </p:tgtEl>
                                        <p:attrNameLst>
                                          <p:attrName>style.visibility</p:attrName>
                                        </p:attrNameLst>
                                      </p:cBhvr>
                                      <p:to>
                                        <p:strVal val="visible"/>
                                      </p:to>
                                    </p:set>
                                    <p:anim calcmode="lin" valueType="num">
                                      <p:cBhvr additive="base">
                                        <p:cTn id="22" dur="500"/>
                                        <p:tgtEl>
                                          <p:spTgt spid="19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2">
                                            <p:txEl>
                                              <p:pRg st="4" end="4"/>
                                            </p:txEl>
                                          </p:spTgt>
                                        </p:tgtEl>
                                        <p:attrNameLst>
                                          <p:attrName>style.visibility</p:attrName>
                                        </p:attrNameLst>
                                      </p:cBhvr>
                                      <p:to>
                                        <p:strVal val="visible"/>
                                      </p:to>
                                    </p:set>
                                    <p:anim calcmode="lin" valueType="num">
                                      <p:cBhvr additive="base">
                                        <p:cTn id="27" dur="500"/>
                                        <p:tgtEl>
                                          <p:spTgt spid="19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92">
                                            <p:txEl>
                                              <p:pRg st="5" end="5"/>
                                            </p:txEl>
                                          </p:spTgt>
                                        </p:tgtEl>
                                        <p:attrNameLst>
                                          <p:attrName>style.visibility</p:attrName>
                                        </p:attrNameLst>
                                      </p:cBhvr>
                                      <p:to>
                                        <p:strVal val="visible"/>
                                      </p:to>
                                    </p:set>
                                    <p:anim calcmode="lin" valueType="num">
                                      <p:cBhvr additive="base">
                                        <p:cTn id="32" dur="500"/>
                                        <p:tgtEl>
                                          <p:spTgt spid="19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92">
                                            <p:txEl>
                                              <p:pRg st="6" end="6"/>
                                            </p:txEl>
                                          </p:spTgt>
                                        </p:tgtEl>
                                        <p:attrNameLst>
                                          <p:attrName>style.visibility</p:attrName>
                                        </p:attrNameLst>
                                      </p:cBhvr>
                                      <p:to>
                                        <p:strVal val="visible"/>
                                      </p:to>
                                    </p:set>
                                    <p:anim calcmode="lin" valueType="num">
                                      <p:cBhvr additive="base">
                                        <p:cTn id="37" dur="500"/>
                                        <p:tgtEl>
                                          <p:spTgt spid="19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92">
                                            <p:txEl>
                                              <p:pRg st="7" end="7"/>
                                            </p:txEl>
                                          </p:spTgt>
                                        </p:tgtEl>
                                        <p:attrNameLst>
                                          <p:attrName>style.visibility</p:attrName>
                                        </p:attrNameLst>
                                      </p:cBhvr>
                                      <p:to>
                                        <p:strVal val="visible"/>
                                      </p:to>
                                    </p:set>
                                    <p:anim calcmode="lin" valueType="num">
                                      <p:cBhvr additive="base">
                                        <p:cTn id="42" dur="500"/>
                                        <p:tgtEl>
                                          <p:spTgt spid="19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92">
                                            <p:txEl>
                                              <p:pRg st="8" end="8"/>
                                            </p:txEl>
                                          </p:spTgt>
                                        </p:tgtEl>
                                        <p:attrNameLst>
                                          <p:attrName>style.visibility</p:attrName>
                                        </p:attrNameLst>
                                      </p:cBhvr>
                                      <p:to>
                                        <p:strVal val="visible"/>
                                      </p:to>
                                    </p:set>
                                    <p:anim calcmode="lin" valueType="num">
                                      <p:cBhvr additive="base">
                                        <p:cTn id="47" dur="500"/>
                                        <p:tgtEl>
                                          <p:spTgt spid="19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193">
                                            <p:txEl>
                                              <p:pRg st="0" end="0"/>
                                            </p:txEl>
                                          </p:spTgt>
                                        </p:tgtEl>
                                        <p:attrNameLst>
                                          <p:attrName>style.visibility</p:attrName>
                                        </p:attrNameLst>
                                      </p:cBhvr>
                                      <p:to>
                                        <p:strVal val="visible"/>
                                      </p:to>
                                    </p:set>
                                    <p:anim calcmode="lin" valueType="num">
                                      <p:cBhvr additive="base">
                                        <p:cTn id="52" dur="500"/>
                                        <p:tgtEl>
                                          <p:spTgt spid="19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93">
                                            <p:txEl>
                                              <p:pRg st="1" end="1"/>
                                            </p:txEl>
                                          </p:spTgt>
                                        </p:tgtEl>
                                        <p:attrNameLst>
                                          <p:attrName>style.visibility</p:attrName>
                                        </p:attrNameLst>
                                      </p:cBhvr>
                                      <p:to>
                                        <p:strVal val="visible"/>
                                      </p:to>
                                    </p:set>
                                    <p:anim calcmode="lin" valueType="num">
                                      <p:cBhvr additive="base">
                                        <p:cTn id="57" dur="500"/>
                                        <p:tgtEl>
                                          <p:spTgt spid="19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93">
                                            <p:txEl>
                                              <p:pRg st="2" end="2"/>
                                            </p:txEl>
                                          </p:spTgt>
                                        </p:tgtEl>
                                        <p:attrNameLst>
                                          <p:attrName>style.visibility</p:attrName>
                                        </p:attrNameLst>
                                      </p:cBhvr>
                                      <p:to>
                                        <p:strVal val="visible"/>
                                      </p:to>
                                    </p:set>
                                    <p:anim calcmode="lin" valueType="num">
                                      <p:cBhvr additive="base">
                                        <p:cTn id="62" dur="500"/>
                                        <p:tgtEl>
                                          <p:spTgt spid="19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93">
                                            <p:txEl>
                                              <p:pRg st="3" end="3"/>
                                            </p:txEl>
                                          </p:spTgt>
                                        </p:tgtEl>
                                        <p:attrNameLst>
                                          <p:attrName>style.visibility</p:attrName>
                                        </p:attrNameLst>
                                      </p:cBhvr>
                                      <p:to>
                                        <p:strVal val="visible"/>
                                      </p:to>
                                    </p:set>
                                    <p:anim calcmode="lin" valueType="num">
                                      <p:cBhvr additive="base">
                                        <p:cTn id="67" dur="500"/>
                                        <p:tgtEl>
                                          <p:spTgt spid="19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193">
                                            <p:txEl>
                                              <p:pRg st="4" end="4"/>
                                            </p:txEl>
                                          </p:spTgt>
                                        </p:tgtEl>
                                        <p:attrNameLst>
                                          <p:attrName>style.visibility</p:attrName>
                                        </p:attrNameLst>
                                      </p:cBhvr>
                                      <p:to>
                                        <p:strVal val="visible"/>
                                      </p:to>
                                    </p:set>
                                    <p:anim calcmode="lin" valueType="num">
                                      <p:cBhvr additive="base">
                                        <p:cTn id="72" dur="500"/>
                                        <p:tgtEl>
                                          <p:spTgt spid="19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193">
                                            <p:txEl>
                                              <p:pRg st="5" end="5"/>
                                            </p:txEl>
                                          </p:spTgt>
                                        </p:tgtEl>
                                        <p:attrNameLst>
                                          <p:attrName>style.visibility</p:attrName>
                                        </p:attrNameLst>
                                      </p:cBhvr>
                                      <p:to>
                                        <p:strVal val="visible"/>
                                      </p:to>
                                    </p:set>
                                    <p:anim calcmode="lin" valueType="num">
                                      <p:cBhvr additive="base">
                                        <p:cTn id="77" dur="500"/>
                                        <p:tgtEl>
                                          <p:spTgt spid="19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193">
                                            <p:txEl>
                                              <p:pRg st="6" end="6"/>
                                            </p:txEl>
                                          </p:spTgt>
                                        </p:tgtEl>
                                        <p:attrNameLst>
                                          <p:attrName>style.visibility</p:attrName>
                                        </p:attrNameLst>
                                      </p:cBhvr>
                                      <p:to>
                                        <p:strVal val="visible"/>
                                      </p:to>
                                    </p:set>
                                    <p:anim calcmode="lin" valueType="num">
                                      <p:cBhvr additive="base">
                                        <p:cTn id="82" dur="500"/>
                                        <p:tgtEl>
                                          <p:spTgt spid="19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nodeType="clickEffect">
                                  <p:stCondLst>
                                    <p:cond delay="0"/>
                                  </p:stCondLst>
                                  <p:childTnLst>
                                    <p:set>
                                      <p:cBhvr>
                                        <p:cTn id="86" dur="1" fill="hold">
                                          <p:stCondLst>
                                            <p:cond delay="0"/>
                                          </p:stCondLst>
                                        </p:cTn>
                                        <p:tgtEl>
                                          <p:spTgt spid="193">
                                            <p:txEl>
                                              <p:pRg st="7" end="7"/>
                                            </p:txEl>
                                          </p:spTgt>
                                        </p:tgtEl>
                                        <p:attrNameLst>
                                          <p:attrName>style.visibility</p:attrName>
                                        </p:attrNameLst>
                                      </p:cBhvr>
                                      <p:to>
                                        <p:strVal val="visible"/>
                                      </p:to>
                                    </p:set>
                                    <p:anim calcmode="lin" valueType="num">
                                      <p:cBhvr additive="base">
                                        <p:cTn id="87" dur="500"/>
                                        <p:tgtEl>
                                          <p:spTgt spid="19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nodeType="clickEffect">
                                  <p:stCondLst>
                                    <p:cond delay="0"/>
                                  </p:stCondLst>
                                  <p:childTnLst>
                                    <p:set>
                                      <p:cBhvr>
                                        <p:cTn id="91" dur="1" fill="hold">
                                          <p:stCondLst>
                                            <p:cond delay="0"/>
                                          </p:stCondLst>
                                        </p:cTn>
                                        <p:tgtEl>
                                          <p:spTgt spid="193">
                                            <p:txEl>
                                              <p:pRg st="8" end="8"/>
                                            </p:txEl>
                                          </p:spTgt>
                                        </p:tgtEl>
                                        <p:attrNameLst>
                                          <p:attrName>style.visibility</p:attrName>
                                        </p:attrNameLst>
                                      </p:cBhvr>
                                      <p:to>
                                        <p:strVal val="visible"/>
                                      </p:to>
                                    </p:set>
                                    <p:anim calcmode="lin" valueType="num">
                                      <p:cBhvr additive="base">
                                        <p:cTn id="92" dur="500"/>
                                        <p:tgtEl>
                                          <p:spTgt spid="19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93">
                                            <p:txEl>
                                              <p:pRg st="9" end="9"/>
                                            </p:txEl>
                                          </p:spTgt>
                                        </p:tgtEl>
                                        <p:attrNameLst>
                                          <p:attrName>style.visibility</p:attrName>
                                        </p:attrNameLst>
                                      </p:cBhvr>
                                      <p:to>
                                        <p:strVal val="visible"/>
                                      </p:to>
                                    </p:set>
                                    <p:anim calcmode="lin" valueType="num">
                                      <p:cBhvr additive="base">
                                        <p:cTn id="97" dur="500"/>
                                        <p:tgtEl>
                                          <p:spTgt spid="19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3"/>
          <p:cNvSpPr txBox="1">
            <a:spLocks noGrp="1"/>
          </p:cNvSpPr>
          <p:nvPr>
            <p:ph type="title"/>
          </p:nvPr>
        </p:nvSpPr>
        <p:spPr>
          <a:xfrm>
            <a:off x="609600" y="230122"/>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3 – Don’t be THANKLESS</a:t>
            </a:r>
            <a:endParaRPr dirty="0">
              <a:solidFill>
                <a:schemeClr val="tx1">
                  <a:lumMod val="50000"/>
                </a:schemeClr>
              </a:solidFill>
            </a:endParaRPr>
          </a:p>
        </p:txBody>
      </p:sp>
      <p:sp>
        <p:nvSpPr>
          <p:cNvPr id="202" name="Google Shape;202;p13"/>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190500" algn="l" rtl="0">
              <a:spcBef>
                <a:spcPts val="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Immediately thank the person who accepted your invite</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Don’t use LinkedIn automated messages</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Have open-ended questions</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p:txBody>
      </p:sp>
      <p:sp>
        <p:nvSpPr>
          <p:cNvPr id="203" name="Google Shape;203;p13"/>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04" name="Google Shape;204;p13"/>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05" name="Google Shape;205;p13"/>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58</a:t>
            </a:fld>
            <a:endParaRPr/>
          </a:p>
        </p:txBody>
      </p:sp>
    </p:spTree>
  </p:cSld>
  <p:clrMapOvr>
    <a:masterClrMapping/>
  </p:clrMapOvr>
  <p:transition spd="slow">
    <p:push/>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4"/>
          <p:cNvSpPr txBox="1">
            <a:spLocks noGrp="1"/>
          </p:cNvSpPr>
          <p:nvPr>
            <p:ph type="body" idx="1"/>
          </p:nvPr>
        </p:nvSpPr>
        <p:spPr>
          <a:xfrm>
            <a:off x="840318" y="1986231"/>
            <a:ext cx="3932767" cy="2318482"/>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4000"/>
              <a:buNone/>
            </a:pPr>
            <a:r>
              <a:rPr lang="en-MY" sz="4000"/>
              <a:t>A simple Thank You landed me 6 endorsements</a:t>
            </a:r>
            <a:endParaRPr/>
          </a:p>
          <a:p>
            <a:pPr marL="0" lvl="0" indent="0" algn="ctr" rtl="0">
              <a:spcBef>
                <a:spcPts val="800"/>
              </a:spcBef>
              <a:spcAft>
                <a:spcPts val="0"/>
              </a:spcAft>
              <a:buClr>
                <a:schemeClr val="dk1"/>
              </a:buClr>
              <a:buSzPts val="4000"/>
              <a:buNone/>
            </a:pPr>
            <a:r>
              <a:rPr lang="en-MY" sz="4000"/>
              <a:t>in 1.5 hours</a:t>
            </a:r>
            <a:endParaRPr/>
          </a:p>
        </p:txBody>
      </p:sp>
      <p:sp>
        <p:nvSpPr>
          <p:cNvPr id="211" name="Google Shape;211;p14"/>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12" name="Google Shape;212;p14"/>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13" name="Google Shape;213;p14"/>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59</a:t>
            </a:fld>
            <a:endParaRPr/>
          </a:p>
        </p:txBody>
      </p:sp>
      <p:pic>
        <p:nvPicPr>
          <p:cNvPr id="214" name="Google Shape;214;p14"/>
          <p:cNvPicPr preferRelativeResize="0"/>
          <p:nvPr/>
        </p:nvPicPr>
        <p:blipFill rotWithShape="1">
          <a:blip r:embed="rId3">
            <a:alphaModFix/>
          </a:blip>
          <a:srcRect/>
          <a:stretch/>
        </p:blipFill>
        <p:spPr>
          <a:xfrm>
            <a:off x="4773085" y="1575583"/>
            <a:ext cx="7071912" cy="3404380"/>
          </a:xfrm>
          <a:prstGeom prst="rect">
            <a:avLst/>
          </a:prstGeom>
          <a:noFill/>
          <a:ln>
            <a:noFill/>
          </a:ln>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fade">
                                      <p:cBhvr>
                                        <p:cTn id="7"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321EDF-71A1-4DC7-A4B5-549595F4CC7D}"/>
              </a:ext>
            </a:extLst>
          </p:cNvPr>
          <p:cNvSpPr>
            <a:spLocks noGrp="1"/>
          </p:cNvSpPr>
          <p:nvPr>
            <p:ph type="dt" sz="half" idx="10"/>
          </p:nvPr>
        </p:nvSpPr>
        <p:spPr/>
        <p:txBody>
          <a:bodyPr/>
          <a:lstStyle/>
          <a:p>
            <a:fld id="{C79676D2-78F1-47BC-9E0C-74C1E2B2C2F0}" type="datetime1">
              <a:rPr lang="en-US" smtClean="0"/>
              <a:t>6/6/2021</a:t>
            </a:fld>
            <a:endParaRPr lang="en-US" dirty="0"/>
          </a:p>
        </p:txBody>
      </p:sp>
      <p:sp>
        <p:nvSpPr>
          <p:cNvPr id="4" name="Slide Number Placeholder 3">
            <a:extLst>
              <a:ext uri="{FF2B5EF4-FFF2-40B4-BE49-F238E27FC236}">
                <a16:creationId xmlns:a16="http://schemas.microsoft.com/office/drawing/2014/main" id="{A2A0D302-96D9-4A75-93F9-CF0D7C445CC2}"/>
              </a:ext>
            </a:extLst>
          </p:cNvPr>
          <p:cNvSpPr>
            <a:spLocks noGrp="1"/>
          </p:cNvSpPr>
          <p:nvPr>
            <p:ph type="sldNum" sz="quarter" idx="12"/>
          </p:nvPr>
        </p:nvSpPr>
        <p:spPr/>
        <p:txBody>
          <a:bodyPr/>
          <a:lstStyle/>
          <a:p>
            <a:fld id="{69E57DC2-970A-4B3E-BB1C-7A09969E49DF}" type="slidenum">
              <a:rPr lang="en-US" smtClean="0"/>
              <a:t>6</a:t>
            </a:fld>
            <a:endParaRPr lang="en-US" dirty="0"/>
          </a:p>
        </p:txBody>
      </p:sp>
      <p:pic>
        <p:nvPicPr>
          <p:cNvPr id="5" name="Content Placeholder 7">
            <a:extLst>
              <a:ext uri="{FF2B5EF4-FFF2-40B4-BE49-F238E27FC236}">
                <a16:creationId xmlns:a16="http://schemas.microsoft.com/office/drawing/2014/main" id="{5C7EF74D-367C-40CD-965C-0F66F83647A6}"/>
              </a:ext>
            </a:extLst>
          </p:cNvPr>
          <p:cNvPicPr>
            <a:picLocks noChangeAspect="1"/>
          </p:cNvPicPr>
          <p:nvPr/>
        </p:nvPicPr>
        <p:blipFill rotWithShape="1">
          <a:blip r:embed="rId2">
            <a:extLst>
              <a:ext uri="{28A0092B-C50C-407E-A947-70E740481C1C}">
                <a14:useLocalDpi xmlns:a14="http://schemas.microsoft.com/office/drawing/2010/main" val="0"/>
              </a:ext>
            </a:extLst>
          </a:blip>
          <a:srcRect l="1726" t="2333" r="2433" b="3410"/>
          <a:stretch/>
        </p:blipFill>
        <p:spPr>
          <a:xfrm>
            <a:off x="899889" y="777688"/>
            <a:ext cx="11001825" cy="5302623"/>
          </a:xfrm>
          <a:prstGeom prst="rect">
            <a:avLst/>
          </a:prstGeom>
        </p:spPr>
      </p:pic>
      <p:sp>
        <p:nvSpPr>
          <p:cNvPr id="9" name="Oval 8">
            <a:extLst>
              <a:ext uri="{FF2B5EF4-FFF2-40B4-BE49-F238E27FC236}">
                <a16:creationId xmlns:a16="http://schemas.microsoft.com/office/drawing/2014/main" id="{DF01CB79-1D90-4165-8CD0-88E66E8A7621}"/>
              </a:ext>
            </a:extLst>
          </p:cNvPr>
          <p:cNvSpPr/>
          <p:nvPr/>
        </p:nvSpPr>
        <p:spPr>
          <a:xfrm>
            <a:off x="4656407" y="168809"/>
            <a:ext cx="3967088" cy="604911"/>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MY" sz="4800" dirty="0"/>
              <a:t>Group 1</a:t>
            </a:r>
          </a:p>
        </p:txBody>
      </p:sp>
    </p:spTree>
    <p:extLst>
      <p:ext uri="{BB962C8B-B14F-4D97-AF65-F5344CB8AC3E}">
        <p14:creationId xmlns:p14="http://schemas.microsoft.com/office/powerpoint/2010/main" val="3038969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5"/>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21" name="Google Shape;221;p15"/>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22" name="Google Shape;222;p15"/>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60</a:t>
            </a:fld>
            <a:endParaRPr/>
          </a:p>
        </p:txBody>
      </p:sp>
      <p:pic>
        <p:nvPicPr>
          <p:cNvPr id="223" name="Google Shape;223;p15" descr="A screenshot of a cell phone&#10;&#10;Description automatically generated"/>
          <p:cNvPicPr preferRelativeResize="0">
            <a:picLocks noGrp="1"/>
          </p:cNvPicPr>
          <p:nvPr>
            <p:ph type="body" idx="1"/>
          </p:nvPr>
        </p:nvPicPr>
        <p:blipFill rotWithShape="1">
          <a:blip r:embed="rId3">
            <a:alphaModFix/>
          </a:blip>
          <a:srcRect t="9552" b="14339"/>
          <a:stretch/>
        </p:blipFill>
        <p:spPr>
          <a:xfrm>
            <a:off x="3610922" y="77375"/>
            <a:ext cx="4281053" cy="4865289"/>
          </a:xfrm>
          <a:prstGeom prst="rect">
            <a:avLst/>
          </a:prstGeom>
          <a:noFill/>
          <a:ln>
            <a:noFill/>
          </a:ln>
        </p:spPr>
      </p:pic>
      <p:pic>
        <p:nvPicPr>
          <p:cNvPr id="224" name="Google Shape;224;p15" descr="A screenshot of a cell phone&#10;&#10;Description automatically generated"/>
          <p:cNvPicPr preferRelativeResize="0"/>
          <p:nvPr/>
        </p:nvPicPr>
        <p:blipFill rotWithShape="1">
          <a:blip r:embed="rId4">
            <a:alphaModFix/>
          </a:blip>
          <a:srcRect t="26485" b="65491"/>
          <a:stretch/>
        </p:blipFill>
        <p:spPr>
          <a:xfrm>
            <a:off x="3661445" y="4942664"/>
            <a:ext cx="4070036" cy="645697"/>
          </a:xfrm>
          <a:prstGeom prst="rect">
            <a:avLst/>
          </a:prstGeom>
          <a:noFill/>
          <a:ln>
            <a:noFill/>
          </a:ln>
        </p:spPr>
      </p:pic>
      <p:pic>
        <p:nvPicPr>
          <p:cNvPr id="225" name="Google Shape;225;p15" descr="A screenshot of a cell phone&#10;&#10;Description automatically generated"/>
          <p:cNvPicPr preferRelativeResize="0"/>
          <p:nvPr/>
        </p:nvPicPr>
        <p:blipFill rotWithShape="1">
          <a:blip r:embed="rId5">
            <a:alphaModFix/>
          </a:blip>
          <a:srcRect t="3077" b="16101"/>
          <a:stretch/>
        </p:blipFill>
        <p:spPr>
          <a:xfrm>
            <a:off x="199788" y="77374"/>
            <a:ext cx="3411134" cy="5973271"/>
          </a:xfrm>
          <a:prstGeom prst="rect">
            <a:avLst/>
          </a:prstGeom>
          <a:noFill/>
          <a:ln>
            <a:noFill/>
          </a:ln>
        </p:spPr>
      </p:pic>
      <p:pic>
        <p:nvPicPr>
          <p:cNvPr id="226" name="Google Shape;226;p15" descr="A screenshot of a cell phone&#10;&#10;Description automatically generated"/>
          <p:cNvPicPr preferRelativeResize="0"/>
          <p:nvPr/>
        </p:nvPicPr>
        <p:blipFill rotWithShape="1">
          <a:blip r:embed="rId6">
            <a:alphaModFix/>
          </a:blip>
          <a:srcRect t="11692" b="19999"/>
          <a:stretch/>
        </p:blipFill>
        <p:spPr>
          <a:xfrm>
            <a:off x="8188401" y="73682"/>
            <a:ext cx="3894757" cy="5764240"/>
          </a:xfrm>
          <a:prstGeom prst="rect">
            <a:avLst/>
          </a:prstGeom>
          <a:noFill/>
          <a:ln>
            <a:noFill/>
          </a:ln>
        </p:spPr>
      </p:pic>
    </p:spTree>
  </p:cSld>
  <p:clrMapOvr>
    <a:masterClrMapping/>
  </p:clrMapOvr>
  <p:transition spd="slow">
    <p:push/>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6"/>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32" name="Google Shape;232;p16"/>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33" name="Google Shape;233;p16"/>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61</a:t>
            </a:fld>
            <a:endParaRPr/>
          </a:p>
        </p:txBody>
      </p:sp>
      <p:sp>
        <p:nvSpPr>
          <p:cNvPr id="234" name="Google Shape;234;p16"/>
          <p:cNvSpPr txBox="1">
            <a:spLocks noGrp="1"/>
          </p:cNvSpPr>
          <p:nvPr>
            <p:ph type="title"/>
          </p:nvPr>
        </p:nvSpPr>
        <p:spPr>
          <a:xfrm>
            <a:off x="609600" y="280988"/>
            <a:ext cx="10972800" cy="901700"/>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4 – Indirect Reach</a:t>
            </a:r>
            <a:endParaRPr dirty="0">
              <a:solidFill>
                <a:schemeClr val="tx1">
                  <a:lumMod val="50000"/>
                </a:schemeClr>
              </a:solidFill>
            </a:endParaRPr>
          </a:p>
        </p:txBody>
      </p:sp>
      <p:pic>
        <p:nvPicPr>
          <p:cNvPr id="235" name="Google Shape;235;p16" descr="See the source image"/>
          <p:cNvPicPr preferRelativeResize="0"/>
          <p:nvPr/>
        </p:nvPicPr>
        <p:blipFill rotWithShape="1">
          <a:blip r:embed="rId3">
            <a:alphaModFix/>
          </a:blip>
          <a:srcRect t="19557" r="27688"/>
          <a:stretch/>
        </p:blipFill>
        <p:spPr>
          <a:xfrm>
            <a:off x="2348050" y="1576216"/>
            <a:ext cx="7813941" cy="3372730"/>
          </a:xfrm>
          <a:prstGeom prst="rect">
            <a:avLst/>
          </a:prstGeom>
          <a:noFill/>
          <a:ln>
            <a:noFill/>
          </a:ln>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4"/>
                                        </p:tgtEl>
                                        <p:attrNameLst>
                                          <p:attrName>style.visibility</p:attrName>
                                        </p:attrNameLst>
                                      </p:cBhvr>
                                      <p:to>
                                        <p:strVal val="visible"/>
                                      </p:to>
                                    </p:set>
                                    <p:anim calcmode="lin" valueType="num">
                                      <p:cBhvr additive="base">
                                        <p:cTn id="7" dur="500"/>
                                        <p:tgtEl>
                                          <p:spTgt spid="2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7"/>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Hi Pooja, I noticed that Rajeev Gupta is one of your connections on LinkedIn. </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Would you mind introducing us? I would love to connect with him about a </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potential position available in his organization. I appreciate your time.</a:t>
            </a:r>
            <a:endParaRPr/>
          </a:p>
          <a:p>
            <a:pPr marL="0" lvl="0" indent="0" algn="l" rtl="0">
              <a:spcBef>
                <a:spcPts val="480"/>
              </a:spcBef>
              <a:spcAft>
                <a:spcPts val="0"/>
              </a:spcAft>
              <a:buClr>
                <a:schemeClr val="dk1"/>
              </a:buClr>
              <a:buSzPts val="2400"/>
              <a:buNone/>
            </a:pPr>
            <a:endParaRPr/>
          </a:p>
          <a:p>
            <a:pPr marL="0" lvl="0" indent="0" algn="l" rtl="0">
              <a:spcBef>
                <a:spcPts val="480"/>
              </a:spcBef>
              <a:spcAft>
                <a:spcPts val="0"/>
              </a:spcAft>
              <a:buClr>
                <a:schemeClr val="dk1"/>
              </a:buClr>
              <a:buSzPts val="2400"/>
              <a:buNone/>
            </a:pPr>
            <a:r>
              <a:rPr lang="en-MY"/>
              <a:t>Thank you</a:t>
            </a:r>
            <a:endParaRPr/>
          </a:p>
          <a:p>
            <a:pPr marL="0" lvl="0" indent="0" algn="l" rtl="0">
              <a:spcBef>
                <a:spcPts val="480"/>
              </a:spcBef>
              <a:spcAft>
                <a:spcPts val="0"/>
              </a:spcAft>
              <a:buClr>
                <a:schemeClr val="dk1"/>
              </a:buClr>
              <a:buSzPts val="2400"/>
              <a:buNone/>
            </a:pPr>
            <a:r>
              <a:rPr lang="en-MY"/>
              <a:t>Priyanka</a:t>
            </a:r>
            <a:endParaRPr/>
          </a:p>
        </p:txBody>
      </p:sp>
      <p:sp>
        <p:nvSpPr>
          <p:cNvPr id="241" name="Google Shape;241;p17"/>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42" name="Google Shape;242;p17"/>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43" name="Google Shape;243;p17"/>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62</a:t>
            </a:fld>
            <a:endParaRPr/>
          </a:p>
        </p:txBody>
      </p:sp>
    </p:spTree>
  </p:cSld>
  <p:clrMapOvr>
    <a:masterClrMapping/>
  </p:clrMapOvr>
  <p:transition spd="slow">
    <p:push/>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8"/>
          <p:cNvSpPr txBox="1">
            <a:spLocks noGrp="1"/>
          </p:cNvSpPr>
          <p:nvPr>
            <p:ph type="title"/>
          </p:nvPr>
        </p:nvSpPr>
        <p:spPr>
          <a:xfrm>
            <a:off x="609600" y="292825"/>
            <a:ext cx="10972800" cy="901632"/>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a:solidFill>
                  <a:schemeClr val="tx1">
                    <a:lumMod val="50000"/>
                  </a:schemeClr>
                </a:solidFill>
              </a:rPr>
              <a:t>Use Shout-Outs</a:t>
            </a:r>
            <a:endParaRPr>
              <a:solidFill>
                <a:schemeClr val="tx1">
                  <a:lumMod val="50000"/>
                </a:schemeClr>
              </a:solidFill>
            </a:endParaRPr>
          </a:p>
        </p:txBody>
      </p:sp>
      <p:sp>
        <p:nvSpPr>
          <p:cNvPr id="249" name="Google Shape;249;p18"/>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50" name="Google Shape;250;p18"/>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Build an All-Star LinkedIn Profile</a:t>
            </a:r>
            <a:endParaRPr/>
          </a:p>
        </p:txBody>
      </p:sp>
      <p:sp>
        <p:nvSpPr>
          <p:cNvPr id="251" name="Google Shape;251;p18"/>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63</a:t>
            </a:fld>
            <a:endParaRPr/>
          </a:p>
        </p:txBody>
      </p:sp>
      <p:pic>
        <p:nvPicPr>
          <p:cNvPr id="252" name="Google Shape;252;p18"/>
          <p:cNvPicPr preferRelativeResize="0"/>
          <p:nvPr/>
        </p:nvPicPr>
        <p:blipFill rotWithShape="1">
          <a:blip r:embed="rId3">
            <a:alphaModFix/>
          </a:blip>
          <a:srcRect/>
          <a:stretch/>
        </p:blipFill>
        <p:spPr>
          <a:xfrm>
            <a:off x="2490216" y="1298448"/>
            <a:ext cx="7211568" cy="49926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2"/>
                                        </p:tgtEl>
                                        <p:attrNameLst>
                                          <p:attrName>style.visibility</p:attrName>
                                        </p:attrNameLst>
                                      </p:cBhvr>
                                      <p:to>
                                        <p:strVal val="visible"/>
                                      </p:to>
                                    </p:set>
                                    <p:anim calcmode="lin" valueType="num">
                                      <p:cBhvr additive="base">
                                        <p:cTn id="7" dur="500"/>
                                        <p:tgtEl>
                                          <p:spTgt spid="2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9"/>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Like</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Comment</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Share</a:t>
            </a:r>
            <a:endParaRPr/>
          </a:p>
        </p:txBody>
      </p:sp>
      <p:sp>
        <p:nvSpPr>
          <p:cNvPr id="258" name="Google Shape;258;p19"/>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59" name="Google Shape;259;p19"/>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60" name="Google Shape;260;p19"/>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64</a:t>
            </a:fld>
            <a:endParaRPr/>
          </a:p>
        </p:txBody>
      </p:sp>
      <p:sp>
        <p:nvSpPr>
          <p:cNvPr id="261" name="Google Shape;261;p19"/>
          <p:cNvSpPr txBox="1">
            <a:spLocks noGrp="1"/>
          </p:cNvSpPr>
          <p:nvPr>
            <p:ph type="title"/>
          </p:nvPr>
        </p:nvSpPr>
        <p:spPr>
          <a:xfrm>
            <a:off x="609600" y="287562"/>
            <a:ext cx="10972800" cy="901700"/>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5 – Get Engaged </a:t>
            </a:r>
            <a:endParaRPr dirty="0">
              <a:solidFill>
                <a:schemeClr val="tx1">
                  <a:lumMod val="50000"/>
                </a:schemeClr>
              </a:solidFill>
            </a:endParaRPr>
          </a:p>
        </p:txBody>
      </p:sp>
      <p:pic>
        <p:nvPicPr>
          <p:cNvPr id="262" name="Google Shape;262;p19"/>
          <p:cNvPicPr preferRelativeResize="0"/>
          <p:nvPr/>
        </p:nvPicPr>
        <p:blipFill rotWithShape="1">
          <a:blip r:embed="rId3">
            <a:alphaModFix/>
          </a:blip>
          <a:srcRect/>
          <a:stretch/>
        </p:blipFill>
        <p:spPr>
          <a:xfrm>
            <a:off x="7163525" y="2777472"/>
            <a:ext cx="3926098" cy="2616591"/>
          </a:xfrm>
          <a:prstGeom prst="rect">
            <a:avLst/>
          </a:prstGeom>
          <a:noFill/>
          <a:ln>
            <a:noFill/>
          </a:ln>
        </p:spPr>
      </p:pic>
      <p:sp>
        <p:nvSpPr>
          <p:cNvPr id="263" name="Google Shape;263;p19"/>
          <p:cNvSpPr/>
          <p:nvPr/>
        </p:nvSpPr>
        <p:spPr>
          <a:xfrm>
            <a:off x="8866403" y="2822003"/>
            <a:ext cx="1643179" cy="240065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15000" b="1" i="0" u="none" strike="noStrike" cap="none">
                <a:solidFill>
                  <a:srgbClr val="FF0000"/>
                </a:solidFill>
                <a:latin typeface="Arial"/>
                <a:ea typeface="Arial"/>
                <a:cs typeface="Arial"/>
                <a:sym typeface="Arial"/>
              </a:rPr>
              <a:t>🗶</a:t>
            </a:r>
            <a:endParaRPr sz="15000">
              <a:solidFill>
                <a:schemeClr val="dk1"/>
              </a:solidFill>
              <a:latin typeface="Arial"/>
              <a:ea typeface="Arial"/>
              <a:cs typeface="Arial"/>
              <a:sym typeface="Arial"/>
            </a:endParaRPr>
          </a:p>
        </p:txBody>
      </p:sp>
      <p:sp>
        <p:nvSpPr>
          <p:cNvPr id="264" name="Google Shape;264;p19"/>
          <p:cNvSpPr txBox="1"/>
          <p:nvPr/>
        </p:nvSpPr>
        <p:spPr>
          <a:xfrm>
            <a:off x="619281" y="1249081"/>
            <a:ext cx="10972800" cy="901700"/>
          </a:xfrm>
          <a:prstGeom prst="rect">
            <a:avLst/>
          </a:prstGeom>
          <a:noFill/>
          <a:ln>
            <a:noFill/>
          </a:ln>
        </p:spPr>
        <p:txBody>
          <a:bodyPr spcFirstLastPara="1" wrap="square" lIns="91425" tIns="45700" rIns="91425" bIns="45700" anchor="ctr" anchorCtr="0">
            <a:noAutofit/>
          </a:bodyPr>
          <a:lstStyle/>
          <a:p>
            <a:pPr marL="914400" marR="0" lvl="0" indent="-914400" algn="ctr" rtl="0">
              <a:spcBef>
                <a:spcPts val="0"/>
              </a:spcBef>
              <a:spcAft>
                <a:spcPts val="0"/>
              </a:spcAft>
              <a:buNone/>
            </a:pPr>
            <a:r>
              <a:rPr lang="en-MY" sz="4000" b="1" u="none" dirty="0">
                <a:solidFill>
                  <a:schemeClr val="tx1">
                    <a:lumMod val="50000"/>
                  </a:schemeClr>
                </a:solidFill>
                <a:latin typeface="Lato"/>
                <a:ea typeface="Lato"/>
                <a:cs typeface="Lato"/>
                <a:sym typeface="Lato"/>
              </a:rPr>
              <a:t>In the News Feed</a:t>
            </a:r>
            <a:endParaRPr dirty="0">
              <a:solidFill>
                <a:schemeClr val="tx1">
                  <a:lumMod val="50000"/>
                </a:schemeClr>
              </a:solidFil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3"/>
                                        </p:tgtEl>
                                        <p:attrNameLst>
                                          <p:attrName>style.visibility</p:attrName>
                                        </p:attrNameLst>
                                      </p:cBhvr>
                                      <p:to>
                                        <p:strVal val="visible"/>
                                      </p:to>
                                    </p:set>
                                    <p:anim calcmode="lin" valueType="num">
                                      <p:cBhvr additive="base">
                                        <p:cTn id="7" dur="500"/>
                                        <p:tgtEl>
                                          <p:spTgt spid="263"/>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64"/>
                                        </p:tgtEl>
                                        <p:attrNameLst>
                                          <p:attrName>style.visibility</p:attrName>
                                        </p:attrNameLst>
                                      </p:cBhvr>
                                      <p:to>
                                        <p:strVal val="visible"/>
                                      </p:to>
                                    </p:set>
                                    <p:anim calcmode="lin" valueType="num">
                                      <p:cBhvr additive="base">
                                        <p:cTn id="12" dur="500"/>
                                        <p:tgtEl>
                                          <p:spTgt spid="264"/>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7">
                                            <p:txEl>
                                              <p:pRg st="0" end="0"/>
                                            </p:txEl>
                                          </p:spTgt>
                                        </p:tgtEl>
                                        <p:attrNameLst>
                                          <p:attrName>style.visibility</p:attrName>
                                        </p:attrNameLst>
                                      </p:cBhvr>
                                      <p:to>
                                        <p:strVal val="visible"/>
                                      </p:to>
                                    </p:set>
                                    <p:animEffect transition="in" filter="fade">
                                      <p:cBhvr>
                                        <p:cTn id="17" dur="1000"/>
                                        <p:tgtEl>
                                          <p:spTgt spid="25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7">
                                            <p:txEl>
                                              <p:pRg st="1" end="1"/>
                                            </p:txEl>
                                          </p:spTgt>
                                        </p:tgtEl>
                                        <p:attrNameLst>
                                          <p:attrName>style.visibility</p:attrName>
                                        </p:attrNameLst>
                                      </p:cBhvr>
                                      <p:to>
                                        <p:strVal val="visible"/>
                                      </p:to>
                                    </p:set>
                                    <p:animEffect transition="in" filter="fade">
                                      <p:cBhvr>
                                        <p:cTn id="22" dur="1000"/>
                                        <p:tgtEl>
                                          <p:spTgt spid="257">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7">
                                            <p:txEl>
                                              <p:pRg st="2" end="2"/>
                                            </p:txEl>
                                          </p:spTgt>
                                        </p:tgtEl>
                                        <p:attrNameLst>
                                          <p:attrName>style.visibility</p:attrName>
                                        </p:attrNameLst>
                                      </p:cBhvr>
                                      <p:to>
                                        <p:strVal val="visible"/>
                                      </p:to>
                                    </p:set>
                                    <p:animEffect transition="in" filter="fade">
                                      <p:cBhvr>
                                        <p:cTn id="27" dur="1000"/>
                                        <p:tgtEl>
                                          <p:spTgt spid="257">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7">
                                            <p:txEl>
                                              <p:pRg st="3" end="3"/>
                                            </p:txEl>
                                          </p:spTgt>
                                        </p:tgtEl>
                                        <p:attrNameLst>
                                          <p:attrName>style.visibility</p:attrName>
                                        </p:attrNameLst>
                                      </p:cBhvr>
                                      <p:to>
                                        <p:strVal val="visible"/>
                                      </p:to>
                                    </p:set>
                                    <p:animEffect transition="in" filter="fade">
                                      <p:cBhvr>
                                        <p:cTn id="32" dur="1000"/>
                                        <p:tgtEl>
                                          <p:spTgt spid="257">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7">
                                            <p:txEl>
                                              <p:pRg st="4" end="4"/>
                                            </p:txEl>
                                          </p:spTgt>
                                        </p:tgtEl>
                                        <p:attrNameLst>
                                          <p:attrName>style.visibility</p:attrName>
                                        </p:attrNameLst>
                                      </p:cBhvr>
                                      <p:to>
                                        <p:strVal val="visible"/>
                                      </p:to>
                                    </p:set>
                                    <p:animEffect transition="in" filter="fade">
                                      <p:cBhvr>
                                        <p:cTn id="37" dur="1000"/>
                                        <p:tgtEl>
                                          <p:spTgt spid="257">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7">
                                            <p:txEl>
                                              <p:pRg st="5" end="5"/>
                                            </p:txEl>
                                          </p:spTgt>
                                        </p:tgtEl>
                                        <p:attrNameLst>
                                          <p:attrName>style.visibility</p:attrName>
                                        </p:attrNameLst>
                                      </p:cBhvr>
                                      <p:to>
                                        <p:strVal val="visible"/>
                                      </p:to>
                                    </p:set>
                                    <p:animEffect transition="in" filter="fade">
                                      <p:cBhvr>
                                        <p:cTn id="42" dur="1000"/>
                                        <p:tgtEl>
                                          <p:spTgt spid="257">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57">
                                            <p:txEl>
                                              <p:pRg st="6" end="6"/>
                                            </p:txEl>
                                          </p:spTgt>
                                        </p:tgtEl>
                                        <p:attrNameLst>
                                          <p:attrName>style.visibility</p:attrName>
                                        </p:attrNameLst>
                                      </p:cBhvr>
                                      <p:to>
                                        <p:strVal val="visible"/>
                                      </p:to>
                                    </p:set>
                                    <p:animEffect transition="in" filter="fade">
                                      <p:cBhvr>
                                        <p:cTn id="47" dur="1000"/>
                                        <p:tgtEl>
                                          <p:spTgt spid="25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20"/>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Consistency is the key</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Use stories / case study / video</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Hashtags </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Identify active user time-slot</a:t>
            </a: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See more= Higher engagement</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p:txBody>
      </p:sp>
      <p:sp>
        <p:nvSpPr>
          <p:cNvPr id="270" name="Google Shape;270;p20"/>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71" name="Google Shape;271;p20"/>
          <p:cNvSpPr txBox="1">
            <a:spLocks noGrp="1"/>
          </p:cNvSpPr>
          <p:nvPr>
            <p:ph type="ftr" idx="11"/>
          </p:nvPr>
        </p:nvSpPr>
        <p:spPr>
          <a:xfrm>
            <a:off x="4565076" y="6562849"/>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72" name="Google Shape;272;p20"/>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65</a:t>
            </a:fld>
            <a:endParaRPr/>
          </a:p>
        </p:txBody>
      </p:sp>
      <p:sp>
        <p:nvSpPr>
          <p:cNvPr id="273" name="Google Shape;273;p20"/>
          <p:cNvSpPr txBox="1">
            <a:spLocks noGrp="1"/>
          </p:cNvSpPr>
          <p:nvPr>
            <p:ph type="title"/>
          </p:nvPr>
        </p:nvSpPr>
        <p:spPr>
          <a:xfrm>
            <a:off x="609600" y="314665"/>
            <a:ext cx="10972800" cy="901700"/>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a:solidFill>
                  <a:schemeClr val="tx1">
                    <a:lumMod val="50000"/>
                  </a:schemeClr>
                </a:solidFill>
              </a:rPr>
              <a:t>Step 6 – Content is </a:t>
            </a:r>
            <a:endParaRPr>
              <a:solidFill>
                <a:schemeClr val="tx1">
                  <a:lumMod val="50000"/>
                </a:schemeClr>
              </a:solidFill>
            </a:endParaRPr>
          </a:p>
        </p:txBody>
      </p:sp>
      <p:pic>
        <p:nvPicPr>
          <p:cNvPr id="274" name="Google Shape;274;p20" descr="Download Logo Sticker Paper King Free PNG HQ HQ PNG Image | FreePNGImg"/>
          <p:cNvPicPr preferRelativeResize="0"/>
          <p:nvPr/>
        </p:nvPicPr>
        <p:blipFill rotWithShape="1">
          <a:blip r:embed="rId3">
            <a:alphaModFix/>
          </a:blip>
          <a:srcRect/>
          <a:stretch/>
        </p:blipFill>
        <p:spPr>
          <a:xfrm>
            <a:off x="8524015" y="146846"/>
            <a:ext cx="1125415" cy="1125415"/>
          </a:xfrm>
          <a:prstGeom prst="rect">
            <a:avLst/>
          </a:prstGeom>
          <a:noFill/>
          <a:ln>
            <a:noFill/>
          </a:ln>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anim calcmode="lin" valueType="num">
                                      <p:cBhvr additive="base">
                                        <p:cTn id="7" dur="500"/>
                                        <p:tgtEl>
                                          <p:spTgt spid="26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69">
                                            <p:txEl>
                                              <p:pRg st="1" end="1"/>
                                            </p:txEl>
                                          </p:spTgt>
                                        </p:tgtEl>
                                        <p:attrNameLst>
                                          <p:attrName>style.visibility</p:attrName>
                                        </p:attrNameLst>
                                      </p:cBhvr>
                                      <p:to>
                                        <p:strVal val="visible"/>
                                      </p:to>
                                    </p:set>
                                    <p:anim calcmode="lin" valueType="num">
                                      <p:cBhvr additive="base">
                                        <p:cTn id="12" dur="500"/>
                                        <p:tgtEl>
                                          <p:spTgt spid="26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69">
                                            <p:txEl>
                                              <p:pRg st="2" end="2"/>
                                            </p:txEl>
                                          </p:spTgt>
                                        </p:tgtEl>
                                        <p:attrNameLst>
                                          <p:attrName>style.visibility</p:attrName>
                                        </p:attrNameLst>
                                      </p:cBhvr>
                                      <p:to>
                                        <p:strVal val="visible"/>
                                      </p:to>
                                    </p:set>
                                    <p:anim calcmode="lin" valueType="num">
                                      <p:cBhvr additive="base">
                                        <p:cTn id="17" dur="500"/>
                                        <p:tgtEl>
                                          <p:spTgt spid="26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69">
                                            <p:txEl>
                                              <p:pRg st="3" end="3"/>
                                            </p:txEl>
                                          </p:spTgt>
                                        </p:tgtEl>
                                        <p:attrNameLst>
                                          <p:attrName>style.visibility</p:attrName>
                                        </p:attrNameLst>
                                      </p:cBhvr>
                                      <p:to>
                                        <p:strVal val="visible"/>
                                      </p:to>
                                    </p:set>
                                    <p:anim calcmode="lin" valueType="num">
                                      <p:cBhvr additive="base">
                                        <p:cTn id="22" dur="500"/>
                                        <p:tgtEl>
                                          <p:spTgt spid="26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69">
                                            <p:txEl>
                                              <p:pRg st="4" end="4"/>
                                            </p:txEl>
                                          </p:spTgt>
                                        </p:tgtEl>
                                        <p:attrNameLst>
                                          <p:attrName>style.visibility</p:attrName>
                                        </p:attrNameLst>
                                      </p:cBhvr>
                                      <p:to>
                                        <p:strVal val="visible"/>
                                      </p:to>
                                    </p:set>
                                    <p:anim calcmode="lin" valueType="num">
                                      <p:cBhvr additive="base">
                                        <p:cTn id="27" dur="500"/>
                                        <p:tgtEl>
                                          <p:spTgt spid="26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69">
                                            <p:txEl>
                                              <p:pRg st="5" end="5"/>
                                            </p:txEl>
                                          </p:spTgt>
                                        </p:tgtEl>
                                        <p:attrNameLst>
                                          <p:attrName>style.visibility</p:attrName>
                                        </p:attrNameLst>
                                      </p:cBhvr>
                                      <p:to>
                                        <p:strVal val="visible"/>
                                      </p:to>
                                    </p:set>
                                    <p:anim calcmode="lin" valueType="num">
                                      <p:cBhvr additive="base">
                                        <p:cTn id="32" dur="500"/>
                                        <p:tgtEl>
                                          <p:spTgt spid="26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69">
                                            <p:txEl>
                                              <p:pRg st="6" end="6"/>
                                            </p:txEl>
                                          </p:spTgt>
                                        </p:tgtEl>
                                        <p:attrNameLst>
                                          <p:attrName>style.visibility</p:attrName>
                                        </p:attrNameLst>
                                      </p:cBhvr>
                                      <p:to>
                                        <p:strVal val="visible"/>
                                      </p:to>
                                    </p:set>
                                    <p:anim calcmode="lin" valueType="num">
                                      <p:cBhvr additive="base">
                                        <p:cTn id="37" dur="500"/>
                                        <p:tgtEl>
                                          <p:spTgt spid="26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69">
                                            <p:txEl>
                                              <p:pRg st="7" end="7"/>
                                            </p:txEl>
                                          </p:spTgt>
                                        </p:tgtEl>
                                        <p:attrNameLst>
                                          <p:attrName>style.visibility</p:attrName>
                                        </p:attrNameLst>
                                      </p:cBhvr>
                                      <p:to>
                                        <p:strVal val="visible"/>
                                      </p:to>
                                    </p:set>
                                    <p:anim calcmode="lin" valueType="num">
                                      <p:cBhvr additive="base">
                                        <p:cTn id="42" dur="500"/>
                                        <p:tgtEl>
                                          <p:spTgt spid="26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69">
                                            <p:txEl>
                                              <p:pRg st="8" end="8"/>
                                            </p:txEl>
                                          </p:spTgt>
                                        </p:tgtEl>
                                        <p:attrNameLst>
                                          <p:attrName>style.visibility</p:attrName>
                                        </p:attrNameLst>
                                      </p:cBhvr>
                                      <p:to>
                                        <p:strVal val="visible"/>
                                      </p:to>
                                    </p:set>
                                    <p:anim calcmode="lin" valueType="num">
                                      <p:cBhvr additive="base">
                                        <p:cTn id="47" dur="500"/>
                                        <p:tgtEl>
                                          <p:spTgt spid="269">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69">
                                            <p:txEl>
                                              <p:pRg st="9" end="9"/>
                                            </p:txEl>
                                          </p:spTgt>
                                        </p:tgtEl>
                                        <p:attrNameLst>
                                          <p:attrName>style.visibility</p:attrName>
                                        </p:attrNameLst>
                                      </p:cBhvr>
                                      <p:to>
                                        <p:strVal val="visible"/>
                                      </p:to>
                                    </p:set>
                                    <p:anim calcmode="lin" valueType="num">
                                      <p:cBhvr additive="base">
                                        <p:cTn id="52" dur="500"/>
                                        <p:tgtEl>
                                          <p:spTgt spid="269">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269">
                                            <p:txEl>
                                              <p:pRg st="10" end="10"/>
                                            </p:txEl>
                                          </p:spTgt>
                                        </p:tgtEl>
                                        <p:attrNameLst>
                                          <p:attrName>style.visibility</p:attrName>
                                        </p:attrNameLst>
                                      </p:cBhvr>
                                      <p:to>
                                        <p:strVal val="visible"/>
                                      </p:to>
                                    </p:set>
                                    <p:anim calcmode="lin" valueType="num">
                                      <p:cBhvr additive="base">
                                        <p:cTn id="57" dur="500"/>
                                        <p:tgtEl>
                                          <p:spTgt spid="269">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1"/>
          <p:cNvSpPr txBox="1">
            <a:spLocks noGrp="1"/>
          </p:cNvSpPr>
          <p:nvPr>
            <p:ph type="body" idx="1"/>
          </p:nvPr>
        </p:nvSpPr>
        <p:spPr>
          <a:xfrm>
            <a:off x="609600"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Ask questions</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Answer questions</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Like and comment on answers/questions.</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Invite active group members to join your LinkedIn network</a:t>
            </a:r>
            <a:endParaRPr/>
          </a:p>
        </p:txBody>
      </p:sp>
      <p:sp>
        <p:nvSpPr>
          <p:cNvPr id="280" name="Google Shape;280;p21"/>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81" name="Google Shape;281;p21"/>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282" name="Google Shape;282;p21"/>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66</a:t>
            </a:fld>
            <a:endParaRPr/>
          </a:p>
        </p:txBody>
      </p:sp>
      <p:sp>
        <p:nvSpPr>
          <p:cNvPr id="283" name="Google Shape;283;p21"/>
          <p:cNvSpPr txBox="1">
            <a:spLocks noGrp="1"/>
          </p:cNvSpPr>
          <p:nvPr>
            <p:ph type="title"/>
          </p:nvPr>
        </p:nvSpPr>
        <p:spPr>
          <a:xfrm>
            <a:off x="609600" y="280988"/>
            <a:ext cx="10972800" cy="901700"/>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7 – Join Groups </a:t>
            </a:r>
            <a:endParaRPr dirty="0">
              <a:solidFill>
                <a:schemeClr val="tx1">
                  <a:lumMod val="50000"/>
                </a:schemeClr>
              </a:solidFil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9">
                                            <p:txEl>
                                              <p:pRg st="0" end="0"/>
                                            </p:txEl>
                                          </p:spTgt>
                                        </p:tgtEl>
                                        <p:attrNameLst>
                                          <p:attrName>style.visibility</p:attrName>
                                        </p:attrNameLst>
                                      </p:cBhvr>
                                      <p:to>
                                        <p:strVal val="visible"/>
                                      </p:to>
                                    </p:set>
                                    <p:anim calcmode="lin" valueType="num">
                                      <p:cBhvr additive="base">
                                        <p:cTn id="7" dur="500"/>
                                        <p:tgtEl>
                                          <p:spTgt spid="27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79">
                                            <p:txEl>
                                              <p:pRg st="1" end="1"/>
                                            </p:txEl>
                                          </p:spTgt>
                                        </p:tgtEl>
                                        <p:attrNameLst>
                                          <p:attrName>style.visibility</p:attrName>
                                        </p:attrNameLst>
                                      </p:cBhvr>
                                      <p:to>
                                        <p:strVal val="visible"/>
                                      </p:to>
                                    </p:set>
                                    <p:anim calcmode="lin" valueType="num">
                                      <p:cBhvr additive="base">
                                        <p:cTn id="12" dur="500"/>
                                        <p:tgtEl>
                                          <p:spTgt spid="27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9">
                                            <p:txEl>
                                              <p:pRg st="2" end="2"/>
                                            </p:txEl>
                                          </p:spTgt>
                                        </p:tgtEl>
                                        <p:attrNameLst>
                                          <p:attrName>style.visibility</p:attrName>
                                        </p:attrNameLst>
                                      </p:cBhvr>
                                      <p:to>
                                        <p:strVal val="visible"/>
                                      </p:to>
                                    </p:set>
                                    <p:anim calcmode="lin" valueType="num">
                                      <p:cBhvr additive="base">
                                        <p:cTn id="17" dur="500"/>
                                        <p:tgtEl>
                                          <p:spTgt spid="27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79">
                                            <p:txEl>
                                              <p:pRg st="3" end="3"/>
                                            </p:txEl>
                                          </p:spTgt>
                                        </p:tgtEl>
                                        <p:attrNameLst>
                                          <p:attrName>style.visibility</p:attrName>
                                        </p:attrNameLst>
                                      </p:cBhvr>
                                      <p:to>
                                        <p:strVal val="visible"/>
                                      </p:to>
                                    </p:set>
                                    <p:anim calcmode="lin" valueType="num">
                                      <p:cBhvr additive="base">
                                        <p:cTn id="22" dur="500"/>
                                        <p:tgtEl>
                                          <p:spTgt spid="27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79">
                                            <p:txEl>
                                              <p:pRg st="4" end="4"/>
                                            </p:txEl>
                                          </p:spTgt>
                                        </p:tgtEl>
                                        <p:attrNameLst>
                                          <p:attrName>style.visibility</p:attrName>
                                        </p:attrNameLst>
                                      </p:cBhvr>
                                      <p:to>
                                        <p:strVal val="visible"/>
                                      </p:to>
                                    </p:set>
                                    <p:anim calcmode="lin" valueType="num">
                                      <p:cBhvr additive="base">
                                        <p:cTn id="27" dur="500"/>
                                        <p:tgtEl>
                                          <p:spTgt spid="27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79">
                                            <p:txEl>
                                              <p:pRg st="5" end="5"/>
                                            </p:txEl>
                                          </p:spTgt>
                                        </p:tgtEl>
                                        <p:attrNameLst>
                                          <p:attrName>style.visibility</p:attrName>
                                        </p:attrNameLst>
                                      </p:cBhvr>
                                      <p:to>
                                        <p:strVal val="visible"/>
                                      </p:to>
                                    </p:set>
                                    <p:anim calcmode="lin" valueType="num">
                                      <p:cBhvr additive="base">
                                        <p:cTn id="32" dur="500"/>
                                        <p:tgtEl>
                                          <p:spTgt spid="27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79">
                                            <p:txEl>
                                              <p:pRg st="6" end="6"/>
                                            </p:txEl>
                                          </p:spTgt>
                                        </p:tgtEl>
                                        <p:attrNameLst>
                                          <p:attrName>style.visibility</p:attrName>
                                        </p:attrNameLst>
                                      </p:cBhvr>
                                      <p:to>
                                        <p:strVal val="visible"/>
                                      </p:to>
                                    </p:set>
                                    <p:anim calcmode="lin" valueType="num">
                                      <p:cBhvr additive="base">
                                        <p:cTn id="37" dur="500"/>
                                        <p:tgtEl>
                                          <p:spTgt spid="27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79">
                                            <p:txEl>
                                              <p:pRg st="7" end="7"/>
                                            </p:txEl>
                                          </p:spTgt>
                                        </p:tgtEl>
                                        <p:attrNameLst>
                                          <p:attrName>style.visibility</p:attrName>
                                        </p:attrNameLst>
                                      </p:cBhvr>
                                      <p:to>
                                        <p:strVal val="visible"/>
                                      </p:to>
                                    </p:set>
                                    <p:anim calcmode="lin" valueType="num">
                                      <p:cBhvr additive="base">
                                        <p:cTn id="42" dur="500"/>
                                        <p:tgtEl>
                                          <p:spTgt spid="27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79">
                                            <p:txEl>
                                              <p:pRg st="8" end="8"/>
                                            </p:txEl>
                                          </p:spTgt>
                                        </p:tgtEl>
                                        <p:attrNameLst>
                                          <p:attrName>style.visibility</p:attrName>
                                        </p:attrNameLst>
                                      </p:cBhvr>
                                      <p:to>
                                        <p:strVal val="visible"/>
                                      </p:to>
                                    </p:set>
                                    <p:anim calcmode="lin" valueType="num">
                                      <p:cBhvr additive="base">
                                        <p:cTn id="47" dur="500"/>
                                        <p:tgtEl>
                                          <p:spTgt spid="279">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79">
                                            <p:txEl>
                                              <p:pRg st="9" end="9"/>
                                            </p:txEl>
                                          </p:spTgt>
                                        </p:tgtEl>
                                        <p:attrNameLst>
                                          <p:attrName>style.visibility</p:attrName>
                                        </p:attrNameLst>
                                      </p:cBhvr>
                                      <p:to>
                                        <p:strVal val="visible"/>
                                      </p:to>
                                    </p:set>
                                    <p:anim calcmode="lin" valueType="num">
                                      <p:cBhvr additive="base">
                                        <p:cTn id="52" dur="500"/>
                                        <p:tgtEl>
                                          <p:spTgt spid="279">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2"/>
          <p:cNvSpPr txBox="1">
            <a:spLocks noGrp="1"/>
          </p:cNvSpPr>
          <p:nvPr>
            <p:ph type="title"/>
          </p:nvPr>
        </p:nvSpPr>
        <p:spPr>
          <a:xfrm>
            <a:off x="831851" y="1709739"/>
            <a:ext cx="10515600" cy="2852737"/>
          </a:xfrm>
          <a:prstGeom prst="rect">
            <a:avLst/>
          </a:prstGeom>
          <a:noFill/>
          <a:ln>
            <a:noFill/>
          </a:ln>
        </p:spPr>
        <p:txBody>
          <a:bodyPr spcFirstLastPara="1" wrap="square" lIns="91425" tIns="45700" rIns="91425" bIns="45700" anchor="b" anchorCtr="0">
            <a:noAutofit/>
          </a:bodyPr>
          <a:lstStyle/>
          <a:p>
            <a:pPr marL="914400" lvl="0" indent="-914400" algn="ctr" rtl="0">
              <a:spcBef>
                <a:spcPts val="0"/>
              </a:spcBef>
              <a:spcAft>
                <a:spcPts val="0"/>
              </a:spcAft>
              <a:buNone/>
            </a:pPr>
            <a:r>
              <a:rPr lang="en-MY"/>
              <a:t>Want to DM recruiters &amp; don’t have Premium? </a:t>
            </a:r>
            <a:endParaRPr/>
          </a:p>
        </p:txBody>
      </p:sp>
      <p:sp>
        <p:nvSpPr>
          <p:cNvPr id="290" name="Google Shape;290;p22"/>
          <p:cNvSpPr txBox="1">
            <a:spLocks noGrp="1"/>
          </p:cNvSpPr>
          <p:nvPr>
            <p:ph type="dt" idx="10"/>
          </p:nvPr>
        </p:nvSpPr>
        <p:spPr>
          <a:xfrm>
            <a:off x="609600" y="6572393"/>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91" name="Google Shape;291;p22"/>
          <p:cNvSpPr txBox="1">
            <a:spLocks noGrp="1"/>
          </p:cNvSpPr>
          <p:nvPr>
            <p:ph type="ftr" idx="11"/>
          </p:nvPr>
        </p:nvSpPr>
        <p:spPr>
          <a:xfrm>
            <a:off x="4165600" y="6572393"/>
            <a:ext cx="3860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Build an All-Star LinkedIn Profile</a:t>
            </a:r>
            <a:endParaRPr/>
          </a:p>
        </p:txBody>
      </p:sp>
      <p:sp>
        <p:nvSpPr>
          <p:cNvPr id="292" name="Google Shape;292;p22"/>
          <p:cNvSpPr txBox="1">
            <a:spLocks noGrp="1"/>
          </p:cNvSpPr>
          <p:nvPr>
            <p:ph type="sldNum" idx="12"/>
          </p:nvPr>
        </p:nvSpPr>
        <p:spPr>
          <a:xfrm>
            <a:off x="8737600" y="6572393"/>
            <a:ext cx="28448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MY"/>
              <a:t>67</a:t>
            </a:fld>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23"/>
          <p:cNvSpPr txBox="1">
            <a:spLocks noGrp="1"/>
          </p:cNvSpPr>
          <p:nvPr>
            <p:ph type="body" idx="1"/>
          </p:nvPr>
        </p:nvSpPr>
        <p:spPr>
          <a:xfrm>
            <a:off x="599919" y="1463937"/>
            <a:ext cx="10972800" cy="4713125"/>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chemeClr val="dk1"/>
              </a:buClr>
              <a:buSzPts val="2400"/>
              <a:buChar char="•"/>
            </a:pPr>
            <a:r>
              <a:rPr lang="en-MY"/>
              <a:t>Avoid direct tagging. Ask first</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Tag ONLY when relevant</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If you want your posts to have higher engagement, create interesting content</a:t>
            </a:r>
            <a:endParaRPr/>
          </a:p>
          <a:p>
            <a:pPr marL="342900" lvl="0" indent="-190500" algn="l" rtl="0">
              <a:spcBef>
                <a:spcPts val="480"/>
              </a:spcBef>
              <a:spcAft>
                <a:spcPts val="0"/>
              </a:spcAft>
              <a:buClr>
                <a:schemeClr val="dk1"/>
              </a:buClr>
              <a:buSzPts val="2400"/>
              <a:buNone/>
            </a:pPr>
            <a:endParaRPr/>
          </a:p>
          <a:p>
            <a:pPr marL="342900" lvl="0" indent="-190500" algn="l" rtl="0">
              <a:spcBef>
                <a:spcPts val="480"/>
              </a:spcBef>
              <a:spcAft>
                <a:spcPts val="0"/>
              </a:spcAft>
              <a:buClr>
                <a:schemeClr val="dk1"/>
              </a:buClr>
              <a:buSzPts val="2400"/>
              <a:buNone/>
            </a:pPr>
            <a:endParaRPr/>
          </a:p>
          <a:p>
            <a:pPr marL="342900" lvl="0" indent="-342900" algn="l" rtl="0">
              <a:spcBef>
                <a:spcPts val="480"/>
              </a:spcBef>
              <a:spcAft>
                <a:spcPts val="0"/>
              </a:spcAft>
              <a:buClr>
                <a:schemeClr val="dk1"/>
              </a:buClr>
              <a:buSzPts val="2400"/>
              <a:buChar char="•"/>
            </a:pPr>
            <a:r>
              <a:rPr lang="en-MY"/>
              <a:t>Direct Message if you want influencers’ reach</a:t>
            </a:r>
            <a:endParaRPr/>
          </a:p>
        </p:txBody>
      </p:sp>
      <p:sp>
        <p:nvSpPr>
          <p:cNvPr id="298" name="Google Shape;298;p23"/>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299" name="Google Shape;299;p23"/>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300" name="Google Shape;300;p23"/>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68</a:t>
            </a:fld>
            <a:endParaRPr/>
          </a:p>
        </p:txBody>
      </p:sp>
      <p:sp>
        <p:nvSpPr>
          <p:cNvPr id="301" name="Google Shape;301;p23"/>
          <p:cNvSpPr txBox="1">
            <a:spLocks noGrp="1"/>
          </p:cNvSpPr>
          <p:nvPr>
            <p:ph type="title"/>
          </p:nvPr>
        </p:nvSpPr>
        <p:spPr>
          <a:xfrm>
            <a:off x="609600" y="230088"/>
            <a:ext cx="10972800" cy="901700"/>
          </a:xfrm>
          <a:prstGeom prst="rect">
            <a:avLst/>
          </a:prstGeom>
          <a:noFill/>
          <a:ln>
            <a:noFill/>
          </a:ln>
        </p:spPr>
        <p:txBody>
          <a:bodyPr spcFirstLastPara="1" wrap="square" lIns="91425" tIns="45700" rIns="91425" bIns="45700" anchor="ctr" anchorCtr="0">
            <a:noAutofit/>
          </a:bodyPr>
          <a:lstStyle/>
          <a:p>
            <a:pPr marL="914400" lvl="0" indent="-914400" algn="ctr" rtl="0">
              <a:spcBef>
                <a:spcPts val="0"/>
              </a:spcBef>
              <a:spcAft>
                <a:spcPts val="0"/>
              </a:spcAft>
              <a:buNone/>
            </a:pPr>
            <a:r>
              <a:rPr lang="en-MY" b="1" dirty="0">
                <a:solidFill>
                  <a:schemeClr val="tx1">
                    <a:lumMod val="50000"/>
                  </a:schemeClr>
                </a:solidFill>
              </a:rPr>
              <a:t>Step 8 – Tagging = Spamming</a:t>
            </a:r>
            <a:endParaRPr dirty="0">
              <a:solidFill>
                <a:schemeClr val="tx1">
                  <a:lumMod val="50000"/>
                </a:schemeClr>
              </a:solidFil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anim calcmode="lin" valueType="num">
                                      <p:cBhvr additive="base">
                                        <p:cTn id="7" dur="500"/>
                                        <p:tgtEl>
                                          <p:spTgt spid="29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97">
                                            <p:txEl>
                                              <p:pRg st="1" end="1"/>
                                            </p:txEl>
                                          </p:spTgt>
                                        </p:tgtEl>
                                        <p:attrNameLst>
                                          <p:attrName>style.visibility</p:attrName>
                                        </p:attrNameLst>
                                      </p:cBhvr>
                                      <p:to>
                                        <p:strVal val="visible"/>
                                      </p:to>
                                    </p:set>
                                    <p:anim calcmode="lin" valueType="num">
                                      <p:cBhvr additive="base">
                                        <p:cTn id="12" dur="500"/>
                                        <p:tgtEl>
                                          <p:spTgt spid="29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97">
                                            <p:txEl>
                                              <p:pRg st="2" end="2"/>
                                            </p:txEl>
                                          </p:spTgt>
                                        </p:tgtEl>
                                        <p:attrNameLst>
                                          <p:attrName>style.visibility</p:attrName>
                                        </p:attrNameLst>
                                      </p:cBhvr>
                                      <p:to>
                                        <p:strVal val="visible"/>
                                      </p:to>
                                    </p:set>
                                    <p:anim calcmode="lin" valueType="num">
                                      <p:cBhvr additive="base">
                                        <p:cTn id="17" dur="500"/>
                                        <p:tgtEl>
                                          <p:spTgt spid="29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97">
                                            <p:txEl>
                                              <p:pRg st="3" end="3"/>
                                            </p:txEl>
                                          </p:spTgt>
                                        </p:tgtEl>
                                        <p:attrNameLst>
                                          <p:attrName>style.visibility</p:attrName>
                                        </p:attrNameLst>
                                      </p:cBhvr>
                                      <p:to>
                                        <p:strVal val="visible"/>
                                      </p:to>
                                    </p:set>
                                    <p:anim calcmode="lin" valueType="num">
                                      <p:cBhvr additive="base">
                                        <p:cTn id="22" dur="500"/>
                                        <p:tgtEl>
                                          <p:spTgt spid="29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97">
                                            <p:txEl>
                                              <p:pRg st="4" end="4"/>
                                            </p:txEl>
                                          </p:spTgt>
                                        </p:tgtEl>
                                        <p:attrNameLst>
                                          <p:attrName>style.visibility</p:attrName>
                                        </p:attrNameLst>
                                      </p:cBhvr>
                                      <p:to>
                                        <p:strVal val="visible"/>
                                      </p:to>
                                    </p:set>
                                    <p:anim calcmode="lin" valueType="num">
                                      <p:cBhvr additive="base">
                                        <p:cTn id="27" dur="500"/>
                                        <p:tgtEl>
                                          <p:spTgt spid="29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97">
                                            <p:txEl>
                                              <p:pRg st="5" end="5"/>
                                            </p:txEl>
                                          </p:spTgt>
                                        </p:tgtEl>
                                        <p:attrNameLst>
                                          <p:attrName>style.visibility</p:attrName>
                                        </p:attrNameLst>
                                      </p:cBhvr>
                                      <p:to>
                                        <p:strVal val="visible"/>
                                      </p:to>
                                    </p:set>
                                    <p:anim calcmode="lin" valueType="num">
                                      <p:cBhvr additive="base">
                                        <p:cTn id="32" dur="500"/>
                                        <p:tgtEl>
                                          <p:spTgt spid="29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7">
                                            <p:txEl>
                                              <p:pRg st="6" end="6"/>
                                            </p:txEl>
                                          </p:spTgt>
                                        </p:tgtEl>
                                        <p:attrNameLst>
                                          <p:attrName>style.visibility</p:attrName>
                                        </p:attrNameLst>
                                      </p:cBhvr>
                                      <p:to>
                                        <p:strVal val="visible"/>
                                      </p:to>
                                    </p:set>
                                    <p:anim calcmode="lin" valueType="num">
                                      <p:cBhvr additive="base">
                                        <p:cTn id="37" dur="500"/>
                                        <p:tgtEl>
                                          <p:spTgt spid="29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97">
                                            <p:txEl>
                                              <p:pRg st="7" end="7"/>
                                            </p:txEl>
                                          </p:spTgt>
                                        </p:tgtEl>
                                        <p:attrNameLst>
                                          <p:attrName>style.visibility</p:attrName>
                                        </p:attrNameLst>
                                      </p:cBhvr>
                                      <p:to>
                                        <p:strVal val="visible"/>
                                      </p:to>
                                    </p:set>
                                    <p:anim calcmode="lin" valueType="num">
                                      <p:cBhvr additive="base">
                                        <p:cTn id="42" dur="500"/>
                                        <p:tgtEl>
                                          <p:spTgt spid="297">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97">
                                            <p:txEl>
                                              <p:pRg st="8" end="8"/>
                                            </p:txEl>
                                          </p:spTgt>
                                        </p:tgtEl>
                                        <p:attrNameLst>
                                          <p:attrName>style.visibility</p:attrName>
                                        </p:attrNameLst>
                                      </p:cBhvr>
                                      <p:to>
                                        <p:strVal val="visible"/>
                                      </p:to>
                                    </p:set>
                                    <p:anim calcmode="lin" valueType="num">
                                      <p:cBhvr additive="base">
                                        <p:cTn id="47" dur="500"/>
                                        <p:tgtEl>
                                          <p:spTgt spid="297">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97">
                                            <p:txEl>
                                              <p:pRg st="9" end="9"/>
                                            </p:txEl>
                                          </p:spTgt>
                                        </p:tgtEl>
                                        <p:attrNameLst>
                                          <p:attrName>style.visibility</p:attrName>
                                        </p:attrNameLst>
                                      </p:cBhvr>
                                      <p:to>
                                        <p:strVal val="visible"/>
                                      </p:to>
                                    </p:set>
                                    <p:anim calcmode="lin" valueType="num">
                                      <p:cBhvr additive="base">
                                        <p:cTn id="52" dur="500"/>
                                        <p:tgtEl>
                                          <p:spTgt spid="297">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4"/>
          <p:cNvSpPr txBox="1">
            <a:spLocks noGrp="1"/>
          </p:cNvSpPr>
          <p:nvPr>
            <p:ph type="dt" idx="10"/>
          </p:nvPr>
        </p:nvSpPr>
        <p:spPr>
          <a:xfrm>
            <a:off x="204651" y="6571253"/>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307" name="Google Shape;307;p24"/>
          <p:cNvSpPr txBox="1">
            <a:spLocks noGrp="1"/>
          </p:cNvSpPr>
          <p:nvPr>
            <p:ph type="ftr" idx="11"/>
          </p:nvPr>
        </p:nvSpPr>
        <p:spPr>
          <a:xfrm>
            <a:off x="3454401" y="6532064"/>
            <a:ext cx="5688150" cy="3651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MY"/>
              <a:t>LinkedIn for Networking</a:t>
            </a:r>
            <a:endParaRPr/>
          </a:p>
        </p:txBody>
      </p:sp>
      <p:sp>
        <p:nvSpPr>
          <p:cNvPr id="308" name="Google Shape;308;p24"/>
          <p:cNvSpPr txBox="1">
            <a:spLocks noGrp="1"/>
          </p:cNvSpPr>
          <p:nvPr>
            <p:ph type="sldNum" idx="12"/>
          </p:nvPr>
        </p:nvSpPr>
        <p:spPr>
          <a:xfrm>
            <a:off x="10842170" y="6513741"/>
            <a:ext cx="1349830" cy="3651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fld id="{00000000-1234-1234-1234-123412341234}" type="slidenum">
              <a:rPr lang="en-MY"/>
              <a:t>69</a:t>
            </a:fld>
            <a:endParaRPr/>
          </a:p>
        </p:txBody>
      </p:sp>
      <p:pic>
        <p:nvPicPr>
          <p:cNvPr id="309" name="Google Shape;309;p24" descr="PE Online Marketing Group PE Free Online Education -- Podcast"/>
          <p:cNvPicPr preferRelativeResize="0"/>
          <p:nvPr/>
        </p:nvPicPr>
        <p:blipFill rotWithShape="1">
          <a:blip r:embed="rId3">
            <a:alphaModFix/>
          </a:blip>
          <a:srcRect/>
          <a:stretch/>
        </p:blipFill>
        <p:spPr>
          <a:xfrm>
            <a:off x="618978" y="231482"/>
            <a:ext cx="11211951" cy="6028090"/>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94813E-E0F2-414E-A7AE-860CB2BFED27}"/>
              </a:ext>
            </a:extLst>
          </p:cNvPr>
          <p:cNvSpPr>
            <a:spLocks noGrp="1"/>
          </p:cNvSpPr>
          <p:nvPr>
            <p:ph type="dt" sz="half" idx="10"/>
          </p:nvPr>
        </p:nvSpPr>
        <p:spPr/>
        <p:txBody>
          <a:bodyPr/>
          <a:lstStyle/>
          <a:p>
            <a:fld id="{C79676D2-78F1-47BC-9E0C-74C1E2B2C2F0}" type="datetime1">
              <a:rPr lang="en-US" smtClean="0"/>
              <a:t>6/6/2021</a:t>
            </a:fld>
            <a:endParaRPr lang="en-US" dirty="0"/>
          </a:p>
        </p:txBody>
      </p:sp>
      <p:sp>
        <p:nvSpPr>
          <p:cNvPr id="4" name="Slide Number Placeholder 3">
            <a:extLst>
              <a:ext uri="{FF2B5EF4-FFF2-40B4-BE49-F238E27FC236}">
                <a16:creationId xmlns:a16="http://schemas.microsoft.com/office/drawing/2014/main" id="{4068B4F2-15B4-4D03-AE73-71FF5B76C3F0}"/>
              </a:ext>
            </a:extLst>
          </p:cNvPr>
          <p:cNvSpPr>
            <a:spLocks noGrp="1"/>
          </p:cNvSpPr>
          <p:nvPr>
            <p:ph type="sldNum" sz="quarter" idx="12"/>
          </p:nvPr>
        </p:nvSpPr>
        <p:spPr/>
        <p:txBody>
          <a:bodyPr/>
          <a:lstStyle/>
          <a:p>
            <a:fld id="{69E57DC2-970A-4B3E-BB1C-7A09969E49DF}" type="slidenum">
              <a:rPr lang="en-US" smtClean="0"/>
              <a:t>7</a:t>
            </a:fld>
            <a:endParaRPr lang="en-US" dirty="0"/>
          </a:p>
        </p:txBody>
      </p:sp>
      <p:pic>
        <p:nvPicPr>
          <p:cNvPr id="8" name="Picture 7">
            <a:extLst>
              <a:ext uri="{FF2B5EF4-FFF2-40B4-BE49-F238E27FC236}">
                <a16:creationId xmlns:a16="http://schemas.microsoft.com/office/drawing/2014/main" id="{EC100955-82F9-4BC6-8BAD-27498A6EE411}"/>
              </a:ext>
            </a:extLst>
          </p:cNvPr>
          <p:cNvPicPr>
            <a:picLocks noChangeAspect="1"/>
          </p:cNvPicPr>
          <p:nvPr/>
        </p:nvPicPr>
        <p:blipFill rotWithShape="1">
          <a:blip r:embed="rId2"/>
          <a:srcRect t="63575" b="-1"/>
          <a:stretch/>
        </p:blipFill>
        <p:spPr>
          <a:xfrm>
            <a:off x="821176" y="1178000"/>
            <a:ext cx="11088914" cy="2484789"/>
          </a:xfrm>
          <a:prstGeom prst="rect">
            <a:avLst/>
          </a:prstGeom>
        </p:spPr>
      </p:pic>
      <p:pic>
        <p:nvPicPr>
          <p:cNvPr id="11" name="Picture 10">
            <a:extLst>
              <a:ext uri="{FF2B5EF4-FFF2-40B4-BE49-F238E27FC236}">
                <a16:creationId xmlns:a16="http://schemas.microsoft.com/office/drawing/2014/main" id="{1B43E619-62F5-4D09-AF51-7779C91DF615}"/>
              </a:ext>
            </a:extLst>
          </p:cNvPr>
          <p:cNvPicPr>
            <a:picLocks noChangeAspect="1"/>
          </p:cNvPicPr>
          <p:nvPr/>
        </p:nvPicPr>
        <p:blipFill rotWithShape="1">
          <a:blip r:embed="rId2"/>
          <a:srcRect l="77685" t="42257" b="40012"/>
          <a:stretch/>
        </p:blipFill>
        <p:spPr>
          <a:xfrm>
            <a:off x="9638981" y="4234739"/>
            <a:ext cx="2474531" cy="1209456"/>
          </a:xfrm>
          <a:prstGeom prst="rect">
            <a:avLst/>
          </a:prstGeom>
        </p:spPr>
      </p:pic>
      <p:sp>
        <p:nvSpPr>
          <p:cNvPr id="12" name="Oval 11">
            <a:extLst>
              <a:ext uri="{FF2B5EF4-FFF2-40B4-BE49-F238E27FC236}">
                <a16:creationId xmlns:a16="http://schemas.microsoft.com/office/drawing/2014/main" id="{838AAA1A-E9C8-455F-BA5B-6668DC56D030}"/>
              </a:ext>
            </a:extLst>
          </p:cNvPr>
          <p:cNvSpPr/>
          <p:nvPr/>
        </p:nvSpPr>
        <p:spPr>
          <a:xfrm>
            <a:off x="4543865" y="323557"/>
            <a:ext cx="4121833" cy="604911"/>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MY" sz="4800" dirty="0"/>
              <a:t> Group 2</a:t>
            </a:r>
          </a:p>
        </p:txBody>
      </p:sp>
      <p:grpSp>
        <p:nvGrpSpPr>
          <p:cNvPr id="6" name="Group 5">
            <a:extLst>
              <a:ext uri="{FF2B5EF4-FFF2-40B4-BE49-F238E27FC236}">
                <a16:creationId xmlns:a16="http://schemas.microsoft.com/office/drawing/2014/main" id="{CFDDC2C5-999B-4332-B81F-86BCB4315788}"/>
              </a:ext>
            </a:extLst>
          </p:cNvPr>
          <p:cNvGrpSpPr/>
          <p:nvPr/>
        </p:nvGrpSpPr>
        <p:grpSpPr>
          <a:xfrm>
            <a:off x="1107440" y="3662789"/>
            <a:ext cx="8365296" cy="2370775"/>
            <a:chOff x="1107440" y="3662789"/>
            <a:chExt cx="8365296" cy="2370775"/>
          </a:xfrm>
        </p:grpSpPr>
        <p:pic>
          <p:nvPicPr>
            <p:cNvPr id="10" name="Picture 9">
              <a:extLst>
                <a:ext uri="{FF2B5EF4-FFF2-40B4-BE49-F238E27FC236}">
                  <a16:creationId xmlns:a16="http://schemas.microsoft.com/office/drawing/2014/main" id="{D829CD1F-6352-402A-AC84-F0D5C5B780D8}"/>
                </a:ext>
              </a:extLst>
            </p:cNvPr>
            <p:cNvPicPr>
              <a:picLocks noChangeAspect="1"/>
            </p:cNvPicPr>
            <p:nvPr/>
          </p:nvPicPr>
          <p:blipFill>
            <a:blip r:embed="rId3"/>
            <a:stretch>
              <a:fillRect/>
            </a:stretch>
          </p:blipFill>
          <p:spPr>
            <a:xfrm>
              <a:off x="1107440" y="3662789"/>
              <a:ext cx="8365296" cy="2370775"/>
            </a:xfrm>
            <a:prstGeom prst="rect">
              <a:avLst/>
            </a:prstGeom>
          </p:spPr>
        </p:pic>
        <p:sp>
          <p:nvSpPr>
            <p:cNvPr id="5" name="Rectangle 4">
              <a:extLst>
                <a:ext uri="{FF2B5EF4-FFF2-40B4-BE49-F238E27FC236}">
                  <a16:creationId xmlns:a16="http://schemas.microsoft.com/office/drawing/2014/main" id="{F6713F73-46F1-4E1D-AA3F-1175605D8A0D}"/>
                </a:ext>
              </a:extLst>
            </p:cNvPr>
            <p:cNvSpPr/>
            <p:nvPr/>
          </p:nvSpPr>
          <p:spPr bwMode="auto">
            <a:xfrm>
              <a:off x="2719264" y="4614686"/>
              <a:ext cx="554636" cy="209863"/>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a:ln>
                  <a:noFill/>
                </a:ln>
                <a:solidFill>
                  <a:schemeClr val="tx1"/>
                </a:solidFill>
                <a:effectLst/>
                <a:latin typeface="Arial" panose="020B0604020202020204" pitchFamily="34" charset="0"/>
                <a:ea typeface="SimSun" panose="02010600030101010101" pitchFamily="2" charset="-122"/>
              </a:endParaRPr>
            </a:p>
          </p:txBody>
        </p:sp>
        <p:sp>
          <p:nvSpPr>
            <p:cNvPr id="14" name="Rectangle 13">
              <a:extLst>
                <a:ext uri="{FF2B5EF4-FFF2-40B4-BE49-F238E27FC236}">
                  <a16:creationId xmlns:a16="http://schemas.microsoft.com/office/drawing/2014/main" id="{D6ADF68F-F3E4-408F-BE27-A7A57DBFE14B}"/>
                </a:ext>
              </a:extLst>
            </p:cNvPr>
            <p:cNvSpPr/>
            <p:nvPr/>
          </p:nvSpPr>
          <p:spPr bwMode="auto">
            <a:xfrm>
              <a:off x="1972258" y="3927637"/>
              <a:ext cx="2060095" cy="209863"/>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a:ln>
                  <a:noFill/>
                </a:ln>
                <a:solidFill>
                  <a:schemeClr val="tx1"/>
                </a:solidFill>
                <a:effectLst/>
                <a:latin typeface="Arial" panose="020B0604020202020204" pitchFamily="34" charset="0"/>
                <a:ea typeface="SimSun" panose="02010600030101010101" pitchFamily="2" charset="-122"/>
              </a:endParaRPr>
            </a:p>
          </p:txBody>
        </p:sp>
        <p:sp>
          <p:nvSpPr>
            <p:cNvPr id="15" name="Rectangle 14">
              <a:extLst>
                <a:ext uri="{FF2B5EF4-FFF2-40B4-BE49-F238E27FC236}">
                  <a16:creationId xmlns:a16="http://schemas.microsoft.com/office/drawing/2014/main" id="{B937638E-B8DA-4512-B1AB-843F07237C0F}"/>
                </a:ext>
              </a:extLst>
            </p:cNvPr>
            <p:cNvSpPr/>
            <p:nvPr/>
          </p:nvSpPr>
          <p:spPr bwMode="auto">
            <a:xfrm>
              <a:off x="1912295" y="5653788"/>
              <a:ext cx="1137156" cy="209863"/>
            </a:xfrm>
            <a:prstGeom prst="rect">
              <a:avLst/>
            </a:prstGeom>
            <a:solidFill>
              <a:schemeClr val="tx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MY" sz="1800" b="0" i="0" u="none" strike="noStrike" cap="none" normalizeH="0" baseline="0">
                <a:ln>
                  <a:noFill/>
                </a:ln>
                <a:solidFill>
                  <a:schemeClr val="tx1"/>
                </a:solidFill>
                <a:effectLst/>
                <a:latin typeface="Arial" panose="020B0604020202020204" pitchFamily="34" charset="0"/>
                <a:ea typeface="SimSun" panose="02010600030101010101" pitchFamily="2" charset="-122"/>
              </a:endParaRPr>
            </a:p>
          </p:txBody>
        </p:sp>
      </p:grpSp>
    </p:spTree>
    <p:extLst>
      <p:ext uri="{BB962C8B-B14F-4D97-AF65-F5344CB8AC3E}">
        <p14:creationId xmlns:p14="http://schemas.microsoft.com/office/powerpoint/2010/main" val="9709693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25"/>
          <p:cNvSpPr txBox="1">
            <a:spLocks noGrp="1"/>
          </p:cNvSpPr>
          <p:nvPr>
            <p:ph type="title"/>
          </p:nvPr>
        </p:nvSpPr>
        <p:spPr>
          <a:xfrm>
            <a:off x="831850" y="1709739"/>
            <a:ext cx="10619251" cy="2852737"/>
          </a:xfrm>
          <a:prstGeom prst="rect">
            <a:avLst/>
          </a:prstGeom>
          <a:noFill/>
          <a:ln>
            <a:noFill/>
          </a:ln>
        </p:spPr>
        <p:txBody>
          <a:bodyPr spcFirstLastPara="1" wrap="square" lIns="91425" tIns="45700" rIns="91425" bIns="45700" anchor="b" anchorCtr="0">
            <a:noAutofit/>
          </a:bodyPr>
          <a:lstStyle/>
          <a:p>
            <a:pPr marL="914400" lvl="0" indent="-914400" algn="ctr" rtl="0">
              <a:spcBef>
                <a:spcPts val="0"/>
              </a:spcBef>
              <a:spcAft>
                <a:spcPts val="0"/>
              </a:spcAft>
              <a:buNone/>
            </a:pPr>
            <a:r>
              <a:rPr lang="en-MY" b="1" dirty="0">
                <a:solidFill>
                  <a:schemeClr val="tx1">
                    <a:lumMod val="50000"/>
                  </a:schemeClr>
                </a:solidFill>
              </a:rPr>
              <a:t>How to Get Recruiters to</a:t>
            </a:r>
            <a:br>
              <a:rPr lang="en-MY" b="1" dirty="0">
                <a:solidFill>
                  <a:schemeClr val="tx1">
                    <a:lumMod val="50000"/>
                  </a:schemeClr>
                </a:solidFill>
              </a:rPr>
            </a:br>
            <a:r>
              <a:rPr lang="en-MY" b="1" dirty="0">
                <a:solidFill>
                  <a:schemeClr val="tx1">
                    <a:lumMod val="50000"/>
                  </a:schemeClr>
                </a:solidFill>
              </a:rPr>
              <a:t>Notice You on LinkedIn?</a:t>
            </a:r>
            <a:br>
              <a:rPr lang="en-MY" b="1" dirty="0">
                <a:solidFill>
                  <a:schemeClr val="tx1">
                    <a:lumMod val="50000"/>
                  </a:schemeClr>
                </a:solidFill>
              </a:rPr>
            </a:br>
            <a:endParaRPr b="1" dirty="0">
              <a:solidFill>
                <a:schemeClr val="tx1">
                  <a:lumMod val="50000"/>
                </a:schemeClr>
              </a:solidFill>
            </a:endParaRPr>
          </a:p>
        </p:txBody>
      </p:sp>
      <p:sp>
        <p:nvSpPr>
          <p:cNvPr id="315" name="Google Shape;315;p25"/>
          <p:cNvSpPr txBox="1">
            <a:spLocks noGrp="1"/>
          </p:cNvSpPr>
          <p:nvPr>
            <p:ph type="dt" idx="10"/>
          </p:nvPr>
        </p:nvSpPr>
        <p:spPr>
          <a:xfrm>
            <a:off x="278522" y="6537856"/>
            <a:ext cx="1106658"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316" name="Google Shape;316;p25"/>
          <p:cNvSpPr txBox="1">
            <a:spLocks noGrp="1"/>
          </p:cNvSpPr>
          <p:nvPr>
            <p:ph type="ftr" idx="11"/>
          </p:nvPr>
        </p:nvSpPr>
        <p:spPr>
          <a:xfrm>
            <a:off x="4876800" y="6509722"/>
            <a:ext cx="3860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317" name="Google Shape;317;p25"/>
          <p:cNvSpPr txBox="1">
            <a:spLocks noGrp="1"/>
          </p:cNvSpPr>
          <p:nvPr>
            <p:ph type="sldNum" idx="12"/>
          </p:nvPr>
        </p:nvSpPr>
        <p:spPr>
          <a:xfrm>
            <a:off x="11680874" y="6506941"/>
            <a:ext cx="511126" cy="36790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70</a:t>
            </a:fld>
            <a:endParaRPr/>
          </a:p>
        </p:txBody>
      </p:sp>
    </p:spTree>
  </p:cSld>
  <p:clrMapOvr>
    <a:masterClrMapping/>
  </p:clrMapOvr>
  <p:transition spd="slow">
    <p:push/>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26"/>
          <p:cNvSpPr txBox="1">
            <a:spLocks noGrp="1"/>
          </p:cNvSpPr>
          <p:nvPr>
            <p:ph type="body" idx="1"/>
          </p:nvPr>
        </p:nvSpPr>
        <p:spPr>
          <a:xfrm>
            <a:off x="3122507" y="1072437"/>
            <a:ext cx="5256995" cy="4713125"/>
          </a:xfrm>
          <a:prstGeom prst="rect">
            <a:avLst/>
          </a:prstGeom>
          <a:noFill/>
          <a:ln>
            <a:noFill/>
          </a:ln>
        </p:spPr>
        <p:txBody>
          <a:bodyPr spcFirstLastPara="1" wrap="square" lIns="91425" tIns="45700" rIns="91425" bIns="45700" anchor="t" anchorCtr="0">
            <a:noAutofit/>
          </a:bodyPr>
          <a:lstStyle/>
          <a:p>
            <a:pPr marL="342900" lvl="0" indent="-190500" algn="l" rtl="0">
              <a:spcBef>
                <a:spcPts val="0"/>
              </a:spcBef>
              <a:spcAft>
                <a:spcPts val="0"/>
              </a:spcAft>
              <a:buClr>
                <a:schemeClr val="dk1"/>
              </a:buClr>
              <a:buSzPts val="2400"/>
              <a:buNone/>
            </a:pPr>
            <a:endParaRPr dirty="0"/>
          </a:p>
          <a:p>
            <a:pPr marL="342900" lvl="0" indent="-342900" algn="l" rtl="0">
              <a:spcBef>
                <a:spcPts val="480"/>
              </a:spcBef>
              <a:spcAft>
                <a:spcPts val="0"/>
              </a:spcAft>
              <a:buClr>
                <a:schemeClr val="dk1"/>
              </a:buClr>
              <a:buSzPts val="2400"/>
              <a:buChar char="•"/>
            </a:pPr>
            <a:r>
              <a:rPr lang="en-MY" dirty="0"/>
              <a:t>No single ranking</a:t>
            </a: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342900" algn="l" rtl="0">
              <a:spcBef>
                <a:spcPts val="480"/>
              </a:spcBef>
              <a:spcAft>
                <a:spcPts val="0"/>
              </a:spcAft>
              <a:buClr>
                <a:schemeClr val="dk1"/>
              </a:buClr>
              <a:buSzPts val="2400"/>
              <a:buChar char="•"/>
            </a:pPr>
            <a:r>
              <a:rPr lang="en-MY" dirty="0"/>
              <a:t>Searcher’s behaviour</a:t>
            </a: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342900" algn="l" rtl="0">
              <a:spcBef>
                <a:spcPts val="480"/>
              </a:spcBef>
              <a:spcAft>
                <a:spcPts val="0"/>
              </a:spcAft>
              <a:buClr>
                <a:schemeClr val="dk1"/>
              </a:buClr>
              <a:buSzPts val="2400"/>
              <a:buChar char="•"/>
            </a:pPr>
            <a:r>
              <a:rPr lang="en-MY" dirty="0"/>
              <a:t>Profile views</a:t>
            </a:r>
            <a:endParaRPr dirty="0"/>
          </a:p>
          <a:p>
            <a:pPr marL="342900" lvl="0" indent="-190500" algn="l" rtl="0">
              <a:spcBef>
                <a:spcPts val="480"/>
              </a:spcBef>
              <a:spcAft>
                <a:spcPts val="0"/>
              </a:spcAft>
              <a:buClr>
                <a:schemeClr val="dk1"/>
              </a:buClr>
              <a:buSzPts val="2400"/>
              <a:buNone/>
            </a:pPr>
            <a:endParaRPr dirty="0"/>
          </a:p>
          <a:p>
            <a:pPr marL="342900" lvl="0" indent="-190500" algn="l" rtl="0">
              <a:spcBef>
                <a:spcPts val="480"/>
              </a:spcBef>
              <a:spcAft>
                <a:spcPts val="0"/>
              </a:spcAft>
              <a:buClr>
                <a:schemeClr val="dk1"/>
              </a:buClr>
              <a:buSzPts val="2400"/>
              <a:buNone/>
            </a:pPr>
            <a:endParaRPr dirty="0"/>
          </a:p>
          <a:p>
            <a:pPr marL="342900" lvl="0" indent="-342900" algn="l" rtl="0">
              <a:spcBef>
                <a:spcPts val="480"/>
              </a:spcBef>
              <a:spcAft>
                <a:spcPts val="0"/>
              </a:spcAft>
              <a:buClr>
                <a:schemeClr val="dk1"/>
              </a:buClr>
              <a:buSzPts val="2400"/>
              <a:buChar char="•"/>
            </a:pPr>
            <a:r>
              <a:rPr lang="en-MY" dirty="0"/>
              <a:t>Keywords</a:t>
            </a:r>
            <a:endParaRPr dirty="0"/>
          </a:p>
          <a:p>
            <a:pPr marL="342900" lvl="0" indent="-190500" algn="l" rtl="0">
              <a:spcBef>
                <a:spcPts val="480"/>
              </a:spcBef>
              <a:spcAft>
                <a:spcPts val="0"/>
              </a:spcAft>
              <a:buClr>
                <a:schemeClr val="dk1"/>
              </a:buClr>
              <a:buSzPts val="2400"/>
              <a:buNone/>
            </a:pPr>
            <a:endParaRPr dirty="0"/>
          </a:p>
        </p:txBody>
      </p:sp>
      <p:sp>
        <p:nvSpPr>
          <p:cNvPr id="323" name="Google Shape;323;p26"/>
          <p:cNvSpPr txBox="1">
            <a:spLocks noGrp="1"/>
          </p:cNvSpPr>
          <p:nvPr>
            <p:ph type="dt" idx="10"/>
          </p:nvPr>
        </p:nvSpPr>
        <p:spPr>
          <a:xfrm>
            <a:off x="573314" y="6562850"/>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324" name="Google Shape;324;p26"/>
          <p:cNvSpPr txBox="1">
            <a:spLocks noGrp="1"/>
          </p:cNvSpPr>
          <p:nvPr>
            <p:ph type="ftr" idx="11"/>
          </p:nvPr>
        </p:nvSpPr>
        <p:spPr>
          <a:xfrm>
            <a:off x="4621348" y="6560414"/>
            <a:ext cx="5084354"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LinkedIn for Networking</a:t>
            </a:r>
            <a:endParaRPr/>
          </a:p>
        </p:txBody>
      </p:sp>
      <p:sp>
        <p:nvSpPr>
          <p:cNvPr id="325" name="Google Shape;325;p26"/>
          <p:cNvSpPr txBox="1">
            <a:spLocks noGrp="1"/>
          </p:cNvSpPr>
          <p:nvPr>
            <p:ph type="sldNum" idx="12"/>
          </p:nvPr>
        </p:nvSpPr>
        <p:spPr>
          <a:xfrm>
            <a:off x="11271796" y="6554200"/>
            <a:ext cx="667656"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fld id="{00000000-1234-1234-1234-123412341234}" type="slidenum">
              <a:rPr lang="en-MY"/>
              <a:t>71</a:t>
            </a:fld>
            <a:endParaRPr/>
          </a:p>
        </p:txBody>
      </p:sp>
    </p:spTree>
  </p:cSld>
  <p:clrMapOvr>
    <a:masterClrMapping/>
  </p:clrMapOvr>
  <p:transition spd="slow">
    <p:push/>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27"/>
          <p:cNvSpPr txBox="1">
            <a:spLocks noGrp="1"/>
          </p:cNvSpPr>
          <p:nvPr>
            <p:ph type="dt" idx="10"/>
          </p:nvPr>
        </p:nvSpPr>
        <p:spPr>
          <a:xfrm>
            <a:off x="204651" y="6571253"/>
            <a:ext cx="2844800" cy="365125"/>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a:t>17/12/2020</a:t>
            </a:r>
            <a:endParaRPr/>
          </a:p>
        </p:txBody>
      </p:sp>
      <p:sp>
        <p:nvSpPr>
          <p:cNvPr id="331" name="Google Shape;331;p27"/>
          <p:cNvSpPr txBox="1">
            <a:spLocks noGrp="1"/>
          </p:cNvSpPr>
          <p:nvPr>
            <p:ph type="ftr" idx="11"/>
          </p:nvPr>
        </p:nvSpPr>
        <p:spPr>
          <a:xfrm>
            <a:off x="3454401" y="6532064"/>
            <a:ext cx="5688150" cy="3651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r>
              <a:rPr lang="en-MY"/>
              <a:t>LinkedIn for Networking</a:t>
            </a:r>
            <a:endParaRPr/>
          </a:p>
        </p:txBody>
      </p:sp>
      <p:sp>
        <p:nvSpPr>
          <p:cNvPr id="332" name="Google Shape;332;p27"/>
          <p:cNvSpPr txBox="1">
            <a:spLocks noGrp="1"/>
          </p:cNvSpPr>
          <p:nvPr>
            <p:ph type="sldNum" idx="12"/>
          </p:nvPr>
        </p:nvSpPr>
        <p:spPr>
          <a:xfrm>
            <a:off x="10842170" y="6513741"/>
            <a:ext cx="1349830" cy="36512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None/>
            </a:pPr>
            <a:fld id="{00000000-1234-1234-1234-123412341234}" type="slidenum">
              <a:rPr lang="en-MY"/>
              <a:t>72</a:t>
            </a:fld>
            <a:endParaRPr/>
          </a:p>
        </p:txBody>
      </p:sp>
      <p:pic>
        <p:nvPicPr>
          <p:cNvPr id="333" name="Google Shape;333;p27" descr="SFO15-TR6: Server Ecosystem Day (Part 6A)"/>
          <p:cNvPicPr preferRelativeResize="0"/>
          <p:nvPr/>
        </p:nvPicPr>
        <p:blipFill rotWithShape="1">
          <a:blip r:embed="rId3">
            <a:alphaModFix/>
          </a:blip>
          <a:srcRect/>
          <a:stretch/>
        </p:blipFill>
        <p:spPr>
          <a:xfrm>
            <a:off x="1059912" y="506437"/>
            <a:ext cx="9075189" cy="5106572"/>
          </a:xfrm>
          <a:prstGeom prst="rect">
            <a:avLst/>
          </a:prstGeom>
          <a:noFill/>
          <a:ln>
            <a:noFill/>
          </a:ln>
        </p:spPr>
      </p:pic>
      <p:sp>
        <p:nvSpPr>
          <p:cNvPr id="334" name="Google Shape;334;p27"/>
          <p:cNvSpPr txBox="1"/>
          <p:nvPr/>
        </p:nvSpPr>
        <p:spPr>
          <a:xfrm>
            <a:off x="7695028" y="4515730"/>
            <a:ext cx="2440073" cy="970671"/>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321EDF-71A1-4DC7-A4B5-549595F4CC7D}"/>
              </a:ext>
            </a:extLst>
          </p:cNvPr>
          <p:cNvSpPr>
            <a:spLocks noGrp="1"/>
          </p:cNvSpPr>
          <p:nvPr>
            <p:ph type="dt" sz="half" idx="10"/>
          </p:nvPr>
        </p:nvSpPr>
        <p:spPr/>
        <p:txBody>
          <a:bodyPr/>
          <a:lstStyle/>
          <a:p>
            <a:fld id="{C79676D2-78F1-47BC-9E0C-74C1E2B2C2F0}" type="datetime1">
              <a:rPr lang="en-US" smtClean="0"/>
              <a:t>6/6/2021</a:t>
            </a:fld>
            <a:endParaRPr lang="en-US" dirty="0"/>
          </a:p>
        </p:txBody>
      </p:sp>
      <p:sp>
        <p:nvSpPr>
          <p:cNvPr id="4" name="Slide Number Placeholder 3">
            <a:extLst>
              <a:ext uri="{FF2B5EF4-FFF2-40B4-BE49-F238E27FC236}">
                <a16:creationId xmlns:a16="http://schemas.microsoft.com/office/drawing/2014/main" id="{A2A0D302-96D9-4A75-93F9-CF0D7C445CC2}"/>
              </a:ext>
            </a:extLst>
          </p:cNvPr>
          <p:cNvSpPr>
            <a:spLocks noGrp="1"/>
          </p:cNvSpPr>
          <p:nvPr>
            <p:ph type="sldNum" sz="quarter" idx="12"/>
          </p:nvPr>
        </p:nvSpPr>
        <p:spPr/>
        <p:txBody>
          <a:bodyPr/>
          <a:lstStyle/>
          <a:p>
            <a:fld id="{69E57DC2-970A-4B3E-BB1C-7A09969E49DF}" type="slidenum">
              <a:rPr lang="en-US" smtClean="0"/>
              <a:t>8</a:t>
            </a:fld>
            <a:endParaRPr lang="en-US" dirty="0"/>
          </a:p>
        </p:txBody>
      </p:sp>
      <p:pic>
        <p:nvPicPr>
          <p:cNvPr id="5" name="Content Placeholder 7">
            <a:extLst>
              <a:ext uri="{FF2B5EF4-FFF2-40B4-BE49-F238E27FC236}">
                <a16:creationId xmlns:a16="http://schemas.microsoft.com/office/drawing/2014/main" id="{5C7EF74D-367C-40CD-965C-0F66F83647A6}"/>
              </a:ext>
            </a:extLst>
          </p:cNvPr>
          <p:cNvPicPr>
            <a:picLocks noChangeAspect="1"/>
          </p:cNvPicPr>
          <p:nvPr/>
        </p:nvPicPr>
        <p:blipFill rotWithShape="1">
          <a:blip r:embed="rId2">
            <a:extLst>
              <a:ext uri="{28A0092B-C50C-407E-A947-70E740481C1C}">
                <a14:useLocalDpi xmlns:a14="http://schemas.microsoft.com/office/drawing/2010/main" val="0"/>
              </a:ext>
            </a:extLst>
          </a:blip>
          <a:srcRect l="1726" t="2333" r="2433" b="3410"/>
          <a:stretch/>
        </p:blipFill>
        <p:spPr>
          <a:xfrm>
            <a:off x="899889" y="777688"/>
            <a:ext cx="11001825" cy="5302623"/>
          </a:xfrm>
          <a:prstGeom prst="rect">
            <a:avLst/>
          </a:prstGeom>
        </p:spPr>
      </p:pic>
      <p:sp>
        <p:nvSpPr>
          <p:cNvPr id="8" name="Content Placeholder 2">
            <a:extLst>
              <a:ext uri="{FF2B5EF4-FFF2-40B4-BE49-F238E27FC236}">
                <a16:creationId xmlns:a16="http://schemas.microsoft.com/office/drawing/2014/main" id="{07A61D7E-6A95-4B83-BFB1-3C870CF2147D}"/>
              </a:ext>
            </a:extLst>
          </p:cNvPr>
          <p:cNvSpPr txBox="1">
            <a:spLocks/>
          </p:cNvSpPr>
          <p:nvPr/>
        </p:nvSpPr>
        <p:spPr bwMode="auto">
          <a:xfrm>
            <a:off x="5198574" y="1687772"/>
            <a:ext cx="4157611" cy="3849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742950" indent="-28575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3pPr>
            <a:lvl4pPr marL="16002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4pPr>
            <a:lvl5pPr marL="20574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MY" b="1" dirty="0">
                <a:solidFill>
                  <a:srgbClr val="FF0000"/>
                </a:solidFill>
                <a:effectLst>
                  <a:outerShdw blurRad="38100" dist="38100" dir="2700000" algn="tl">
                    <a:srgbClr val="000000">
                      <a:alpha val="43137"/>
                    </a:srgbClr>
                  </a:outerShdw>
                </a:effectLst>
              </a:rPr>
              <a:t>Name in All-Caps</a:t>
            </a:r>
          </a:p>
          <a:p>
            <a:endParaRPr lang="en-MY" b="1" dirty="0">
              <a:solidFill>
                <a:srgbClr val="FF0000"/>
              </a:solidFill>
              <a:effectLst>
                <a:outerShdw blurRad="38100" dist="38100" dir="2700000" algn="tl">
                  <a:srgbClr val="000000">
                    <a:alpha val="43137"/>
                  </a:srgbClr>
                </a:outerShdw>
              </a:effectLst>
            </a:endParaRPr>
          </a:p>
          <a:p>
            <a:r>
              <a:rPr lang="en-MY" b="1" dirty="0">
                <a:solidFill>
                  <a:srgbClr val="FF0000"/>
                </a:solidFill>
                <a:effectLst>
                  <a:outerShdw blurRad="38100" dist="38100" dir="2700000" algn="tl">
                    <a:srgbClr val="000000">
                      <a:alpha val="43137"/>
                    </a:srgbClr>
                  </a:outerShdw>
                </a:effectLst>
              </a:rPr>
              <a:t>Inappropriate profile picture</a:t>
            </a:r>
          </a:p>
          <a:p>
            <a:endParaRPr lang="en-MY" b="1" dirty="0">
              <a:solidFill>
                <a:srgbClr val="FF0000"/>
              </a:solidFill>
              <a:effectLst>
                <a:outerShdw blurRad="38100" dist="38100" dir="2700000" algn="tl">
                  <a:srgbClr val="000000">
                    <a:alpha val="43137"/>
                  </a:srgbClr>
                </a:outerShdw>
              </a:effectLst>
            </a:endParaRPr>
          </a:p>
          <a:p>
            <a:r>
              <a:rPr lang="en-MY" b="1" dirty="0">
                <a:solidFill>
                  <a:srgbClr val="FF0000"/>
                </a:solidFill>
                <a:effectLst>
                  <a:outerShdw blurRad="38100" dist="38100" dir="2700000" algn="tl">
                    <a:srgbClr val="000000">
                      <a:alpha val="43137"/>
                    </a:srgbClr>
                  </a:outerShdw>
                </a:effectLst>
              </a:rPr>
              <a:t>Non- SEO Centric Title </a:t>
            </a:r>
          </a:p>
          <a:p>
            <a:endParaRPr lang="en-MY" b="1" dirty="0">
              <a:solidFill>
                <a:srgbClr val="FF0000"/>
              </a:solidFill>
              <a:effectLst>
                <a:outerShdw blurRad="38100" dist="38100" dir="2700000" algn="tl">
                  <a:srgbClr val="000000">
                    <a:alpha val="43137"/>
                  </a:srgbClr>
                </a:outerShdw>
              </a:effectLst>
            </a:endParaRPr>
          </a:p>
          <a:p>
            <a:r>
              <a:rPr lang="en-MY" b="1" dirty="0">
                <a:solidFill>
                  <a:srgbClr val="FF0000"/>
                </a:solidFill>
                <a:effectLst>
                  <a:outerShdw blurRad="38100" dist="38100" dir="2700000" algn="tl">
                    <a:srgbClr val="000000">
                      <a:alpha val="43137"/>
                    </a:srgbClr>
                  </a:outerShdw>
                </a:effectLst>
              </a:rPr>
              <a:t>Invite WITHOUT any Note!</a:t>
            </a:r>
          </a:p>
          <a:p>
            <a:endParaRPr lang="en-MY" b="1" dirty="0">
              <a:solidFill>
                <a:srgbClr val="FF0000"/>
              </a:solidFill>
              <a:effectLst>
                <a:outerShdw blurRad="38100" dist="38100" dir="2700000" algn="tl">
                  <a:srgbClr val="000000">
                    <a:alpha val="43137"/>
                  </a:srgbClr>
                </a:outerShdw>
              </a:effectLst>
            </a:endParaRPr>
          </a:p>
          <a:p>
            <a:endParaRPr lang="en-MY" b="1" dirty="0">
              <a:solidFill>
                <a:srgbClr val="FF0000"/>
              </a:solidFill>
              <a:effectLst>
                <a:outerShdw blurRad="38100" dist="38100" dir="2700000" algn="tl">
                  <a:srgbClr val="000000">
                    <a:alpha val="43137"/>
                  </a:srgbClr>
                </a:outerShdw>
              </a:effectLst>
            </a:endParaRPr>
          </a:p>
          <a:p>
            <a:endParaRPr lang="en-MY" b="1" dirty="0">
              <a:solidFill>
                <a:srgbClr val="FF0000"/>
              </a:solidFill>
              <a:effectLst>
                <a:outerShdw blurRad="38100" dist="38100" dir="2700000" algn="tl">
                  <a:srgbClr val="000000">
                    <a:alpha val="43137"/>
                  </a:srgbClr>
                </a:outerShdw>
              </a:effectLst>
            </a:endParaRPr>
          </a:p>
        </p:txBody>
      </p:sp>
      <p:sp>
        <p:nvSpPr>
          <p:cNvPr id="9" name="Oval 8">
            <a:extLst>
              <a:ext uri="{FF2B5EF4-FFF2-40B4-BE49-F238E27FC236}">
                <a16:creationId xmlns:a16="http://schemas.microsoft.com/office/drawing/2014/main" id="{DF01CB79-1D90-4165-8CD0-88E66E8A7621}"/>
              </a:ext>
            </a:extLst>
          </p:cNvPr>
          <p:cNvSpPr/>
          <p:nvPr/>
        </p:nvSpPr>
        <p:spPr>
          <a:xfrm>
            <a:off x="4656407" y="168809"/>
            <a:ext cx="3967088" cy="604911"/>
          </a:xfrm>
          <a:prstGeom prst="ellipse">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MY" sz="4800" dirty="0"/>
              <a:t>Group 1</a:t>
            </a:r>
          </a:p>
        </p:txBody>
      </p:sp>
    </p:spTree>
    <p:extLst>
      <p:ext uri="{BB962C8B-B14F-4D97-AF65-F5344CB8AC3E}">
        <p14:creationId xmlns:p14="http://schemas.microsoft.com/office/powerpoint/2010/main" val="2062140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F0368-06FF-4EFF-8D48-8BAA52032218}"/>
              </a:ext>
            </a:extLst>
          </p:cNvPr>
          <p:cNvSpPr>
            <a:spLocks noGrp="1"/>
          </p:cNvSpPr>
          <p:nvPr>
            <p:ph type="title"/>
          </p:nvPr>
        </p:nvSpPr>
        <p:spPr>
          <a:xfrm>
            <a:off x="609600" y="63287"/>
            <a:ext cx="8559383" cy="2268416"/>
          </a:xfrm>
        </p:spPr>
        <p:txBody>
          <a:bodyPr>
            <a:normAutofit fontScale="90000"/>
          </a:bodyPr>
          <a:lstStyle/>
          <a:p>
            <a:r>
              <a:rPr lang="en-MY" sz="5400" dirty="0">
                <a:effectLst>
                  <a:outerShdw blurRad="38100" dist="38100" dir="2700000" algn="tl">
                    <a:srgbClr val="000000">
                      <a:alpha val="43137"/>
                    </a:srgbClr>
                  </a:outerShdw>
                </a:effectLst>
              </a:rPr>
              <a:t>Which group’s invitation were you impressed with? </a:t>
            </a:r>
          </a:p>
        </p:txBody>
      </p:sp>
      <p:sp>
        <p:nvSpPr>
          <p:cNvPr id="5" name="Date Placeholder 4">
            <a:extLst>
              <a:ext uri="{FF2B5EF4-FFF2-40B4-BE49-F238E27FC236}">
                <a16:creationId xmlns:a16="http://schemas.microsoft.com/office/drawing/2014/main" id="{9CA7F9D3-1980-4830-9710-84E116E16869}"/>
              </a:ext>
            </a:extLst>
          </p:cNvPr>
          <p:cNvSpPr>
            <a:spLocks noGrp="1"/>
          </p:cNvSpPr>
          <p:nvPr>
            <p:ph type="dt" sz="half" idx="10"/>
          </p:nvPr>
        </p:nvSpPr>
        <p:spPr/>
        <p:txBody>
          <a:bodyPr/>
          <a:lstStyle/>
          <a:p>
            <a:fld id="{B1EAA41D-0D7C-4F3B-B222-C3AAC642884B}" type="datetime1">
              <a:rPr lang="en-US" smtClean="0"/>
              <a:t>6/6/2021</a:t>
            </a:fld>
            <a:endParaRPr lang="en-US" dirty="0"/>
          </a:p>
        </p:txBody>
      </p:sp>
      <p:sp>
        <p:nvSpPr>
          <p:cNvPr id="6" name="Footer Placeholder 5">
            <a:extLst>
              <a:ext uri="{FF2B5EF4-FFF2-40B4-BE49-F238E27FC236}">
                <a16:creationId xmlns:a16="http://schemas.microsoft.com/office/drawing/2014/main" id="{BA45D820-AE10-4A19-A3DF-A9C0F7D511CD}"/>
              </a:ext>
            </a:extLst>
          </p:cNvPr>
          <p:cNvSpPr>
            <a:spLocks noGrp="1"/>
          </p:cNvSpPr>
          <p:nvPr>
            <p:ph type="ftr" sz="quarter" idx="11"/>
          </p:nvPr>
        </p:nvSpPr>
        <p:spPr/>
        <p:txBody>
          <a:bodyPr/>
          <a:lstStyle/>
          <a:p>
            <a:r>
              <a:rPr lang="en-MY"/>
              <a:t>LinkedIn Makeover by Sadaf Tahir</a:t>
            </a:r>
            <a:endParaRPr lang="en-US" dirty="0"/>
          </a:p>
        </p:txBody>
      </p:sp>
      <p:sp>
        <p:nvSpPr>
          <p:cNvPr id="7" name="Slide Number Placeholder 6">
            <a:extLst>
              <a:ext uri="{FF2B5EF4-FFF2-40B4-BE49-F238E27FC236}">
                <a16:creationId xmlns:a16="http://schemas.microsoft.com/office/drawing/2014/main" id="{2AE17F0E-03D5-4C8D-A877-3FD6D2F65367}"/>
              </a:ext>
            </a:extLst>
          </p:cNvPr>
          <p:cNvSpPr>
            <a:spLocks noGrp="1"/>
          </p:cNvSpPr>
          <p:nvPr>
            <p:ph type="sldNum" sz="quarter" idx="12"/>
          </p:nvPr>
        </p:nvSpPr>
        <p:spPr/>
        <p:txBody>
          <a:bodyPr/>
          <a:lstStyle/>
          <a:p>
            <a:fld id="{69E57DC2-970A-4B3E-BB1C-7A09969E49DF}" type="slidenum">
              <a:rPr lang="en-US" smtClean="0"/>
              <a:pPr/>
              <a:t>9</a:t>
            </a:fld>
            <a:endParaRPr lang="en-US" dirty="0"/>
          </a:p>
        </p:txBody>
      </p:sp>
      <p:sp>
        <p:nvSpPr>
          <p:cNvPr id="12" name="Title 1">
            <a:extLst>
              <a:ext uri="{FF2B5EF4-FFF2-40B4-BE49-F238E27FC236}">
                <a16:creationId xmlns:a16="http://schemas.microsoft.com/office/drawing/2014/main" id="{CEA65F8B-D2F2-4412-9EEF-551A68E1D884}"/>
              </a:ext>
            </a:extLst>
          </p:cNvPr>
          <p:cNvSpPr txBox="1">
            <a:spLocks/>
          </p:cNvSpPr>
          <p:nvPr/>
        </p:nvSpPr>
        <p:spPr>
          <a:xfrm>
            <a:off x="391551" y="3679873"/>
            <a:ext cx="4768947" cy="2268416"/>
          </a:xfrm>
          <a:prstGeom prst="rect">
            <a:avLst/>
          </a:prstGeom>
        </p:spPr>
        <p:txBody>
          <a:bodyPr vert="horz" lIns="91440" tIns="45720" rIns="91440" bIns="45720" rtlCol="0" anchor="t">
            <a:normAutofit fontScale="97500"/>
          </a:bodyPr>
          <a:lstStyle>
            <a:lvl1pPr algn="l" defTabSz="914400" rtl="0" eaLnBrk="1" latinLnBrk="0" hangingPunct="1">
              <a:lnSpc>
                <a:spcPct val="84000"/>
              </a:lnSpc>
              <a:spcBef>
                <a:spcPct val="0"/>
              </a:spcBef>
              <a:buNone/>
              <a:defRPr sz="4800" kern="1200" baseline="0">
                <a:solidFill>
                  <a:schemeClr val="tx2"/>
                </a:solidFill>
                <a:latin typeface="+mj-lt"/>
                <a:ea typeface="+mj-ea"/>
                <a:cs typeface="+mj-cs"/>
              </a:defRPr>
            </a:lvl1pPr>
          </a:lstStyle>
          <a:p>
            <a:pPr algn="ctr"/>
            <a:r>
              <a:rPr lang="en-MY" sz="5400" dirty="0">
                <a:effectLst>
                  <a:outerShdw blurRad="38100" dist="38100" dir="2700000" algn="tl">
                    <a:srgbClr val="000000">
                      <a:alpha val="43137"/>
                    </a:srgbClr>
                  </a:outerShdw>
                </a:effectLst>
              </a:rPr>
              <a:t>Whose invite would you accept first? </a:t>
            </a:r>
          </a:p>
        </p:txBody>
      </p:sp>
      <p:sp>
        <p:nvSpPr>
          <p:cNvPr id="14" name="TextBox 13">
            <a:extLst>
              <a:ext uri="{FF2B5EF4-FFF2-40B4-BE49-F238E27FC236}">
                <a16:creationId xmlns:a16="http://schemas.microsoft.com/office/drawing/2014/main" id="{F4573AD2-3E99-4C1B-8325-4DCBEEE9208D}"/>
              </a:ext>
            </a:extLst>
          </p:cNvPr>
          <p:cNvSpPr txBox="1"/>
          <p:nvPr/>
        </p:nvSpPr>
        <p:spPr>
          <a:xfrm>
            <a:off x="5522758" y="3464469"/>
            <a:ext cx="6341122" cy="2308324"/>
          </a:xfrm>
          <a:prstGeom prst="rect">
            <a:avLst/>
          </a:prstGeom>
          <a:noFill/>
        </p:spPr>
        <p:txBody>
          <a:bodyPr wrap="square">
            <a:spAutoFit/>
          </a:bodyPr>
          <a:lstStyle/>
          <a:p>
            <a:pPr algn="ctr"/>
            <a:r>
              <a:rPr lang="en-MY" sz="7200" dirty="0">
                <a:effectLst>
                  <a:outerShdw blurRad="38100" dist="38100" dir="2700000" algn="tl">
                    <a:srgbClr val="000000">
                      <a:alpha val="43137"/>
                    </a:srgbClr>
                  </a:outerShdw>
                </a:effectLst>
              </a:rPr>
              <a:t>Step 2</a:t>
            </a:r>
          </a:p>
          <a:p>
            <a:pPr algn="ctr"/>
            <a:r>
              <a:rPr lang="en-MY" sz="7200" dirty="0">
                <a:effectLst>
                  <a:outerShdw blurRad="38100" dist="38100" dir="2700000" algn="tl">
                    <a:srgbClr val="000000">
                      <a:alpha val="43137"/>
                    </a:srgbClr>
                  </a:outerShdw>
                </a:effectLst>
              </a:rPr>
              <a:t>Be Clickable!</a:t>
            </a:r>
            <a:endParaRPr lang="en-MY" sz="7200" dirty="0"/>
          </a:p>
        </p:txBody>
      </p:sp>
    </p:spTree>
    <p:extLst>
      <p:ext uri="{BB962C8B-B14F-4D97-AF65-F5344CB8AC3E}">
        <p14:creationId xmlns:p14="http://schemas.microsoft.com/office/powerpoint/2010/main" val="180342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80">
                                          <p:stCondLst>
                                            <p:cond delay="0"/>
                                          </p:stCondLst>
                                        </p:cTn>
                                        <p:tgtEl>
                                          <p:spTgt spid="14"/>
                                        </p:tgtEl>
                                      </p:cBhvr>
                                    </p:animEffect>
                                    <p:anim calcmode="lin" valueType="num">
                                      <p:cBhvr>
                                        <p:cTn id="1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24" dur="26">
                                          <p:stCondLst>
                                            <p:cond delay="650"/>
                                          </p:stCondLst>
                                        </p:cTn>
                                        <p:tgtEl>
                                          <p:spTgt spid="14"/>
                                        </p:tgtEl>
                                      </p:cBhvr>
                                      <p:to x="100000" y="60000"/>
                                    </p:animScale>
                                    <p:animScale>
                                      <p:cBhvr>
                                        <p:cTn id="25" dur="166" decel="50000">
                                          <p:stCondLst>
                                            <p:cond delay="676"/>
                                          </p:stCondLst>
                                        </p:cTn>
                                        <p:tgtEl>
                                          <p:spTgt spid="14"/>
                                        </p:tgtEl>
                                      </p:cBhvr>
                                      <p:to x="100000" y="100000"/>
                                    </p:animScale>
                                    <p:animScale>
                                      <p:cBhvr>
                                        <p:cTn id="26" dur="26">
                                          <p:stCondLst>
                                            <p:cond delay="1312"/>
                                          </p:stCondLst>
                                        </p:cTn>
                                        <p:tgtEl>
                                          <p:spTgt spid="14"/>
                                        </p:tgtEl>
                                      </p:cBhvr>
                                      <p:to x="100000" y="80000"/>
                                    </p:animScale>
                                    <p:animScale>
                                      <p:cBhvr>
                                        <p:cTn id="27" dur="166" decel="50000">
                                          <p:stCondLst>
                                            <p:cond delay="1338"/>
                                          </p:stCondLst>
                                        </p:cTn>
                                        <p:tgtEl>
                                          <p:spTgt spid="14"/>
                                        </p:tgtEl>
                                      </p:cBhvr>
                                      <p:to x="100000" y="100000"/>
                                    </p:animScale>
                                    <p:animScale>
                                      <p:cBhvr>
                                        <p:cTn id="28" dur="26">
                                          <p:stCondLst>
                                            <p:cond delay="1642"/>
                                          </p:stCondLst>
                                        </p:cTn>
                                        <p:tgtEl>
                                          <p:spTgt spid="14"/>
                                        </p:tgtEl>
                                      </p:cBhvr>
                                      <p:to x="100000" y="90000"/>
                                    </p:animScale>
                                    <p:animScale>
                                      <p:cBhvr>
                                        <p:cTn id="29" dur="166" decel="50000">
                                          <p:stCondLst>
                                            <p:cond delay="1668"/>
                                          </p:stCondLst>
                                        </p:cTn>
                                        <p:tgtEl>
                                          <p:spTgt spid="14"/>
                                        </p:tgtEl>
                                      </p:cBhvr>
                                      <p:to x="100000" y="100000"/>
                                    </p:animScale>
                                    <p:animScale>
                                      <p:cBhvr>
                                        <p:cTn id="30" dur="26">
                                          <p:stCondLst>
                                            <p:cond delay="1808"/>
                                          </p:stCondLst>
                                        </p:cTn>
                                        <p:tgtEl>
                                          <p:spTgt spid="14"/>
                                        </p:tgtEl>
                                      </p:cBhvr>
                                      <p:to x="100000" y="95000"/>
                                    </p:animScale>
                                    <p:animScale>
                                      <p:cBhvr>
                                        <p:cTn id="31"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4" grpId="0"/>
    </p:bldLst>
  </p:timing>
</p:sld>
</file>

<file path=ppt/theme/theme1.xml><?xml version="1.0" encoding="utf-8"?>
<a:theme xmlns:a="http://schemas.openxmlformats.org/drawingml/2006/main" name="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Ppt. Templat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Lst>
    <a:ext uri="{05A4C25C-085E-4340-85A3-A5531E510DB2}">
      <thm15:themeFamily xmlns:thm15="http://schemas.microsoft.com/office/thememl/2012/main" name="tamplet" id="{2B72D385-CA4F-4EB9-8D35-6117A4A61494}" vid="{52E330C9-003B-440F-AEEC-8C7E81CBF1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Know Yourself_MC_Mgmt Games_4 Sessions</Template>
  <TotalTime>1171</TotalTime>
  <Words>2024</Words>
  <Application>Microsoft Office PowerPoint</Application>
  <PresentationFormat>Widescreen</PresentationFormat>
  <Paragraphs>574</Paragraphs>
  <Slides>72</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Arial</vt:lpstr>
      <vt:lpstr>Calibri</vt:lpstr>
      <vt:lpstr>Lato</vt:lpstr>
      <vt:lpstr>Noto Sans Symbols</vt:lpstr>
      <vt:lpstr>Ppt. Template</vt:lpstr>
      <vt:lpstr>12 Steps to create an     IMPECCABLE LinkedIn Profile</vt:lpstr>
      <vt:lpstr>Learning Objective</vt:lpstr>
      <vt:lpstr>Step 1 - Customize your LinkedIn URL</vt:lpstr>
      <vt:lpstr>PowerPoint Presentation</vt:lpstr>
      <vt:lpstr>  If you want to be treated humanely, make yourself HUMAN!  Why?  Because YOU’RE worth it!  NOT some 5 or 6 digit number!</vt:lpstr>
      <vt:lpstr>PowerPoint Presentation</vt:lpstr>
      <vt:lpstr>PowerPoint Presentation</vt:lpstr>
      <vt:lpstr>PowerPoint Presentation</vt:lpstr>
      <vt:lpstr>Which group’s invitation were you impressed with? </vt:lpstr>
      <vt:lpstr>Step 2- Be Clickable!</vt:lpstr>
      <vt:lpstr>3 Ps- Proper Profile Picture </vt:lpstr>
      <vt:lpstr>PowerPoint Presentation</vt:lpstr>
      <vt:lpstr>Step 3- Be Searchable</vt:lpstr>
      <vt:lpstr>Headline / Title</vt:lpstr>
      <vt:lpstr>PowerPoint Presentation</vt:lpstr>
      <vt:lpstr>PowerPoint Presentation</vt:lpstr>
      <vt:lpstr>Don’t Copy- Create your own!</vt:lpstr>
      <vt:lpstr>PowerPoint Presentation</vt:lpstr>
      <vt:lpstr>PowerPoint Presentation</vt:lpstr>
      <vt:lpstr>PowerPoint Presentation</vt:lpstr>
      <vt:lpstr>Step 4 – Don’t cover your  Cover Picture </vt:lpstr>
      <vt:lpstr>PowerPoint Presentation</vt:lpstr>
      <vt:lpstr>PowerPoint Presentation</vt:lpstr>
      <vt:lpstr>PowerPoint Presentation</vt:lpstr>
      <vt:lpstr>PowerPoint Presentation</vt:lpstr>
      <vt:lpstr>PowerPoint Presentation</vt:lpstr>
      <vt:lpstr>Create your cover picture NOW!</vt:lpstr>
      <vt:lpstr>Step 5 – Be Approachable</vt:lpstr>
      <vt:lpstr>Step 6 – Profile Summary</vt:lpstr>
      <vt:lpstr>PowerPoint Presentation</vt:lpstr>
      <vt:lpstr>PowerPoint Presentation</vt:lpstr>
      <vt:lpstr>PowerPoint Presentation</vt:lpstr>
      <vt:lpstr>PowerPoint Presentation</vt:lpstr>
      <vt:lpstr>PowerPoint Presentation</vt:lpstr>
      <vt:lpstr>PowerPoint Presentation</vt:lpstr>
      <vt:lpstr>Step 7 – Use the Featured Snippet</vt:lpstr>
      <vt:lpstr>PowerPoint Presentation</vt:lpstr>
      <vt:lpstr>PowerPoint Presentation</vt:lpstr>
      <vt:lpstr>Step 8 – 3Es Approach </vt:lpstr>
      <vt:lpstr> Step 9 – BYA  </vt:lpstr>
      <vt:lpstr>Step 10 - 10 Second Pitch</vt:lpstr>
      <vt:lpstr>Step 11 – Boost Credibility!  Get Recommendations</vt:lpstr>
      <vt:lpstr>Step 12 – 30 Second Video Cover Story</vt:lpstr>
      <vt:lpstr>CONGRATULATIONS!</vt:lpstr>
      <vt:lpstr>PowerPoint Presentation</vt:lpstr>
      <vt:lpstr>PowerPoint Presentation</vt:lpstr>
      <vt:lpstr>Learning Objective</vt:lpstr>
      <vt:lpstr>Step 1- Connection Game</vt:lpstr>
      <vt:lpstr>Identifying target audience</vt:lpstr>
      <vt:lpstr>Would you enter an interview room without knocking the door?</vt:lpstr>
      <vt:lpstr>Then how can you send connection invites WITHOUT a NOTE!</vt:lpstr>
      <vt:lpstr>Step 2- Note the Note </vt:lpstr>
      <vt:lpstr>Include the How and Why?</vt:lpstr>
      <vt:lpstr>PowerPoint Presentation</vt:lpstr>
      <vt:lpstr>PowerPoint Presentation</vt:lpstr>
      <vt:lpstr>PowerPoint Presentation</vt:lpstr>
      <vt:lpstr>PowerPoint Presentation</vt:lpstr>
      <vt:lpstr>Step 3 – Don’t be THANKLESS</vt:lpstr>
      <vt:lpstr>PowerPoint Presentation</vt:lpstr>
      <vt:lpstr>PowerPoint Presentation</vt:lpstr>
      <vt:lpstr>Step 4 – Indirect Reach</vt:lpstr>
      <vt:lpstr>PowerPoint Presentation</vt:lpstr>
      <vt:lpstr>Use Shout-Outs</vt:lpstr>
      <vt:lpstr>Step 5 – Get Engaged </vt:lpstr>
      <vt:lpstr>Step 6 – Content is </vt:lpstr>
      <vt:lpstr>Step 7 – Join Groups </vt:lpstr>
      <vt:lpstr>Want to DM recruiters &amp; don’t have Premium? </vt:lpstr>
      <vt:lpstr>Step 8 – Tagging = Spamming</vt:lpstr>
      <vt:lpstr>PowerPoint Presentation</vt:lpstr>
      <vt:lpstr>How to Get Recruiters to Notice You on LinkedIn?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Sadaf</dc:creator>
  <cp:lastModifiedBy>Sadaf</cp:lastModifiedBy>
  <cp:revision>164</cp:revision>
  <dcterms:created xsi:type="dcterms:W3CDTF">2020-05-18T17:53:44Z</dcterms:created>
  <dcterms:modified xsi:type="dcterms:W3CDTF">2021-06-05T20:39:11Z</dcterms:modified>
</cp:coreProperties>
</file>