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5"/>
  </p:notesMasterIdLst>
  <p:sldIdLst>
    <p:sldId id="273" r:id="rId3"/>
    <p:sldId id="274" r:id="rId4"/>
    <p:sldId id="296" r:id="rId5"/>
    <p:sldId id="297" r:id="rId6"/>
    <p:sldId id="277" r:id="rId7"/>
    <p:sldId id="276" r:id="rId8"/>
    <p:sldId id="282" r:id="rId9"/>
    <p:sldId id="278" r:id="rId10"/>
    <p:sldId id="302" r:id="rId11"/>
    <p:sldId id="283" r:id="rId12"/>
    <p:sldId id="284" r:id="rId13"/>
    <p:sldId id="281" r:id="rId14"/>
    <p:sldId id="286" r:id="rId15"/>
    <p:sldId id="287" r:id="rId16"/>
    <p:sldId id="288" r:id="rId17"/>
    <p:sldId id="289" r:id="rId18"/>
    <p:sldId id="298" r:id="rId19"/>
    <p:sldId id="299" r:id="rId20"/>
    <p:sldId id="300" r:id="rId21"/>
    <p:sldId id="290" r:id="rId22"/>
    <p:sldId id="291" r:id="rId23"/>
    <p:sldId id="306" r:id="rId2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-192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8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0799A8-7C70-4367-898A-4063265C19AB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</dgm:pt>
    <dgm:pt modelId="{77A2D4E7-43A7-4508-97E9-F5180D707664}">
      <dgm:prSet phldrT="[Text]"/>
      <dgm:spPr/>
      <dgm:t>
        <a:bodyPr/>
        <a:lstStyle/>
        <a:p>
          <a:r>
            <a:rPr lang="en-IN" dirty="0"/>
            <a:t>6 seconds is the average amount of time  recruiters look at a resume</a:t>
          </a:r>
        </a:p>
      </dgm:t>
    </dgm:pt>
    <dgm:pt modelId="{72065090-A88F-4737-83C8-99E4977A7433}" type="parTrans" cxnId="{80E486D4-E5E7-48A7-BA84-692FA13E3DDA}">
      <dgm:prSet/>
      <dgm:spPr/>
      <dgm:t>
        <a:bodyPr/>
        <a:lstStyle/>
        <a:p>
          <a:endParaRPr lang="en-IN"/>
        </a:p>
      </dgm:t>
    </dgm:pt>
    <dgm:pt modelId="{07EAA0BA-0E5D-4842-9EBE-A62C81E151CC}" type="sibTrans" cxnId="{80E486D4-E5E7-48A7-BA84-692FA13E3DDA}">
      <dgm:prSet/>
      <dgm:spPr/>
      <dgm:t>
        <a:bodyPr/>
        <a:lstStyle/>
        <a:p>
          <a:endParaRPr lang="en-IN"/>
        </a:p>
      </dgm:t>
    </dgm:pt>
    <dgm:pt modelId="{78C070DF-076A-4755-B70B-B2EF4556AE15}" type="pres">
      <dgm:prSet presAssocID="{3B0799A8-7C70-4367-898A-4063265C19AB}" presName="Name0" presStyleCnt="0">
        <dgm:presLayoutVars>
          <dgm:resizeHandles/>
        </dgm:presLayoutVars>
      </dgm:prSet>
      <dgm:spPr/>
    </dgm:pt>
    <dgm:pt modelId="{B873D2B9-31B9-40B0-89BF-828E730A685B}" type="pres">
      <dgm:prSet presAssocID="{77A2D4E7-43A7-4508-97E9-F5180D707664}" presName="text" presStyleLbl="node1" presStyleIdx="0" presStyleCnt="1" custScaleX="1538762" custLinFactX="10545" custLinFactNeighborX="100000" custLinFactNeighborY="-49">
        <dgm:presLayoutVars>
          <dgm:bulletEnabled val="1"/>
        </dgm:presLayoutVars>
      </dgm:prSet>
      <dgm:spPr/>
    </dgm:pt>
  </dgm:ptLst>
  <dgm:cxnLst>
    <dgm:cxn modelId="{80E486D4-E5E7-48A7-BA84-692FA13E3DDA}" srcId="{3B0799A8-7C70-4367-898A-4063265C19AB}" destId="{77A2D4E7-43A7-4508-97E9-F5180D707664}" srcOrd="0" destOrd="0" parTransId="{72065090-A88F-4737-83C8-99E4977A7433}" sibTransId="{07EAA0BA-0E5D-4842-9EBE-A62C81E151CC}"/>
    <dgm:cxn modelId="{9B4C90DC-7800-495E-85BF-AD9402E913B8}" type="presOf" srcId="{77A2D4E7-43A7-4508-97E9-F5180D707664}" destId="{B873D2B9-31B9-40B0-89BF-828E730A685B}" srcOrd="0" destOrd="0" presId="urn:diagrams.loki3.com/VaryingWidthList"/>
    <dgm:cxn modelId="{815A32EF-8522-4ABD-B65F-A607BEE40A92}" type="presOf" srcId="{3B0799A8-7C70-4367-898A-4063265C19AB}" destId="{78C070DF-076A-4755-B70B-B2EF4556AE15}" srcOrd="0" destOrd="0" presId="urn:diagrams.loki3.com/VaryingWidthList"/>
    <dgm:cxn modelId="{E9F3C16B-382C-408A-A4CB-FD60FD0A63F3}" type="presParOf" srcId="{78C070DF-076A-4755-B70B-B2EF4556AE15}" destId="{B873D2B9-31B9-40B0-89BF-828E730A685B}" srcOrd="0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84EFD3-3230-4C0B-805A-19B1B289B6C0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</dgm:pt>
    <dgm:pt modelId="{C04F8217-41AA-4AEB-8455-72E3DAB7779E}">
      <dgm:prSet phldrT="[Text]"/>
      <dgm:spPr/>
      <dgm:t>
        <a:bodyPr/>
        <a:lstStyle/>
        <a:p>
          <a:r>
            <a:rPr lang="en-IN" dirty="0"/>
            <a:t>59% or more of recruiters reject candidates due to poor grammar or spelling errors or even worse, mere alignments</a:t>
          </a:r>
        </a:p>
      </dgm:t>
    </dgm:pt>
    <dgm:pt modelId="{43DABD1C-1A73-40DA-B387-87C5CD9118C2}" type="parTrans" cxnId="{B7B265FD-616D-42A9-A22D-70DBAF7A9B50}">
      <dgm:prSet/>
      <dgm:spPr/>
      <dgm:t>
        <a:bodyPr/>
        <a:lstStyle/>
        <a:p>
          <a:endParaRPr lang="en-IN"/>
        </a:p>
      </dgm:t>
    </dgm:pt>
    <dgm:pt modelId="{1A9FB278-CE3B-491F-B322-6D1D369DBC56}" type="sibTrans" cxnId="{B7B265FD-616D-42A9-A22D-70DBAF7A9B50}">
      <dgm:prSet/>
      <dgm:spPr/>
      <dgm:t>
        <a:bodyPr/>
        <a:lstStyle/>
        <a:p>
          <a:endParaRPr lang="en-IN"/>
        </a:p>
      </dgm:t>
    </dgm:pt>
    <dgm:pt modelId="{C45D6FC9-DE58-42FE-B0BB-9901254E8440}" type="pres">
      <dgm:prSet presAssocID="{E484EFD3-3230-4C0B-805A-19B1B289B6C0}" presName="Name0" presStyleCnt="0">
        <dgm:presLayoutVars>
          <dgm:resizeHandles/>
        </dgm:presLayoutVars>
      </dgm:prSet>
      <dgm:spPr/>
    </dgm:pt>
    <dgm:pt modelId="{3F98F243-98EC-4B4F-97C4-8DCF087596F0}" type="pres">
      <dgm:prSet presAssocID="{C04F8217-41AA-4AEB-8455-72E3DAB7779E}" presName="text" presStyleLbl="node1" presStyleIdx="0" presStyleCnt="1" custScaleX="1538762" custLinFactX="-319381" custLinFactNeighborX="-400000">
        <dgm:presLayoutVars>
          <dgm:bulletEnabled val="1"/>
        </dgm:presLayoutVars>
      </dgm:prSet>
      <dgm:spPr/>
    </dgm:pt>
  </dgm:ptLst>
  <dgm:cxnLst>
    <dgm:cxn modelId="{0BF12309-BF66-41AE-86C1-907C6398361C}" type="presOf" srcId="{C04F8217-41AA-4AEB-8455-72E3DAB7779E}" destId="{3F98F243-98EC-4B4F-97C4-8DCF087596F0}" srcOrd="0" destOrd="0" presId="urn:diagrams.loki3.com/VaryingWidthList"/>
    <dgm:cxn modelId="{E045D816-3D12-4963-A260-335E5BDFADCA}" type="presOf" srcId="{E484EFD3-3230-4C0B-805A-19B1B289B6C0}" destId="{C45D6FC9-DE58-42FE-B0BB-9901254E8440}" srcOrd="0" destOrd="0" presId="urn:diagrams.loki3.com/VaryingWidthList"/>
    <dgm:cxn modelId="{B7B265FD-616D-42A9-A22D-70DBAF7A9B50}" srcId="{E484EFD3-3230-4C0B-805A-19B1B289B6C0}" destId="{C04F8217-41AA-4AEB-8455-72E3DAB7779E}" srcOrd="0" destOrd="0" parTransId="{43DABD1C-1A73-40DA-B387-87C5CD9118C2}" sibTransId="{1A9FB278-CE3B-491F-B322-6D1D369DBC56}"/>
    <dgm:cxn modelId="{A8DBE66E-97EC-4D99-93F8-FF5F9102C9F5}" type="presParOf" srcId="{C45D6FC9-DE58-42FE-B0BB-9901254E8440}" destId="{3F98F243-98EC-4B4F-97C4-8DCF087596F0}" srcOrd="0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AD40F6-DFA8-400D-809F-B6E329C2A9C0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</dgm:pt>
    <dgm:pt modelId="{984A9D5A-C06C-4780-AC5D-3DCFEA4F55C9}">
      <dgm:prSet phldrT="[Text]" custT="1"/>
      <dgm:spPr/>
      <dgm:t>
        <a:bodyPr/>
        <a:lstStyle/>
        <a:p>
          <a:r>
            <a:rPr lang="en-IN" sz="3400" kern="1200" dirty="0">
              <a:solidFill>
                <a:srgbClr val="FFFFFF"/>
              </a:solidFill>
              <a:latin typeface="Calibri"/>
              <a:ea typeface="SimSun"/>
              <a:cs typeface="+mn-cs"/>
            </a:rPr>
            <a:t>98.8% of the Fortune 500 companies use an ATS to screen incoming resumes </a:t>
          </a:r>
        </a:p>
      </dgm:t>
    </dgm:pt>
    <dgm:pt modelId="{5F66BB7D-929D-40B9-B641-DB5ADC071809}" type="parTrans" cxnId="{15EA4CCB-CD71-4F07-AC00-8F68C7BE25E6}">
      <dgm:prSet/>
      <dgm:spPr/>
      <dgm:t>
        <a:bodyPr/>
        <a:lstStyle/>
        <a:p>
          <a:endParaRPr lang="en-IN"/>
        </a:p>
      </dgm:t>
    </dgm:pt>
    <dgm:pt modelId="{1D1A9803-E5FF-4230-982A-9E218110D414}" type="sibTrans" cxnId="{15EA4CCB-CD71-4F07-AC00-8F68C7BE25E6}">
      <dgm:prSet/>
      <dgm:spPr/>
      <dgm:t>
        <a:bodyPr/>
        <a:lstStyle/>
        <a:p>
          <a:endParaRPr lang="en-IN"/>
        </a:p>
      </dgm:t>
    </dgm:pt>
    <dgm:pt modelId="{B8B33DB5-68ED-4D03-8572-85E8E020FA61}" type="pres">
      <dgm:prSet presAssocID="{38AD40F6-DFA8-400D-809F-B6E329C2A9C0}" presName="Name0" presStyleCnt="0">
        <dgm:presLayoutVars>
          <dgm:resizeHandles/>
        </dgm:presLayoutVars>
      </dgm:prSet>
      <dgm:spPr/>
    </dgm:pt>
    <dgm:pt modelId="{701CF1E2-3C46-4185-9814-947C28DF6C11}" type="pres">
      <dgm:prSet presAssocID="{984A9D5A-C06C-4780-AC5D-3DCFEA4F55C9}" presName="text" presStyleLbl="node1" presStyleIdx="0" presStyleCnt="1" custScaleX="1538762" custLinFactX="-319381" custLinFactNeighborX="-400000" custLinFactNeighborY="-1084">
        <dgm:presLayoutVars>
          <dgm:bulletEnabled val="1"/>
        </dgm:presLayoutVars>
      </dgm:prSet>
      <dgm:spPr/>
    </dgm:pt>
  </dgm:ptLst>
  <dgm:cxnLst>
    <dgm:cxn modelId="{15EA4CCB-CD71-4F07-AC00-8F68C7BE25E6}" srcId="{38AD40F6-DFA8-400D-809F-B6E329C2A9C0}" destId="{984A9D5A-C06C-4780-AC5D-3DCFEA4F55C9}" srcOrd="0" destOrd="0" parTransId="{5F66BB7D-929D-40B9-B641-DB5ADC071809}" sibTransId="{1D1A9803-E5FF-4230-982A-9E218110D414}"/>
    <dgm:cxn modelId="{21F3B8EF-150A-4D23-A974-B615CE6757C9}" type="presOf" srcId="{984A9D5A-C06C-4780-AC5D-3DCFEA4F55C9}" destId="{701CF1E2-3C46-4185-9814-947C28DF6C11}" srcOrd="0" destOrd="0" presId="urn:diagrams.loki3.com/VaryingWidthList"/>
    <dgm:cxn modelId="{64AE9AF3-D2E4-4A17-AA46-604E2F52AE2A}" type="presOf" srcId="{38AD40F6-DFA8-400D-809F-B6E329C2A9C0}" destId="{B8B33DB5-68ED-4D03-8572-85E8E020FA61}" srcOrd="0" destOrd="0" presId="urn:diagrams.loki3.com/VaryingWidthList"/>
    <dgm:cxn modelId="{E94A83AE-E8CE-416D-8243-0C1E15643A4B}" type="presParOf" srcId="{B8B33DB5-68ED-4D03-8572-85E8E020FA61}" destId="{701CF1E2-3C46-4185-9814-947C28DF6C11}" srcOrd="0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3D2B9-31B9-40B0-89BF-828E730A685B}">
      <dsp:nvSpPr>
        <dsp:cNvPr id="0" name=""/>
        <dsp:cNvSpPr/>
      </dsp:nvSpPr>
      <dsp:spPr>
        <a:xfrm>
          <a:off x="0" y="0"/>
          <a:ext cx="11079088" cy="11418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400" kern="1200" dirty="0"/>
            <a:t>6 seconds is the average amount of time  recruiters look at a resume</a:t>
          </a:r>
        </a:p>
      </dsp:txBody>
      <dsp:txXfrm>
        <a:off x="0" y="0"/>
        <a:ext cx="11079088" cy="1141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8F243-98EC-4B4F-97C4-8DCF087596F0}">
      <dsp:nvSpPr>
        <dsp:cNvPr id="0" name=""/>
        <dsp:cNvSpPr/>
      </dsp:nvSpPr>
      <dsp:spPr>
        <a:xfrm>
          <a:off x="0" y="558"/>
          <a:ext cx="11079088" cy="11418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400" kern="1200" dirty="0"/>
            <a:t>59% or more of recruiters reject candidates due to poor grammar or spelling errors or even worse, mere alignments</a:t>
          </a:r>
        </a:p>
      </dsp:txBody>
      <dsp:txXfrm>
        <a:off x="0" y="558"/>
        <a:ext cx="11079088" cy="1141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1CF1E2-3C46-4185-9814-947C28DF6C11}">
      <dsp:nvSpPr>
        <dsp:cNvPr id="0" name=""/>
        <dsp:cNvSpPr/>
      </dsp:nvSpPr>
      <dsp:spPr>
        <a:xfrm>
          <a:off x="0" y="0"/>
          <a:ext cx="11079088" cy="13539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400" kern="1200" dirty="0">
              <a:solidFill>
                <a:srgbClr val="FFFFFF"/>
              </a:solidFill>
              <a:latin typeface="Calibri"/>
              <a:ea typeface="SimSun"/>
              <a:cs typeface="+mn-cs"/>
            </a:rPr>
            <a:t>98.8% of the Fortune 500 companies use an ATS to screen incoming resumes </a:t>
          </a:r>
        </a:p>
      </dsp:txBody>
      <dsp:txXfrm>
        <a:off x="0" y="0"/>
        <a:ext cx="11079088" cy="1353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B57A5-F0C2-4BDF-A48A-14CF433BC0B5}" type="datetimeFigureOut">
              <a:rPr lang="en-IN" smtClean="0"/>
              <a:t>12-06-2021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878B3-9E32-47E1-87B7-23DE245F608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8308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4647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6884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Deepinder</a:t>
            </a:r>
            <a:r>
              <a:rPr lang="en-US" dirty="0"/>
              <a:t> Goyal – CEO  - PAYTM Founder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9722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Sumant</a:t>
            </a:r>
            <a:r>
              <a:rPr lang="en-US" dirty="0"/>
              <a:t> Sinha – Founder and Chairman – Renew Power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1048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Bhavish</a:t>
            </a:r>
            <a:r>
              <a:rPr lang="en-US" dirty="0"/>
              <a:t> Aggarwal – </a:t>
            </a:r>
            <a:r>
              <a:rPr lang="en-US" dirty="0" err="1"/>
              <a:t>Ceo</a:t>
            </a:r>
            <a:r>
              <a:rPr lang="en-US" dirty="0"/>
              <a:t> for Ola Cabs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845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579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4376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9767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past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B878B3-9E32-47E1-87B7-23DE245F6088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612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85DE01-422D-4FF2-98E0-080B2A546F0E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251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0B0F6D-D757-4536-B14E-7293C2E2D41C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16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376830-C1FE-4A36-897A-8F86034B1A49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1900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C8A7C-D90D-4845-ABE3-3ECFF4C8AD99}" type="datetime1">
              <a:rPr lang="en-IN" smtClean="0"/>
              <a:t>12-06-2021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1129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7C6DC-09C8-4390-8B73-CBE4A51BD6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A2205F-092B-4443-99DE-25EA30681173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D5E03-0C5B-41D7-9380-CC1694F4E3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3202E-2092-488E-9E3E-AD2121C139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3418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999F5-84F4-4DF0-AE7C-42CE5F3568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AB7793-8BB1-451A-959F-41DC18D6256C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4290B-F9B6-4FB9-8AA7-3A376DD1E0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A3E59-C34E-4EB2-90FF-8A0E0DD651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0247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B02F2-C256-4E2D-8B67-B88DADA0EB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E7B5A-6870-4BBA-A256-D40464CBCE69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92FCB-7ED0-42D4-8785-DB9903B518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342CF-05C8-4508-9100-49F1A088EB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9364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63B8DC-6480-44F4-B627-FE673D5E39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8CF48-BBBB-40BE-9FA8-B4345BE2BE4C}" type="datetime1">
              <a:rPr lang="en-IN" smtClean="0"/>
              <a:t>12-06-2021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C00249-6477-4720-98F4-07A427C4A6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2A2178-355F-4482-8A8A-80504781F6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3165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B091894-26C2-4C07-88A8-8A33FCE88D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37B3EB-160C-4561-B0C2-153F4DC0FED8}" type="datetime1">
              <a:rPr lang="en-IN" smtClean="0"/>
              <a:t>12-06-2021</a:t>
            </a:fld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52AD7D-0DE7-4615-9BBF-B789A23464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9783E66-0F93-4A18-A534-D99C326497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7247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CB2033F-51D8-4081-815B-26645CB71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4B6E5-1F9A-4151-A1A2-7309B7908B7B}" type="datetime1">
              <a:rPr lang="en-IN" smtClean="0"/>
              <a:t>12-06-2021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B037D97-1E0E-464D-9347-4CB626E297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B22CD3F-2380-460E-B562-370582A766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6365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D1E7119-3A51-4C6F-A71F-DA547B0EDF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864727-C3D7-4C0F-8336-8BFEAC238B2F}" type="datetime1">
              <a:rPr lang="en-IN" smtClean="0"/>
              <a:t>12-06-2021</a:t>
            </a:fld>
            <a:endParaRPr lang="en-I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32099C4-E129-469D-818E-3E27A1DE9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077D513-82C4-44A8-96C8-E591A15C4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313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24013"/>
            <a:ext cx="10972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03BC4D-C167-4413-875F-0F78D45A0FDA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223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3796CD-6853-42D6-8E79-A392BB8B46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B20EEB-F6C6-4FAE-8399-2482ADBE1538}" type="datetime1">
              <a:rPr lang="en-IN" smtClean="0"/>
              <a:t>12-06-2021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0F9522-E31E-44DF-A292-C1D3672BD0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DBEE0A-FDDE-460F-837C-02ADA4DFA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65885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9341B6-8C97-46EC-9B58-9AF90C03C1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E15323-6494-4A3F-BADF-AAE0E79F0FEB}" type="datetime1">
              <a:rPr lang="en-IN" smtClean="0"/>
              <a:t>12-06-2021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68E5FE-3D7E-4FDA-BD8E-EA73BBEB5F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450E69-668B-460E-8D41-FACA6D5093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2758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68B01-966E-4AAF-8454-7743C73B9B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1DBB55-32E3-4AE3-9763-2BD6B0CC57C2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12856-7659-47CF-A752-5C711B637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A2C99-7E7F-4862-8FDC-9585F3D46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7686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9085D-2DE2-4F49-978C-E8D4E22E76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F8EB37-1718-48B8-AC56-1165E841D043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E4945-1DA1-4038-94E1-DCC9CE6F3D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55188-4D55-40A9-9E44-147DD592FE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13652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5B9673B-4F84-42FE-B536-0E44D6E854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B4FBB-1F8B-45F5-988E-E56409386A5E}" type="datetime1">
              <a:rPr lang="en-IN" smtClean="0"/>
              <a:t>12-06-2021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CE3599-1FE2-4C5E-9583-8159B8C057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D098B4-9D20-4523-8692-83FA9D601A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187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FC3773-A8B5-41E5-BE9C-1C99432111D2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298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0A9446-8FC8-443C-8E37-22455DE8F744}" type="datetime1">
              <a:rPr lang="en-IN" smtClean="0"/>
              <a:t>12-06-2021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61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8A4A6-A5C3-4DF0-9E2A-45CA18FF0551}" type="datetime1">
              <a:rPr lang="en-IN" smtClean="0"/>
              <a:t>12-06-2021</a:t>
            </a:fld>
            <a:endParaRPr lang="en-IN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5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38124-E440-4C7D-82BC-AF925DDB5096}" type="datetime1">
              <a:rPr lang="en-IN" smtClean="0"/>
              <a:t>12-06-2021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6713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214A8C-686F-4477-A8D7-E91FF678B7F8}" type="datetime1">
              <a:rPr lang="en-IN" smtClean="0"/>
              <a:t>12-06-2021</a:t>
            </a:fld>
            <a:endParaRPr lang="en-IN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563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8408E0-27D9-4795-9422-4AA11783AEAE}" type="datetime1">
              <a:rPr lang="en-IN" smtClean="0"/>
              <a:t>12-06-2021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390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1A289-1F8E-47E3-B4B4-C8904FD5A619}" type="datetime1">
              <a:rPr lang="en-IN" smtClean="0"/>
              <a:t>12-06-2021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6610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 dirty="0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 dirty="0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 dirty="0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 dirty="0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 dirty="0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 dirty="0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96B1420A-2AA6-4145-8957-44392727B3E2}" type="datetime1">
              <a:rPr lang="en-IN" smtClean="0"/>
              <a:t>12-06-2021</a:t>
            </a:fld>
            <a:endParaRPr lang="en-IN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87D31B20-9D90-494D-BF53-A72D354D86B4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636" y="206814"/>
            <a:ext cx="2429164" cy="649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44449" y="6220694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/>
          <p:cNvSpPr>
            <a:spLocks noChangeArrowheads="1"/>
          </p:cNvSpPr>
          <p:nvPr/>
        </p:nvSpPr>
        <p:spPr bwMode="auto">
          <a:xfrm>
            <a:off x="10783246" y="6250421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/>
          <p:cNvSpPr>
            <a:spLocks noChangeArrowheads="1"/>
          </p:cNvSpPr>
          <p:nvPr/>
        </p:nvSpPr>
        <p:spPr bwMode="auto">
          <a:xfrm flipV="1">
            <a:off x="11836400" y="6261821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/>
          <p:cNvSpPr>
            <a:spLocks noChangeArrowheads="1"/>
          </p:cNvSpPr>
          <p:nvPr/>
        </p:nvSpPr>
        <p:spPr bwMode="auto">
          <a:xfrm>
            <a:off x="11122980" y="6261821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/>
          <p:cNvSpPr>
            <a:spLocks noChangeArrowheads="1"/>
          </p:cNvSpPr>
          <p:nvPr/>
        </p:nvSpPr>
        <p:spPr bwMode="auto">
          <a:xfrm>
            <a:off x="11458583" y="6261821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20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marL="914400" indent="-914400"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FF6CFF5-1B02-4F63-AA84-DE9B59A1E78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61FB88A-C309-4527-91F2-8F8AA6744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>
            <a:extLst>
              <a:ext uri="{FF2B5EF4-FFF2-40B4-BE49-F238E27FC236}">
                <a16:creationId xmlns:a16="http://schemas.microsoft.com/office/drawing/2014/main" id="{6A8A39B3-7F19-43B6-A9A2-9F36B74A0B5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70980BAE-6857-4FB3-9436-8F07F33CAADE}" type="datetime1">
              <a:rPr lang="en-IN" smtClean="0"/>
              <a:t>12-06-2021</a:t>
            </a:fld>
            <a:endParaRPr lang="en-IN"/>
          </a:p>
        </p:txBody>
      </p:sp>
      <p:sp>
        <p:nvSpPr>
          <p:cNvPr id="1029" name="Footer Placeholder 4">
            <a:extLst>
              <a:ext uri="{FF2B5EF4-FFF2-40B4-BE49-F238E27FC236}">
                <a16:creationId xmlns:a16="http://schemas.microsoft.com/office/drawing/2014/main" id="{CBB1FF00-822D-48B8-917B-30F0BD8B81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Resume Building</a:t>
            </a:r>
          </a:p>
        </p:txBody>
      </p:sp>
      <p:sp>
        <p:nvSpPr>
          <p:cNvPr id="1030" name="Slide Number Placeholder 5">
            <a:extLst>
              <a:ext uri="{FF2B5EF4-FFF2-40B4-BE49-F238E27FC236}">
                <a16:creationId xmlns:a16="http://schemas.microsoft.com/office/drawing/2014/main" id="{F71003E8-2195-4938-B7E4-FCF7646686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>
            <a:extLst>
              <a:ext uri="{FF2B5EF4-FFF2-40B4-BE49-F238E27FC236}">
                <a16:creationId xmlns:a16="http://schemas.microsoft.com/office/drawing/2014/main" id="{CA951164-8761-45AF-807C-616FBDF48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233" y="228600"/>
            <a:ext cx="3134784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>
            <a:extLst>
              <a:ext uri="{FF2B5EF4-FFF2-40B4-BE49-F238E27FC236}">
                <a16:creationId xmlns:a16="http://schemas.microsoft.com/office/drawing/2014/main" id="{A8D16AAC-C0A6-4583-869F-8076F74CA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>
            <a:extLst>
              <a:ext uri="{FF2B5EF4-FFF2-40B4-BE49-F238E27FC236}">
                <a16:creationId xmlns:a16="http://schemas.microsoft.com/office/drawing/2014/main" id="{1C76D069-CCD7-4D31-B9CA-869FD4B35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>
            <a:extLst>
              <a:ext uri="{FF2B5EF4-FFF2-40B4-BE49-F238E27FC236}">
                <a16:creationId xmlns:a16="http://schemas.microsoft.com/office/drawing/2014/main" id="{88990CF6-B0FC-4FED-B7E5-066C9CC15C8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>
            <a:extLst>
              <a:ext uri="{FF2B5EF4-FFF2-40B4-BE49-F238E27FC236}">
                <a16:creationId xmlns:a16="http://schemas.microsoft.com/office/drawing/2014/main" id="{26070A96-A2D7-4EB5-9403-FE9273727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>
            <a:extLst>
              <a:ext uri="{FF2B5EF4-FFF2-40B4-BE49-F238E27FC236}">
                <a16:creationId xmlns:a16="http://schemas.microsoft.com/office/drawing/2014/main" id="{4A8AAB03-8813-4CFC-BF1F-44ABF8128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589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marL="914400" indent="-914400"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u/0/folders/1T47SANJjoJ5bQv_V2ACE8yYLajCXzCZ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793FB-58B2-44BA-8711-A31A6E7BE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507F3-C204-43F6-9D62-4DC6147B6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What is the first thing that represents </a:t>
            </a:r>
            <a:r>
              <a:rPr lang="en-IN" sz="3600" b="1" dirty="0"/>
              <a:t>you</a:t>
            </a:r>
            <a:r>
              <a:rPr lang="en-IN" dirty="0"/>
              <a:t> in an interview?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What is a resume?</a:t>
            </a:r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03ADD-D6E3-4974-8B65-8112B1138D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4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6F0CC-1153-45BD-BE10-A21ED0666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92875"/>
            <a:ext cx="3860800" cy="365125"/>
          </a:xfrm>
        </p:spPr>
        <p:txBody>
          <a:bodyPr/>
          <a:lstStyle/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358CA-9987-4DE0-A3EE-EC84F47F8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3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9733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7E336-26FA-4704-AF5E-13EE403E24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" y="6492875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37293-9C4B-468B-BE83-18E6CADD1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92875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35780-EA0C-4FC9-AF0E-5CDBDD76E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1" y="6492874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10</a:t>
            </a:fld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7E8E71-4273-433D-897A-13957A6C55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972800" cy="1143000"/>
          </a:xfrm>
        </p:spPr>
        <p:txBody>
          <a:bodyPr/>
          <a:lstStyle/>
          <a:p>
            <a:pPr algn="l"/>
            <a:r>
              <a:rPr lang="en-IN" dirty="0"/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DE0E10-24BD-47F0-A4A0-E1CF6C019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17" t="15066" r="6311" b="33106"/>
          <a:stretch/>
        </p:blipFill>
        <p:spPr>
          <a:xfrm>
            <a:off x="609599" y="1549831"/>
            <a:ext cx="11377473" cy="4262033"/>
          </a:xfrm>
          <a:prstGeom prst="rect">
            <a:avLst/>
          </a:prstGeom>
        </p:spPr>
      </p:pic>
      <p:pic>
        <p:nvPicPr>
          <p:cNvPr id="3076" name="Picture 4" descr="Why Ola founder Bhavish Aggarwal turned down a $1.1-billion SoftBank deal |  Business Standard News">
            <a:extLst>
              <a:ext uri="{FF2B5EF4-FFF2-40B4-BE49-F238E27FC236}">
                <a16:creationId xmlns:a16="http://schemas.microsoft.com/office/drawing/2014/main" id="{6DC277C8-DEB4-46D1-83F8-E1D017385D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0" t="424" r="26973" b="33050"/>
          <a:stretch/>
        </p:blipFill>
        <p:spPr bwMode="auto">
          <a:xfrm>
            <a:off x="1181687" y="1786597"/>
            <a:ext cx="2103452" cy="241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663747-7F1B-4039-96FC-84FDBE31107F}"/>
              </a:ext>
            </a:extLst>
          </p:cNvPr>
          <p:cNvSpPr txBox="1"/>
          <p:nvPr/>
        </p:nvSpPr>
        <p:spPr>
          <a:xfrm>
            <a:off x="1181687" y="4332849"/>
            <a:ext cx="22727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Bhavish</a:t>
            </a:r>
            <a:r>
              <a:rPr lang="en-US" b="1" dirty="0"/>
              <a:t> Aggarwal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59187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8024A-15F3-4992-9151-A751A20F2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/>
              <a:t>What is your career objective?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EEBFB-087C-4C41-8F5E-7FB5FBF0F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Analyse the job description</a:t>
            </a:r>
          </a:p>
          <a:p>
            <a:endParaRPr lang="en-IN" dirty="0"/>
          </a:p>
          <a:p>
            <a:r>
              <a:rPr lang="en-IN" dirty="0"/>
              <a:t>Customize your career objective </a:t>
            </a:r>
          </a:p>
          <a:p>
            <a:endParaRPr lang="en-IN" dirty="0"/>
          </a:p>
          <a:p>
            <a:r>
              <a:rPr lang="en-IN" dirty="0"/>
              <a:t>Do not give fake information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8235F-2207-4605-AB2F-E413132A30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538913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A0C70-BA7A-498A-A598-FB2227E30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38913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0AAB1-6E5C-4001-90DD-E508160BE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1289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536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76168-5193-44CC-BB95-62E42DF0E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689" y="580348"/>
            <a:ext cx="10972800" cy="1143000"/>
          </a:xfrm>
        </p:spPr>
        <p:txBody>
          <a:bodyPr/>
          <a:lstStyle/>
          <a:p>
            <a:pPr marL="360363" indent="-360363" algn="l"/>
            <a:r>
              <a:rPr lang="en-IN" dirty="0"/>
              <a:t>Career objective</a:t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A2E16-FE2F-4515-9214-D5D21C31F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89" y="1421788"/>
            <a:ext cx="10972800" cy="5005765"/>
          </a:xfrm>
        </p:spPr>
        <p:txBody>
          <a:bodyPr/>
          <a:lstStyle/>
          <a:p>
            <a:pPr algn="just"/>
            <a:r>
              <a:rPr lang="en-IN" dirty="0"/>
              <a:t>“</a:t>
            </a:r>
            <a:r>
              <a:rPr lang="en-US" dirty="0"/>
              <a:t>Seeking the role of Social Media Marketing Manager to utilize my 6 years of social media and content development experience in identifying trends, engaging users and increasing brand awareness through innovative marketing strategies and campaigns.”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“Seeking a rewarding Entry Level Financial Analyst position to utilize learnings in financial reporting, forecasting, and planning and knowledge of accounting software.”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B1512-A07C-4CD0-9A8A-577ABA3352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5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9120C-8DA1-4C84-BF11-396D9FE55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39232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FC93B-ADFC-44C2-A2CF-BFD28901A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30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26E07-8BC4-4ECF-862B-078585137F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519026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E75E-BB9A-4E5A-95AE-F643288DD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80728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3BEEA-4142-4324-B9A5-7FC94DB3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19026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13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6B4DD1-BFB2-4877-9630-F1AE23DC82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62" t="37980" r="10991" b="17469"/>
          <a:stretch/>
        </p:blipFill>
        <p:spPr>
          <a:xfrm>
            <a:off x="5751" y="1656272"/>
            <a:ext cx="12307898" cy="3975360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ABB7A262-BE1E-4909-8362-9B18E4E48361}"/>
              </a:ext>
            </a:extLst>
          </p:cNvPr>
          <p:cNvSpPr/>
          <p:nvPr/>
        </p:nvSpPr>
        <p:spPr bwMode="auto">
          <a:xfrm rot="5400000">
            <a:off x="5449457" y="727059"/>
            <a:ext cx="971033" cy="88739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BD89C7CE-06DD-4D26-8B76-73F8B4F857FB}"/>
              </a:ext>
            </a:extLst>
          </p:cNvPr>
          <p:cNvSpPr/>
          <p:nvPr/>
        </p:nvSpPr>
        <p:spPr bwMode="auto">
          <a:xfrm>
            <a:off x="8737600" y="2881224"/>
            <a:ext cx="889479" cy="25879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6EAD18D-9DD6-463A-AFA6-F2A210364999}"/>
              </a:ext>
            </a:extLst>
          </p:cNvPr>
          <p:cNvSpPr/>
          <p:nvPr/>
        </p:nvSpPr>
        <p:spPr bwMode="auto">
          <a:xfrm flipV="1">
            <a:off x="8195094" y="3554083"/>
            <a:ext cx="1173193" cy="16390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C1948DF-50D9-4BE6-8EFC-36B951B4DA44}"/>
              </a:ext>
            </a:extLst>
          </p:cNvPr>
          <p:cNvSpPr/>
          <p:nvPr/>
        </p:nvSpPr>
        <p:spPr bwMode="auto">
          <a:xfrm>
            <a:off x="11973464" y="2501660"/>
            <a:ext cx="212785" cy="1216325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4AA1C832-02EC-4CD5-B96B-756A724C3C8E}"/>
              </a:ext>
            </a:extLst>
          </p:cNvPr>
          <p:cNvSpPr/>
          <p:nvPr/>
        </p:nvSpPr>
        <p:spPr bwMode="auto">
          <a:xfrm>
            <a:off x="4165600" y="3769745"/>
            <a:ext cx="889479" cy="37093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1A62B02A-6E4C-42B7-A0B3-E2DA2E549881}"/>
              </a:ext>
            </a:extLst>
          </p:cNvPr>
          <p:cNvSpPr/>
          <p:nvPr/>
        </p:nvSpPr>
        <p:spPr bwMode="auto">
          <a:xfrm>
            <a:off x="609600" y="5175849"/>
            <a:ext cx="253042" cy="996912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B16D60B4-87F2-4607-8C08-B27624903365}"/>
              </a:ext>
            </a:extLst>
          </p:cNvPr>
          <p:cNvSpPr/>
          <p:nvPr/>
        </p:nvSpPr>
        <p:spPr bwMode="auto">
          <a:xfrm rot="155435">
            <a:off x="3454400" y="4278702"/>
            <a:ext cx="5283200" cy="163902"/>
          </a:xfrm>
          <a:prstGeom prst="left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E2ECD93C-C2F9-45DA-926E-AC04B668FCAA}"/>
              </a:ext>
            </a:extLst>
          </p:cNvPr>
          <p:cNvSpPr/>
          <p:nvPr/>
        </p:nvSpPr>
        <p:spPr bwMode="auto">
          <a:xfrm>
            <a:off x="8737600" y="5283680"/>
            <a:ext cx="130355" cy="869850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340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53A550-1F46-4826-ABAD-8BB608E9E5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2221" y="6492874"/>
            <a:ext cx="2844800" cy="365125"/>
          </a:xfrm>
        </p:spPr>
        <p:txBody>
          <a:bodyPr/>
          <a:lstStyle/>
          <a:p>
            <a:fld id="{AA214A8C-686F-4477-A8D7-E91FF678B7F8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8F3F50-7FA3-4156-B339-7BD9FE9B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38913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21B5E-918F-401B-8A76-BFBD0D704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14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33D82A-12BC-4E8C-A7B1-BE9BE42183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04" t="11553" r="11556" b="41631"/>
          <a:stretch/>
        </p:blipFill>
        <p:spPr>
          <a:xfrm>
            <a:off x="572221" y="1246517"/>
            <a:ext cx="10929666" cy="37438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45AD50-CF1B-46FA-92F2-2FA2788D7B1A}"/>
              </a:ext>
            </a:extLst>
          </p:cNvPr>
          <p:cNvSpPr txBox="1"/>
          <p:nvPr/>
        </p:nvSpPr>
        <p:spPr>
          <a:xfrm>
            <a:off x="8749598" y="2140956"/>
            <a:ext cx="603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Poor Alignment 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1B4BAC0-C43A-4C6A-8253-07429C405015}"/>
              </a:ext>
            </a:extLst>
          </p:cNvPr>
          <p:cNvSpPr/>
          <p:nvPr/>
        </p:nvSpPr>
        <p:spPr bwMode="auto">
          <a:xfrm rot="13121748">
            <a:off x="7757308" y="2786687"/>
            <a:ext cx="3163134" cy="28084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E10EAC8-6038-42F5-8DB8-F5E76F66C927}"/>
              </a:ext>
            </a:extLst>
          </p:cNvPr>
          <p:cNvSpPr/>
          <p:nvPr/>
        </p:nvSpPr>
        <p:spPr bwMode="auto">
          <a:xfrm flipV="1">
            <a:off x="276045" y="2380893"/>
            <a:ext cx="621102" cy="2587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05EC61-FCBD-4C53-A80D-E332FA8F24A1}"/>
              </a:ext>
            </a:extLst>
          </p:cNvPr>
          <p:cNvSpPr txBox="1"/>
          <p:nvPr/>
        </p:nvSpPr>
        <p:spPr>
          <a:xfrm>
            <a:off x="4934309" y="5382883"/>
            <a:ext cx="6648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No time order of information (Reverse chronological order should be followed)</a:t>
            </a:r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F4288289-AD9A-4E95-B2C8-A4BCB96ADEC0}"/>
              </a:ext>
            </a:extLst>
          </p:cNvPr>
          <p:cNvSpPr/>
          <p:nvPr/>
        </p:nvSpPr>
        <p:spPr bwMode="auto">
          <a:xfrm>
            <a:off x="11248845" y="1828739"/>
            <a:ext cx="483080" cy="3968212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BB3A0405-FB6B-4110-966B-250548A9DCD2}"/>
              </a:ext>
            </a:extLst>
          </p:cNvPr>
          <p:cNvSpPr/>
          <p:nvPr/>
        </p:nvSpPr>
        <p:spPr bwMode="auto">
          <a:xfrm>
            <a:off x="1813466" y="4479202"/>
            <a:ext cx="362309" cy="1787401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809F4DBD-A004-46BA-8D7B-A1D75A2DBF27}"/>
              </a:ext>
            </a:extLst>
          </p:cNvPr>
          <p:cNvSpPr/>
          <p:nvPr/>
        </p:nvSpPr>
        <p:spPr bwMode="auto">
          <a:xfrm>
            <a:off x="5490110" y="4479202"/>
            <a:ext cx="220577" cy="440020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28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B6D8D3-7EC3-47F9-881E-3C57AD27A2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511717"/>
            <a:ext cx="2844800" cy="365125"/>
          </a:xfrm>
        </p:spPr>
        <p:txBody>
          <a:bodyPr/>
          <a:lstStyle/>
          <a:p>
            <a:fld id="{AA214A8C-686F-4477-A8D7-E91FF678B7F8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0BD849-BFB9-485B-84ED-42496B2F6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11717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22C38-45E8-4170-8FD0-B6C68AF21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65679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15</a:t>
            </a:fld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69F86E-51CD-4E90-8F75-08987A7EB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8" t="14573" r="9717" b="28292"/>
          <a:stretch/>
        </p:blipFill>
        <p:spPr>
          <a:xfrm>
            <a:off x="364488" y="1400295"/>
            <a:ext cx="11463023" cy="4589253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1CD8E755-6D6F-4FB9-AA20-810FD2A372FE}"/>
              </a:ext>
            </a:extLst>
          </p:cNvPr>
          <p:cNvSpPr/>
          <p:nvPr/>
        </p:nvSpPr>
        <p:spPr bwMode="auto">
          <a:xfrm>
            <a:off x="88443" y="3364302"/>
            <a:ext cx="862641" cy="31055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C85C626-6A3E-4F05-98AB-1EBB4595809C}"/>
              </a:ext>
            </a:extLst>
          </p:cNvPr>
          <p:cNvSpPr/>
          <p:nvPr/>
        </p:nvSpPr>
        <p:spPr bwMode="auto">
          <a:xfrm>
            <a:off x="3260785" y="2087592"/>
            <a:ext cx="193615" cy="48308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7488435E-6FFD-4F31-A3BD-3B3E7007245B}"/>
              </a:ext>
            </a:extLst>
          </p:cNvPr>
          <p:cNvSpPr/>
          <p:nvPr/>
        </p:nvSpPr>
        <p:spPr bwMode="auto">
          <a:xfrm>
            <a:off x="1935192" y="1756912"/>
            <a:ext cx="193615" cy="48308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3FC44283-DFFA-457F-A194-49CF29EF0117}"/>
              </a:ext>
            </a:extLst>
          </p:cNvPr>
          <p:cNvSpPr/>
          <p:nvPr/>
        </p:nvSpPr>
        <p:spPr bwMode="auto">
          <a:xfrm>
            <a:off x="3067170" y="3674853"/>
            <a:ext cx="193615" cy="1380226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88DC9D82-ED53-487B-8755-C5A6786EB127}"/>
              </a:ext>
            </a:extLst>
          </p:cNvPr>
          <p:cNvSpPr/>
          <p:nvPr/>
        </p:nvSpPr>
        <p:spPr bwMode="auto">
          <a:xfrm>
            <a:off x="4410015" y="4364966"/>
            <a:ext cx="193615" cy="1380226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533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BADDCA-806B-4B79-853C-0B2D0E751E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4"/>
            <a:ext cx="2844800" cy="365125"/>
          </a:xfrm>
        </p:spPr>
        <p:txBody>
          <a:bodyPr/>
          <a:lstStyle/>
          <a:p>
            <a:fld id="{AA214A8C-686F-4477-A8D7-E91FF678B7F8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1EDF76-BE0A-4A00-9BC6-00F59920E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34690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1BA85A-86D5-4524-B5C0-FD83D318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16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386BA4-A61E-4C5B-882E-CC6DA13BAB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64" t="14322" r="10142" b="39114"/>
          <a:stretch/>
        </p:blipFill>
        <p:spPr>
          <a:xfrm>
            <a:off x="1" y="1410418"/>
            <a:ext cx="12048022" cy="3937959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878AF42D-82D5-40C2-A9DB-34776F44868F}"/>
              </a:ext>
            </a:extLst>
          </p:cNvPr>
          <p:cNvSpPr/>
          <p:nvPr/>
        </p:nvSpPr>
        <p:spPr bwMode="auto">
          <a:xfrm>
            <a:off x="4165600" y="817353"/>
            <a:ext cx="224287" cy="138454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4694484-7D65-49D8-A70C-73FBA00A9C28}"/>
              </a:ext>
            </a:extLst>
          </p:cNvPr>
          <p:cNvSpPr/>
          <p:nvPr/>
        </p:nvSpPr>
        <p:spPr bwMode="auto">
          <a:xfrm>
            <a:off x="431321" y="2846717"/>
            <a:ext cx="1345721" cy="224287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50D6E3A-360F-4454-9189-61E3A75F3320}"/>
              </a:ext>
            </a:extLst>
          </p:cNvPr>
          <p:cNvSpPr/>
          <p:nvPr/>
        </p:nvSpPr>
        <p:spPr bwMode="auto">
          <a:xfrm>
            <a:off x="609600" y="3136542"/>
            <a:ext cx="1167442" cy="219133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D650F0B1-AE78-42AD-8268-B3B7A168B323}"/>
              </a:ext>
            </a:extLst>
          </p:cNvPr>
          <p:cNvSpPr/>
          <p:nvPr/>
        </p:nvSpPr>
        <p:spPr bwMode="auto">
          <a:xfrm>
            <a:off x="11386868" y="3640347"/>
            <a:ext cx="621102" cy="172528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21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E44DD00-443B-45B1-817C-810E2CCC9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/>
              <a:t>Use of action verbs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A54DC7-B068-4BE2-B2AB-4D9760711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/>
          <a:lstStyle/>
          <a:p>
            <a:r>
              <a:rPr lang="en-US" dirty="0"/>
              <a:t>Accomplished </a:t>
            </a:r>
          </a:p>
          <a:p>
            <a:r>
              <a:rPr lang="en-US"/>
              <a:t>Achieved   </a:t>
            </a:r>
            <a:endParaRPr lang="en-US" dirty="0"/>
          </a:p>
          <a:p>
            <a:r>
              <a:rPr lang="en-US" dirty="0"/>
              <a:t>Analyzed   </a:t>
            </a:r>
          </a:p>
          <a:p>
            <a:r>
              <a:rPr lang="en-US" dirty="0"/>
              <a:t>Adapted   </a:t>
            </a:r>
          </a:p>
          <a:p>
            <a:r>
              <a:rPr lang="en-US" dirty="0"/>
              <a:t>Balanced  </a:t>
            </a:r>
          </a:p>
          <a:p>
            <a:r>
              <a:rPr lang="en-US" dirty="0"/>
              <a:t>Collaborated  </a:t>
            </a:r>
          </a:p>
          <a:p>
            <a:r>
              <a:rPr lang="en-US" dirty="0"/>
              <a:t>Coordinated   </a:t>
            </a:r>
          </a:p>
          <a:p>
            <a:r>
              <a:rPr lang="en-US" dirty="0"/>
              <a:t>Communicated   </a:t>
            </a:r>
          </a:p>
          <a:p>
            <a:r>
              <a:rPr lang="en-US" dirty="0"/>
              <a:t>Compiled   </a:t>
            </a:r>
          </a:p>
          <a:p>
            <a:r>
              <a:rPr lang="en-US" dirty="0"/>
              <a:t>Conducted   </a:t>
            </a:r>
          </a:p>
          <a:p>
            <a:r>
              <a:rPr lang="en-US" dirty="0"/>
              <a:t>Contributed   </a:t>
            </a:r>
          </a:p>
          <a:p>
            <a:r>
              <a:rPr lang="en-US" dirty="0"/>
              <a:t>Completed  </a:t>
            </a:r>
          </a:p>
          <a:p>
            <a:r>
              <a:rPr lang="en-US" dirty="0"/>
              <a:t>Created  </a:t>
            </a:r>
          </a:p>
          <a:p>
            <a:r>
              <a:rPr lang="en-US" dirty="0"/>
              <a:t>Delegated   </a:t>
            </a:r>
          </a:p>
          <a:p>
            <a:r>
              <a:rPr lang="en-US" dirty="0"/>
              <a:t>Directed  </a:t>
            </a:r>
          </a:p>
          <a:p>
            <a:r>
              <a:rPr lang="en-US" dirty="0"/>
              <a:t>Established   </a:t>
            </a:r>
          </a:p>
          <a:p>
            <a:r>
              <a:rPr lang="en-US" dirty="0"/>
              <a:t>Expanded   </a:t>
            </a:r>
          </a:p>
          <a:p>
            <a:r>
              <a:rPr lang="en-US" dirty="0"/>
              <a:t>Improved  </a:t>
            </a:r>
          </a:p>
          <a:p>
            <a:r>
              <a:rPr lang="en-US" dirty="0"/>
              <a:t>Implemented   </a:t>
            </a:r>
          </a:p>
          <a:p>
            <a:r>
              <a:rPr lang="en-US" dirty="0"/>
              <a:t>Increased   </a:t>
            </a:r>
          </a:p>
          <a:p>
            <a:r>
              <a:rPr lang="en-US" dirty="0"/>
              <a:t>Initiated  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094523-02A5-4A2E-8D11-84F26417FD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4"/>
            <a:ext cx="2844800" cy="365125"/>
          </a:xfrm>
        </p:spPr>
        <p:txBody>
          <a:bodyPr/>
          <a:lstStyle/>
          <a:p>
            <a:fld id="{AA214A8C-686F-4477-A8D7-E91FF678B7F8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C57039-498E-445F-9C73-858093C8C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92875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147E9-9703-47D0-96D1-994D22A1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00799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6465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196EE-BB0D-4777-AFD0-7C8B7582C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175A-5784-406A-A6A8-0C6D7D7AF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/>
          <a:lstStyle/>
          <a:p>
            <a:r>
              <a:rPr lang="en-US" dirty="0"/>
              <a:t>Instructed </a:t>
            </a:r>
          </a:p>
          <a:p>
            <a:r>
              <a:rPr lang="en-US" dirty="0"/>
              <a:t>Led</a:t>
            </a:r>
          </a:p>
          <a:p>
            <a:r>
              <a:rPr lang="en-US" dirty="0"/>
              <a:t>Organized</a:t>
            </a:r>
          </a:p>
          <a:p>
            <a:r>
              <a:rPr lang="en-US" dirty="0"/>
              <a:t>Participated</a:t>
            </a:r>
          </a:p>
          <a:p>
            <a:r>
              <a:rPr lang="en-US" dirty="0"/>
              <a:t>Performed</a:t>
            </a:r>
          </a:p>
          <a:p>
            <a:r>
              <a:rPr lang="en-US" dirty="0"/>
              <a:t>Presented </a:t>
            </a:r>
          </a:p>
          <a:p>
            <a:r>
              <a:rPr lang="en-US" dirty="0"/>
              <a:t>Proposed</a:t>
            </a:r>
          </a:p>
          <a:p>
            <a:r>
              <a:rPr lang="en-US" dirty="0"/>
              <a:t>Resolved</a:t>
            </a:r>
          </a:p>
          <a:p>
            <a:r>
              <a:rPr lang="en-US" dirty="0"/>
              <a:t>Researched</a:t>
            </a:r>
          </a:p>
          <a:p>
            <a:r>
              <a:rPr lang="en-US" dirty="0"/>
              <a:t>Set Up </a:t>
            </a:r>
          </a:p>
          <a:p>
            <a:r>
              <a:rPr lang="en-US" dirty="0"/>
              <a:t>Supervised </a:t>
            </a:r>
          </a:p>
          <a:p>
            <a:r>
              <a:rPr lang="en-US" dirty="0"/>
              <a:t>Supported</a:t>
            </a:r>
          </a:p>
          <a:p>
            <a:r>
              <a:rPr lang="en-US" dirty="0"/>
              <a:t>Trained </a:t>
            </a:r>
          </a:p>
          <a:p>
            <a:r>
              <a:rPr lang="en-US" dirty="0"/>
              <a:t>Worked 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Use action verbs in the past tense </a:t>
            </a:r>
            <a:r>
              <a:rPr lang="en-IN" b="1" dirty="0"/>
              <a:t>only</a:t>
            </a:r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5DD41-1368-4E0D-AD89-E27F15F567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5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6F90F-6EFD-4020-9D3D-3913EBE01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95440"/>
            <a:ext cx="3860800" cy="365125"/>
          </a:xfrm>
        </p:spPr>
        <p:txBody>
          <a:bodyPr/>
          <a:lstStyle/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5AB8A-7980-4DA8-9412-AD03D9D4E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76317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021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315E5-93C0-4A05-9673-C0DBCCA3B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43"/>
            <a:ext cx="10972800" cy="1143000"/>
          </a:xfrm>
        </p:spPr>
        <p:txBody>
          <a:bodyPr/>
          <a:lstStyle/>
          <a:p>
            <a:pPr algn="l"/>
            <a:r>
              <a:rPr lang="en-IN" dirty="0"/>
              <a:t>Description of your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62CDB-E9C0-4EED-8A01-D72BF34A4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816" y="974361"/>
            <a:ext cx="10972800" cy="5352010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IN" sz="3200" dirty="0"/>
              <a:t>“ Created portfolio deck and recommendations for various clients as per their needs”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IN" sz="3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“</a:t>
            </a:r>
            <a:r>
              <a:rPr lang="en-US" sz="3200" dirty="0"/>
              <a:t>Led the total disbursement process for business units from different countries like Sweden, Germany and France.“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“</a:t>
            </a:r>
            <a:r>
              <a:rPr lang="en-US" sz="3200" dirty="0"/>
              <a:t>Conceptualized a new blog initiative that united engineers, designers and writers, generating over 3 million organic sessions and introducing over 1 million unique users to the website.”</a:t>
            </a:r>
          </a:p>
          <a:p>
            <a:pPr lvl="1"/>
            <a:endParaRPr lang="en-US" sz="3200" dirty="0"/>
          </a:p>
          <a:p>
            <a:pPr lvl="1"/>
            <a:endParaRPr lang="en-IN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07344-B688-4308-866F-BCCF93F4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554425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82115-7067-4D94-A547-C85137637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69937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4C294-0CC0-4C61-BD6D-397D0C16C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39956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19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49615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50440-09AD-47CD-AA87-AE0EA71F1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/>
              <a:t>Resume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3B1AE-99A1-4E0B-8255-89B89412A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</a:t>
            </a:r>
            <a:r>
              <a:rPr lang="en-US" dirty="0"/>
              <a:t>elevant and </a:t>
            </a:r>
          </a:p>
          <a:p>
            <a:r>
              <a:rPr lang="en-US" b="1" dirty="0"/>
              <a:t>E</a:t>
            </a:r>
            <a:r>
              <a:rPr lang="en-US" dirty="0"/>
              <a:t>ffective </a:t>
            </a:r>
          </a:p>
          <a:p>
            <a:r>
              <a:rPr lang="en-US" b="1" dirty="0"/>
              <a:t>S</a:t>
            </a:r>
            <a:r>
              <a:rPr lang="en-US" dirty="0"/>
              <a:t>ummary of </a:t>
            </a:r>
          </a:p>
          <a:p>
            <a:r>
              <a:rPr lang="en-US" b="1" dirty="0"/>
              <a:t>U</a:t>
            </a:r>
            <a:r>
              <a:rPr lang="en-US" dirty="0"/>
              <a:t>pdated and </a:t>
            </a:r>
          </a:p>
          <a:p>
            <a:r>
              <a:rPr lang="en-US" b="1" dirty="0"/>
              <a:t>M</a:t>
            </a:r>
            <a:r>
              <a:rPr lang="en-US" dirty="0"/>
              <a:t>eaningful skills </a:t>
            </a:r>
          </a:p>
          <a:p>
            <a:r>
              <a:rPr lang="en-US" b="1" dirty="0"/>
              <a:t>E</a:t>
            </a:r>
            <a:r>
              <a:rPr lang="en-US" dirty="0"/>
              <a:t>fficiently crafted on paper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16F73-21F4-42C9-A26E-CD0EADC70E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76561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4F185-01AA-4781-8B65-5E4B99A58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17178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0C3BA-9844-4831-A8CF-565022841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74123" y="6476561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2</a:t>
            </a:fld>
            <a:endParaRPr lang="en-IN"/>
          </a:p>
        </p:txBody>
      </p:sp>
      <p:pic>
        <p:nvPicPr>
          <p:cNvPr id="9" name="Picture 8" descr="A can of soda&#10;&#10;Description automatically generated">
            <a:extLst>
              <a:ext uri="{FF2B5EF4-FFF2-40B4-BE49-F238E27FC236}">
                <a16:creationId xmlns:a16="http://schemas.microsoft.com/office/drawing/2014/main" id="{D19D5979-C510-4EF2-8BFB-882E863CB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220" y="3812345"/>
            <a:ext cx="2564703" cy="235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5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F385E-A76C-4C99-9224-28F177926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0"/>
            <a:ext cx="10972800" cy="1143000"/>
          </a:xfrm>
        </p:spPr>
        <p:txBody>
          <a:bodyPr/>
          <a:lstStyle/>
          <a:p>
            <a:pPr algn="l"/>
            <a:r>
              <a:rPr lang="en-IN" dirty="0"/>
              <a:t>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C9723-00FE-4990-B1BE-C985F3E770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086929"/>
            <a:ext cx="5384800" cy="5269422"/>
          </a:xfrm>
        </p:spPr>
        <p:txBody>
          <a:bodyPr/>
          <a:lstStyle/>
          <a:p>
            <a:r>
              <a:rPr lang="en-IN" dirty="0"/>
              <a:t>ITM logo</a:t>
            </a:r>
          </a:p>
          <a:p>
            <a:endParaRPr lang="en-IN" dirty="0"/>
          </a:p>
          <a:p>
            <a:r>
              <a:rPr lang="en-IN" dirty="0"/>
              <a:t>Photograph</a:t>
            </a:r>
          </a:p>
          <a:p>
            <a:endParaRPr lang="en-IN" dirty="0"/>
          </a:p>
          <a:p>
            <a:r>
              <a:rPr lang="en-IN" dirty="0"/>
              <a:t>Career Objective</a:t>
            </a:r>
          </a:p>
          <a:p>
            <a:endParaRPr lang="en-IN" dirty="0"/>
          </a:p>
          <a:p>
            <a:r>
              <a:rPr lang="en-IN" dirty="0"/>
              <a:t>Academic credentials</a:t>
            </a:r>
          </a:p>
          <a:p>
            <a:endParaRPr lang="en-IN" dirty="0"/>
          </a:p>
          <a:p>
            <a:r>
              <a:rPr lang="en-IN" dirty="0"/>
              <a:t>Work Experience(if any)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CFFBC2C-2DDE-4264-B000-C72D5B46C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086929"/>
            <a:ext cx="5384800" cy="5269422"/>
          </a:xfrm>
        </p:spPr>
        <p:txBody>
          <a:bodyPr/>
          <a:lstStyle/>
          <a:p>
            <a:r>
              <a:rPr lang="en-IN" dirty="0"/>
              <a:t>Internship</a:t>
            </a:r>
          </a:p>
          <a:p>
            <a:endParaRPr lang="en-IN" dirty="0"/>
          </a:p>
          <a:p>
            <a:r>
              <a:rPr lang="en-IN" dirty="0"/>
              <a:t>Live Projects</a:t>
            </a:r>
          </a:p>
          <a:p>
            <a:endParaRPr lang="en-IN" dirty="0"/>
          </a:p>
          <a:p>
            <a:r>
              <a:rPr lang="en-IN" dirty="0"/>
              <a:t>NGO Internship</a:t>
            </a:r>
          </a:p>
          <a:p>
            <a:endParaRPr lang="en-IN" dirty="0"/>
          </a:p>
          <a:p>
            <a:r>
              <a:rPr lang="en-IN" dirty="0"/>
              <a:t>Extra curricular Activities and other Achievements</a:t>
            </a:r>
          </a:p>
          <a:p>
            <a:r>
              <a:rPr lang="en-IN" dirty="0"/>
              <a:t>Other Interests</a:t>
            </a:r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A17D0-EB8D-42B8-B4B0-D1F290CE5E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4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C56F9-F151-428A-BA92-F7A21C8B4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38913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5A461-215D-43EA-B1FA-2FC55673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20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67458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3204CF6-BFED-436B-A739-15281F385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 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B5456E7-E2F6-46D2-B901-9AF3EB440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>
                <a:hlinkClick r:id="rId2"/>
              </a:rPr>
              <a:t>https://drive.google.com/drive/u/0/folders/1T47SANJjoJ5bQv_V2ACE8yYLajCXzCZM</a:t>
            </a:r>
            <a:r>
              <a:rPr lang="en-IN" dirty="0"/>
              <a:t>    (ill drafted resume)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>
                <a:hlinkClick r:id="rId2"/>
              </a:rPr>
              <a:t>https://drive.google.com/drive/u/0/folders/1T47SANJjoJ5bQv_V2ACE8yYLajCXzCZM</a:t>
            </a:r>
            <a:r>
              <a:rPr lang="en-IN" dirty="0"/>
              <a:t>  (well drafted resume)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821E0-3577-4087-AAD0-F31F61FA4F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87066"/>
            <a:ext cx="2844800" cy="365125"/>
          </a:xfrm>
        </p:spPr>
        <p:txBody>
          <a:bodyPr/>
          <a:lstStyle/>
          <a:p>
            <a:fld id="{F20A9446-8FC8-443C-8E37-22455DE8F744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8B6C78-B982-4B7C-BD22-76242909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38913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CEB90-2383-436C-BBC0-DB3B91870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87066"/>
            <a:ext cx="2844800" cy="372434"/>
          </a:xfrm>
        </p:spPr>
        <p:txBody>
          <a:bodyPr/>
          <a:lstStyle/>
          <a:p>
            <a:fld id="{87D31B20-9D90-494D-BF53-A72D354D86B4}" type="slidenum">
              <a:rPr lang="en-IN" smtClean="0"/>
              <a:t>21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931232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54BAB-212A-4EC3-9873-6591F3F99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B7942-6F57-4D89-9325-BFA6DBF5E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24BBA-F4FE-48F5-9BD9-28178AF4F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1B20-9D90-494D-BF53-A72D354D86B4}" type="slidenum">
              <a:rPr lang="en-IN" smtClean="0"/>
              <a:t>22</a:t>
            </a:fld>
            <a:endParaRPr lang="en-IN"/>
          </a:p>
        </p:txBody>
      </p:sp>
      <p:pic>
        <p:nvPicPr>
          <p:cNvPr id="8" name="Picture 7" descr="A sign on the side of a dirt road&#10;&#10;Description automatically generated">
            <a:extLst>
              <a:ext uri="{FF2B5EF4-FFF2-40B4-BE49-F238E27FC236}">
                <a16:creationId xmlns:a16="http://schemas.microsoft.com/office/drawing/2014/main" id="{D22158D1-97E7-4183-B176-24901C35F7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1"/>
          <a:stretch/>
        </p:blipFill>
        <p:spPr>
          <a:xfrm>
            <a:off x="0" y="0"/>
            <a:ext cx="12192000" cy="66933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21ED24-A715-45CB-B682-2663E1B65787}"/>
              </a:ext>
            </a:extLst>
          </p:cNvPr>
          <p:cNvSpPr txBox="1"/>
          <p:nvPr/>
        </p:nvSpPr>
        <p:spPr>
          <a:xfrm>
            <a:off x="3057993" y="2897894"/>
            <a:ext cx="3038007" cy="4616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IN" dirty="0"/>
              <a:t>	</a:t>
            </a:r>
            <a:r>
              <a:rPr lang="en-IN" sz="2400" b="1" dirty="0">
                <a:solidFill>
                  <a:schemeClr val="bg1"/>
                </a:solidFill>
              </a:rPr>
              <a:t>document</a:t>
            </a:r>
            <a:endParaRPr lang="en-I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62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419A7-CCA0-4B82-AB7A-A05ACEE1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/>
              <a:t>Learning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4CECC-C513-4247-97FF-C6C40F840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Understand the need and importance of a resume</a:t>
            </a:r>
          </a:p>
          <a:p>
            <a:endParaRPr lang="en-IN" dirty="0"/>
          </a:p>
          <a:p>
            <a:r>
              <a:rPr lang="en-IN" dirty="0"/>
              <a:t>Identify the attributes of ITM format of resume</a:t>
            </a:r>
          </a:p>
          <a:p>
            <a:endParaRPr lang="en-IN" dirty="0"/>
          </a:p>
          <a:p>
            <a:r>
              <a:rPr lang="en-IN" dirty="0"/>
              <a:t>Create effective resumes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1B431-7A78-4A67-B226-AF46A22FBC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82932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BCC0E-ACD4-4F7B-8D50-4A72D8334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92875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E62C0-7611-4849-A181-7E6EB866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314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CFDB0-7865-4550-B2F1-B8A58A73A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/>
              <a:t>Realities a resume faces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46BFB25-64EB-473E-B67F-C4178FD188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902712"/>
              </p:ext>
            </p:extLst>
          </p:nvPr>
        </p:nvGraphicFramePr>
        <p:xfrm>
          <a:off x="695568" y="1417638"/>
          <a:ext cx="11079089" cy="114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7CF76-41D5-434C-8460-5C36503DC4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74315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3A5B0-EAE4-40A3-98E7-6EB66D09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76561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15167-306C-41F4-9285-39253C97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4</a:t>
            </a:fld>
            <a:endParaRPr lang="en-IN"/>
          </a:p>
        </p:txBody>
      </p: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0483EFAA-EEA0-42EB-A3CB-D04FD7D448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1831229"/>
              </p:ext>
            </p:extLst>
          </p:nvPr>
        </p:nvGraphicFramePr>
        <p:xfrm>
          <a:off x="695568" y="2743993"/>
          <a:ext cx="11079088" cy="114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A09256F9-F66B-49DA-9EA5-9EFC45D07C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5928140"/>
              </p:ext>
            </p:extLst>
          </p:nvPr>
        </p:nvGraphicFramePr>
        <p:xfrm>
          <a:off x="695568" y="4085044"/>
          <a:ext cx="11079088" cy="1355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81266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18" grpId="0">
        <p:bldAsOne/>
      </p:bldGraphic>
      <p:bldGraphic spid="1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B8160-7200-4708-80A6-41E76583E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CE221-0CD6-4D7A-B8A4-3E165BEF0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0369" y="6538913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FE8FA3-0820-4311-8B31-CE137C330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5</a:t>
            </a:fld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C552DA-BB40-445D-9803-5ECFCF48DB9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972800" cy="1143000"/>
          </a:xfrm>
        </p:spPr>
        <p:txBody>
          <a:bodyPr/>
          <a:lstStyle/>
          <a:p>
            <a:pPr algn="l"/>
            <a:r>
              <a:rPr lang="en-IN" dirty="0"/>
              <a:t> 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410186C-AF44-4B42-B1F3-2AD8B5B0DB4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31244" t="12199" r="30661" b="13203"/>
          <a:stretch/>
        </p:blipFill>
        <p:spPr>
          <a:xfrm>
            <a:off x="0" y="-128362"/>
            <a:ext cx="6096000" cy="67117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0199832-733D-4338-8DD9-97C4BEF75507}"/>
              </a:ext>
            </a:extLst>
          </p:cNvPr>
          <p:cNvSpPr/>
          <p:nvPr/>
        </p:nvSpPr>
        <p:spPr>
          <a:xfrm>
            <a:off x="7905537" y="2850438"/>
            <a:ext cx="386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/>
              <a:t>The ITM format of resume</a:t>
            </a:r>
          </a:p>
        </p:txBody>
      </p:sp>
    </p:spTree>
    <p:extLst>
      <p:ext uri="{BB962C8B-B14F-4D97-AF65-F5344CB8AC3E}">
        <p14:creationId xmlns:p14="http://schemas.microsoft.com/office/powerpoint/2010/main" val="305956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476A124-86C5-4AF6-82C1-4E0595664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" y="342106"/>
            <a:ext cx="10972800" cy="1143000"/>
          </a:xfrm>
        </p:spPr>
        <p:txBody>
          <a:bodyPr/>
          <a:lstStyle/>
          <a:p>
            <a:pPr algn="l"/>
            <a:r>
              <a:rPr lang="en-US" dirty="0"/>
              <a:t>What’s wrong with the photograph?</a:t>
            </a:r>
            <a:endParaRPr lang="en-IN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054ABDB-1373-4320-9DF3-2A0EB21DF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46573" y="1509724"/>
            <a:ext cx="3394472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Background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Grooming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Attire/Dress code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Expression</a:t>
            </a:r>
          </a:p>
          <a:p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0EB32-4B18-4EE9-8C1D-7864810A91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5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DAB78-95A5-4534-B65E-D9670A8AD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15894"/>
            <a:ext cx="3860800" cy="365125"/>
          </a:xfrm>
        </p:spPr>
        <p:txBody>
          <a:bodyPr/>
          <a:lstStyle/>
          <a:p>
            <a:r>
              <a:rPr lang="en-IN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21260-5E0A-4CE5-B284-6341ECE34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62494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6</a:t>
            </a:fld>
            <a:endParaRPr lang="en-IN"/>
          </a:p>
        </p:txBody>
      </p:sp>
      <p:pic>
        <p:nvPicPr>
          <p:cNvPr id="10" name="Content Placeholder 9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F061E19A-D082-4BB2-A0C0-292B2113B4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764" y="1600200"/>
            <a:ext cx="3394472" cy="4525963"/>
          </a:xfrm>
        </p:spPr>
      </p:pic>
      <p:sp>
        <p:nvSpPr>
          <p:cNvPr id="11" name="Arrow: Left 10">
            <a:extLst>
              <a:ext uri="{FF2B5EF4-FFF2-40B4-BE49-F238E27FC236}">
                <a16:creationId xmlns:a16="http://schemas.microsoft.com/office/drawing/2014/main" id="{B13F5B5B-D3F0-4BF3-9D82-91FE624F7AD7}"/>
              </a:ext>
            </a:extLst>
          </p:cNvPr>
          <p:cNvSpPr/>
          <p:nvPr/>
        </p:nvSpPr>
        <p:spPr bwMode="auto">
          <a:xfrm>
            <a:off x="4867422" y="1715293"/>
            <a:ext cx="2779151" cy="365125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3" name="Arrow: Left 12">
            <a:extLst>
              <a:ext uri="{FF2B5EF4-FFF2-40B4-BE49-F238E27FC236}">
                <a16:creationId xmlns:a16="http://schemas.microsoft.com/office/drawing/2014/main" id="{27D72E5D-87B7-4909-BFAD-5209DC69908F}"/>
              </a:ext>
            </a:extLst>
          </p:cNvPr>
          <p:cNvSpPr/>
          <p:nvPr/>
        </p:nvSpPr>
        <p:spPr bwMode="auto">
          <a:xfrm rot="20871535">
            <a:off x="4379968" y="3220578"/>
            <a:ext cx="3206640" cy="365125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4" name="Arrow: Left 13">
            <a:extLst>
              <a:ext uri="{FF2B5EF4-FFF2-40B4-BE49-F238E27FC236}">
                <a16:creationId xmlns:a16="http://schemas.microsoft.com/office/drawing/2014/main" id="{04C80C2F-3063-40D5-B1B5-0B923562D5BD}"/>
              </a:ext>
            </a:extLst>
          </p:cNvPr>
          <p:cNvSpPr/>
          <p:nvPr/>
        </p:nvSpPr>
        <p:spPr bwMode="auto">
          <a:xfrm rot="20578591">
            <a:off x="4529679" y="4509968"/>
            <a:ext cx="3222872" cy="374748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6" name="Arrow: Bent 15">
            <a:extLst>
              <a:ext uri="{FF2B5EF4-FFF2-40B4-BE49-F238E27FC236}">
                <a16:creationId xmlns:a16="http://schemas.microsoft.com/office/drawing/2014/main" id="{3339AFE9-A474-4BE1-A507-88D684B29BB4}"/>
              </a:ext>
            </a:extLst>
          </p:cNvPr>
          <p:cNvSpPr/>
          <p:nvPr/>
        </p:nvSpPr>
        <p:spPr bwMode="auto">
          <a:xfrm>
            <a:off x="2658794" y="3108959"/>
            <a:ext cx="548640" cy="2861645"/>
          </a:xfrm>
          <a:prstGeom prst="ben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7" name="Arrow: Bent-Up 16">
            <a:extLst>
              <a:ext uri="{FF2B5EF4-FFF2-40B4-BE49-F238E27FC236}">
                <a16:creationId xmlns:a16="http://schemas.microsoft.com/office/drawing/2014/main" id="{0FAAB0F4-CB51-4AC0-9474-478F6D9946B4}"/>
              </a:ext>
            </a:extLst>
          </p:cNvPr>
          <p:cNvSpPr/>
          <p:nvPr/>
        </p:nvSpPr>
        <p:spPr bwMode="auto">
          <a:xfrm>
            <a:off x="2658794" y="5668941"/>
            <a:ext cx="5371781" cy="45722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en-I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930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98924FB4-6AD1-4889-8A06-CD5DE63B2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705" y="209917"/>
            <a:ext cx="9364394" cy="1143000"/>
          </a:xfrm>
        </p:spPr>
        <p:txBody>
          <a:bodyPr wrap="square" anchor="ctr">
            <a:normAutofit/>
          </a:bodyPr>
          <a:lstStyle/>
          <a:p>
            <a:pPr marL="90488" indent="-90488" defTabSz="449263">
              <a:lnSpc>
                <a:spcPct val="90000"/>
              </a:lnSpc>
            </a:pPr>
            <a:r>
              <a:rPr lang="en-US" sz="3700" dirty="0"/>
              <a:t>  So what is a considerable photograph for a resume?</a:t>
            </a:r>
            <a:endParaRPr lang="en-IN" sz="3700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0B8DFEF-E83C-48AD-B01D-2B528B5CF5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4412" y="1690836"/>
            <a:ext cx="5384800" cy="4525963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Formal, clear background</a:t>
            </a:r>
          </a:p>
          <a:p>
            <a:endParaRPr lang="en-US" dirty="0"/>
          </a:p>
          <a:p>
            <a:r>
              <a:rPr lang="en-US" dirty="0"/>
              <a:t>Well groomed</a:t>
            </a:r>
          </a:p>
          <a:p>
            <a:endParaRPr lang="en-US" dirty="0"/>
          </a:p>
          <a:p>
            <a:r>
              <a:rPr lang="en-US" dirty="0"/>
              <a:t>Formal attire</a:t>
            </a:r>
          </a:p>
          <a:p>
            <a:endParaRPr lang="en-US" dirty="0"/>
          </a:p>
          <a:p>
            <a:r>
              <a:rPr lang="en-US" dirty="0"/>
              <a:t>Smile on the face</a:t>
            </a:r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D7F7A8-E819-4631-8E4B-FD1082D8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F20A9446-8FC8-443C-8E37-22455DE8F744}" type="datetime1">
              <a:rPr lang="en-IN" smtClean="0"/>
              <a:pPr>
                <a:spcAft>
                  <a:spcPts val="600"/>
                </a:spcAft>
              </a:pPr>
              <a:t>12-06-2021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620E52-9BB7-42CB-904F-70617BE51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IN" dirty="0"/>
              <a:t>Resume Building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1D5D0-20E3-4EDE-BCB0-D58B1EE2E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87D31B20-9D90-494D-BF53-A72D354D86B4}" type="slidenum">
              <a:rPr lang="en-IN" smtClean="0"/>
              <a:pPr>
                <a:spcAft>
                  <a:spcPts val="600"/>
                </a:spcAft>
              </a:pPr>
              <a:t>7</a:t>
            </a:fld>
            <a:endParaRPr lang="en-IN"/>
          </a:p>
        </p:txBody>
      </p:sp>
      <p:pic>
        <p:nvPicPr>
          <p:cNvPr id="1032" name="Picture 8" descr="Here are the top 10 Indian startups valued at over Rs 7,500 crores and  these are their founders | GQ India">
            <a:extLst>
              <a:ext uri="{FF2B5EF4-FFF2-40B4-BE49-F238E27FC236}">
                <a16:creationId xmlns:a16="http://schemas.microsoft.com/office/drawing/2014/main" id="{57210E58-3AA1-47CC-97D2-ADB6CAFF88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2" r="23261" b="56103"/>
          <a:stretch/>
        </p:blipFill>
        <p:spPr bwMode="auto">
          <a:xfrm>
            <a:off x="7115126" y="1546848"/>
            <a:ext cx="3318998" cy="348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40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0F09-7A15-417D-8229-B65166D30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ITM logo</a:t>
            </a:r>
            <a:endParaRPr lang="en-IN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2261DA2A-BA3E-4205-8785-F06211FDD4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97" y="1224035"/>
            <a:ext cx="2695429" cy="269542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FC2D7-21D1-4768-AAA2-09CAFE333D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0179" y="6474314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DAA63-D451-4D1F-BD63-077F3DDF0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490629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299EC-66B9-40CB-B200-829F47210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637" y="647431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8</a:t>
            </a:fld>
            <a:endParaRPr lang="en-IN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3867CFA-DE9A-4769-B7DD-86B90BD40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026" y="1323974"/>
            <a:ext cx="3181447" cy="23860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A6385AB-5A94-4B40-922C-4B14AC2EB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605" y="1374017"/>
            <a:ext cx="3063713" cy="30637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40D7C5F-20F9-435C-A92C-FDEEED2452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318" y="1508429"/>
            <a:ext cx="2236102" cy="223610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BCD181D-8937-46AA-85B4-8DAA215AC5BF}"/>
              </a:ext>
            </a:extLst>
          </p:cNvPr>
          <p:cNvSpPr txBox="1"/>
          <p:nvPr/>
        </p:nvSpPr>
        <p:spPr>
          <a:xfrm>
            <a:off x="3123026" y="5373858"/>
            <a:ext cx="5816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dirty="0"/>
              <a:t>Which one do you use???</a:t>
            </a:r>
          </a:p>
        </p:txBody>
      </p:sp>
      <p:pic>
        <p:nvPicPr>
          <p:cNvPr id="8" name="Picture 7" descr="A picture containing propeller&#10;&#10;Description automatically generated">
            <a:extLst>
              <a:ext uri="{FF2B5EF4-FFF2-40B4-BE49-F238E27FC236}">
                <a16:creationId xmlns:a16="http://schemas.microsoft.com/office/drawing/2014/main" id="{FC80D313-EB86-4925-AE00-95B48FCB73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42476"/>
            <a:ext cx="1447638" cy="137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39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DA66C-E362-422F-92C1-40E2DD8C4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/>
              <a:t>Resume header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9FD1B-31BD-41FE-BF9E-CE44F75645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492875"/>
            <a:ext cx="2844800" cy="365125"/>
          </a:xfrm>
        </p:spPr>
        <p:txBody>
          <a:bodyPr/>
          <a:lstStyle/>
          <a:p>
            <a:fld id="{C403BC4D-C167-4413-875F-0F78D45A0FDA}" type="datetime1">
              <a:rPr lang="en-IN" smtClean="0"/>
              <a:t>12-06-2021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8D894-5018-47B5-BAB4-EDBBDC8EC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554425"/>
            <a:ext cx="3860800" cy="365125"/>
          </a:xfrm>
        </p:spPr>
        <p:txBody>
          <a:bodyPr/>
          <a:lstStyle/>
          <a:p>
            <a:r>
              <a:rPr lang="en-IN" dirty="0"/>
              <a:t>Resume Building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7909A-94A0-494B-8EE5-F25DC524D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87D31B20-9D90-494D-BF53-A72D354D86B4}" type="slidenum">
              <a:rPr lang="en-IN" smtClean="0"/>
              <a:t>9</a:t>
            </a:fld>
            <a:endParaRPr lang="en-IN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38F1066-1156-440A-A565-8DE2BBA072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6270" t="16595" r="6188" b="32889"/>
          <a:stretch/>
        </p:blipFill>
        <p:spPr>
          <a:xfrm>
            <a:off x="379847" y="1543986"/>
            <a:ext cx="11202553" cy="45270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BEC478-3838-44FD-9DA1-EDF2B4EECFD1}"/>
              </a:ext>
            </a:extLst>
          </p:cNvPr>
          <p:cNvSpPr txBox="1"/>
          <p:nvPr/>
        </p:nvSpPr>
        <p:spPr>
          <a:xfrm>
            <a:off x="3939082" y="1654832"/>
            <a:ext cx="4798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Inappropriate size of logo and photograph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D4CBD7-EEE8-42AF-A0C9-FCF46DC176D4}"/>
              </a:ext>
            </a:extLst>
          </p:cNvPr>
          <p:cNvSpPr txBox="1"/>
          <p:nvPr/>
        </p:nvSpPr>
        <p:spPr>
          <a:xfrm>
            <a:off x="3939082" y="2173574"/>
            <a:ext cx="4965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All caps font in Name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8DAD89-CDD4-48F4-BED3-51221A47443E}"/>
              </a:ext>
            </a:extLst>
          </p:cNvPr>
          <p:cNvSpPr txBox="1"/>
          <p:nvPr/>
        </p:nvSpPr>
        <p:spPr>
          <a:xfrm>
            <a:off x="3939082" y="2803162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No uniformity in font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701CA9-348F-4172-92E6-DDAE0A9435A7}"/>
              </a:ext>
            </a:extLst>
          </p:cNvPr>
          <p:cNvSpPr txBox="1"/>
          <p:nvPr/>
        </p:nvSpPr>
        <p:spPr>
          <a:xfrm>
            <a:off x="3939082" y="3391702"/>
            <a:ext cx="2609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Misalignment in text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2EEF6D-3812-438B-8AAB-295E5F4E48F2}"/>
              </a:ext>
            </a:extLst>
          </p:cNvPr>
          <p:cNvSpPr txBox="1"/>
          <p:nvPr/>
        </p:nvSpPr>
        <p:spPr>
          <a:xfrm>
            <a:off x="3939082" y="3807500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Extra space and no space error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A600D3-E4A5-42D4-8F24-093C2D61CC87}"/>
              </a:ext>
            </a:extLst>
          </p:cNvPr>
          <p:cNvSpPr txBox="1"/>
          <p:nvPr/>
        </p:nvSpPr>
        <p:spPr>
          <a:xfrm>
            <a:off x="3939082" y="4203096"/>
            <a:ext cx="3344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Personal Email-id</a:t>
            </a:r>
          </a:p>
        </p:txBody>
      </p:sp>
      <p:pic>
        <p:nvPicPr>
          <p:cNvPr id="2050" name="Picture 2" descr="Indian unicorns founder Sumant Sinha">
            <a:extLst>
              <a:ext uri="{FF2B5EF4-FFF2-40B4-BE49-F238E27FC236}">
                <a16:creationId xmlns:a16="http://schemas.microsoft.com/office/drawing/2014/main" id="{793A4121-689E-4E80-B7FF-E16C5E3C77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72" b="20205"/>
          <a:stretch/>
        </p:blipFill>
        <p:spPr bwMode="auto">
          <a:xfrm>
            <a:off x="927140" y="1595099"/>
            <a:ext cx="2527260" cy="278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73A7E8-2FBC-4EE7-AC40-A880B1674025}"/>
              </a:ext>
            </a:extLst>
          </p:cNvPr>
          <p:cNvSpPr txBox="1"/>
          <p:nvPr/>
        </p:nvSpPr>
        <p:spPr>
          <a:xfrm>
            <a:off x="1026942" y="4412326"/>
            <a:ext cx="23391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Sumant</a:t>
            </a:r>
            <a:r>
              <a:rPr lang="en-US" sz="2400" b="1" dirty="0"/>
              <a:t> Sinha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114811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3" grpId="0" animBg="1"/>
    </p:bldLst>
  </p:timing>
</p:sld>
</file>

<file path=ppt/theme/theme1.xml><?xml version="1.0" encoding="utf-8"?>
<a:theme xmlns:a="http://schemas.openxmlformats.org/drawingml/2006/main" name="talewind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lewind" id="{36FB5148-48AB-4803-9F1E-A6A0F609A255}" vid="{0717F982-0A64-4C4C-A9C4-6AB681093FC2}"/>
    </a:ext>
  </a:extLst>
</a:theme>
</file>

<file path=ppt/theme/theme2.xml><?xml version="1.0" encoding="utf-8"?>
<a:theme xmlns:a="http://schemas.openxmlformats.org/drawingml/2006/main" name="1_Ppt. Template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mplet" id="{2B72D385-CA4F-4EB9-8D35-6117A4A61494}" vid="{52E330C9-003B-440F-AEEC-8C7E81CBF1B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605</Words>
  <Application>Microsoft Office PowerPoint</Application>
  <PresentationFormat>Widescreen</PresentationFormat>
  <Paragraphs>215</Paragraphs>
  <Slides>22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talewind</vt:lpstr>
      <vt:lpstr>1_Ppt. Template</vt:lpstr>
      <vt:lpstr>  </vt:lpstr>
      <vt:lpstr>Resume  </vt:lpstr>
      <vt:lpstr>Learning Outcomes</vt:lpstr>
      <vt:lpstr>Realities a resume faces</vt:lpstr>
      <vt:lpstr>  </vt:lpstr>
      <vt:lpstr>What’s wrong with the photograph?</vt:lpstr>
      <vt:lpstr>  So what is a considerable photograph for a resume?</vt:lpstr>
      <vt:lpstr>ITM logo</vt:lpstr>
      <vt:lpstr>Resume header</vt:lpstr>
      <vt:lpstr>  </vt:lpstr>
      <vt:lpstr>What is your career objective?</vt:lpstr>
      <vt:lpstr>Career objective </vt:lpstr>
      <vt:lpstr>PowerPoint Presentation</vt:lpstr>
      <vt:lpstr>PowerPoint Presentation</vt:lpstr>
      <vt:lpstr>PowerPoint Presentation</vt:lpstr>
      <vt:lpstr>PowerPoint Presentation</vt:lpstr>
      <vt:lpstr>Use of action verbs </vt:lpstr>
      <vt:lpstr>   </vt:lpstr>
      <vt:lpstr>Description of your work</vt:lpstr>
      <vt:lpstr>Checklist</vt:lpstr>
      <vt:lpstr>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Kharghar L5</dc:creator>
  <cp:lastModifiedBy>preeti Kaushal</cp:lastModifiedBy>
  <cp:revision>36</cp:revision>
  <dcterms:created xsi:type="dcterms:W3CDTF">2020-05-27T04:16:28Z</dcterms:created>
  <dcterms:modified xsi:type="dcterms:W3CDTF">2021-06-12T18:34:57Z</dcterms:modified>
</cp:coreProperties>
</file>