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7" r:id="rId13"/>
    <p:sldId id="272" r:id="rId14"/>
    <p:sldId id="273" r:id="rId15"/>
    <p:sldId id="274" r:id="rId16"/>
    <p:sldId id="275" r:id="rId17"/>
    <p:sldId id="269" r:id="rId18"/>
    <p:sldId id="271" r:id="rId1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jzKXCAazVrvccJsY94T8xGJrxx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1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customschemas.google.com/relationships/presentationmetadata" Target="meta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FAA32A-0004-4FE2-9531-0C88344B83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201C5-C8D4-4454-A4B4-7A21FFC48D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03-06-2021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B8C3C-ED17-487D-9DDB-ADB5AB4027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/>
              <a:t>Roadmap_MC 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4EBA19-4DA0-4755-8AF2-FD5A7DC633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D1A26-C96D-4E4F-AC69-905AA31A79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386471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03-06-2021</a:t>
            </a:r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IN"/>
              <a:t>Roadmap_MC I</a:t>
            </a:r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86F6F2-0E85-42BB-B60F-1236715EA16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1C1B16-6B8D-4395-8E6C-1C3000DCFC8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c940f0e91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c940f0e91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dc940f0e91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3661AF-6F3E-4731-966E-F7695FBDA24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251E05-CA1F-4476-8D6A-425A7F8A0EA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dc940f0e9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dc940f0e91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dc940f0e91_0_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B32345-43F5-4DCE-874A-1C02C71006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BA5FF8-3286-4283-B535-BC1AFB6B32F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CCB9A0-62CF-4545-B103-1777633BC54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4614DF-6C7F-4C5C-BCD9-ECC8380E1D2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6940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B7318D-99AD-4B72-ABC3-6FDBEC82830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3B3B36-77E8-4128-9B68-7814FAF38FD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B6F7BE-4789-43F8-90B2-56FA5C183E9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68C1CA-C290-4BF4-90BC-63CFEA7B67B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5312B6-21AA-4E27-BB18-28E4996157F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D5DC95-B9E3-4D66-9A26-084156D9A71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f21d1e13a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f21d1e13a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gdf21d1e13a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0D72F2-2246-490A-ABDA-08EA7020D84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9D5DD5-683E-44E4-A71F-8174FE8105B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c940f0e9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c940f0e9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dc940f0e91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1E5C4-2125-4C69-AF8D-34A4787A1DD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936A91-A2A5-4C76-8F8E-9D5D9DEDE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df21d1e13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df21d1e13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df21d1e13a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667E28-76AF-47B0-A11E-E0E82A2400B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A8FA6-06BB-49F1-BEF2-F2B39F295B3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c940f0e9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dc940f0e9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dc940f0e91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35B345-A2C5-426B-8A64-10681892142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0E12F-7041-414A-A968-044B9085303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dc940f0e9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dc940f0e91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dc940f0e91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02C3C3-0CCE-4E30-B36D-AD6420255E6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03-06-2021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65C480-8DB7-4C12-9FE1-FFCE62E41C5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IN"/>
              <a:t>Roadmap_MC I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 txBox="1"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AC2D11-7F7E-4D6F-88CF-CC55B958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B70B-B32E-4646-B9A9-21E1AF6DE8CB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3EB268-7922-47EF-A152-48BCE58FD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1C83C3-D5BB-4BE4-87A9-234E2BB52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title"/>
          </p:nvPr>
        </p:nvSpPr>
        <p:spPr>
          <a:xfrm>
            <a:off x="457920" y="273629"/>
            <a:ext cx="8228160" cy="1146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body" idx="1"/>
          </p:nvPr>
        </p:nvSpPr>
        <p:spPr>
          <a:xfrm rot="5400000">
            <a:off x="2125952" y="-356004"/>
            <a:ext cx="3976257" cy="822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AF914E-FCFF-4BF1-828D-C99960AF7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B9D1-C70D-4489-82B6-5BBAC95432CB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949AA3-242C-4331-B6A9-CF27E53F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3D88F2-7B1F-4E1D-A3AA-D8607DEB2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2"/>
          <p:cNvSpPr txBox="1">
            <a:spLocks noGrp="1"/>
          </p:cNvSpPr>
          <p:nvPr>
            <p:ph type="title"/>
          </p:nvPr>
        </p:nvSpPr>
        <p:spPr>
          <a:xfrm rot="5400000">
            <a:off x="4864032" y="1924157"/>
            <a:ext cx="5472575" cy="217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body" idx="1"/>
          </p:nvPr>
        </p:nvSpPr>
        <p:spPr>
          <a:xfrm rot="5400000">
            <a:off x="451873" y="-178243"/>
            <a:ext cx="5472575" cy="637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7FBFAE-73E2-4228-B6D9-E02A9294E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AB64-3298-4FAF-AF03-EA6FD5562E36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201318-E233-4F6B-86DD-FA3E8AE9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1D341-D063-4AEB-95B5-F5490C5CC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457920" y="273629"/>
            <a:ext cx="8228160" cy="1146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1"/>
          </p:nvPr>
        </p:nvSpPr>
        <p:spPr>
          <a:xfrm>
            <a:off x="0" y="1769947"/>
            <a:ext cx="8228160" cy="397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54E42C-EA32-48E3-95A8-4238DD719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6CFBE-EF09-4425-B07D-2A37E35B7234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A3BB3E-9885-4018-B754-847A25246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46BA17-C86D-4726-A4B4-391DE7EC5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4"/>
          <p:cNvSpPr txBox="1"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b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213264-42FD-4244-ACD1-3F64942D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68E8-87A5-45C8-9BDC-F1A824F55EE9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634620-B2A8-4684-A0A3-5D7C3D4BB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343A3F-AC7C-4F57-B79D-246612D8E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>
            <a:spLocks noGrp="1"/>
          </p:cNvSpPr>
          <p:nvPr>
            <p:ph type="title"/>
          </p:nvPr>
        </p:nvSpPr>
        <p:spPr>
          <a:xfrm>
            <a:off x="457920" y="273629"/>
            <a:ext cx="8228160" cy="1146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body" idx="1"/>
          </p:nvPr>
        </p:nvSpPr>
        <p:spPr>
          <a:xfrm>
            <a:off x="0" y="1769947"/>
            <a:ext cx="4044960" cy="397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500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200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body" idx="2"/>
          </p:nvPr>
        </p:nvSpPr>
        <p:spPr>
          <a:xfrm>
            <a:off x="4183201" y="1769947"/>
            <a:ext cx="4044960" cy="397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500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200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14CE1B-2A21-48E0-A902-77DFA5B52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31BB6-9AA6-44B8-A0E2-2F1AD9EB9AF8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8F30B7-3DA7-4707-B7D1-241F66432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D696E8-81C0-46FE-88D7-595BB2DC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6"/>
          <p:cNvSpPr txBox="1"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b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  <a:defRPr sz="2200" b="1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1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9pPr>
          </a:lstStyle>
          <a:p>
            <a:endParaRPr/>
          </a:p>
        </p:txBody>
      </p:sp>
      <p:sp>
        <p:nvSpPr>
          <p:cNvPr id="34" name="Google Shape;34;p16"/>
          <p:cNvSpPr txBox="1">
            <a:spLocks noGrp="1"/>
          </p:cNvSpPr>
          <p:nvPr>
            <p:ph type="body" idx="2"/>
          </p:nvPr>
        </p:nvSpPr>
        <p:spPr>
          <a:xfrm>
            <a:off x="457920" y="2174628"/>
            <a:ext cx="4039200" cy="395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200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3"/>
          </p:nvPr>
        </p:nvSpPr>
        <p:spPr>
          <a:xfrm>
            <a:off x="4645441" y="1535201"/>
            <a:ext cx="4042080" cy="63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b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  <a:defRPr sz="2200" b="1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1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4"/>
          </p:nvPr>
        </p:nvSpPr>
        <p:spPr>
          <a:xfrm>
            <a:off x="4645441" y="2174628"/>
            <a:ext cx="4042080" cy="395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200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D8E485-5E17-4200-B571-28BF13026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DBC3A-388B-446B-A199-9DA62D984949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322EE2-120F-42FD-91C8-0147083B2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99429-F7FC-4708-85BD-04B7316BE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457920" y="273629"/>
            <a:ext cx="8228160" cy="1146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8CB33-41DF-4ED0-B9C7-1BFE72222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3A51-7DF4-4C58-9954-68AE0A118084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83D4ED-0CAF-4160-BC18-8549023D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FBCF3-44D1-42CE-9211-AB7234AEE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83CCF8-6747-41DC-B7D7-C4672D65B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5D017-D385-4427-AD91-B90C38D18C0D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FD46AB-99D5-44A9-8BA5-E2C3283BB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AF0BE-CCED-4BB9-B503-F54AED8FE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3575521" y="273629"/>
            <a:ext cx="5112000" cy="5852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900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500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200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457920" y="1434391"/>
            <a:ext cx="3008160" cy="4692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51E4CF-3DC7-416E-945C-0AE227C98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3735-2BFF-4F7C-87FA-CB6637AE14E4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E8E05D-0AF5-40D6-A198-DCFAE43C6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57B2D-A7DF-4563-948B-C46EA4F9D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>
            <a:spLocks noGrp="1"/>
          </p:cNvSpPr>
          <p:nvPr>
            <p:ph type="pic" idx="2"/>
          </p:nvPr>
        </p:nvSpPr>
        <p:spPr>
          <a:xfrm>
            <a:off x="1792801" y="612065"/>
            <a:ext cx="5486400" cy="411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body" idx="1"/>
          </p:nvPr>
        </p:nvSpPr>
        <p:spPr>
          <a:xfrm>
            <a:off x="1792801" y="5367444"/>
            <a:ext cx="5486400" cy="805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037179-49B5-4F36-AA3B-1176A6B27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705B-3E8B-4DD1-955B-DF3BCC9836DC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DF911F-52A6-4472-9ED4-9FC56BF77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CF682-1D4D-4E32-A632-664E27647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575040" y="228985"/>
            <a:ext cx="2350080" cy="83672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1"/>
          <p:cNvSpPr/>
          <p:nvPr/>
        </p:nvSpPr>
        <p:spPr>
          <a:xfrm>
            <a:off x="0" y="6311368"/>
            <a:ext cx="8017920" cy="227544"/>
          </a:xfrm>
          <a:prstGeom prst="rect">
            <a:avLst/>
          </a:prstGeom>
          <a:solidFill>
            <a:srgbClr val="484848"/>
          </a:solidFill>
          <a:ln w="9525" cap="flat" cmpd="sng">
            <a:solidFill>
              <a:srgbClr val="4A7EB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1"/>
          <p:cNvSpPr/>
          <p:nvPr/>
        </p:nvSpPr>
        <p:spPr>
          <a:xfrm>
            <a:off x="8052480" y="6325144"/>
            <a:ext cx="224640" cy="227544"/>
          </a:xfrm>
          <a:prstGeom prst="ellipse">
            <a:avLst/>
          </a:prstGeom>
          <a:solidFill>
            <a:srgbClr val="FF8C0B"/>
          </a:solidFill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1"/>
          <p:cNvSpPr/>
          <p:nvPr/>
        </p:nvSpPr>
        <p:spPr>
          <a:xfrm rot="10800000" flipH="1">
            <a:off x="8877601" y="6322264"/>
            <a:ext cx="226080" cy="226104"/>
          </a:xfrm>
          <a:prstGeom prst="ellipse">
            <a:avLst/>
          </a:prstGeom>
          <a:solidFill>
            <a:srgbClr val="00AF00"/>
          </a:solidFill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1"/>
          <p:cNvSpPr/>
          <p:nvPr/>
        </p:nvSpPr>
        <p:spPr>
          <a:xfrm>
            <a:off x="8318881" y="6325144"/>
            <a:ext cx="227520" cy="227544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1"/>
          <p:cNvSpPr/>
          <p:nvPr/>
        </p:nvSpPr>
        <p:spPr>
          <a:xfrm>
            <a:off x="8585280" y="6325144"/>
            <a:ext cx="227520" cy="227544"/>
          </a:xfrm>
          <a:prstGeom prst="ellipse">
            <a:avLst/>
          </a:prstGeom>
          <a:solidFill>
            <a:srgbClr val="00AEDA"/>
          </a:solidFill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1"/>
          <p:cNvSpPr txBox="1">
            <a:spLocks noGrp="1"/>
          </p:cNvSpPr>
          <p:nvPr>
            <p:ph type="title"/>
          </p:nvPr>
        </p:nvSpPr>
        <p:spPr>
          <a:xfrm>
            <a:off x="457920" y="273629"/>
            <a:ext cx="8228160" cy="1146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11"/>
          <p:cNvSpPr txBox="1">
            <a:spLocks noGrp="1"/>
          </p:cNvSpPr>
          <p:nvPr>
            <p:ph type="body" idx="1"/>
          </p:nvPr>
        </p:nvSpPr>
        <p:spPr>
          <a:xfrm>
            <a:off x="0" y="1769947"/>
            <a:ext cx="8228160" cy="397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0BE347-5C7D-4E1F-83C8-2FB7A0A8D9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53891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86DBE16B-5BE5-4AE0-9BCE-CF2581C15EBF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274436-01C8-42EC-939A-51921B31A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3891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IN"/>
              <a:t>Roadmap_Managerial Communication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70D23-5B52-41D4-A7FE-AD85E59EB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52569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C9D59EC-FD5B-47F8-8D98-ED0AB50CC14A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"/>
          <p:cNvSpPr txBox="1"/>
          <p:nvPr/>
        </p:nvSpPr>
        <p:spPr>
          <a:xfrm>
            <a:off x="1828800" y="5715000"/>
            <a:ext cx="54864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3600" b="1">
                <a:solidFill>
                  <a:schemeClr val="dk1"/>
                </a:solidFill>
              </a:rPr>
              <a:t>Roadmap</a:t>
            </a:r>
            <a:r>
              <a:rPr lang="en-US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3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1" y="1206850"/>
            <a:ext cx="8778658" cy="460522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1EE3F2-4D37-40EB-A77C-F7D5B94E3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6BA0-70CF-4890-8787-1DD349F27302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33C88E-3EFA-4BA8-8B44-C19688EE6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955BB-1B89-4881-A968-8CC73F13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1</a:t>
            </a:fld>
            <a:endParaRPr lang="en-I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dc940f0e91_0_15"/>
          <p:cNvSpPr txBox="1">
            <a:spLocks noGrp="1"/>
          </p:cNvSpPr>
          <p:nvPr>
            <p:ph type="body" idx="1"/>
          </p:nvPr>
        </p:nvSpPr>
        <p:spPr>
          <a:xfrm>
            <a:off x="0" y="1769947"/>
            <a:ext cx="8228100" cy="3976200"/>
          </a:xfrm>
          <a:prstGeom prst="rect">
            <a:avLst/>
          </a:prstGeom>
        </p:spPr>
        <p:txBody>
          <a:bodyPr spcFirstLastPara="1" wrap="square" lIns="82925" tIns="82925" rIns="82925" bIns="82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4" name="Google Shape;114;gdc940f0e91_0_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52603"/>
            <a:ext cx="9144000" cy="50605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140EA7-A577-4D49-AC9A-E30BD5B29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F15A-857E-469C-A9E8-E8C6057A540D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11B2D6-443C-438C-8BDA-3359A5B7E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2D270-FB49-429A-9EE4-5A86B4B5F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10</a:t>
            </a:fld>
            <a:endParaRPr lang="en-I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dc940f0e91_0_22"/>
          <p:cNvSpPr txBox="1">
            <a:spLocks noGrp="1"/>
          </p:cNvSpPr>
          <p:nvPr>
            <p:ph type="title"/>
          </p:nvPr>
        </p:nvSpPr>
        <p:spPr>
          <a:xfrm>
            <a:off x="457923" y="273625"/>
            <a:ext cx="5423100" cy="1146300"/>
          </a:xfrm>
          <a:prstGeom prst="rect">
            <a:avLst/>
          </a:prstGeom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</a:t>
            </a:r>
            <a:endParaRPr/>
          </a:p>
        </p:txBody>
      </p:sp>
      <p:sp>
        <p:nvSpPr>
          <p:cNvPr id="121" name="Google Shape;121;gdc940f0e91_0_22"/>
          <p:cNvSpPr txBox="1">
            <a:spLocks noGrp="1"/>
          </p:cNvSpPr>
          <p:nvPr>
            <p:ph type="body" idx="1"/>
          </p:nvPr>
        </p:nvSpPr>
        <p:spPr>
          <a:xfrm>
            <a:off x="0" y="1769947"/>
            <a:ext cx="8228100" cy="3976200"/>
          </a:xfrm>
          <a:prstGeom prst="rect">
            <a:avLst/>
          </a:prstGeom>
        </p:spPr>
        <p:txBody>
          <a:bodyPr spcFirstLastPara="1" wrap="square" lIns="82925" tIns="82925" rIns="82925" bIns="82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2" name="Google Shape;122;gdc940f0e91_0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11853"/>
            <a:ext cx="9144001" cy="521379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FC3E7D-0A19-4A5C-8611-6C50A63CA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A7B87-6DA3-4931-BFA5-1BAB91F80F7D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B95C7B-198D-4279-80F9-F88418B04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FFBA1-05BA-4974-8791-CB039FBD6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11</a:t>
            </a:fld>
            <a:endParaRPr lang="en-I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dc940f0e91_0_39"/>
          <p:cNvSpPr txBox="1">
            <a:spLocks noGrp="1"/>
          </p:cNvSpPr>
          <p:nvPr>
            <p:ph type="body" idx="1"/>
          </p:nvPr>
        </p:nvSpPr>
        <p:spPr>
          <a:xfrm>
            <a:off x="217099" y="1769947"/>
            <a:ext cx="8563645" cy="3976200"/>
          </a:xfrm>
          <a:prstGeom prst="rect">
            <a:avLst/>
          </a:prstGeom>
        </p:spPr>
        <p:txBody>
          <a:bodyPr spcFirstLastPara="1" wrap="square" lIns="82925" tIns="82925" rIns="82925" bIns="82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37" name="Google Shape;137;gdc940f0e91_0_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208" y="1111854"/>
            <a:ext cx="8943584" cy="516368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7750BB-2BDB-4E82-8F16-E79AE0CDD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DA76-0338-44A4-8E97-AAC32D6A48C0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ADD1F6-16D9-47F6-AA00-6E97A6ACD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15522-76B5-443F-9979-681D23554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12</a:t>
            </a:fld>
            <a:endParaRPr lang="en-I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74D48F-453D-4C07-B6B0-0BEF025073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 descr="The Importance of Effective Communication in Nursing | University of St.  Augustine for Health Sciences">
            <a:extLst>
              <a:ext uri="{FF2B5EF4-FFF2-40B4-BE49-F238E27FC236}">
                <a16:creationId xmlns:a16="http://schemas.microsoft.com/office/drawing/2014/main" id="{937FD0D5-FE11-4D38-A0B9-73EE19C8A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796"/>
            <a:ext cx="9006213" cy="517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E8F81C-806F-4B83-A4D0-B157DA102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6EF1-4297-4512-8298-880BF9CD19F7}" type="datetime1">
              <a:rPr lang="en-IN" smtClean="0"/>
              <a:t>11-06-2021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4DCEE1-E541-4192-9C63-505D8E32E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B416E6-E0D4-49B3-A7AF-C9F5FB187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434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ow to Write a Business Report | Learn English">
            <a:extLst>
              <a:ext uri="{FF2B5EF4-FFF2-40B4-BE49-F238E27FC236}">
                <a16:creationId xmlns:a16="http://schemas.microsoft.com/office/drawing/2014/main" id="{E4117EE6-A52F-404D-BC23-031966709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2498"/>
            <a:ext cx="9144000" cy="512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30C868-CA69-42A0-A023-0737796C1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B9FB-10C0-428C-ACF5-C07FBC460561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88EB-CE69-416D-8C88-098445976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F93DC-4152-4DD8-9DB4-96DC87451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474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irtual meetings and their etiquette">
            <a:extLst>
              <a:ext uri="{FF2B5EF4-FFF2-40B4-BE49-F238E27FC236}">
                <a16:creationId xmlns:a16="http://schemas.microsoft.com/office/drawing/2014/main" id="{868CD35C-E3E7-4449-8805-4BC6E530AC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7833" r="-1403" b="4118"/>
          <a:stretch/>
        </p:blipFill>
        <p:spPr bwMode="auto">
          <a:xfrm>
            <a:off x="112734" y="1064712"/>
            <a:ext cx="9031266" cy="498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F5A670-1D55-4D5E-A2EE-39F3E61BA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8B603-DCDC-43D5-9B8F-75A1422D6729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2218B8-D96C-4F1D-94C6-2BB36D9F6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CACDB-BBCB-4FDB-BA5E-75D83E78D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7957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areer Hack # 3: The Personal Interview - Six Ways to Make Sure You Get the  Job!">
            <a:extLst>
              <a:ext uri="{FF2B5EF4-FFF2-40B4-BE49-F238E27FC236}">
                <a16:creationId xmlns:a16="http://schemas.microsoft.com/office/drawing/2014/main" id="{0353F251-6189-4CF2-843E-7866EF699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232" y="1139868"/>
            <a:ext cx="3156559" cy="516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The Best Answers for Personal Interview Questions">
            <a:extLst>
              <a:ext uri="{FF2B5EF4-FFF2-40B4-BE49-F238E27FC236}">
                <a16:creationId xmlns:a16="http://schemas.microsoft.com/office/drawing/2014/main" id="{F73BC366-6488-4389-9085-127102B3B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9" y="62630"/>
            <a:ext cx="5686816" cy="6187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047D76-A85F-4675-8A04-898190A8A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7121-40C2-4622-AEA2-6BC3B0D904AC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C5563-BCDF-41F7-8533-73197A59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FF8CA-E4A4-4ADF-A203-47A63D3F4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0169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"/>
          <p:cNvSpPr txBox="1">
            <a:spLocks noGrp="1"/>
          </p:cNvSpPr>
          <p:nvPr>
            <p:ph type="title"/>
          </p:nvPr>
        </p:nvSpPr>
        <p:spPr>
          <a:xfrm>
            <a:off x="457200" y="106322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685800" indent="-685800"/>
            <a:r>
              <a:rPr lang="en-IN" b="1" dirty="0" err="1"/>
              <a:t>AssAssessment</a:t>
            </a:r>
            <a:endParaRPr dirty="0"/>
          </a:p>
        </p:txBody>
      </p:sp>
      <p:sp>
        <p:nvSpPr>
          <p:cNvPr id="218" name="Google Shape;218;p14"/>
          <p:cNvSpPr txBox="1">
            <a:spLocks noGrp="1"/>
          </p:cNvSpPr>
          <p:nvPr>
            <p:ph type="body" idx="1"/>
          </p:nvPr>
        </p:nvSpPr>
        <p:spPr>
          <a:xfrm>
            <a:off x="457200" y="1277656"/>
            <a:ext cx="8135655" cy="4645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indent="0">
              <a:buClr>
                <a:schemeClr val="dk1"/>
              </a:buClr>
              <a:buSzPts val="3200"/>
            </a:pPr>
            <a:r>
              <a:rPr lang="en-IN" b="1" dirty="0"/>
              <a:t>                         Assessment</a:t>
            </a:r>
          </a:p>
          <a:p>
            <a:pPr marL="257175" indent="-257175">
              <a:buClr>
                <a:schemeClr val="dk1"/>
              </a:buClr>
              <a:buSzPts val="3200"/>
              <a:buChar char="•"/>
            </a:pPr>
            <a:endParaRPr lang="en-IN" b="1" dirty="0"/>
          </a:p>
          <a:p>
            <a:pPr marL="257175" indent="-257175">
              <a:buClr>
                <a:schemeClr val="dk1"/>
              </a:buClr>
              <a:buSzPts val="3200"/>
              <a:buChar char="•"/>
            </a:pPr>
            <a:r>
              <a:rPr lang="en-IN" b="1" dirty="0"/>
              <a:t>Internal Exam :</a:t>
            </a:r>
            <a:endParaRPr b="1" dirty="0"/>
          </a:p>
          <a:p>
            <a:pPr marL="257175" indent="-257175">
              <a:spcBef>
                <a:spcPts val="480"/>
              </a:spcBef>
              <a:buClr>
                <a:schemeClr val="dk1"/>
              </a:buClr>
              <a:buSzPts val="3200"/>
              <a:buChar char="•"/>
            </a:pPr>
            <a:r>
              <a:rPr lang="en-IN" b="1" dirty="0"/>
              <a:t>External Exam :</a:t>
            </a:r>
            <a:endParaRPr dirty="0"/>
          </a:p>
        </p:txBody>
      </p:sp>
      <p:sp>
        <p:nvSpPr>
          <p:cNvPr id="220" name="Google Shape;220;p14"/>
          <p:cNvSpPr txBox="1">
            <a:spLocks noGrp="1"/>
          </p:cNvSpPr>
          <p:nvPr>
            <p:ph type="dt" idx="10"/>
          </p:nvPr>
        </p:nvSpPr>
        <p:spPr>
          <a:xfrm>
            <a:off x="338204" y="6492875"/>
            <a:ext cx="12275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959595"/>
              </a:buClr>
              <a:buSzPts val="1200"/>
            </a:pPr>
            <a:fld id="{B224CF2A-DCDE-4C8E-9ADE-77C78B6CCADE}" type="datetime1">
              <a:rPr lang="en-IN" smtClean="0"/>
              <a:t>11-06-2021</a:t>
            </a:fld>
            <a:endParaRPr dirty="0"/>
          </a:p>
        </p:txBody>
      </p:sp>
      <p:sp>
        <p:nvSpPr>
          <p:cNvPr id="221" name="Google Shape;221;p14"/>
          <p:cNvSpPr txBox="1">
            <a:spLocks noGrp="1"/>
          </p:cNvSpPr>
          <p:nvPr>
            <p:ph type="ftr" idx="11"/>
          </p:nvPr>
        </p:nvSpPr>
        <p:spPr>
          <a:xfrm>
            <a:off x="2718148" y="6492875"/>
            <a:ext cx="29714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959595"/>
              </a:buClr>
              <a:buSzPts val="1200"/>
            </a:pPr>
            <a:r>
              <a:rPr lang="en-US" dirty="0" err="1"/>
              <a:t>Roadmap_Managerial</a:t>
            </a:r>
            <a:r>
              <a:rPr lang="en-US" dirty="0"/>
              <a:t> Communication</a:t>
            </a:r>
            <a:endParaRPr dirty="0"/>
          </a:p>
        </p:txBody>
      </p:sp>
      <p:sp>
        <p:nvSpPr>
          <p:cNvPr id="222" name="Google Shape;222;p14"/>
          <p:cNvSpPr txBox="1">
            <a:spLocks noGrp="1"/>
          </p:cNvSpPr>
          <p:nvPr>
            <p:ph type="sldNum" idx="12"/>
          </p:nvPr>
        </p:nvSpPr>
        <p:spPr>
          <a:xfrm>
            <a:off x="7402883" y="6588691"/>
            <a:ext cx="1402914" cy="175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959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595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Clr>
                <a:srgbClr val="959595"/>
              </a:buClr>
              <a:buSzPts val="1200"/>
            </a:pPr>
            <a:r>
              <a:rPr lang="en-US" dirty="0"/>
              <a:t>17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9885EB-C138-4993-8496-5EFC418CC81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782855" y="1406127"/>
            <a:ext cx="3446746" cy="4174217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1026" name="Picture 2" descr="SPPU Final Year B.E. Exam Notices and Guidelines | Maulana Mukhtar Ahmad  Nadvi Technical Campus">
            <a:extLst>
              <a:ext uri="{FF2B5EF4-FFF2-40B4-BE49-F238E27FC236}">
                <a16:creationId xmlns:a16="http://schemas.microsoft.com/office/drawing/2014/main" id="{4E5FB71F-1185-4885-A3DC-AED8ABA00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856" y="1277656"/>
            <a:ext cx="3599144" cy="430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0FD2FB-9CD9-42FB-A011-B5DA127E1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497" y="2034014"/>
            <a:ext cx="6785844" cy="3201865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2050" name="Picture 2" descr="Welcome Images, Royalty-free Stock Welcome Photos &amp;amp; Pictures | Depositphotos">
            <a:extLst>
              <a:ext uri="{FF2B5EF4-FFF2-40B4-BE49-F238E27FC236}">
                <a16:creationId xmlns:a16="http://schemas.microsoft.com/office/drawing/2014/main" id="{2A5E77DB-9E7C-480B-88DE-86D0C9321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3" y="1127343"/>
            <a:ext cx="8906006" cy="513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5D75FE-04AC-4EFB-B28E-D1AAE0D5D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6C34-BA41-4E2D-B5E5-7F17111CD3A1}" type="datetime1">
              <a:rPr lang="en-IN" smtClean="0"/>
              <a:t>11-06-2021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37838-2D89-4AF6-9061-4A4FF1310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BE2926-728E-4C09-BDD7-A81DDE05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2129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"/>
          <p:cNvSpPr txBox="1">
            <a:spLocks noGrp="1"/>
          </p:cNvSpPr>
          <p:nvPr>
            <p:ph type="title"/>
          </p:nvPr>
        </p:nvSpPr>
        <p:spPr>
          <a:xfrm>
            <a:off x="685800" y="2590800"/>
            <a:ext cx="8228160" cy="1146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dk1"/>
                </a:solidFill>
              </a:rPr>
              <a:t>Why Managerial Communication</a:t>
            </a:r>
            <a:endParaRPr sz="3200" b="1" dirty="0">
              <a:solidFill>
                <a:schemeClr val="dk1"/>
              </a:solidFill>
            </a:endParaRPr>
          </a:p>
        </p:txBody>
      </p:sp>
      <p:pic>
        <p:nvPicPr>
          <p:cNvPr id="65" name="Google Shape;65;p2" descr="Image result for Black question mark"/>
          <p:cNvPicPr preferRelativeResize="0"/>
          <p:nvPr/>
        </p:nvPicPr>
        <p:blipFill rotWithShape="1">
          <a:blip r:embed="rId3">
            <a:alphaModFix/>
          </a:blip>
          <a:srcRect l="21778" r="21333"/>
          <a:stretch/>
        </p:blipFill>
        <p:spPr>
          <a:xfrm>
            <a:off x="7036496" y="2092417"/>
            <a:ext cx="1219200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D0C39-45CF-4BD6-BF22-6DD4F3373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1CE8-E400-4F56-BA4D-F3F2F04D96A1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B6C79D-48AE-4CFB-B367-D9F632EC5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AE4627-E647-45E5-92DC-197E4AF88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2</a:t>
            </a:fld>
            <a:endParaRPr lang="en-I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3" descr="Image result for Expectations"/>
          <p:cNvPicPr preferRelativeResize="0"/>
          <p:nvPr/>
        </p:nvPicPr>
        <p:blipFill rotWithShape="1">
          <a:blip r:embed="rId3">
            <a:alphaModFix/>
          </a:blip>
          <a:srcRect l="6667" t="7970" r="2499"/>
          <a:stretch/>
        </p:blipFill>
        <p:spPr>
          <a:xfrm>
            <a:off x="609600" y="1447800"/>
            <a:ext cx="83058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86C927-582C-48C6-90A0-E9B2CC22F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CDA1-F37D-4DAA-B5C0-A07F56360FE5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3AD9E0-F72F-466F-AE0B-09E997391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FC8975-5B1F-456D-8BBD-9E158E596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3</a:t>
            </a:fld>
            <a:endParaRPr lang="en-I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6477000" cy="1146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accent4"/>
                </a:solidFill>
              </a:rPr>
              <a:t>Learning objectives:</a:t>
            </a:r>
            <a:endParaRPr sz="2800" b="1" dirty="0">
              <a:solidFill>
                <a:schemeClr val="accent4"/>
              </a:solidFill>
            </a:endParaRPr>
          </a:p>
        </p:txBody>
      </p:sp>
      <p:sp>
        <p:nvSpPr>
          <p:cNvPr id="76" name="Google Shape;76;p4"/>
          <p:cNvSpPr txBox="1">
            <a:spLocks noGrp="1"/>
          </p:cNvSpPr>
          <p:nvPr>
            <p:ph type="body" idx="1"/>
          </p:nvPr>
        </p:nvSpPr>
        <p:spPr>
          <a:xfrm>
            <a:off x="304800" y="1665146"/>
            <a:ext cx="8610600" cy="397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82925" rIns="82925" bIns="829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/>
              <a:t>To get acquainted with all the topics under Managerial Communication.</a:t>
            </a:r>
            <a:endParaRPr sz="22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To be able to identify the selected essential topics.</a:t>
            </a: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endParaRPr lang="en-US"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To meet the required expectations by the employers.</a:t>
            </a: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endParaRPr lang="en-US"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To apply the skills for better communication.</a:t>
            </a:r>
            <a:endParaRPr sz="22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F8AA98-C2CA-4576-A7D4-DA05E3C23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04AF-25D2-4E31-BC58-A53229425CA9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BB3C51-E216-4076-B4EF-280738A87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6659D3-CE4E-4377-B3F0-981BFF4B8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4</a:t>
            </a:fld>
            <a:endParaRPr lang="en-I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f21d1e13a_0_3"/>
          <p:cNvSpPr txBox="1">
            <a:spLocks noGrp="1"/>
          </p:cNvSpPr>
          <p:nvPr>
            <p:ph type="body" idx="1"/>
          </p:nvPr>
        </p:nvSpPr>
        <p:spPr>
          <a:xfrm>
            <a:off x="162838" y="1637747"/>
            <a:ext cx="8065262" cy="3976200"/>
          </a:xfrm>
          <a:prstGeom prst="rect">
            <a:avLst/>
          </a:prstGeom>
        </p:spPr>
        <p:txBody>
          <a:bodyPr spcFirstLastPara="1" wrap="square" lIns="82925" tIns="82925" rIns="82925" bIns="829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sz="22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sz="22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/>
              <a:t>Do you know what is your Strength?</a:t>
            </a:r>
            <a:endParaRPr sz="2200" dirty="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/>
              <a:t>How much would you rate yourself on a scale of 10?</a:t>
            </a: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US" sz="2200" dirty="0"/>
              <a:t>What things should fade away from yourself?</a:t>
            </a: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82712B-FEDB-4B83-BB19-C8143ABEC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D27D-74AD-4877-B629-E18D7EB6DF3A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6825FC-97A3-4260-8ED0-D9F53CCE2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B8732-F372-467C-AD78-30EC6C055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5</a:t>
            </a:fld>
            <a:endParaRPr lang="en-I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dc940f0e91_0_1"/>
          <p:cNvSpPr txBox="1">
            <a:spLocks noGrp="1"/>
          </p:cNvSpPr>
          <p:nvPr>
            <p:ph type="title"/>
          </p:nvPr>
        </p:nvSpPr>
        <p:spPr>
          <a:xfrm>
            <a:off x="457925" y="273625"/>
            <a:ext cx="5633700" cy="990600"/>
          </a:xfrm>
          <a:prstGeom prst="rect">
            <a:avLst/>
          </a:prstGeom>
        </p:spPr>
        <p:txBody>
          <a:bodyPr spcFirstLastPara="1" wrap="square" lIns="82925" tIns="82925" rIns="82925" bIns="82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About</a:t>
            </a:r>
            <a:endParaRPr/>
          </a:p>
        </p:txBody>
      </p:sp>
      <p:sp>
        <p:nvSpPr>
          <p:cNvPr id="90" name="Google Shape;90;gdc940f0e91_0_1"/>
          <p:cNvSpPr txBox="1">
            <a:spLocks noGrp="1"/>
          </p:cNvSpPr>
          <p:nvPr>
            <p:ph type="body" idx="1"/>
          </p:nvPr>
        </p:nvSpPr>
        <p:spPr>
          <a:xfrm>
            <a:off x="0" y="1769947"/>
            <a:ext cx="8228100" cy="3976200"/>
          </a:xfrm>
          <a:prstGeom prst="rect">
            <a:avLst/>
          </a:prstGeom>
        </p:spPr>
        <p:txBody>
          <a:bodyPr spcFirstLastPara="1" wrap="square" lIns="82925" tIns="82925" rIns="82925" bIns="82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1" name="Google Shape;91;gdc940f0e91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64225"/>
            <a:ext cx="8956725" cy="50363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D33A66-ECC5-49C8-89F9-E2C1343C4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C7F11-ABA4-4810-AF40-3A5D720A7394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7E9143-F935-4FBE-A979-CA0F0A7EE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4476C-E84B-47B0-96FE-4C05E410E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6</a:t>
            </a:fld>
            <a:endParaRPr lang="en-I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f21d1e13a_0_10"/>
          <p:cNvSpPr txBox="1">
            <a:spLocks noGrp="1"/>
          </p:cNvSpPr>
          <p:nvPr>
            <p:ph type="body" idx="1"/>
          </p:nvPr>
        </p:nvSpPr>
        <p:spPr>
          <a:xfrm>
            <a:off x="0" y="1769947"/>
            <a:ext cx="8228100" cy="3976200"/>
          </a:xfrm>
          <a:prstGeom prst="rect">
            <a:avLst/>
          </a:prstGeom>
        </p:spPr>
        <p:txBody>
          <a:bodyPr spcFirstLastPara="1" wrap="square" lIns="82925" tIns="82925" rIns="82925" bIns="829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dirty="0"/>
              <a:t>What do you think to be the important elements during Presentation?</a:t>
            </a:r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</a:pPr>
            <a:endParaRPr lang="en-US" sz="22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dirty="0"/>
              <a:t>How do you feel that someone gets impressed by?</a:t>
            </a:r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</a:pPr>
            <a:endParaRPr lang="en-US" sz="22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dirty="0"/>
              <a:t>What qualities of people influences you to be like them?</a:t>
            </a:r>
            <a:endParaRPr sz="22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D39677-0543-4B6D-A878-43C441059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8300E-1386-4EE0-B1FC-902415275343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A9F36C-D700-43D0-BFB8-8AAA5B6BE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5B9051-62DE-46CA-9BCD-9D4C5D1CA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7</a:t>
            </a:fld>
            <a:endParaRPr lang="en-I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c940f0e91_0_8"/>
          <p:cNvSpPr txBox="1">
            <a:spLocks noGrp="1"/>
          </p:cNvSpPr>
          <p:nvPr>
            <p:ph type="body" idx="1"/>
          </p:nvPr>
        </p:nvSpPr>
        <p:spPr>
          <a:xfrm>
            <a:off x="0" y="1769947"/>
            <a:ext cx="8228100" cy="3976200"/>
          </a:xfrm>
          <a:prstGeom prst="rect">
            <a:avLst/>
          </a:prstGeom>
        </p:spPr>
        <p:txBody>
          <a:bodyPr spcFirstLastPara="1" wrap="square" lIns="82925" tIns="82925" rIns="82925" bIns="82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6" name="Google Shape;106;gdc940f0e91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11852"/>
            <a:ext cx="9144000" cy="52012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73F10F-2417-4A16-B708-8B865E42D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FB89-6B01-42B0-B86D-2D81C619A3A2}" type="datetime1">
              <a:rPr lang="en-IN" smtClean="0"/>
              <a:t>11-06-2021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35CFD4-61DF-41CD-87C0-457D6B072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D36F39-6E3F-43E2-B5D4-AE6D93934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8</a:t>
            </a:fld>
            <a:endParaRPr lang="en-I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E1E0CB-D44E-4506-931C-650FA7BEA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791222"/>
            <a:ext cx="8228160" cy="2279738"/>
          </a:xfrm>
        </p:spPr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IN" sz="2200" dirty="0">
                <a:solidFill>
                  <a:srgbClr val="000000"/>
                </a:solidFill>
                <a:effectLst/>
                <a:latin typeface="+mn-lt"/>
                <a:ea typeface="Noto Sans Symbols"/>
                <a:cs typeface="Noto Sans Symbols"/>
              </a:rPr>
              <a:t>Are you able to do the right thing at right time and hit the right chord, timing is crucial.</a:t>
            </a:r>
          </a:p>
          <a:p>
            <a:pPr marL="228600" indent="0"/>
            <a:endParaRPr lang="en-IN" sz="2200" dirty="0">
              <a:solidFill>
                <a:srgbClr val="000000"/>
              </a:solidFill>
              <a:effectLst/>
              <a:latin typeface="+mn-lt"/>
              <a:ea typeface="Noto Sans Symbols"/>
              <a:cs typeface="Noto Sans Symbols"/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IN" sz="2200" dirty="0">
                <a:latin typeface="+mn-lt"/>
                <a:ea typeface="Noto Sans Symbols"/>
                <a:cs typeface="Noto Sans Symbols"/>
              </a:rPr>
              <a:t>How many of you keep a schedule for your entire day?</a:t>
            </a:r>
            <a:endParaRPr lang="en-IN" sz="2200" dirty="0">
              <a:effectLst/>
              <a:latin typeface="+mn-lt"/>
              <a:ea typeface="Noto Sans Symbols"/>
              <a:cs typeface="Noto Sans Symbols"/>
            </a:endParaRPr>
          </a:p>
          <a:p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547DF8-9E19-4833-AA09-12E095A39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69F43-3A56-47C1-9884-7AE24E7C6D92}" type="datetime1">
              <a:rPr lang="en-IN" smtClean="0"/>
              <a:t>11-06-2021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A5B706-17E6-42A6-831B-EF6A921E8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Roadmap_Managerial Communication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A83DF8-B2EA-4CBC-B8DE-B09CDA79D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59EC-FD5B-47F8-8D98-ED0AB50CC14A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1238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_4">
  <a:themeElements>
    <a:clrScheme name="">
      <a:dk1>
        <a:srgbClr val="000000"/>
      </a:dk1>
      <a:lt1>
        <a:srgbClr val="FFFFFF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333</Words>
  <Application>Microsoft Office PowerPoint</Application>
  <PresentationFormat>On-screen Show (4:3)</PresentationFormat>
  <Paragraphs>123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Theme_4</vt:lpstr>
      <vt:lpstr>PowerPoint Presentation</vt:lpstr>
      <vt:lpstr>Why Managerial Communication</vt:lpstr>
      <vt:lpstr>PowerPoint Presentation</vt:lpstr>
      <vt:lpstr>Learning objectives:</vt:lpstr>
      <vt:lpstr>PowerPoint Presentation</vt:lpstr>
      <vt:lpstr>About</vt:lpstr>
      <vt:lpstr>PowerPoint Presentation</vt:lpstr>
      <vt:lpstr>PowerPoint Presentation</vt:lpstr>
      <vt:lpstr>PowerPoint Presentation</vt:lpstr>
      <vt:lpstr>PowerPoint Presentation</vt:lpstr>
      <vt:lpstr>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AssAssessment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Joyadrita</dc:creator>
  <cp:lastModifiedBy>Joyadrita Chatterjee</cp:lastModifiedBy>
  <cp:revision>32</cp:revision>
  <dcterms:created xsi:type="dcterms:W3CDTF">2006-08-16T00:00:00Z</dcterms:created>
  <dcterms:modified xsi:type="dcterms:W3CDTF">2021-06-11T12:11:39Z</dcterms:modified>
</cp:coreProperties>
</file>