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5715000" cx="9144000"/>
  <p:notesSz cx="6858000" cy="9144000"/>
  <p:embeddedFontLst>
    <p:embeddedFont>
      <p:font typeface="Montserrat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816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26" roundtripDataSignature="AMtx7mjKRYPyviBuLzAyDSqHzEVhUmMH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816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Montserrat-regular.fntdata"/><Relationship Id="rId21" Type="http://schemas.openxmlformats.org/officeDocument/2006/relationships/slide" Target="slides/slide15.xml"/><Relationship Id="rId24" Type="http://schemas.openxmlformats.org/officeDocument/2006/relationships/font" Target="fonts/Montserrat-italic.fntdata"/><Relationship Id="rId23" Type="http://schemas.openxmlformats.org/officeDocument/2006/relationships/font" Target="fonts/Montserra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customschemas.google.com/relationships/presentationmetadata" Target="metadata"/><Relationship Id="rId25" Type="http://schemas.openxmlformats.org/officeDocument/2006/relationships/font" Target="fonts/Montserrat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0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0" name="Google Shape;21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To be shared amongst students before the class to see and be able to relate during the lecture session.</a:t>
            </a:r>
            <a:endParaRPr/>
          </a:p>
        </p:txBody>
      </p:sp>
      <p:sp>
        <p:nvSpPr>
          <p:cNvPr id="211" name="Google Shape;211;p10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1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220" name="Google Shape;22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Let’s deal with the biggest 3 problems that hampers our management of time. 1. Procrastination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1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222" name="Google Shape;222;p11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2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5" name="Google Shape;23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2. Paralyzing perfection</a:t>
            </a:r>
            <a:endParaRPr/>
          </a:p>
        </p:txBody>
      </p:sp>
      <p:sp>
        <p:nvSpPr>
          <p:cNvPr id="236" name="Google Shape;236;p12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3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6" name="Google Shape;24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3.Setting Unchallenging objectives.</a:t>
            </a:r>
            <a:endParaRPr/>
          </a:p>
        </p:txBody>
      </p:sp>
      <p:sp>
        <p:nvSpPr>
          <p:cNvPr id="247" name="Google Shape;247;p13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4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7" name="Google Shape;25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Remember.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At the end the trainer asks the participants if they have any questions for the trainer.</a:t>
            </a:r>
            <a:endParaRPr/>
          </a:p>
        </p:txBody>
      </p:sp>
      <p:sp>
        <p:nvSpPr>
          <p:cNvPr id="258" name="Google Shape;258;p14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5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1" name="Google Shape;12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The trainer explains the importance of time and how we use it differently based on specific goal setting and their requirement accordingly.</a:t>
            </a:r>
            <a:endParaRPr/>
          </a:p>
        </p:txBody>
      </p:sp>
      <p:sp>
        <p:nvSpPr>
          <p:cNvPr id="122" name="Google Shape;122;p2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3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4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5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8" name="Google Shape;15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Slide is self explanatory</a:t>
            </a:r>
            <a:endParaRPr/>
          </a:p>
        </p:txBody>
      </p:sp>
      <p:sp>
        <p:nvSpPr>
          <p:cNvPr id="159" name="Google Shape;159;p6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7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8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9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/>
          <p:nvPr>
            <p:ph type="title"/>
          </p:nvPr>
        </p:nvSpPr>
        <p:spPr>
          <a:xfrm>
            <a:off x="685800" y="1774825"/>
            <a:ext cx="7772400" cy="12255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7"/>
          <p:cNvSpPr txBox="1"/>
          <p:nvPr>
            <p:ph idx="1" type="body"/>
          </p:nvPr>
        </p:nvSpPr>
        <p:spPr>
          <a:xfrm>
            <a:off x="457200" y="1336675"/>
            <a:ext cx="8229600" cy="33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7"/>
          <p:cNvSpPr txBox="1"/>
          <p:nvPr>
            <p:ph idx="10" type="dt"/>
          </p:nvPr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7"/>
          <p:cNvSpPr txBox="1"/>
          <p:nvPr>
            <p:ph idx="11" type="ftr"/>
          </p:nvPr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7"/>
          <p:cNvSpPr txBox="1"/>
          <p:nvPr>
            <p:ph idx="12" type="sldNum"/>
          </p:nvPr>
        </p:nvSpPr>
        <p:spPr>
          <a:xfrm>
            <a:off x="6400800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7"/>
          <p:cNvSpPr txBox="1"/>
          <p:nvPr>
            <p:ph type="title"/>
          </p:nvPr>
        </p:nvSpPr>
        <p:spPr>
          <a:xfrm>
            <a:off x="623888" y="1425575"/>
            <a:ext cx="7886700" cy="2376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7"/>
          <p:cNvSpPr txBox="1"/>
          <p:nvPr>
            <p:ph idx="1" type="body"/>
          </p:nvPr>
        </p:nvSpPr>
        <p:spPr>
          <a:xfrm>
            <a:off x="623888" y="3824288"/>
            <a:ext cx="7886700" cy="12509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93" name="Google Shape;93;p27"/>
          <p:cNvSpPr txBox="1"/>
          <p:nvPr>
            <p:ph idx="10" type="dt"/>
          </p:nvPr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7"/>
          <p:cNvSpPr txBox="1"/>
          <p:nvPr>
            <p:ph idx="11" type="ftr"/>
          </p:nvPr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7"/>
          <p:cNvSpPr txBox="1"/>
          <p:nvPr>
            <p:ph idx="12" type="sldNum"/>
          </p:nvPr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8"/>
          <p:cNvSpPr txBox="1"/>
          <p:nvPr>
            <p:ph type="ctrTitle"/>
          </p:nvPr>
        </p:nvSpPr>
        <p:spPr>
          <a:xfrm>
            <a:off x="1143000" y="935038"/>
            <a:ext cx="6858000" cy="19907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8"/>
          <p:cNvSpPr txBox="1"/>
          <p:nvPr>
            <p:ph idx="1" type="subTitle"/>
          </p:nvPr>
        </p:nvSpPr>
        <p:spPr>
          <a:xfrm>
            <a:off x="1143000" y="3001963"/>
            <a:ext cx="6858000" cy="13795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/>
            </a:lvl1pPr>
            <a:lvl2pPr lvl="1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/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/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/>
            </a:lvl4pPr>
            <a:lvl5pPr lvl="4" algn="ctr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99" name="Google Shape;99;p28"/>
          <p:cNvSpPr txBox="1"/>
          <p:nvPr>
            <p:ph idx="10" type="dt"/>
          </p:nvPr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8"/>
          <p:cNvSpPr txBox="1"/>
          <p:nvPr>
            <p:ph idx="11" type="ftr"/>
          </p:nvPr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8"/>
          <p:cNvSpPr txBox="1"/>
          <p:nvPr>
            <p:ph idx="12" type="sldNum"/>
          </p:nvPr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9"/>
          <p:cNvSpPr txBox="1"/>
          <p:nvPr>
            <p:ph idx="10" type="dt"/>
          </p:nvPr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9"/>
          <p:cNvSpPr txBox="1"/>
          <p:nvPr>
            <p:ph idx="11" type="ftr"/>
          </p:nvPr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9"/>
          <p:cNvSpPr txBox="1"/>
          <p:nvPr>
            <p:ph idx="12" type="sldNum"/>
          </p:nvPr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0"/>
          <p:cNvSpPr txBox="1"/>
          <p:nvPr>
            <p:ph type="title"/>
          </p:nvPr>
        </p:nvSpPr>
        <p:spPr>
          <a:xfrm rot="5400000">
            <a:off x="6000750" y="1965325"/>
            <a:ext cx="33147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0"/>
          <p:cNvSpPr txBox="1"/>
          <p:nvPr>
            <p:ph idx="1" type="body"/>
          </p:nvPr>
        </p:nvSpPr>
        <p:spPr>
          <a:xfrm rot="5400000">
            <a:off x="1809750" y="-15875"/>
            <a:ext cx="33147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0"/>
          <p:cNvSpPr txBox="1"/>
          <p:nvPr>
            <p:ph idx="10" type="dt"/>
          </p:nvPr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11" type="ftr"/>
          </p:nvPr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0"/>
          <p:cNvSpPr txBox="1"/>
          <p:nvPr>
            <p:ph idx="12" type="sldNum"/>
          </p:nvPr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1"/>
          <p:cNvSpPr txBox="1"/>
          <p:nvPr>
            <p:ph type="title"/>
          </p:nvPr>
        </p:nvSpPr>
        <p:spPr>
          <a:xfrm>
            <a:off x="685800" y="1774825"/>
            <a:ext cx="7772400" cy="12255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1"/>
          <p:cNvSpPr txBox="1"/>
          <p:nvPr>
            <p:ph idx="1" type="body"/>
          </p:nvPr>
        </p:nvSpPr>
        <p:spPr>
          <a:xfrm rot="5400000">
            <a:off x="2914650" y="-1120775"/>
            <a:ext cx="33147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21"/>
          <p:cNvSpPr txBox="1"/>
          <p:nvPr>
            <p:ph idx="10" type="dt"/>
          </p:nvPr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11" type="ftr"/>
          </p:nvPr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1"/>
          <p:cNvSpPr txBox="1"/>
          <p:nvPr>
            <p:ph idx="12" type="sldNum"/>
          </p:nvPr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 txBox="1"/>
          <p:nvPr>
            <p:ph type="title"/>
          </p:nvPr>
        </p:nvSpPr>
        <p:spPr>
          <a:xfrm>
            <a:off x="630238" y="381000"/>
            <a:ext cx="2949575" cy="1333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2"/>
          <p:cNvSpPr/>
          <p:nvPr>
            <p:ph idx="2" type="pic"/>
          </p:nvPr>
        </p:nvSpPr>
        <p:spPr>
          <a:xfrm>
            <a:off x="3887788" y="822325"/>
            <a:ext cx="4629150" cy="40624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22"/>
          <p:cNvSpPr txBox="1"/>
          <p:nvPr>
            <p:ph idx="1" type="body"/>
          </p:nvPr>
        </p:nvSpPr>
        <p:spPr>
          <a:xfrm>
            <a:off x="630238" y="1714500"/>
            <a:ext cx="2949575" cy="31765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9" name="Google Shape;59;p22"/>
          <p:cNvSpPr txBox="1"/>
          <p:nvPr>
            <p:ph idx="10" type="dt"/>
          </p:nvPr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11" type="ftr"/>
          </p:nvPr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2"/>
          <p:cNvSpPr txBox="1"/>
          <p:nvPr>
            <p:ph idx="12" type="sldNum"/>
          </p:nvPr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3"/>
          <p:cNvSpPr txBox="1"/>
          <p:nvPr>
            <p:ph type="title"/>
          </p:nvPr>
        </p:nvSpPr>
        <p:spPr>
          <a:xfrm>
            <a:off x="630238" y="381000"/>
            <a:ext cx="2949575" cy="1333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3"/>
          <p:cNvSpPr txBox="1"/>
          <p:nvPr>
            <p:ph idx="1" type="body"/>
          </p:nvPr>
        </p:nvSpPr>
        <p:spPr>
          <a:xfrm>
            <a:off x="3887788" y="822325"/>
            <a:ext cx="4629150" cy="40624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5" name="Google Shape;65;p23"/>
          <p:cNvSpPr txBox="1"/>
          <p:nvPr>
            <p:ph idx="2" type="body"/>
          </p:nvPr>
        </p:nvSpPr>
        <p:spPr>
          <a:xfrm>
            <a:off x="630238" y="1714500"/>
            <a:ext cx="2949575" cy="31765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23"/>
          <p:cNvSpPr txBox="1"/>
          <p:nvPr>
            <p:ph idx="10" type="dt"/>
          </p:nvPr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3"/>
          <p:cNvSpPr txBox="1"/>
          <p:nvPr>
            <p:ph idx="11" type="ftr"/>
          </p:nvPr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3"/>
          <p:cNvSpPr txBox="1"/>
          <p:nvPr>
            <p:ph idx="12" type="sldNum"/>
          </p:nvPr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4"/>
          <p:cNvSpPr txBox="1"/>
          <p:nvPr>
            <p:ph type="title"/>
          </p:nvPr>
        </p:nvSpPr>
        <p:spPr>
          <a:xfrm>
            <a:off x="685800" y="1774825"/>
            <a:ext cx="7772400" cy="12255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0" type="dt"/>
          </p:nvPr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4"/>
          <p:cNvSpPr txBox="1"/>
          <p:nvPr>
            <p:ph idx="11" type="ftr"/>
          </p:nvPr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4"/>
          <p:cNvSpPr txBox="1"/>
          <p:nvPr>
            <p:ph idx="12" type="sldNum"/>
          </p:nvPr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/>
          <p:nvPr>
            <p:ph type="title"/>
          </p:nvPr>
        </p:nvSpPr>
        <p:spPr>
          <a:xfrm>
            <a:off x="630238" y="304800"/>
            <a:ext cx="7886700" cy="110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1" type="body"/>
          </p:nvPr>
        </p:nvSpPr>
        <p:spPr>
          <a:xfrm>
            <a:off x="630238" y="1401763"/>
            <a:ext cx="3868737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7" name="Google Shape;77;p25"/>
          <p:cNvSpPr txBox="1"/>
          <p:nvPr>
            <p:ph idx="2" type="body"/>
          </p:nvPr>
        </p:nvSpPr>
        <p:spPr>
          <a:xfrm>
            <a:off x="630238" y="2087563"/>
            <a:ext cx="3868737" cy="3070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3" type="body"/>
          </p:nvPr>
        </p:nvSpPr>
        <p:spPr>
          <a:xfrm>
            <a:off x="4629150" y="1401763"/>
            <a:ext cx="3887788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9" name="Google Shape;79;p25"/>
          <p:cNvSpPr txBox="1"/>
          <p:nvPr>
            <p:ph idx="4" type="body"/>
          </p:nvPr>
        </p:nvSpPr>
        <p:spPr>
          <a:xfrm>
            <a:off x="4629150" y="2087563"/>
            <a:ext cx="3887788" cy="3070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25"/>
          <p:cNvSpPr txBox="1"/>
          <p:nvPr>
            <p:ph idx="10" type="dt"/>
          </p:nvPr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5"/>
          <p:cNvSpPr txBox="1"/>
          <p:nvPr>
            <p:ph idx="11" type="ftr"/>
          </p:nvPr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5"/>
          <p:cNvSpPr txBox="1"/>
          <p:nvPr>
            <p:ph idx="12" type="sldNum"/>
          </p:nvPr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6"/>
          <p:cNvSpPr txBox="1"/>
          <p:nvPr>
            <p:ph type="title"/>
          </p:nvPr>
        </p:nvSpPr>
        <p:spPr>
          <a:xfrm>
            <a:off x="685800" y="1774825"/>
            <a:ext cx="7772400" cy="12255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6"/>
          <p:cNvSpPr txBox="1"/>
          <p:nvPr>
            <p:ph idx="1" type="body"/>
          </p:nvPr>
        </p:nvSpPr>
        <p:spPr>
          <a:xfrm>
            <a:off x="457200" y="1336675"/>
            <a:ext cx="4038600" cy="33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26"/>
          <p:cNvSpPr txBox="1"/>
          <p:nvPr>
            <p:ph idx="2" type="body"/>
          </p:nvPr>
        </p:nvSpPr>
        <p:spPr>
          <a:xfrm>
            <a:off x="4648200" y="1336675"/>
            <a:ext cx="4038600" cy="33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26"/>
          <p:cNvSpPr txBox="1"/>
          <p:nvPr>
            <p:ph idx="10" type="dt"/>
          </p:nvPr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6"/>
          <p:cNvSpPr txBox="1"/>
          <p:nvPr>
            <p:ph idx="11" type="ftr"/>
          </p:nvPr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96969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6"/>
          <p:cNvSpPr txBox="1"/>
          <p:nvPr>
            <p:ph idx="12" type="sldNum"/>
          </p:nvPr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6575425" y="190500"/>
            <a:ext cx="2349500" cy="69691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6"/>
          <p:cNvSpPr txBox="1"/>
          <p:nvPr/>
        </p:nvSpPr>
        <p:spPr>
          <a:xfrm>
            <a:off x="0" y="5270500"/>
            <a:ext cx="8016875" cy="188912"/>
          </a:xfrm>
          <a:prstGeom prst="rect">
            <a:avLst/>
          </a:prstGeom>
          <a:solidFill>
            <a:srgbClr val="484848"/>
          </a:solidFill>
          <a:ln cap="flat" cmpd="sng" w="9525">
            <a:solidFill>
              <a:srgbClr val="4A7EBB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16"/>
          <p:cNvSpPr/>
          <p:nvPr/>
        </p:nvSpPr>
        <p:spPr>
          <a:xfrm>
            <a:off x="8051800" y="5270500"/>
            <a:ext cx="225425" cy="188912"/>
          </a:xfrm>
          <a:prstGeom prst="ellipse">
            <a:avLst/>
          </a:prstGeom>
          <a:solidFill>
            <a:srgbClr val="FF8C0B"/>
          </a:solidFill>
          <a:ln cap="flat" cmpd="sng" w="9525">
            <a:solidFill>
              <a:srgbClr val="4A7EB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6"/>
          <p:cNvSpPr/>
          <p:nvPr/>
        </p:nvSpPr>
        <p:spPr>
          <a:xfrm flipH="1" rot="10800000">
            <a:off x="8877300" y="5268912"/>
            <a:ext cx="225425" cy="188912"/>
          </a:xfrm>
          <a:prstGeom prst="ellipse">
            <a:avLst/>
          </a:prstGeom>
          <a:solidFill>
            <a:srgbClr val="00AF00"/>
          </a:solidFill>
          <a:ln cap="flat" cmpd="sng" w="9525">
            <a:solidFill>
              <a:srgbClr val="4A7EB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6"/>
          <p:cNvSpPr/>
          <p:nvPr/>
        </p:nvSpPr>
        <p:spPr>
          <a:xfrm>
            <a:off x="8318500" y="5270500"/>
            <a:ext cx="227012" cy="188912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4A7EB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16"/>
          <p:cNvSpPr/>
          <p:nvPr/>
        </p:nvSpPr>
        <p:spPr>
          <a:xfrm>
            <a:off x="8585200" y="5270500"/>
            <a:ext cx="227012" cy="188912"/>
          </a:xfrm>
          <a:prstGeom prst="ellipse">
            <a:avLst/>
          </a:prstGeom>
          <a:solidFill>
            <a:srgbClr val="00AEDA"/>
          </a:solidFill>
          <a:ln cap="flat" cmpd="sng" w="9525">
            <a:solidFill>
              <a:srgbClr val="4A7EB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16"/>
          <p:cNvSpPr txBox="1"/>
          <p:nvPr>
            <p:ph type="title"/>
          </p:nvPr>
        </p:nvSpPr>
        <p:spPr>
          <a:xfrm>
            <a:off x="685800" y="1774825"/>
            <a:ext cx="7772400" cy="12255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16"/>
          <p:cNvSpPr txBox="1"/>
          <p:nvPr>
            <p:ph idx="1" type="body"/>
          </p:nvPr>
        </p:nvSpPr>
        <p:spPr>
          <a:xfrm>
            <a:off x="457200" y="1336675"/>
            <a:ext cx="8229600" cy="33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47650" lvl="0" marL="457200" marR="0" rtl="0" algn="l">
              <a:spcBef>
                <a:spcPts val="60"/>
              </a:spcBef>
              <a:spcAft>
                <a:spcPts val="0"/>
              </a:spcAft>
              <a:buClr>
                <a:schemeClr val="lt1"/>
              </a:buClr>
              <a:buSzPts val="300"/>
              <a:buFont typeface="Arial"/>
              <a:buChar char="•"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16"/>
          <p:cNvSpPr txBox="1"/>
          <p:nvPr>
            <p:ph idx="10" type="dt"/>
          </p:nvPr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16"/>
          <p:cNvSpPr txBox="1"/>
          <p:nvPr>
            <p:ph idx="11" type="ftr"/>
          </p:nvPr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16"/>
          <p:cNvSpPr txBox="1"/>
          <p:nvPr>
            <p:ph idx="12" type="sldNum"/>
          </p:nvPr>
        </p:nvSpPr>
        <p:spPr>
          <a:xfrm>
            <a:off x="6400800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b="0" i="0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1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6575425" y="190500"/>
            <a:ext cx="2349500" cy="696912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18"/>
          <p:cNvSpPr txBox="1"/>
          <p:nvPr/>
        </p:nvSpPr>
        <p:spPr>
          <a:xfrm>
            <a:off x="0" y="5270500"/>
            <a:ext cx="8016875" cy="188912"/>
          </a:xfrm>
          <a:prstGeom prst="rect">
            <a:avLst/>
          </a:prstGeom>
          <a:solidFill>
            <a:srgbClr val="484848"/>
          </a:solidFill>
          <a:ln cap="flat" cmpd="sng" w="9525">
            <a:solidFill>
              <a:srgbClr val="4A7EBB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18"/>
          <p:cNvSpPr/>
          <p:nvPr/>
        </p:nvSpPr>
        <p:spPr>
          <a:xfrm>
            <a:off x="8051800" y="5270500"/>
            <a:ext cx="225425" cy="188912"/>
          </a:xfrm>
          <a:prstGeom prst="ellipse">
            <a:avLst/>
          </a:prstGeom>
          <a:solidFill>
            <a:srgbClr val="FF8C0B"/>
          </a:solidFill>
          <a:ln cap="flat" cmpd="sng" w="9525">
            <a:solidFill>
              <a:srgbClr val="4A7EB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18"/>
          <p:cNvSpPr/>
          <p:nvPr/>
        </p:nvSpPr>
        <p:spPr>
          <a:xfrm flipH="1" rot="10800000">
            <a:off x="8877300" y="5268912"/>
            <a:ext cx="225425" cy="188912"/>
          </a:xfrm>
          <a:prstGeom prst="ellipse">
            <a:avLst/>
          </a:prstGeom>
          <a:solidFill>
            <a:srgbClr val="00AF00"/>
          </a:solidFill>
          <a:ln cap="flat" cmpd="sng" w="9525">
            <a:solidFill>
              <a:srgbClr val="4A7EB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8"/>
          <p:cNvSpPr/>
          <p:nvPr/>
        </p:nvSpPr>
        <p:spPr>
          <a:xfrm>
            <a:off x="8318500" y="5270500"/>
            <a:ext cx="227012" cy="188912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4A7EB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18"/>
          <p:cNvSpPr/>
          <p:nvPr/>
        </p:nvSpPr>
        <p:spPr>
          <a:xfrm>
            <a:off x="8585200" y="5270500"/>
            <a:ext cx="227012" cy="188912"/>
          </a:xfrm>
          <a:prstGeom prst="ellipse">
            <a:avLst/>
          </a:prstGeom>
          <a:solidFill>
            <a:srgbClr val="00AEDA"/>
          </a:solidFill>
          <a:ln cap="flat" cmpd="sng" w="9525">
            <a:solidFill>
              <a:srgbClr val="4A7EB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18"/>
          <p:cNvSpPr txBox="1"/>
          <p:nvPr>
            <p:ph type="title"/>
          </p:nvPr>
        </p:nvSpPr>
        <p:spPr>
          <a:xfrm>
            <a:off x="685800" y="1774825"/>
            <a:ext cx="7772400" cy="12255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p18"/>
          <p:cNvSpPr txBox="1"/>
          <p:nvPr>
            <p:ph idx="1" type="body"/>
          </p:nvPr>
        </p:nvSpPr>
        <p:spPr>
          <a:xfrm>
            <a:off x="457200" y="1336675"/>
            <a:ext cx="8229600" cy="33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47650" lvl="0" marL="457200" marR="0" rtl="0" algn="l">
              <a:spcBef>
                <a:spcPts val="60"/>
              </a:spcBef>
              <a:spcAft>
                <a:spcPts val="0"/>
              </a:spcAft>
              <a:buClr>
                <a:schemeClr val="lt1"/>
              </a:buClr>
              <a:buSzPts val="300"/>
              <a:buFont typeface="Arial"/>
              <a:buChar char="•"/>
              <a:defRPr b="0" i="0" sz="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18"/>
          <p:cNvSpPr txBox="1"/>
          <p:nvPr>
            <p:ph idx="10" type="dt"/>
          </p:nvPr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18"/>
          <p:cNvSpPr txBox="1"/>
          <p:nvPr>
            <p:ph idx="11" type="ftr"/>
          </p:nvPr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18"/>
          <p:cNvSpPr txBox="1"/>
          <p:nvPr>
            <p:ph idx="12" type="sldNum"/>
          </p:nvPr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  <a:defRPr b="0" i="0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7.png"/><Relationship Id="rId5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Relationship Id="rId4" Type="http://schemas.openxmlformats.org/officeDocument/2006/relationships/image" Target="../media/image12.png"/><Relationship Id="rId5" Type="http://schemas.openxmlformats.org/officeDocument/2006/relationships/image" Target="../media/image14.jpg"/><Relationship Id="rId6" Type="http://schemas.openxmlformats.org/officeDocument/2006/relationships/image" Target="../media/image15.jpg"/><Relationship Id="rId7" Type="http://schemas.openxmlformats.org/officeDocument/2006/relationships/image" Target="../media/image1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"/>
          <p:cNvSpPr txBox="1"/>
          <p:nvPr/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03-06-2021</a:t>
            </a:r>
            <a:endParaRPr/>
          </a:p>
        </p:txBody>
      </p:sp>
      <p:sp>
        <p:nvSpPr>
          <p:cNvPr id="107" name="Google Shape;107;p1"/>
          <p:cNvSpPr txBox="1"/>
          <p:nvPr/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 management</a:t>
            </a:r>
            <a:endParaRPr/>
          </a:p>
        </p:txBody>
      </p:sp>
      <p:sp>
        <p:nvSpPr>
          <p:cNvPr id="108" name="Google Shape;108;p1"/>
          <p:cNvSpPr txBox="1"/>
          <p:nvPr/>
        </p:nvSpPr>
        <p:spPr>
          <a:xfrm>
            <a:off x="6400800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  <p:pic>
        <p:nvPicPr>
          <p:cNvPr descr="Young Boy Running Late School High Resolution Stock Photography and Images  - Alamy" id="109" name="Google Shape;109;p1"/>
          <p:cNvPicPr preferRelativeResize="0"/>
          <p:nvPr/>
        </p:nvPicPr>
        <p:blipFill rotWithShape="1">
          <a:blip r:embed="rId3">
            <a:alphaModFix/>
          </a:blip>
          <a:srcRect b="14050" l="6808" r="14926" t="8265"/>
          <a:stretch/>
        </p:blipFill>
        <p:spPr>
          <a:xfrm>
            <a:off x="109537" y="114300"/>
            <a:ext cx="2260600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cus-MD on Twitter: &amp;quot;Too many things to think about #ADHD #ADHDawareness… &amp;quot;" id="110" name="Google Shape;110;p1"/>
          <p:cNvPicPr preferRelativeResize="0"/>
          <p:nvPr/>
        </p:nvPicPr>
        <p:blipFill rotWithShape="1">
          <a:blip r:embed="rId4">
            <a:alphaModFix/>
          </a:blip>
          <a:srcRect b="0" l="0" r="3259" t="32048"/>
          <a:stretch/>
        </p:blipFill>
        <p:spPr>
          <a:xfrm>
            <a:off x="109537" y="3271837"/>
            <a:ext cx="2633662" cy="19478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n on Teachers quotes &amp;amp; funny" id="111" name="Google Shape;111;p1"/>
          <p:cNvPicPr preferRelativeResize="0"/>
          <p:nvPr/>
        </p:nvPicPr>
        <p:blipFill rotWithShape="1">
          <a:blip r:embed="rId5">
            <a:alphaModFix/>
          </a:blip>
          <a:srcRect b="4761" l="0" r="1164" t="0"/>
          <a:stretch/>
        </p:blipFill>
        <p:spPr>
          <a:xfrm>
            <a:off x="2430462" y="109537"/>
            <a:ext cx="2900362" cy="27463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heerful Engineer With Dessert Sitting In Front Of Computer Monitor And  Eating Noodle Stock Image - Image of business, adult: 171859703" id="112" name="Google Shape;112;p1"/>
          <p:cNvPicPr preferRelativeResize="0"/>
          <p:nvPr/>
        </p:nvPicPr>
        <p:blipFill rotWithShape="1">
          <a:blip r:embed="rId6">
            <a:alphaModFix/>
          </a:blip>
          <a:srcRect b="8694" l="0" r="1039" t="0"/>
          <a:stretch/>
        </p:blipFill>
        <p:spPr>
          <a:xfrm>
            <a:off x="5867400" y="1060450"/>
            <a:ext cx="3086100" cy="3025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"/>
          <p:cNvSpPr txBox="1"/>
          <p:nvPr>
            <p:ph type="title"/>
          </p:nvPr>
        </p:nvSpPr>
        <p:spPr>
          <a:xfrm>
            <a:off x="19050" y="2790825"/>
            <a:ext cx="2111375" cy="48101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b="0" i="0" lang="en-US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Oh!  I am late again.</a:t>
            </a:r>
            <a:endParaRPr/>
          </a:p>
        </p:txBody>
      </p:sp>
      <p:sp>
        <p:nvSpPr>
          <p:cNvPr id="114" name="Google Shape;114;p1"/>
          <p:cNvSpPr txBox="1"/>
          <p:nvPr/>
        </p:nvSpPr>
        <p:spPr>
          <a:xfrm>
            <a:off x="171450" y="1689100"/>
            <a:ext cx="1663700" cy="2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b="0" i="0" lang="en-US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</p:txBody>
      </p:sp>
      <p:sp>
        <p:nvSpPr>
          <p:cNvPr id="115" name="Google Shape;115;p1"/>
          <p:cNvSpPr txBox="1"/>
          <p:nvPr/>
        </p:nvSpPr>
        <p:spPr>
          <a:xfrm>
            <a:off x="2459037" y="1603375"/>
            <a:ext cx="2109787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b="0" i="0" lang="en-US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</p:txBody>
      </p:sp>
      <p:sp>
        <p:nvSpPr>
          <p:cNvPr id="116" name="Google Shape;116;p1"/>
          <p:cNvSpPr txBox="1"/>
          <p:nvPr/>
        </p:nvSpPr>
        <p:spPr>
          <a:xfrm>
            <a:off x="3028950" y="4086225"/>
            <a:ext cx="1960562" cy="5683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b="0" i="0" lang="en-US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am still not ready for the presentation</a:t>
            </a:r>
            <a:endParaRPr/>
          </a:p>
        </p:txBody>
      </p:sp>
      <p:sp>
        <p:nvSpPr>
          <p:cNvPr id="117" name="Google Shape;117;p1"/>
          <p:cNvSpPr txBox="1"/>
          <p:nvPr/>
        </p:nvSpPr>
        <p:spPr>
          <a:xfrm>
            <a:off x="2619375" y="2855912"/>
            <a:ext cx="2330450" cy="5683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b="0" i="0" lang="en-US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have to search my project file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b="0" i="0" lang="en-US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but my table is a mess.</a:t>
            </a:r>
            <a:endParaRPr/>
          </a:p>
        </p:txBody>
      </p:sp>
      <p:sp>
        <p:nvSpPr>
          <p:cNvPr id="118" name="Google Shape;118;p1"/>
          <p:cNvSpPr txBox="1"/>
          <p:nvPr/>
        </p:nvSpPr>
        <p:spPr>
          <a:xfrm>
            <a:off x="6115050" y="4086225"/>
            <a:ext cx="2401887" cy="5683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b="0" i="0" lang="en-US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have not yet taken my breakfast and the meet is about to start….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0"/>
          <p:cNvSpPr txBox="1"/>
          <p:nvPr/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03-06-2021</a:t>
            </a:r>
            <a:endParaRPr/>
          </a:p>
        </p:txBody>
      </p:sp>
      <p:sp>
        <p:nvSpPr>
          <p:cNvPr id="214" name="Google Shape;214;p10"/>
          <p:cNvSpPr txBox="1"/>
          <p:nvPr/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 management</a:t>
            </a:r>
            <a:endParaRPr/>
          </a:p>
        </p:txBody>
      </p:sp>
      <p:sp>
        <p:nvSpPr>
          <p:cNvPr id="215" name="Google Shape;215;p10"/>
          <p:cNvSpPr txBox="1"/>
          <p:nvPr/>
        </p:nvSpPr>
        <p:spPr>
          <a:xfrm>
            <a:off x="6400800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  <p:sp>
        <p:nvSpPr>
          <p:cNvPr id="216" name="Google Shape;216;p10"/>
          <p:cNvSpPr txBox="1"/>
          <p:nvPr/>
        </p:nvSpPr>
        <p:spPr>
          <a:xfrm>
            <a:off x="1371600" y="2571750"/>
            <a:ext cx="548640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https://www.youtube.com/watch?v=arj7oStGLkU</a:t>
            </a:r>
            <a:endParaRPr/>
          </a:p>
        </p:txBody>
      </p:sp>
      <p:sp>
        <p:nvSpPr>
          <p:cNvPr id="217" name="Google Shape;217;p10"/>
          <p:cNvSpPr txBox="1"/>
          <p:nvPr>
            <p:ph type="title"/>
          </p:nvPr>
        </p:nvSpPr>
        <p:spPr>
          <a:xfrm>
            <a:off x="152400" y="325437"/>
            <a:ext cx="6172200" cy="5508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1" i="0" lang="en-US" sz="2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Inside the mind of a master Procrastinator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D9D9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1"/>
          <p:cNvSpPr txBox="1"/>
          <p:nvPr>
            <p:ph idx="4294967295" type="title"/>
          </p:nvPr>
        </p:nvSpPr>
        <p:spPr>
          <a:xfrm>
            <a:off x="163512" y="723900"/>
            <a:ext cx="4103687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b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 1 - Procrastination</a:t>
            </a:r>
            <a:b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sp>
        <p:nvSpPr>
          <p:cNvPr id="225" name="Google Shape;225;p11"/>
          <p:cNvSpPr txBox="1"/>
          <p:nvPr/>
        </p:nvSpPr>
        <p:spPr>
          <a:xfrm>
            <a:off x="4648200" y="1257300"/>
            <a:ext cx="4384675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b="1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Putting off doing the things that you should be doing at this point!</a:t>
            </a:r>
            <a:endParaRPr/>
          </a:p>
        </p:txBody>
      </p:sp>
      <p:sp>
        <p:nvSpPr>
          <p:cNvPr id="226" name="Google Shape;226;p11"/>
          <p:cNvSpPr txBox="1"/>
          <p:nvPr/>
        </p:nvSpPr>
        <p:spPr>
          <a:xfrm>
            <a:off x="4822825" y="1874837"/>
            <a:ext cx="1362075" cy="400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b="1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Solution:</a:t>
            </a:r>
            <a:endParaRPr/>
          </a:p>
        </p:txBody>
      </p:sp>
      <p:sp>
        <p:nvSpPr>
          <p:cNvPr id="227" name="Google Shape;227;p11"/>
          <p:cNvSpPr txBox="1"/>
          <p:nvPr/>
        </p:nvSpPr>
        <p:spPr>
          <a:xfrm>
            <a:off x="4572000" y="2435225"/>
            <a:ext cx="4648200" cy="2862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 all tasks that you are currently 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putting off 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Remove two from the list by doing them now!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 and set a schedule for dealing with 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the rest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Reward when tasks are completed 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Punish when tasks are not completed </a:t>
            </a:r>
            <a:endParaRPr b="0" i="0" sz="20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on schedule </a:t>
            </a:r>
            <a:endParaRPr/>
          </a:p>
        </p:txBody>
      </p:sp>
      <p:pic>
        <p:nvPicPr>
          <p:cNvPr descr="Are You Guilty of Using These Procrastination Excuses? Here&amp;#39;s How to  Overcome Them" id="228" name="Google Shape;22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333500"/>
            <a:ext cx="4572000" cy="3963987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11"/>
          <p:cNvSpPr txBox="1"/>
          <p:nvPr/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03-06-2021</a:t>
            </a:r>
            <a:endParaRPr/>
          </a:p>
        </p:txBody>
      </p:sp>
      <p:sp>
        <p:nvSpPr>
          <p:cNvPr id="230" name="Google Shape;230;p11"/>
          <p:cNvSpPr txBox="1"/>
          <p:nvPr/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Time management</a:t>
            </a:r>
            <a:endParaRPr/>
          </a:p>
        </p:txBody>
      </p:sp>
      <p:sp>
        <p:nvSpPr>
          <p:cNvPr id="231" name="Google Shape;231;p11"/>
          <p:cNvSpPr txBox="1"/>
          <p:nvPr/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  <p:sp>
        <p:nvSpPr>
          <p:cNvPr id="232" name="Google Shape;232;p11"/>
          <p:cNvSpPr txBox="1"/>
          <p:nvPr/>
        </p:nvSpPr>
        <p:spPr>
          <a:xfrm>
            <a:off x="304800" y="95250"/>
            <a:ext cx="5638800" cy="420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br>
              <a:rPr b="1" i="0" lang="en-US" sz="2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2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Common Pitfalls of Time Management</a:t>
            </a:r>
            <a:br>
              <a:rPr b="1" i="0" lang="en-US" sz="2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2"/>
          <p:cNvSpPr txBox="1"/>
          <p:nvPr>
            <p:ph idx="4294967295" type="title"/>
          </p:nvPr>
        </p:nvSpPr>
        <p:spPr>
          <a:xfrm>
            <a:off x="304800" y="247875"/>
            <a:ext cx="5715000" cy="74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b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 2 -Paralyzing perfectionism </a:t>
            </a:r>
            <a:b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sp>
        <p:nvSpPr>
          <p:cNvPr id="239" name="Google Shape;239;p12"/>
          <p:cNvSpPr txBox="1"/>
          <p:nvPr/>
        </p:nvSpPr>
        <p:spPr>
          <a:xfrm>
            <a:off x="0" y="3771900"/>
            <a:ext cx="9066212" cy="1447800"/>
          </a:xfrm>
          <a:prstGeom prst="rect">
            <a:avLst/>
          </a:prstGeom>
          <a:solidFill>
            <a:srgbClr val="7F7F7F">
              <a:alpha val="49803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a failure to recognize the difference between excellence and perfection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b="1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Excellence-</a:t>
            </a: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Achievable,-Healthy,-Satisfying,-Realistic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b="1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Perfection-</a:t>
            </a: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Unattainable,-Frustrating,-Unrealistic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10 Signs You May Be a Perfectionist" id="240" name="Google Shape;24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234450"/>
            <a:ext cx="9067800" cy="253745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12"/>
          <p:cNvSpPr txBox="1"/>
          <p:nvPr/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03-06-2021</a:t>
            </a:r>
            <a:endParaRPr/>
          </a:p>
        </p:txBody>
      </p:sp>
      <p:sp>
        <p:nvSpPr>
          <p:cNvPr id="242" name="Google Shape;242;p12"/>
          <p:cNvSpPr txBox="1"/>
          <p:nvPr/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Time management</a:t>
            </a:r>
            <a:endParaRPr/>
          </a:p>
        </p:txBody>
      </p:sp>
      <p:sp>
        <p:nvSpPr>
          <p:cNvPr id="243" name="Google Shape;243;p12"/>
          <p:cNvSpPr txBox="1"/>
          <p:nvPr/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3"/>
          <p:cNvSpPr txBox="1"/>
          <p:nvPr/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03-06-2021</a:t>
            </a:r>
            <a:endParaRPr/>
          </a:p>
        </p:txBody>
      </p:sp>
      <p:sp>
        <p:nvSpPr>
          <p:cNvPr id="250" name="Google Shape;250;p13"/>
          <p:cNvSpPr txBox="1"/>
          <p:nvPr/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Time management</a:t>
            </a:r>
            <a:endParaRPr/>
          </a:p>
        </p:txBody>
      </p:sp>
      <p:sp>
        <p:nvSpPr>
          <p:cNvPr id="251" name="Google Shape;251;p13"/>
          <p:cNvSpPr txBox="1"/>
          <p:nvPr/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  <p:sp>
        <p:nvSpPr>
          <p:cNvPr id="252" name="Google Shape;252;p13"/>
          <p:cNvSpPr txBox="1"/>
          <p:nvPr/>
        </p:nvSpPr>
        <p:spPr>
          <a:xfrm>
            <a:off x="176212" y="138112"/>
            <a:ext cx="5705475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br>
              <a:rPr b="1" i="0" lang="en-US" sz="2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2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 3 – Setting unchallenging objectives</a:t>
            </a:r>
            <a:br>
              <a:rPr b="1" i="0" lang="en-US" sz="2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pic>
        <p:nvPicPr>
          <p:cNvPr descr="What are SMART objectives and how do I apply them?" id="253" name="Google Shape;253;p13"/>
          <p:cNvPicPr preferRelativeResize="0"/>
          <p:nvPr/>
        </p:nvPicPr>
        <p:blipFill rotWithShape="1">
          <a:blip r:embed="rId3">
            <a:alphaModFix/>
          </a:blip>
          <a:srcRect b="6818" l="6243" r="7902" t="2273"/>
          <a:stretch/>
        </p:blipFill>
        <p:spPr>
          <a:xfrm>
            <a:off x="76200" y="800100"/>
            <a:ext cx="4267200" cy="4497387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3"/>
          <p:cNvSpPr txBox="1"/>
          <p:nvPr/>
        </p:nvSpPr>
        <p:spPr>
          <a:xfrm>
            <a:off x="4343400" y="1425575"/>
            <a:ext cx="4648200" cy="1939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58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Objectives need to be set that challenge 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in a realistic manner and take heed of resource availability. Otherwise you are busy without any possibility of success.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me Management 101 - How To Mange Time For Beginners" id="260" name="Google Shape;26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952500"/>
            <a:ext cx="9067800" cy="434340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14"/>
          <p:cNvSpPr txBox="1"/>
          <p:nvPr/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03-06-2021</a:t>
            </a:r>
            <a:endParaRPr/>
          </a:p>
        </p:txBody>
      </p:sp>
      <p:sp>
        <p:nvSpPr>
          <p:cNvPr id="262" name="Google Shape;262;p14"/>
          <p:cNvSpPr txBox="1"/>
          <p:nvPr/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Time management</a:t>
            </a:r>
            <a:endParaRPr/>
          </a:p>
        </p:txBody>
      </p:sp>
      <p:sp>
        <p:nvSpPr>
          <p:cNvPr id="263" name="Google Shape;263;p14"/>
          <p:cNvSpPr txBox="1"/>
          <p:nvPr/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26,589 Thank You Photos - Free &amp;amp; Royalty-Free Stock Photos from Dreamstime" id="268" name="Google Shape;26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04900"/>
            <a:ext cx="9067800" cy="4144962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5"/>
          <p:cNvSpPr txBox="1"/>
          <p:nvPr/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03-06-2021</a:t>
            </a:r>
            <a:endParaRPr/>
          </a:p>
        </p:txBody>
      </p:sp>
      <p:sp>
        <p:nvSpPr>
          <p:cNvPr id="270" name="Google Shape;270;p15"/>
          <p:cNvSpPr txBox="1"/>
          <p:nvPr/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Time management</a:t>
            </a:r>
            <a:endParaRPr/>
          </a:p>
        </p:txBody>
      </p:sp>
      <p:sp>
        <p:nvSpPr>
          <p:cNvPr id="271" name="Google Shape;271;p15"/>
          <p:cNvSpPr txBox="1"/>
          <p:nvPr/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76300"/>
            <a:ext cx="8915400" cy="441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"/>
          <p:cNvSpPr txBox="1"/>
          <p:nvPr/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03-06-2021</a:t>
            </a:r>
            <a:endParaRPr/>
          </a:p>
        </p:txBody>
      </p:sp>
      <p:sp>
        <p:nvSpPr>
          <p:cNvPr id="126" name="Google Shape;126;p2"/>
          <p:cNvSpPr txBox="1"/>
          <p:nvPr/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 management</a:t>
            </a:r>
            <a:endParaRPr/>
          </a:p>
        </p:txBody>
      </p:sp>
      <p:sp>
        <p:nvSpPr>
          <p:cNvPr id="127" name="Google Shape;127;p2"/>
          <p:cNvSpPr txBox="1"/>
          <p:nvPr/>
        </p:nvSpPr>
        <p:spPr>
          <a:xfrm>
            <a:off x="6400800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"/>
          <p:cNvSpPr txBox="1"/>
          <p:nvPr>
            <p:ph type="title"/>
          </p:nvPr>
        </p:nvSpPr>
        <p:spPr>
          <a:xfrm>
            <a:off x="381000" y="166687"/>
            <a:ext cx="3879850" cy="48101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b="1" i="0" lang="en-US" sz="2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Outcomes</a:t>
            </a:r>
            <a:endParaRPr/>
          </a:p>
        </p:txBody>
      </p:sp>
      <p:sp>
        <p:nvSpPr>
          <p:cNvPr id="133" name="Google Shape;133;p3"/>
          <p:cNvSpPr txBox="1"/>
          <p:nvPr>
            <p:ph idx="1" type="body"/>
          </p:nvPr>
        </p:nvSpPr>
        <p:spPr>
          <a:xfrm>
            <a:off x="381000" y="1409700"/>
            <a:ext cx="8212137" cy="363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Understand what Time means to each one of us.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Understand what is Time management with it’s need and importance.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Evaluate and be able to manage the time 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Evaluate your daily routine according to the Time Management Matrix.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overcome the major pitfalls of Time management.</a:t>
            </a:r>
            <a:endParaRPr/>
          </a:p>
        </p:txBody>
      </p:sp>
      <p:sp>
        <p:nvSpPr>
          <p:cNvPr id="134" name="Google Shape;134;p3"/>
          <p:cNvSpPr txBox="1"/>
          <p:nvPr/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03-06-2021</a:t>
            </a:r>
            <a:endParaRPr/>
          </a:p>
        </p:txBody>
      </p:sp>
      <p:sp>
        <p:nvSpPr>
          <p:cNvPr id="135" name="Google Shape;135;p3"/>
          <p:cNvSpPr txBox="1"/>
          <p:nvPr/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 management</a:t>
            </a:r>
            <a:endParaRPr/>
          </a:p>
        </p:txBody>
      </p:sp>
      <p:sp>
        <p:nvSpPr>
          <p:cNvPr id="136" name="Google Shape;136;p3"/>
          <p:cNvSpPr txBox="1"/>
          <p:nvPr/>
        </p:nvSpPr>
        <p:spPr>
          <a:xfrm>
            <a:off x="6400800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"/>
          <p:cNvSpPr txBox="1"/>
          <p:nvPr/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03-06-2021</a:t>
            </a:r>
            <a:endParaRPr/>
          </a:p>
        </p:txBody>
      </p:sp>
      <p:sp>
        <p:nvSpPr>
          <p:cNvPr id="142" name="Google Shape;142;p4"/>
          <p:cNvSpPr txBox="1"/>
          <p:nvPr/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 management</a:t>
            </a:r>
            <a:endParaRPr/>
          </a:p>
        </p:txBody>
      </p:sp>
      <p:sp>
        <p:nvSpPr>
          <p:cNvPr id="143" name="Google Shape;143;p4"/>
          <p:cNvSpPr txBox="1"/>
          <p:nvPr/>
        </p:nvSpPr>
        <p:spPr>
          <a:xfrm>
            <a:off x="6400800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  <p:sp>
        <p:nvSpPr>
          <p:cNvPr id="144" name="Google Shape;144;p4"/>
          <p:cNvSpPr txBox="1"/>
          <p:nvPr>
            <p:ph type="title"/>
          </p:nvPr>
        </p:nvSpPr>
        <p:spPr>
          <a:xfrm>
            <a:off x="381000" y="266700"/>
            <a:ext cx="58674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b="1" i="0" lang="en-US" sz="2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Time Management </a:t>
            </a:r>
            <a:endParaRPr/>
          </a:p>
        </p:txBody>
      </p:sp>
      <p:sp>
        <p:nvSpPr>
          <p:cNvPr id="145" name="Google Shape;145;p4"/>
          <p:cNvSpPr txBox="1"/>
          <p:nvPr/>
        </p:nvSpPr>
        <p:spPr>
          <a:xfrm>
            <a:off x="0" y="1716087"/>
            <a:ext cx="3429000" cy="28940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en-US" sz="2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art of arranging,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en-US" sz="2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organizing, scheduling and budgeting one’s time for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en-US" sz="2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purpose of generating one’s effective work and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en-US" sz="2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productivity is known as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en-US" sz="2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 management.</a:t>
            </a:r>
            <a:endParaRPr/>
          </a:p>
        </p:txBody>
      </p:sp>
      <p:pic>
        <p:nvPicPr>
          <p:cNvPr descr="Time Management" id="146" name="Google Shape;14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41750" y="1905000"/>
            <a:ext cx="5118100" cy="323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5"/>
          <p:cNvSpPr txBox="1"/>
          <p:nvPr/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03-06-2021</a:t>
            </a:r>
            <a:endParaRPr/>
          </a:p>
        </p:txBody>
      </p:sp>
      <p:sp>
        <p:nvSpPr>
          <p:cNvPr id="152" name="Google Shape;152;p5"/>
          <p:cNvSpPr txBox="1"/>
          <p:nvPr/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 management</a:t>
            </a:r>
            <a:endParaRPr/>
          </a:p>
        </p:txBody>
      </p:sp>
      <p:sp>
        <p:nvSpPr>
          <p:cNvPr id="153" name="Google Shape;153;p5"/>
          <p:cNvSpPr txBox="1"/>
          <p:nvPr/>
        </p:nvSpPr>
        <p:spPr>
          <a:xfrm>
            <a:off x="6400800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  <p:sp>
        <p:nvSpPr>
          <p:cNvPr id="154" name="Google Shape;154;p5"/>
          <p:cNvSpPr txBox="1"/>
          <p:nvPr>
            <p:ph type="title"/>
          </p:nvPr>
        </p:nvSpPr>
        <p:spPr>
          <a:xfrm>
            <a:off x="381000" y="266700"/>
            <a:ext cx="58674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b="1" i="0" lang="en-US" sz="2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do we need Time Management ? </a:t>
            </a:r>
            <a:endParaRPr/>
          </a:p>
        </p:txBody>
      </p:sp>
      <p:sp>
        <p:nvSpPr>
          <p:cNvPr id="155" name="Google Shape;155;p5"/>
          <p:cNvSpPr txBox="1"/>
          <p:nvPr/>
        </p:nvSpPr>
        <p:spPr>
          <a:xfrm>
            <a:off x="381000" y="1433512"/>
            <a:ext cx="5257800" cy="363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Save Time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reduce stress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function effectively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increase our work output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have more control over our responsibilities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6"/>
          <p:cNvSpPr txBox="1"/>
          <p:nvPr>
            <p:ph idx="4294967295" type="title"/>
          </p:nvPr>
        </p:nvSpPr>
        <p:spPr>
          <a:xfrm>
            <a:off x="76200" y="269875"/>
            <a:ext cx="63246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STEPHEN COVEY IDENTIFIED </a:t>
            </a:r>
            <a:b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 WAVES IN TIME MANAGEMENT</a:t>
            </a:r>
            <a:b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sp>
        <p:nvSpPr>
          <p:cNvPr id="162" name="Google Shape;162;p6"/>
          <p:cNvSpPr txBox="1"/>
          <p:nvPr>
            <p:ph idx="4294967295" type="body"/>
          </p:nvPr>
        </p:nvSpPr>
        <p:spPr>
          <a:xfrm>
            <a:off x="3886200" y="1028700"/>
            <a:ext cx="5029200" cy="5172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Notes and Checklists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Recognition of the demands on energy &amp; time.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Calendars and appointment books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Scheduling with some focus on the future.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Prioritization 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Comparison of the relative worth of activities. 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Self management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Realization that time cannot be managed - it is ourselves that we have to manage.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  <a:p>
            <a:pPr indent="-241300" lvl="0" marL="3429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t/>
            </a:r>
            <a:endParaRPr b="0" i="0" sz="16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Divya Jetha\Desktop\Stephen Covey.png" id="163" name="Google Shape;163;p6"/>
          <p:cNvPicPr preferRelativeResize="0"/>
          <p:nvPr/>
        </p:nvPicPr>
        <p:blipFill rotWithShape="1">
          <a:blip r:embed="rId3">
            <a:alphaModFix/>
          </a:blip>
          <a:srcRect b="9701" l="0" r="0" t="0"/>
          <a:stretch/>
        </p:blipFill>
        <p:spPr>
          <a:xfrm>
            <a:off x="53975" y="1028700"/>
            <a:ext cx="3679825" cy="417512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6"/>
          <p:cNvSpPr txBox="1"/>
          <p:nvPr/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03-06-2021</a:t>
            </a:r>
            <a:endParaRPr/>
          </a:p>
        </p:txBody>
      </p:sp>
      <p:sp>
        <p:nvSpPr>
          <p:cNvPr id="165" name="Google Shape;165;p6"/>
          <p:cNvSpPr txBox="1"/>
          <p:nvPr/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Time management</a:t>
            </a:r>
            <a:endParaRPr/>
          </a:p>
        </p:txBody>
      </p:sp>
      <p:sp>
        <p:nvSpPr>
          <p:cNvPr id="166" name="Google Shape;166;p6"/>
          <p:cNvSpPr txBox="1"/>
          <p:nvPr/>
        </p:nvSpPr>
        <p:spPr>
          <a:xfrm>
            <a:off x="646271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7"/>
          <p:cNvSpPr txBox="1"/>
          <p:nvPr/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03-06-2021</a:t>
            </a:r>
            <a:endParaRPr/>
          </a:p>
        </p:txBody>
      </p:sp>
      <p:sp>
        <p:nvSpPr>
          <p:cNvPr id="172" name="Google Shape;172;p7"/>
          <p:cNvSpPr txBox="1"/>
          <p:nvPr/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 management</a:t>
            </a:r>
            <a:endParaRPr/>
          </a:p>
        </p:txBody>
      </p:sp>
      <p:sp>
        <p:nvSpPr>
          <p:cNvPr id="173" name="Google Shape;173;p7"/>
          <p:cNvSpPr txBox="1"/>
          <p:nvPr/>
        </p:nvSpPr>
        <p:spPr>
          <a:xfrm>
            <a:off x="6400800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  <p:sp>
        <p:nvSpPr>
          <p:cNvPr id="174" name="Google Shape;174;p7"/>
          <p:cNvSpPr txBox="1"/>
          <p:nvPr/>
        </p:nvSpPr>
        <p:spPr>
          <a:xfrm>
            <a:off x="195262" y="949325"/>
            <a:ext cx="2590800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5253"/>
              </a:buClr>
              <a:buSzPts val="1800"/>
              <a:buFont typeface="Montserrat"/>
              <a:buNone/>
            </a:pPr>
            <a:r>
              <a:rPr b="1" i="0" lang="en-US" sz="1800" u="none">
                <a:solidFill>
                  <a:srgbClr val="565253"/>
                </a:solidFill>
                <a:latin typeface="Montserrat"/>
                <a:ea typeface="Montserrat"/>
                <a:cs typeface="Montserrat"/>
                <a:sym typeface="Montserrat"/>
              </a:rPr>
              <a:t>1. Review your current workflows and routine </a:t>
            </a:r>
            <a:endParaRPr/>
          </a:p>
        </p:txBody>
      </p:sp>
      <p:pic>
        <p:nvPicPr>
          <p:cNvPr descr="What is a Workflow? How to Create a Winning Workflow for Your Process |  Planio" id="175" name="Google Shape;17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62" y="1698625"/>
            <a:ext cx="2819400" cy="2706687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7"/>
          <p:cNvSpPr txBox="1"/>
          <p:nvPr/>
        </p:nvSpPr>
        <p:spPr>
          <a:xfrm>
            <a:off x="3014662" y="1022350"/>
            <a:ext cx="2590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5253"/>
              </a:buClr>
              <a:buSzPts val="1800"/>
              <a:buFont typeface="Montserrat"/>
              <a:buNone/>
            </a:pPr>
            <a:r>
              <a:rPr b="1" i="0" lang="en-US" sz="1800" u="none">
                <a:solidFill>
                  <a:srgbClr val="565253"/>
                </a:solidFill>
                <a:latin typeface="Montserrat"/>
                <a:ea typeface="Montserrat"/>
                <a:cs typeface="Montserrat"/>
                <a:sym typeface="Montserrat"/>
              </a:rPr>
              <a:t>2.Prioritizing the task</a:t>
            </a:r>
            <a:endParaRPr/>
          </a:p>
        </p:txBody>
      </p:sp>
      <p:sp>
        <p:nvSpPr>
          <p:cNvPr id="177" name="Google Shape;177;p7"/>
          <p:cNvSpPr txBox="1"/>
          <p:nvPr>
            <p:ph type="title"/>
          </p:nvPr>
        </p:nvSpPr>
        <p:spPr>
          <a:xfrm>
            <a:off x="381000" y="266700"/>
            <a:ext cx="5867400" cy="5508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b="1" i="0" lang="en-US" sz="2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Manage Time?</a:t>
            </a:r>
            <a:endParaRPr/>
          </a:p>
        </p:txBody>
      </p:sp>
      <p:pic>
        <p:nvPicPr>
          <p:cNvPr descr="What is a Workflow? How to Create a Winning Workflow for Your Process |  Planio" id="178" name="Google Shape;17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98800" y="1919287"/>
            <a:ext cx="2014537" cy="19335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ow to Prioritize: 6 Critical Points" id="179" name="Google Shape;179;p7"/>
          <p:cNvPicPr preferRelativeResize="0"/>
          <p:nvPr/>
        </p:nvPicPr>
        <p:blipFill rotWithShape="1">
          <a:blip r:embed="rId4">
            <a:alphaModFix/>
          </a:blip>
          <a:srcRect b="9166" l="0" r="5418" t="11259"/>
          <a:stretch/>
        </p:blipFill>
        <p:spPr>
          <a:xfrm>
            <a:off x="2862262" y="1698625"/>
            <a:ext cx="3163887" cy="2706687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7"/>
          <p:cNvSpPr txBox="1"/>
          <p:nvPr/>
        </p:nvSpPr>
        <p:spPr>
          <a:xfrm>
            <a:off x="6248400" y="1052512"/>
            <a:ext cx="2457450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5253"/>
              </a:buClr>
              <a:buSzPts val="1800"/>
              <a:buFont typeface="Montserrat"/>
              <a:buNone/>
            </a:pPr>
            <a:r>
              <a:rPr b="1" i="0" lang="en-US" sz="1800" u="none">
                <a:solidFill>
                  <a:srgbClr val="565253"/>
                </a:solidFill>
                <a:latin typeface="Montserrat"/>
                <a:ea typeface="Montserrat"/>
                <a:cs typeface="Montserrat"/>
                <a:sym typeface="Montserrat"/>
              </a:rPr>
              <a:t>3. Avoid Multitasking</a:t>
            </a:r>
            <a:endParaRPr b="0" i="0" sz="1800" u="none">
              <a:solidFill>
                <a:srgbClr val="56525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rgbClr val="56525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descr="6 tips to become more productive by AVOIDING multitasking - The Business  Journals" id="181" name="Google Shape;181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83300" y="1698625"/>
            <a:ext cx="2847975" cy="260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8"/>
          <p:cNvSpPr txBox="1"/>
          <p:nvPr/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03-06-2021</a:t>
            </a:r>
            <a:endParaRPr/>
          </a:p>
        </p:txBody>
      </p:sp>
      <p:sp>
        <p:nvSpPr>
          <p:cNvPr id="187" name="Google Shape;187;p8"/>
          <p:cNvSpPr txBox="1"/>
          <p:nvPr/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 management</a:t>
            </a:r>
            <a:endParaRPr/>
          </a:p>
        </p:txBody>
      </p:sp>
      <p:sp>
        <p:nvSpPr>
          <p:cNvPr id="188" name="Google Shape;188;p8"/>
          <p:cNvSpPr txBox="1"/>
          <p:nvPr/>
        </p:nvSpPr>
        <p:spPr>
          <a:xfrm>
            <a:off x="6400800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  <p:sp>
        <p:nvSpPr>
          <p:cNvPr id="189" name="Google Shape;189;p8"/>
          <p:cNvSpPr txBox="1"/>
          <p:nvPr>
            <p:ph type="title"/>
          </p:nvPr>
        </p:nvSpPr>
        <p:spPr>
          <a:xfrm>
            <a:off x="381000" y="266700"/>
            <a:ext cx="5867400" cy="5508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b="1" i="0" lang="en-US" sz="2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Manage Time?</a:t>
            </a:r>
            <a:endParaRPr/>
          </a:p>
        </p:txBody>
      </p:sp>
      <p:sp>
        <p:nvSpPr>
          <p:cNvPr id="190" name="Google Shape;190;p8"/>
          <p:cNvSpPr txBox="1"/>
          <p:nvPr/>
        </p:nvSpPr>
        <p:spPr>
          <a:xfrm>
            <a:off x="195262" y="949325"/>
            <a:ext cx="2590800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5253"/>
              </a:buClr>
              <a:buSzPts val="1800"/>
              <a:buFont typeface="Montserrat"/>
              <a:buNone/>
            </a:pPr>
            <a:r>
              <a:rPr b="1" i="0" lang="en-US" sz="1800" u="none">
                <a:solidFill>
                  <a:srgbClr val="565253"/>
                </a:solidFill>
                <a:latin typeface="Montserrat"/>
                <a:ea typeface="Montserrat"/>
                <a:cs typeface="Montserrat"/>
                <a:sym typeface="Montserrat"/>
              </a:rPr>
              <a:t>4. Learn the power of saying No</a:t>
            </a:r>
            <a:endParaRPr/>
          </a:p>
        </p:txBody>
      </p:sp>
      <p:pic>
        <p:nvPicPr>
          <p:cNvPr descr="Learn To Say No High Resolution Stock Photography and Images - Alamy" id="191" name="Google Shape;191;p8"/>
          <p:cNvPicPr preferRelativeResize="0"/>
          <p:nvPr/>
        </p:nvPicPr>
        <p:blipFill rotWithShape="1">
          <a:blip r:embed="rId3">
            <a:alphaModFix/>
          </a:blip>
          <a:srcRect b="9927" l="0" r="1585" t="0"/>
          <a:stretch/>
        </p:blipFill>
        <p:spPr>
          <a:xfrm>
            <a:off x="76200" y="1595437"/>
            <a:ext cx="2643187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he Importance of Saying &amp;#39;No&amp;#39;" id="192" name="Google Shape;192;p8"/>
          <p:cNvPicPr preferRelativeResize="0"/>
          <p:nvPr/>
        </p:nvPicPr>
        <p:blipFill rotWithShape="1">
          <a:blip r:embed="rId4">
            <a:alphaModFix/>
          </a:blip>
          <a:srcRect b="463" l="1344" r="2224" t="20544"/>
          <a:stretch/>
        </p:blipFill>
        <p:spPr>
          <a:xfrm>
            <a:off x="76200" y="2876550"/>
            <a:ext cx="2643187" cy="226695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8"/>
          <p:cNvSpPr txBox="1"/>
          <p:nvPr/>
        </p:nvSpPr>
        <p:spPr>
          <a:xfrm>
            <a:off x="2786062" y="977900"/>
            <a:ext cx="2389187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5253"/>
              </a:buClr>
              <a:buSzPts val="1800"/>
              <a:buFont typeface="Montserrat"/>
              <a:buNone/>
            </a:pPr>
            <a:r>
              <a:rPr b="1" i="0" lang="en-US" sz="1800" u="none">
                <a:solidFill>
                  <a:srgbClr val="565253"/>
                </a:solidFill>
                <a:latin typeface="Montserrat"/>
                <a:ea typeface="Montserrat"/>
                <a:cs typeface="Montserrat"/>
                <a:sym typeface="Montserrat"/>
              </a:rPr>
              <a:t>5.Don’t get distracted</a:t>
            </a:r>
            <a:endParaRPr/>
          </a:p>
        </p:txBody>
      </p:sp>
      <p:pic>
        <p:nvPicPr>
          <p:cNvPr descr="Why Can&amp;#39;t I Focus?&amp;quot; 12 No-Fail Focus Tricks for ADHD Brains" id="194" name="Google Shape;194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790825" y="2876550"/>
            <a:ext cx="3005137" cy="22669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CUS - Don't Get Distracted! - Derek Grier Ministries" id="195" name="Google Shape;195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790825" y="1595437"/>
            <a:ext cx="3005137" cy="1281112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8"/>
          <p:cNvSpPr txBox="1"/>
          <p:nvPr/>
        </p:nvSpPr>
        <p:spPr>
          <a:xfrm>
            <a:off x="5638800" y="977900"/>
            <a:ext cx="281940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5253"/>
              </a:buClr>
              <a:buSzPts val="1800"/>
              <a:buFont typeface="Montserrat"/>
              <a:buNone/>
            </a:pPr>
            <a:r>
              <a:rPr b="1" i="0" lang="en-US" sz="1800" u="none">
                <a:solidFill>
                  <a:srgbClr val="565253"/>
                </a:solidFill>
                <a:latin typeface="Montserrat"/>
                <a:ea typeface="Montserrat"/>
                <a:cs typeface="Montserrat"/>
                <a:sym typeface="Montserrat"/>
              </a:rPr>
              <a:t>6.Leave time for relax-fun</a:t>
            </a:r>
            <a:endParaRPr/>
          </a:p>
        </p:txBody>
      </p:sp>
      <p:pic>
        <p:nvPicPr>
          <p:cNvPr descr="Fun Family Timetable of Activities:( Free, Distance Learning, Homework  Idea) | Distance learning, School holidays, Family fun" id="197" name="Google Shape;197;p8"/>
          <p:cNvPicPr preferRelativeResize="0"/>
          <p:nvPr/>
        </p:nvPicPr>
        <p:blipFill rotWithShape="1">
          <a:blip r:embed="rId7">
            <a:alphaModFix/>
          </a:blip>
          <a:srcRect b="7431" l="-727" r="1204" t="-891"/>
          <a:stretch/>
        </p:blipFill>
        <p:spPr>
          <a:xfrm>
            <a:off x="5867400" y="1595437"/>
            <a:ext cx="3200400" cy="35480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9"/>
          <p:cNvSpPr txBox="1"/>
          <p:nvPr/>
        </p:nvSpPr>
        <p:spPr>
          <a:xfrm>
            <a:off x="423862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03-06-2021</a:t>
            </a:r>
            <a:endParaRPr/>
          </a:p>
        </p:txBody>
      </p:sp>
      <p:sp>
        <p:nvSpPr>
          <p:cNvPr id="203" name="Google Shape;203;p9"/>
          <p:cNvSpPr txBox="1"/>
          <p:nvPr/>
        </p:nvSpPr>
        <p:spPr>
          <a:xfrm>
            <a:off x="3028950" y="5449887"/>
            <a:ext cx="30861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 management</a:t>
            </a:r>
            <a:endParaRPr/>
          </a:p>
        </p:txBody>
      </p:sp>
      <p:sp>
        <p:nvSpPr>
          <p:cNvPr id="204" name="Google Shape;204;p9"/>
          <p:cNvSpPr txBox="1"/>
          <p:nvPr/>
        </p:nvSpPr>
        <p:spPr>
          <a:xfrm>
            <a:off x="6400800" y="5449887"/>
            <a:ext cx="2057400" cy="30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  <p:sp>
        <p:nvSpPr>
          <p:cNvPr id="205" name="Google Shape;205;p9"/>
          <p:cNvSpPr txBox="1"/>
          <p:nvPr>
            <p:ph type="title"/>
          </p:nvPr>
        </p:nvSpPr>
        <p:spPr>
          <a:xfrm>
            <a:off x="152400" y="325437"/>
            <a:ext cx="4648200" cy="5508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b="1" i="0" lang="en-US" sz="2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 Wasters</a:t>
            </a:r>
            <a:endParaRPr/>
          </a:p>
        </p:txBody>
      </p:sp>
      <p:pic>
        <p:nvPicPr>
          <p:cNvPr descr="Time Wasters. - ppt download" id="206" name="Google Shape;20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95800" y="1046162"/>
            <a:ext cx="4176712" cy="417353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0 Time Management Mistakes Most People Fall Into" id="207" name="Google Shape;207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200" y="1046162"/>
            <a:ext cx="4343400" cy="4173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Office Theme_2">
  <a:themeElements>
    <a:clrScheme name="">
      <a:dk1>
        <a:srgbClr val="4C4C4C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0404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_2">
  <a:themeElements>
    <a:clrScheme name="">
      <a:dk1>
        <a:srgbClr val="4C4C4C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0404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2016-01-14T13:27:10Z</dcterms:created>
  <dc:creator>Divya Jetha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str>16393ꨌ￬ꨘ￬ଊ-9.1.0.4945</vt:lpstr>
  </property>
</Properties>
</file>