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43"/>
  </p:notesMasterIdLst>
  <p:sldIdLst>
    <p:sldId id="256" r:id="rId3"/>
    <p:sldId id="262" r:id="rId4"/>
    <p:sldId id="264" r:id="rId5"/>
    <p:sldId id="263" r:id="rId6"/>
    <p:sldId id="274" r:id="rId7"/>
    <p:sldId id="275" r:id="rId8"/>
    <p:sldId id="273" r:id="rId9"/>
    <p:sldId id="276" r:id="rId10"/>
    <p:sldId id="265" r:id="rId11"/>
    <p:sldId id="277" r:id="rId12"/>
    <p:sldId id="266" r:id="rId13"/>
    <p:sldId id="267" r:id="rId14"/>
    <p:sldId id="268" r:id="rId15"/>
    <p:sldId id="269" r:id="rId16"/>
    <p:sldId id="270" r:id="rId17"/>
    <p:sldId id="278" r:id="rId18"/>
    <p:sldId id="279" r:id="rId19"/>
    <p:sldId id="271" r:id="rId20"/>
    <p:sldId id="280" r:id="rId21"/>
    <p:sldId id="272" r:id="rId22"/>
    <p:sldId id="281" r:id="rId23"/>
    <p:sldId id="26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8" r:id="rId40"/>
    <p:sldId id="299" r:id="rId41"/>
    <p:sldId id="297" r:id="rId4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2B672-0DF8-47F7-BC13-E1115D19D9E6}" type="datetimeFigureOut">
              <a:rPr lang="en-IN" smtClean="0"/>
              <a:t>17-07-2020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13257-D2CD-4E60-B74D-EC4102A1BA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5597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D2B687-7FEF-47D0-AD8E-9E89720E0E86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454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3F03C-3270-4BBA-847C-A03BFCFEB0B0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947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EF342-066E-43CC-B398-620D144A4CE8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119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10F3E-6F90-4EF3-B84F-58906D423EC5}" type="datetime1">
              <a:rPr lang="en-IN" smtClean="0"/>
              <a:t>17-07-2020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8719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7C6DC-09C8-4390-8B73-CBE4A51BD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B64C70-00F6-4C89-BC2F-8AD994127ACC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5E03-0C5B-41D7-9380-CC1694F4E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202E-2092-488E-9E3E-AD2121C13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5342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99F5-84F4-4DF0-AE7C-42CE5F3568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ADF7A3-A16B-42C5-90B1-02755EE493B1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4290B-F9B6-4FB9-8AA7-3A376DD1E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A3E59-C34E-4EB2-90FF-8A0E0DD651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7105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02F2-C256-4E2D-8B67-B88DADA0E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E7B37A-C581-45B2-BD56-BD4A2B5C95BB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2FCB-7ED0-42D4-8785-DB9903B51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42CF-05C8-4508-9100-49F1A088E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9486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63B8DC-6480-44F4-B627-FE673D5E39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5B3391-0C91-4091-9FA1-FAEBC4D824E1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C00249-6477-4720-98F4-07A427C4A6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A2178-355F-4482-8A8A-80504781F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1120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091894-26C2-4C07-88A8-8A33FCE88D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2C2BB-68F5-4CC1-A576-A955A839109B}" type="datetime1">
              <a:rPr lang="en-IN" smtClean="0"/>
              <a:t>17-07-2020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52AD7D-0DE7-4615-9BBF-B789A2346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783E66-0F93-4A18-A534-D99C32649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1274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CB2033F-51D8-4081-815B-26645CB71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C9904-ECF1-4E75-8B8B-06901F1C8D95}" type="datetime1">
              <a:rPr lang="en-IN" smtClean="0"/>
              <a:t>17-07-2020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037D97-1E0E-464D-9347-4CB626E29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22CD3F-2380-460E-B562-370582A766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5808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1E7119-3A51-4C6F-A71F-DA547B0EDF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20FDC-DC1E-42D8-B0B6-03E803BA2FAD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32099C4-E129-469D-818E-3E27A1DE9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77D513-82C4-44A8-96C8-E591A15C4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841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2406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796CD-6853-42D6-8E79-A392BB8B46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79F0B-81F8-4AAD-B7E7-60D1F2BD0B21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0F9522-E31E-44DF-A292-C1D3672BD0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DBEE0A-FDDE-460F-837C-02ADA4DFA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9207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341B6-8C97-46EC-9B58-9AF90C03C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E1398-B7E8-4B29-A757-A90AAB2751D1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68E5FE-3D7E-4FDA-BD8E-EA73BBEB5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450E69-668B-460E-8D41-FACA6D509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597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8B01-966E-4AAF-8454-7743C73B9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9F2CFA-1F48-4835-A29F-7414FD201B81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2856-7659-47CF-A752-5C711B637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A2C99-7E7F-4862-8FDC-9585F3D46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3736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9085D-2DE2-4F49-978C-E8D4E22E76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1CBF5C-2EB8-4A13-AE78-478730311502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E4945-1DA1-4038-94E1-DCC9CE6F3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188-4D55-40A9-9E44-147DD592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0949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B9673B-4F84-42FE-B536-0E44D6E85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7DC982-3D80-4CBE-9411-CA2407248D12}" type="datetime1">
              <a:rPr lang="en-IN" smtClean="0"/>
              <a:t>17-07-2020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CE3599-1FE2-4C5E-9583-8159B8C05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D098B4-9D20-4523-8692-83FA9D601A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109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C4D92D-E282-4595-9F4A-DF452B947B5D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464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582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92E10-0F34-47F6-A850-585D89382343}" type="datetime1">
              <a:rPr lang="en-IN" smtClean="0"/>
              <a:t>17-07-2020</a:t>
            </a:fld>
            <a:endParaRPr lang="en-IN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344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6B6571-47AF-4AA6-8B8F-F97B416A22C4}" type="datetime1">
              <a:rPr lang="en-IN" smtClean="0"/>
              <a:t>17-07-2020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041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797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056D14-AC8B-45E2-855B-1E1049083677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33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CC0A75-F20A-47F2-ADF2-ACEAA53BAFE2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Numbers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603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 dirty="0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 dirty="0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 dirty="0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 dirty="0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92876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F0311DAF-9BDD-49B3-AD76-D8B4B7F96805}" type="datetime1">
              <a:rPr lang="en-IN" smtClean="0"/>
              <a:t>17-07-2020</a:t>
            </a:fld>
            <a:endParaRPr lang="en-IN" dirty="0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83493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Numbers</a:t>
            </a:r>
            <a:endParaRPr lang="en-IN" dirty="0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57227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E97F7489-1513-48C9-8057-F2DA2FE21954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964" y="228601"/>
            <a:ext cx="1882052" cy="5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/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/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/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/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22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FF6CFF5-1B02-4F63-AA84-DE9B59A1E78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1FB88A-C309-4527-91F2-8F8AA6744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6A8A39B3-7F19-43B6-A9A2-9F36B74A0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3C53BB86-354A-4EE4-B062-E41BDC2C0CDC}" type="datetime1">
              <a:rPr lang="en-IN" smtClean="0"/>
              <a:t>17-07-2020</a:t>
            </a:fld>
            <a:endParaRPr lang="en-IN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CBB1FF00-822D-48B8-917B-30F0BD8B81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Numbers</a:t>
            </a:r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F71003E8-2195-4938-B7E4-FCF7646686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CA951164-8761-45AF-807C-616FBDF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33" y="228600"/>
            <a:ext cx="313478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>
            <a:extLst>
              <a:ext uri="{FF2B5EF4-FFF2-40B4-BE49-F238E27FC236}">
                <a16:creationId xmlns:a16="http://schemas.microsoft.com/office/drawing/2014/main" id="{A8D16AAC-C0A6-4583-869F-8076F74CA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>
            <a:extLst>
              <a:ext uri="{FF2B5EF4-FFF2-40B4-BE49-F238E27FC236}">
                <a16:creationId xmlns:a16="http://schemas.microsoft.com/office/drawing/2014/main" id="{1C76D069-CCD7-4D31-B9CA-869FD4B35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>
            <a:extLst>
              <a:ext uri="{FF2B5EF4-FFF2-40B4-BE49-F238E27FC236}">
                <a16:creationId xmlns:a16="http://schemas.microsoft.com/office/drawing/2014/main" id="{88990CF6-B0FC-4FED-B7E5-066C9CC15C8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>
            <a:extLst>
              <a:ext uri="{FF2B5EF4-FFF2-40B4-BE49-F238E27FC236}">
                <a16:creationId xmlns:a16="http://schemas.microsoft.com/office/drawing/2014/main" id="{26070A96-A2D7-4EB5-9403-FE92737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>
            <a:extLst>
              <a:ext uri="{FF2B5EF4-FFF2-40B4-BE49-F238E27FC236}">
                <a16:creationId xmlns:a16="http://schemas.microsoft.com/office/drawing/2014/main" id="{4A8AAB03-8813-4CFC-BF1F-44ABF812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6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marL="914400" indent="-914400"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CDE80C-10FF-43BC-BD27-5164D4224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wrap="square" anchor="ctr">
            <a:normAutofit/>
          </a:bodyPr>
          <a:lstStyle/>
          <a:p>
            <a:pPr marL="0" indent="0">
              <a:buNone/>
            </a:pPr>
            <a:r>
              <a:rPr lang="en-IN" dirty="0"/>
              <a:t> 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E0B85C2-1E2D-48F9-9188-94CC0DEF3B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6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FD11F436-7E46-4797-A33D-B2DDEB1ECEF1}" type="datetime1">
              <a:rPr lang="en-IN" smtClean="0"/>
              <a:t>17-07-2020</a:t>
            </a:fld>
            <a:endParaRPr lang="en-IN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DC4A92B-7F72-4968-8F1B-2C2417D8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83493"/>
            <a:ext cx="3860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IN"/>
              <a:t>Numbers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C9E724-CC66-4165-846F-C46B8855D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57227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E97F7489-1513-48C9-8057-F2DA2FE21954}" type="slidenum">
              <a:rPr lang="en-IN" smtClean="0"/>
              <a:pPr>
                <a:spcAft>
                  <a:spcPts val="600"/>
                </a:spcAft>
              </a:pPr>
              <a:t>1</a:t>
            </a:fld>
            <a:endParaRPr lang="en-IN"/>
          </a:p>
        </p:txBody>
      </p:sp>
      <p:pic>
        <p:nvPicPr>
          <p:cNvPr id="3" name="Picture 2" descr="A picture containing indoor, doughnut, box, table&#10;&#10;Description automatically generated">
            <a:extLst>
              <a:ext uri="{FF2B5EF4-FFF2-40B4-BE49-F238E27FC236}">
                <a16:creationId xmlns:a16="http://schemas.microsoft.com/office/drawing/2014/main" id="{D40D6F47-00AA-4E2B-B73C-308C31F8C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4" y="846138"/>
            <a:ext cx="7442526" cy="49641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BA05FE-A5A4-48C6-818C-6DFC7FB22CB4}"/>
              </a:ext>
            </a:extLst>
          </p:cNvPr>
          <p:cNvSpPr txBox="1"/>
          <p:nvPr/>
        </p:nvSpPr>
        <p:spPr>
          <a:xfrm>
            <a:off x="8426718" y="3013501"/>
            <a:ext cx="3466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800" b="1"/>
              <a:t>NUMBERS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478358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2EEBAB-619E-4D01-9CBD-17809447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please !!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6EB1B4-1344-40EA-8C62-5DAC55345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8-8+8</a:t>
            </a:r>
            <a:r>
              <a:rPr lang="en-IN" dirty="0"/>
              <a:t> ÷4+4x2-2</a:t>
            </a:r>
          </a:p>
          <a:p>
            <a:pPr marL="0" indent="0">
              <a:buNone/>
            </a:pPr>
            <a:r>
              <a:rPr lang="en-IN" dirty="0"/>
              <a:t>8-8+2+4x2-2</a:t>
            </a:r>
          </a:p>
          <a:p>
            <a:pPr marL="0" indent="0">
              <a:buNone/>
            </a:pPr>
            <a:r>
              <a:rPr lang="en-IN" dirty="0"/>
              <a:t>8-8+2+8-2</a:t>
            </a:r>
          </a:p>
          <a:p>
            <a:pPr marL="0" indent="0">
              <a:buNone/>
            </a:pPr>
            <a:r>
              <a:rPr lang="en-IN" dirty="0"/>
              <a:t>8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B36A17-F240-4D16-8C20-0013D9413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1FD8B4-C6AB-423B-9A95-4F9A1939D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51F21-5774-49FA-89EF-AD641BD2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370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33F0B5-3003-465E-AF58-43C79B743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FF5D-8E6A-4B24-8C44-2D74CD412655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475A15-4BAF-42A0-B914-BD574B27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4FE39-6701-47F4-AB07-B14AE5C4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11</a:t>
            </a:fld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88504E-2885-4CCF-BB4A-05173F0ED5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11647" r="5290" b="3962"/>
          <a:stretch/>
        </p:blipFill>
        <p:spPr>
          <a:xfrm>
            <a:off x="959369" y="974361"/>
            <a:ext cx="4946755" cy="5036696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949DE324-3FAD-4927-B852-F6BCE3EFC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050" y="894627"/>
            <a:ext cx="4736581" cy="518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2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A5FEC4-2BC7-4E6A-A8C7-F7B20B7FF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6211-B0E1-48AA-B864-45EA580445D6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D91C11-5D5C-450D-8239-A0EC5F02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34DC3-242E-487C-B524-56EFDC30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12</a:t>
            </a:fld>
            <a:endParaRPr lang="en-IN"/>
          </a:p>
        </p:txBody>
      </p:sp>
      <p:pic>
        <p:nvPicPr>
          <p:cNvPr id="6" name="Picture 5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22923E68-69A8-4B05-B450-3FC5E606D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618" y="774894"/>
            <a:ext cx="5047782" cy="480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96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CE2F65-EE5C-4AD3-9615-A9E840AE6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42E44-23B2-47C2-8C3A-11A499C7EC24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AB5BA8-B17A-4C87-B985-D09718B2D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851AA-6E02-4967-8880-0A1A1AF9B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13</a:t>
            </a:fld>
            <a:endParaRPr lang="en-IN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9E1B043-7946-46E3-BBF0-A8C6891D5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69" y="244544"/>
            <a:ext cx="7814288" cy="569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95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26744A-DEFB-45D9-9586-C067FBD24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B7C21-EA5A-4D1F-9405-1E7F0A68F052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F34807-0954-453B-88D9-1B2DBA929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382921-F36D-4A7C-8D54-421A9C3F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14</a:t>
            </a:fld>
            <a:endParaRPr lang="en-IN"/>
          </a:p>
        </p:txBody>
      </p:sp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F5E5EEF8-00EB-459B-ABD2-074795B9A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" y="674556"/>
            <a:ext cx="11619047" cy="554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40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5FE8A0-D486-455A-9F64-B1642341F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43E3-6BA5-47B5-B706-BF75D16827CB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A7B55B-7D77-4032-8F71-EBA2325B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814F1-D231-45F2-B449-0BBA76813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15</a:t>
            </a:fld>
            <a:endParaRPr lang="en-IN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400DC-279F-4439-8AC4-2F38B888C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879" y="846815"/>
            <a:ext cx="8672152" cy="510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21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41B527-FEA5-48FD-95AE-A76A1C73B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this out !!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C86370-CCB8-4154-8508-21513FA9A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Find the least number, which when divided by 12, 15, 20 and 54 leaves in each case a remainder of 8.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Required number = (L.C.M. of 12, 15, 20, 54) + 8</a:t>
            </a:r>
          </a:p>
          <a:p>
            <a:pPr marL="0" indent="0">
              <a:buNone/>
            </a:pPr>
            <a:r>
              <a:rPr lang="en-US" dirty="0"/>
              <a:t>   = 540 + 8</a:t>
            </a:r>
          </a:p>
          <a:p>
            <a:pPr marL="0" indent="0">
              <a:buNone/>
            </a:pPr>
            <a:r>
              <a:rPr lang="en-US" dirty="0"/>
              <a:t>   = 548.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DE6C9D-907B-420C-8056-56B06E50A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145A2-C0FE-4215-B5E3-ED83EBF9F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05A02-C8B4-439D-BFD6-06963BF8A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353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529AC-4BBD-40E6-97C0-0180E6250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more….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ED0EE-AFA0-4B61-BC9E-A01D6BBFD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product of two numbers is 4107. If the H.C.F. of these numbers is 37, then find the greater number.</a:t>
            </a:r>
          </a:p>
          <a:p>
            <a:pPr marL="0" indent="0">
              <a:buNone/>
            </a:pPr>
            <a:r>
              <a:rPr lang="en-US" dirty="0"/>
              <a:t>Let the numbers be 37a and 37b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37a x 37b = 4107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ab = 3</a:t>
            </a:r>
          </a:p>
          <a:p>
            <a:pPr marL="0" indent="0">
              <a:buNone/>
            </a:pPr>
            <a:r>
              <a:rPr lang="en-US" dirty="0"/>
              <a:t>This is possible only if either a=1 &amp; b=3 or a=3 &amp; b=1</a:t>
            </a:r>
          </a:p>
          <a:p>
            <a:pPr marL="0" indent="0">
              <a:buNone/>
            </a:pPr>
            <a:r>
              <a:rPr lang="en-US" dirty="0"/>
              <a:t>So the numbers are 37x1 and 37 x 3</a:t>
            </a:r>
          </a:p>
          <a:p>
            <a:pPr marL="0" indent="0">
              <a:buNone/>
            </a:pPr>
            <a:r>
              <a:rPr lang="en-US" dirty="0"/>
              <a:t>Hence the greater number is 37x3=111</a:t>
            </a:r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502AD-0436-4A96-A981-DFAEC198C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3CE09-1D29-4606-81B4-62A310D8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C129-03AA-4B69-B50B-256CAA823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172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CB29F4-5499-424F-B6D4-3E3B2AF78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1B62D-0890-49A5-9B23-A615BB1B202E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624BC7-2E18-42B0-A0D0-C968E6F4F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96314-B681-407D-9B0C-1B12C37E2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18</a:t>
            </a:fld>
            <a:endParaRPr lang="en-IN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0FCD01-ECFD-4205-BB36-15B4F60BF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14" y="0"/>
            <a:ext cx="7697961" cy="633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91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B5785-8AB4-41D1-90F2-6A4F8A9BA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whether 6336 is divisible by 132.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73B9B-30FB-43D3-836D-A6632784B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number "A" is divisible by all factors of another number say "B", then "A" is divisible by "B“</a:t>
            </a:r>
          </a:p>
          <a:p>
            <a:r>
              <a:rPr lang="en-US" dirty="0"/>
              <a:t>Example factors of 6= 2*3; </a:t>
            </a:r>
          </a:p>
          <a:p>
            <a:r>
              <a:rPr lang="en-US" dirty="0"/>
              <a:t>Any number that is divisible by both 2 and 3 will be divisible by 6 always</a:t>
            </a:r>
          </a:p>
          <a:p>
            <a:r>
              <a:rPr lang="en-US" dirty="0"/>
              <a:t>In this question, we will factorize 132 in to 4*3*11 so that we can check whether all numbers are divisible by them.. </a:t>
            </a:r>
          </a:p>
          <a:p>
            <a:r>
              <a:rPr lang="en-US" dirty="0"/>
              <a:t>If yes, then the number is divisible by 132.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15553-9A1A-4864-A871-BB820FDC2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2D462-EFFD-434F-A22F-621F73B2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6F294-E0FC-4CC4-B8B0-5920D63A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101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39DD5-D360-4C78-AC93-E455F2B69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DC4E-BE03-4CF4-A6A2-2546F2DDAD44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886A1-3EA8-422B-9F5F-285FC6036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DF55A-2E7B-488A-99D1-460146C1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</a:t>
            </a:fld>
            <a:endParaRPr lang="en-IN"/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15017E-9931-4A29-BDD4-7C8175FC012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757" y="445958"/>
            <a:ext cx="7470046" cy="5607452"/>
          </a:xfrm>
        </p:spPr>
      </p:pic>
    </p:spTree>
    <p:extLst>
      <p:ext uri="{BB962C8B-B14F-4D97-AF65-F5344CB8AC3E}">
        <p14:creationId xmlns:p14="http://schemas.microsoft.com/office/powerpoint/2010/main" val="17155680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3281C-88BF-401B-BB09-766183FEE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79DAE-9582-49FD-9FD1-C6420F56D28D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D95F5B-EE14-440E-8A95-7C91A470F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619CB-9FCB-4EFA-A812-6F2A71547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20</a:t>
            </a:fld>
            <a:endParaRPr lang="en-IN"/>
          </a:p>
        </p:txBody>
      </p:sp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12C6A521-9C83-4E26-9D85-54CE2AC65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52" y="634578"/>
            <a:ext cx="5058348" cy="568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99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3D7D53-48B4-41FC-978E-848BC02C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</p:spPr>
        <p:txBody>
          <a:bodyPr/>
          <a:lstStyle/>
          <a:p>
            <a:pPr marL="0" indent="0"/>
            <a:r>
              <a:rPr lang="en-US" dirty="0"/>
              <a:t>What is the unit digit in</a:t>
            </a:r>
            <a:br>
              <a:rPr lang="en-US" dirty="0"/>
            </a:br>
            <a:r>
              <a:rPr lang="en-US" dirty="0"/>
              <a:t> {(6374)</a:t>
            </a:r>
            <a:r>
              <a:rPr lang="en-US" baseline="30000" dirty="0"/>
              <a:t>1793</a:t>
            </a:r>
            <a:r>
              <a:rPr lang="en-US" dirty="0"/>
              <a:t> x (625)</a:t>
            </a:r>
            <a:r>
              <a:rPr lang="en-US" baseline="30000" dirty="0"/>
              <a:t>317</a:t>
            </a:r>
            <a:r>
              <a:rPr lang="en-US" dirty="0"/>
              <a:t> x (341</a:t>
            </a:r>
            <a:r>
              <a:rPr lang="en-US" baseline="30000" dirty="0"/>
              <a:t>491</a:t>
            </a:r>
            <a:r>
              <a:rPr lang="en-US" dirty="0"/>
              <a:t>)}?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03B757-207D-4A4F-9FAC-C7930293C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     Unit digit in (6374)</a:t>
            </a:r>
            <a:r>
              <a:rPr lang="de-DE" baseline="30000" dirty="0"/>
              <a:t>1793</a:t>
            </a:r>
            <a:r>
              <a:rPr lang="de-DE" dirty="0"/>
              <a:t> = Unit digit in (4)</a:t>
            </a:r>
            <a:r>
              <a:rPr lang="de-DE" baseline="30000" dirty="0"/>
              <a:t>1793</a:t>
            </a:r>
            <a:endParaRPr lang="de-DE" dirty="0"/>
          </a:p>
          <a:p>
            <a:pPr>
              <a:buFont typeface="Symbol" panose="05050102010706020507" pitchFamily="18" charset="2"/>
              <a:buChar char="Þ"/>
            </a:pPr>
            <a:r>
              <a:rPr lang="de-DE" dirty="0"/>
              <a:t>Unit digit in (6374)</a:t>
            </a:r>
            <a:r>
              <a:rPr lang="de-DE" baseline="30000" dirty="0"/>
              <a:t>1793</a:t>
            </a:r>
            <a:r>
              <a:rPr lang="de-DE" dirty="0"/>
              <a:t> = Unit digit in [(4</a:t>
            </a:r>
            <a:r>
              <a:rPr lang="de-DE" baseline="30000" dirty="0"/>
              <a:t>2</a:t>
            </a:r>
            <a:r>
              <a:rPr lang="de-DE" dirty="0"/>
              <a:t>)</a:t>
            </a:r>
            <a:r>
              <a:rPr lang="de-DE" baseline="30000" dirty="0"/>
              <a:t>896</a:t>
            </a:r>
            <a:r>
              <a:rPr lang="de-DE" dirty="0"/>
              <a:t> x 4]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de-DE" dirty="0"/>
              <a:t> Unit digit in (6374)</a:t>
            </a:r>
            <a:r>
              <a:rPr lang="de-DE" baseline="30000" dirty="0"/>
              <a:t>1793</a:t>
            </a:r>
            <a:r>
              <a:rPr lang="de-DE" dirty="0"/>
              <a:t>=Unit digit in (6 x 4) = 4</a:t>
            </a:r>
          </a:p>
          <a:p>
            <a:pPr marL="0" indent="0">
              <a:buNone/>
            </a:pPr>
            <a:r>
              <a:rPr lang="de-DE" dirty="0"/>
              <a:t>Similarly, Unit digit in (625)</a:t>
            </a:r>
            <a:r>
              <a:rPr lang="de-DE" baseline="30000" dirty="0"/>
              <a:t>317</a:t>
            </a:r>
            <a:r>
              <a:rPr lang="de-DE" dirty="0"/>
              <a:t> = Unit digit in (5)</a:t>
            </a:r>
            <a:r>
              <a:rPr lang="de-DE" baseline="30000" dirty="0"/>
              <a:t>317</a:t>
            </a:r>
            <a:r>
              <a:rPr lang="de-DE" dirty="0"/>
              <a:t> = 5</a:t>
            </a:r>
          </a:p>
          <a:p>
            <a:pPr marL="0" indent="0">
              <a:buNone/>
            </a:pPr>
            <a:r>
              <a:rPr lang="de-DE" dirty="0"/>
              <a:t>And Unit digit in (341)</a:t>
            </a:r>
            <a:r>
              <a:rPr lang="de-DE" baseline="30000" dirty="0"/>
              <a:t>491</a:t>
            </a:r>
            <a:r>
              <a:rPr lang="de-DE" dirty="0"/>
              <a:t> = Unit digit in (1)</a:t>
            </a:r>
            <a:r>
              <a:rPr lang="de-DE" baseline="30000" dirty="0"/>
              <a:t>491</a:t>
            </a:r>
            <a:r>
              <a:rPr lang="de-DE" dirty="0"/>
              <a:t> = 1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Required digit = Unit digit in (4 x 5 x 1) = 0.</a:t>
            </a:r>
          </a:p>
          <a:p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5AB5AA-933B-44BD-B5C2-912015409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F7551C-5308-4216-AC4B-32B69D44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BE22F-6932-4E37-AB81-0D2710761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341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BF38F-6D3F-4A34-AB42-B5EC33926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BB17-E23C-4543-B3D9-8211A13CA4E1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E46CD-1238-49DD-A47F-ED1EBC74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03403-A069-4E3B-9592-0ADD0D16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22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24F01B-EE45-4E90-9FB2-DC7A6F28C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75" y="1633927"/>
            <a:ext cx="10537203" cy="358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66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4BB15A-256B-4A9B-879E-219D908CD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223717" cy="1143000"/>
          </a:xfrm>
        </p:spPr>
        <p:txBody>
          <a:bodyPr/>
          <a:lstStyle/>
          <a:p>
            <a:pPr algn="ctr"/>
            <a:r>
              <a:rPr lang="en-IN" dirty="0"/>
              <a:t>If 42573K is divisible by 72, then the value of K will be?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9A2CB3-AE4F-439A-8A66-7AA2802B8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57" y="1600201"/>
            <a:ext cx="11648049" cy="4892675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72 = 2 x 2 x 2 x 3 x 3 	or	 72= 8 x 9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>
                <a:sym typeface="Wingdings" panose="05000000000000000000" pitchFamily="2" charset="2"/>
              </a:rPr>
              <a:t> If a number is divisible by both 9 and 8, it will be divisible by 72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>
                <a:sym typeface="Wingdings" panose="05000000000000000000" pitchFamily="2" charset="2"/>
              </a:rPr>
              <a:t>Now apply divisibility test of 8, last 3 digits should be divisible by 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>
                <a:sym typeface="Wingdings" panose="05000000000000000000" pitchFamily="2" charset="2"/>
              </a:rPr>
              <a:t>This gives k=6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>
                <a:sym typeface="Wingdings" panose="05000000000000000000" pitchFamily="2" charset="2"/>
              </a:rPr>
              <a:t>Applying divisibility test of 9, Sum of all the digits should be divisible by 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>
                <a:sym typeface="Wingdings" panose="05000000000000000000" pitchFamily="2" charset="2"/>
              </a:rPr>
              <a:t> This also gives k=6</a:t>
            </a:r>
          </a:p>
          <a:p>
            <a:pPr marL="0" indent="0">
              <a:buNone/>
            </a:pPr>
            <a:r>
              <a:rPr lang="en-IN" dirty="0">
                <a:sym typeface="Wingdings" panose="05000000000000000000" pitchFamily="2" charset="2"/>
              </a:rPr>
              <a:t>Hence, K=6</a:t>
            </a:r>
          </a:p>
          <a:p>
            <a:pPr marL="0" indent="0">
              <a:buNone/>
            </a:pPr>
            <a:endParaRPr lang="en-IN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IN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84F9AF-2EA3-4C3C-9136-6D2CDD7FA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F6863-B68A-4505-81EF-36847EEA3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24CC3-947E-4DE3-9148-35D97A60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141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0369-7102-40B5-AC3C-DB7DA0929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3491"/>
          </a:xfrm>
        </p:spPr>
        <p:txBody>
          <a:bodyPr/>
          <a:lstStyle/>
          <a:p>
            <a:r>
              <a:rPr lang="en-IN" dirty="0"/>
              <a:t>  </a:t>
            </a:r>
            <a:br>
              <a:rPr lang="en-IN" dirty="0"/>
            </a:br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0031AD-DF27-4A0D-AA2F-EA7A0B5B1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215459"/>
            <a:ext cx="5384800" cy="4910706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The HCF of two numbers is 38 and their LCM is 98154. </a:t>
            </a:r>
          </a:p>
          <a:p>
            <a:pPr marL="0" indent="0">
              <a:buNone/>
            </a:pPr>
            <a:r>
              <a:rPr lang="en-IN" dirty="0"/>
              <a:t>If one of the numbers is 1558, what is the other number?</a:t>
            </a:r>
          </a:p>
          <a:p>
            <a:endParaRPr lang="en-IN" dirty="0"/>
          </a:p>
          <a:p>
            <a:r>
              <a:rPr lang="en-IN" dirty="0"/>
              <a:t>Let the other number be ‘a’.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43C19CE-80BE-4015-B25D-D547F83AB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215457"/>
            <a:ext cx="5384800" cy="4910707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Using the formula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HCF x LCM = Product of two numbers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38 x 98154 = 1558 x 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This gives a= </a:t>
            </a:r>
            <a:r>
              <a:rPr lang="en-IN" u="sng" dirty="0"/>
              <a:t>38 x 98154</a:t>
            </a:r>
          </a:p>
          <a:p>
            <a:pPr marL="0" indent="0">
              <a:buNone/>
            </a:pPr>
            <a:r>
              <a:rPr lang="en-IN" dirty="0"/>
              <a:t> 			1558 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a = 2394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EFA26-959A-4B6D-B107-83A77A7F1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51670-89F5-42A8-B5D3-E9885B115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3F333-30A9-4CCE-8ABB-FB9567A32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865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146FA-E341-4A90-8B4B-C3DA735FA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57198"/>
          </a:xfrm>
        </p:spPr>
        <p:txBody>
          <a:bodyPr/>
          <a:lstStyle/>
          <a:p>
            <a:r>
              <a:rPr lang="en-IN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55FA3-87B5-4180-83D6-6723D1AF2D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604911"/>
            <a:ext cx="5384800" cy="5521253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LCM of two numbers is 14 times their HCF. The sum of LCM and HCF is 600. If one number is 280, then find the other number.</a:t>
            </a:r>
          </a:p>
          <a:p>
            <a:r>
              <a:rPr lang="en-IN" dirty="0"/>
              <a:t>Let the other number be ‘a’.</a:t>
            </a:r>
          </a:p>
          <a:p>
            <a:r>
              <a:rPr lang="en-IN" dirty="0"/>
              <a:t>Let LCM=l, HCF=h</a:t>
            </a:r>
          </a:p>
          <a:p>
            <a:r>
              <a:rPr lang="en-IN" dirty="0"/>
              <a:t>280a=</a:t>
            </a:r>
            <a:r>
              <a:rPr lang="en-IN" dirty="0" err="1"/>
              <a:t>lh</a:t>
            </a:r>
            <a:endParaRPr lang="en-IN" dirty="0"/>
          </a:p>
          <a:p>
            <a:r>
              <a:rPr lang="en-IN" dirty="0"/>
              <a:t>l=14h</a:t>
            </a:r>
          </a:p>
          <a:p>
            <a:r>
              <a:rPr lang="en-IN" dirty="0" err="1"/>
              <a:t>l+h</a:t>
            </a:r>
            <a:r>
              <a:rPr lang="en-IN" dirty="0"/>
              <a:t>=600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F70AB6-3513-4E5B-907A-13E76D6BD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731837"/>
            <a:ext cx="5384800" cy="53943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15h= 600   or   h = 40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l= 14 x 40 = 560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a= </a:t>
            </a:r>
            <a:r>
              <a:rPr lang="en-IN" dirty="0" err="1"/>
              <a:t>lh</a:t>
            </a:r>
            <a:r>
              <a:rPr lang="en-IN" dirty="0"/>
              <a:t>/280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a= 560 x 40 / 280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 a= 80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A06B2-579A-4734-BA3A-D58540E76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E0015-729E-4D39-B385-7171E89B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F3ECA-6872-4DDD-9D2A-C96380465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014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EC31B-8685-486E-9762-947656432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245867"/>
          </a:xfrm>
        </p:spPr>
        <p:txBody>
          <a:bodyPr/>
          <a:lstStyle/>
          <a:p>
            <a:r>
              <a:rPr lang="en-IN" dirty="0"/>
              <a:t> 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D5C9D52-4C86-45E1-B558-A757E7E56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520505"/>
            <a:ext cx="5384800" cy="5605659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The least number of five digit which is exactly divisible by 12,15 and 18 is?</a:t>
            </a:r>
          </a:p>
          <a:p>
            <a:pPr marL="0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Smallest five-digit number = 10000.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LCM (12, 15, 18) = 180.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C424127-6043-4DC9-8BF9-17CB00BD8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520505"/>
            <a:ext cx="5384800" cy="5605659"/>
          </a:xfrm>
        </p:spPr>
        <p:txBody>
          <a:bodyPr/>
          <a:lstStyle/>
          <a:p>
            <a:r>
              <a:rPr lang="en-US" dirty="0"/>
              <a:t>(10000 / 180) gives a dividend of 55 leaves a remainder of 100.</a:t>
            </a:r>
          </a:p>
          <a:p>
            <a:r>
              <a:rPr lang="en-US" dirty="0"/>
              <a:t>Therefore, we need to add (180 - 100) = 80 to 10000 in order to make the sum divisible by 180.</a:t>
            </a:r>
          </a:p>
          <a:p>
            <a:r>
              <a:rPr lang="en-US" dirty="0"/>
              <a:t>Therefore, the answer is (10000 + 80) = 10080.</a:t>
            </a:r>
          </a:p>
          <a:p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556AF-4DB2-4FB8-B6B5-0D9982BB9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A4F29-838E-4BE7-B122-E1AC34159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7B90B-CC50-4F15-9BA0-5B123146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813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0ED94-1E0F-442F-A78A-ABC4F5E9C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          What is the unit digit in</a:t>
            </a:r>
            <a:br>
              <a:rPr lang="en-IN" dirty="0"/>
            </a:br>
            <a:r>
              <a:rPr lang="en-IN" dirty="0"/>
              <a:t> {(6374)</a:t>
            </a:r>
            <a:r>
              <a:rPr lang="en-IN" baseline="30000" dirty="0"/>
              <a:t>1793</a:t>
            </a:r>
            <a:r>
              <a:rPr lang="en-IN" dirty="0"/>
              <a:t> x (625)</a:t>
            </a:r>
            <a:r>
              <a:rPr lang="en-IN" baseline="30000" dirty="0"/>
              <a:t>317</a:t>
            </a:r>
            <a:r>
              <a:rPr lang="en-IN" dirty="0"/>
              <a:t> x (341</a:t>
            </a:r>
            <a:r>
              <a:rPr lang="en-IN" baseline="30000" dirty="0"/>
              <a:t>491</a:t>
            </a:r>
            <a:r>
              <a:rPr lang="en-IN" dirty="0"/>
              <a:t>)}?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E481A-9D0F-4108-8379-5629FEB49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4967"/>
            <a:ext cx="53848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Check for the cyclicity of 4, 5 and 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Unit digit in (6374)</a:t>
            </a:r>
            <a:r>
              <a:rPr lang="de-DE" baseline="30000" dirty="0"/>
              <a:t>1793</a:t>
            </a:r>
            <a:br>
              <a:rPr lang="de-DE" dirty="0"/>
            </a:br>
            <a:r>
              <a:rPr lang="de-DE" dirty="0"/>
              <a:t>= Unit digit in (4)</a:t>
            </a:r>
            <a:r>
              <a:rPr lang="de-DE" baseline="30000" dirty="0"/>
              <a:t>1793</a:t>
            </a:r>
            <a:br>
              <a:rPr lang="de-DE" dirty="0"/>
            </a:br>
            <a:r>
              <a:rPr lang="de-DE" dirty="0"/>
              <a:t>= Unit digit in [(4</a:t>
            </a:r>
            <a:r>
              <a:rPr lang="de-DE" baseline="30000" dirty="0"/>
              <a:t>2</a:t>
            </a:r>
            <a:r>
              <a:rPr lang="de-DE" dirty="0"/>
              <a:t>)</a:t>
            </a:r>
            <a:r>
              <a:rPr lang="de-DE" baseline="30000" dirty="0"/>
              <a:t>896</a:t>
            </a:r>
            <a:r>
              <a:rPr lang="de-DE" dirty="0"/>
              <a:t> x 4]</a:t>
            </a:r>
            <a:br>
              <a:rPr lang="de-DE" dirty="0"/>
            </a:br>
            <a:r>
              <a:rPr lang="de-DE" dirty="0"/>
              <a:t>= Unit digit in (6 x 4) = 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Unit digit in (625)</a:t>
            </a:r>
            <a:r>
              <a:rPr lang="de-DE" baseline="30000" dirty="0"/>
              <a:t>317</a:t>
            </a:r>
            <a:br>
              <a:rPr lang="de-DE" dirty="0"/>
            </a:br>
            <a:r>
              <a:rPr lang="de-DE" dirty="0"/>
              <a:t>= Unit digit in (5)</a:t>
            </a:r>
            <a:r>
              <a:rPr lang="de-DE" baseline="30000" dirty="0"/>
              <a:t>317</a:t>
            </a:r>
            <a:br>
              <a:rPr lang="de-DE" dirty="0"/>
            </a:br>
            <a:r>
              <a:rPr lang="de-DE" dirty="0"/>
              <a:t>= 5</a:t>
            </a: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89E67-1CB2-46DD-BAC7-245CEFAB3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74967"/>
            <a:ext cx="53848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Unit digit in (341)</a:t>
            </a:r>
            <a:r>
              <a:rPr lang="de-DE" baseline="30000" dirty="0"/>
              <a:t>491</a:t>
            </a:r>
            <a:br>
              <a:rPr lang="de-DE" dirty="0"/>
            </a:br>
            <a:r>
              <a:rPr lang="de-DE" dirty="0"/>
              <a:t>= Unit digit in (1)</a:t>
            </a:r>
            <a:r>
              <a:rPr lang="de-DE" baseline="30000" dirty="0"/>
              <a:t>491</a:t>
            </a:r>
            <a:br>
              <a:rPr lang="de-DE" dirty="0"/>
            </a:br>
            <a:r>
              <a:rPr lang="de-DE" dirty="0"/>
              <a:t>= 1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Required digit</a:t>
            </a:r>
            <a:br>
              <a:rPr lang="en-US" dirty="0"/>
            </a:br>
            <a:r>
              <a:rPr lang="en-US" dirty="0"/>
              <a:t>= Unit digit in (4 x 5 x 1)</a:t>
            </a:r>
            <a:br>
              <a:rPr lang="en-US" dirty="0"/>
            </a:br>
            <a:r>
              <a:rPr lang="en-US" dirty="0"/>
              <a:t>= 0</a:t>
            </a: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F796-8A94-4E71-9D50-6ECAC6BD8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98613-FBF4-4620-BF71-1B69C17A9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A03BC-AFE5-49E8-A28D-33700D5D0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719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752CA-3839-4AF2-B474-705155B54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365125"/>
          </a:xfrm>
        </p:spPr>
        <p:txBody>
          <a:bodyPr/>
          <a:lstStyle/>
          <a:p>
            <a:r>
              <a:rPr lang="en-IN" dirty="0"/>
              <a:t>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A48B-DC1F-4CBF-9982-624B1DF77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74639"/>
            <a:ext cx="5384800" cy="5851526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A number, which when divided by 32 leaves a remainder of 29. If this number is divided by 8, then the remainder will be?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Dividend= divisor x quotient + remainder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Let x be the given number and k be the quotient.</a:t>
            </a:r>
            <a:br>
              <a:rPr lang="en-US" dirty="0"/>
            </a:br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D10E7-9FDF-43FC-BD96-2125B16AE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274637"/>
            <a:ext cx="5384800" cy="585152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x = 32k + 29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x= 8(4k + 3) +5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i.e</a:t>
            </a:r>
            <a:r>
              <a:rPr lang="en-US" dirty="0"/>
              <a:t> when x is divided by 8, the quotient is 4k+3 and the remainder is 5.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78627-FB06-4F60-9E34-53F67ADE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9B84B-288C-46DF-89A8-ABD6B09D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6A183-3EF5-43D3-94D3-ECAEC7929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764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DCD28-FE86-4591-B13D-5891BBE72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19314"/>
            <a:ext cx="10972800" cy="1143000"/>
          </a:xfrm>
        </p:spPr>
        <p:txBody>
          <a:bodyPr/>
          <a:lstStyle/>
          <a:p>
            <a:r>
              <a:rPr lang="en-IN" dirty="0"/>
              <a:t>   How many numbers between 1 and 1000 will be divisible by 7?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271F9-B017-4F6E-AD13-5255BFC56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19643"/>
            <a:ext cx="10972800" cy="3706521"/>
          </a:xfrm>
        </p:spPr>
        <p:txBody>
          <a:bodyPr/>
          <a:lstStyle/>
          <a:p>
            <a:pPr lvl="0"/>
            <a:r>
              <a:rPr lang="en-US" dirty="0"/>
              <a:t>Dividing 1000 by 7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1000/7=142.8571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so 142 numbers are there between 1 to 1000 are divisible by 7</a:t>
            </a:r>
            <a:endParaRPr lang="en-IN" dirty="0"/>
          </a:p>
          <a:p>
            <a:pPr lvl="0"/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6776B-5C13-4965-9B89-499AE9D45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E866A-51B8-4732-B050-E007D832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BA633-42A5-4637-96FF-4203D7C66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096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4FB2B8-105B-4947-A689-5A96F13A4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289A-61EA-4732-A734-A69B243AEC66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C3EA94-7CC0-4DBB-93DE-E6CB9B37A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E8652-D3FA-40DD-B9A0-F4583FE57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</a:t>
            </a:fld>
            <a:endParaRPr lang="en-IN"/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D3E7494-3950-442D-A038-A1D9BED67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472" y="839450"/>
            <a:ext cx="8732799" cy="511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155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7A8B4-FE57-49C2-B67A-D3F9EFFB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57198"/>
          </a:xfrm>
        </p:spPr>
        <p:txBody>
          <a:bodyPr/>
          <a:lstStyle/>
          <a:p>
            <a:pPr algn="ctr"/>
            <a:r>
              <a:rPr lang="en-IN" dirty="0"/>
              <a:t>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84F29-385A-499E-921D-BD1496F992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534572"/>
            <a:ext cx="5384800" cy="5795891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How many numbers between 55 and 555, including both the extreme values, is divided by 5?</a:t>
            </a:r>
          </a:p>
          <a:p>
            <a:endParaRPr lang="en-US" dirty="0"/>
          </a:p>
          <a:p>
            <a:r>
              <a:rPr lang="en-US" dirty="0"/>
              <a:t>The sequence of this series is as follows 55, 60, 65, 70, 75, ……, 545, 550, 555.</a:t>
            </a:r>
          </a:p>
          <a:p>
            <a:endParaRPr lang="en-US" dirty="0"/>
          </a:p>
          <a:p>
            <a:r>
              <a:rPr lang="en-US" dirty="0"/>
              <a:t>This is an A.P with nth term 555, first term, a= 55, d=5</a:t>
            </a:r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72813F-E2E3-41CB-96D8-985C3E7D3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858129"/>
            <a:ext cx="5384800" cy="5268035"/>
          </a:xfrm>
        </p:spPr>
        <p:txBody>
          <a:bodyPr/>
          <a:lstStyle/>
          <a:p>
            <a:r>
              <a:rPr lang="pt-BR" b="1" dirty="0"/>
              <a:t>a</a:t>
            </a:r>
            <a:r>
              <a:rPr lang="pt-BR" b="1" baseline="-25000" dirty="0"/>
              <a:t>n</a:t>
            </a:r>
            <a:r>
              <a:rPr lang="pt-BR" b="1" dirty="0"/>
              <a:t> = a + (n − 1) × d</a:t>
            </a:r>
          </a:p>
          <a:p>
            <a:endParaRPr lang="pt-BR" b="1" dirty="0"/>
          </a:p>
          <a:p>
            <a:r>
              <a:rPr lang="pt-BR" b="1" dirty="0"/>
              <a:t> </a:t>
            </a:r>
            <a:r>
              <a:rPr lang="pt-BR" dirty="0"/>
              <a:t>555 = 55+(n-1)5</a:t>
            </a:r>
          </a:p>
          <a:p>
            <a:endParaRPr lang="pt-BR" dirty="0"/>
          </a:p>
          <a:p>
            <a:r>
              <a:rPr lang="pt-BR" dirty="0"/>
              <a:t> 500 = 5n – 5</a:t>
            </a:r>
          </a:p>
          <a:p>
            <a:endParaRPr lang="pt-BR" dirty="0"/>
          </a:p>
          <a:p>
            <a:r>
              <a:rPr lang="pt-BR" dirty="0"/>
              <a:t> n = 505/5</a:t>
            </a:r>
          </a:p>
          <a:p>
            <a:endParaRPr lang="pt-BR" dirty="0"/>
          </a:p>
          <a:p>
            <a:r>
              <a:rPr lang="pt-BR" dirty="0"/>
              <a:t> n =101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D1B4C-DC47-4EF2-B726-CC586B96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44D2F-A831-453D-9B8A-A85A85AC0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C4A67-E549-423B-B1D3-09B2E417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458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7465-6466-4DD3-98D2-C50504C3A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991" y="223644"/>
            <a:ext cx="9392529" cy="1977793"/>
          </a:xfrm>
        </p:spPr>
        <p:txBody>
          <a:bodyPr/>
          <a:lstStyle/>
          <a:p>
            <a:r>
              <a:rPr lang="en-IN" sz="4000" dirty="0"/>
              <a:t>        If 50 is added to the 50% of the same number, then the number becomes itself. What is the number?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780EE-79D5-4EF8-9996-962C744A5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01437"/>
            <a:ext cx="10972800" cy="4086821"/>
          </a:xfrm>
        </p:spPr>
        <p:txBody>
          <a:bodyPr/>
          <a:lstStyle/>
          <a:p>
            <a:r>
              <a:rPr lang="en-IN" dirty="0"/>
              <a:t>Let the number be ‘a’</a:t>
            </a:r>
          </a:p>
          <a:p>
            <a:endParaRPr lang="en-IN" dirty="0"/>
          </a:p>
          <a:p>
            <a:r>
              <a:rPr lang="en-IN" dirty="0"/>
              <a:t>50+a/2 =a</a:t>
            </a:r>
          </a:p>
          <a:p>
            <a:endParaRPr lang="en-IN" dirty="0"/>
          </a:p>
          <a:p>
            <a:r>
              <a:rPr lang="en-IN" dirty="0"/>
              <a:t>a/2 =50 </a:t>
            </a:r>
          </a:p>
          <a:p>
            <a:endParaRPr lang="en-IN" dirty="0"/>
          </a:p>
          <a:p>
            <a:r>
              <a:rPr lang="en-IN" dirty="0"/>
              <a:t>a=100</a:t>
            </a:r>
          </a:p>
          <a:p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35BABF-5663-4240-BD37-4B00876C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A87B5-0748-40B2-82DF-2B3A7255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9D1BE-34BA-4A1B-BE1C-BA627798F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77020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740979-9426-4173-8B53-87DEF49A2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2851"/>
            <a:ext cx="9903656" cy="1712743"/>
          </a:xfrm>
        </p:spPr>
        <p:txBody>
          <a:bodyPr/>
          <a:lstStyle/>
          <a:p>
            <a:r>
              <a:rPr lang="en-IN" dirty="0"/>
              <a:t>      The smallest number by which 66 must be multiplied to make the resultant divisible by 18?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32E7C46-66CD-47BC-8DE3-55C9AB981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655594"/>
            <a:ext cx="10972800" cy="3470570"/>
          </a:xfrm>
        </p:spPr>
        <p:txBody>
          <a:bodyPr/>
          <a:lstStyle/>
          <a:p>
            <a:endParaRPr lang="en-IN" dirty="0"/>
          </a:p>
          <a:p>
            <a:r>
              <a:rPr lang="en-IN" dirty="0"/>
              <a:t>66 = 6 x 11</a:t>
            </a:r>
          </a:p>
          <a:p>
            <a:endParaRPr lang="en-IN" dirty="0"/>
          </a:p>
          <a:p>
            <a:r>
              <a:rPr lang="en-IN" dirty="0"/>
              <a:t>18 = 6 x 3</a:t>
            </a:r>
          </a:p>
          <a:p>
            <a:endParaRPr lang="en-IN" dirty="0"/>
          </a:p>
          <a:p>
            <a:r>
              <a:rPr lang="en-IN" dirty="0"/>
              <a:t> Clearly, 66 must be multiplied by 3 to be divisible by 18.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2EF4C-04E2-43F3-ACA8-9AC09376C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109AF-D89B-406B-A56E-29D503A85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67EA-E7DB-4BEF-BB08-F9B6E3B4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77423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749715B-9536-409F-9E9C-E09F3DD36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2-2+2-2+2-2….101 Terms=?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6D05FA-9A08-4562-A928-6A58813CA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57399"/>
            <a:ext cx="10972800" cy="4525963"/>
          </a:xfrm>
        </p:spPr>
        <p:txBody>
          <a:bodyPr/>
          <a:lstStyle/>
          <a:p>
            <a:r>
              <a:rPr lang="en-IN" dirty="0"/>
              <a:t> Clearly, alternate positive and negative values of 2 will get cancelled till 100 terms.</a:t>
            </a:r>
          </a:p>
          <a:p>
            <a:endParaRPr lang="en-IN" dirty="0"/>
          </a:p>
          <a:p>
            <a:r>
              <a:rPr lang="en-IN" dirty="0"/>
              <a:t>101th term would again be 2 which is not cancelled</a:t>
            </a:r>
          </a:p>
          <a:p>
            <a:endParaRPr lang="en-IN" dirty="0"/>
          </a:p>
          <a:p>
            <a:r>
              <a:rPr lang="en-IN" dirty="0"/>
              <a:t>So the answer is 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0E6132-99F0-4271-BC79-8F36FAD0E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8F9C6-7B1F-416D-B8F8-4C6596C58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1B7D3-5722-4628-9430-2E69386E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57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DAA7D-8C46-4A81-A4F9-C347450B0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6+12+18+24+…..60, is equal to?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5FAEE-EFCB-4710-BE1E-9A5F298FA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 It is an AP with first term , a=6, common difference, d= 6 and no: of terms, n= 10</a:t>
            </a:r>
          </a:p>
          <a:p>
            <a:endParaRPr lang="en-IN" dirty="0"/>
          </a:p>
          <a:p>
            <a:r>
              <a:rPr lang="en-IN" dirty="0"/>
              <a:t>Sum of n terms of an AP, Sn= n/2[ 2a+(n-1)d]</a:t>
            </a:r>
          </a:p>
          <a:p>
            <a:endParaRPr lang="en-IN" dirty="0"/>
          </a:p>
          <a:p>
            <a:r>
              <a:rPr lang="en-IN" dirty="0"/>
              <a:t>So, required sum = 5[ 12+(9x6)]</a:t>
            </a:r>
          </a:p>
          <a:p>
            <a:endParaRPr lang="en-IN" dirty="0"/>
          </a:p>
          <a:p>
            <a:r>
              <a:rPr lang="en-IN" dirty="0"/>
              <a:t> required sum = 5 x 66 = 330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11759-47C8-4391-BF8A-09C675AB4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60FAE-A739-47C5-A01D-AD29CB92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DBBF4-849C-4D75-BBF9-588C6388E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044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4B30A-4A40-45B0-AD58-F8C81FBF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79092"/>
            <a:ext cx="10972800" cy="1856145"/>
          </a:xfrm>
        </p:spPr>
        <p:txBody>
          <a:bodyPr/>
          <a:lstStyle/>
          <a:p>
            <a:r>
              <a:rPr lang="en-IN" dirty="0"/>
              <a:t>¾ of a number is 20 more than half of the same number. What is the required number?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79D6C-372D-4B90-851B-B6554B5CA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335237"/>
            <a:ext cx="10972800" cy="3917062"/>
          </a:xfrm>
        </p:spPr>
        <p:txBody>
          <a:bodyPr/>
          <a:lstStyle/>
          <a:p>
            <a:r>
              <a:rPr lang="en-IN" dirty="0"/>
              <a:t> let the number be ‘a’</a:t>
            </a:r>
          </a:p>
          <a:p>
            <a:endParaRPr lang="en-IN" dirty="0"/>
          </a:p>
          <a:p>
            <a:r>
              <a:rPr lang="en-IN" dirty="0"/>
              <a:t>3a/4 = 20 + a/2</a:t>
            </a:r>
          </a:p>
          <a:p>
            <a:endParaRPr lang="en-IN" dirty="0"/>
          </a:p>
          <a:p>
            <a:r>
              <a:rPr lang="en-IN" dirty="0"/>
              <a:t>a/4= 20</a:t>
            </a:r>
          </a:p>
          <a:p>
            <a:endParaRPr lang="en-IN" dirty="0"/>
          </a:p>
          <a:p>
            <a:r>
              <a:rPr lang="en-IN" dirty="0"/>
              <a:t>a= 80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83FE7-6EDF-403C-8F2E-C8307C9A7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17812-95A7-424B-8B94-E3A3DB6E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01CCB-126E-4843-930C-6D9348E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73141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E4F95-82F5-433A-A687-02F1445B4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251852" cy="1143000"/>
          </a:xfrm>
        </p:spPr>
        <p:txBody>
          <a:bodyPr/>
          <a:lstStyle/>
          <a:p>
            <a:r>
              <a:rPr lang="en-IN" dirty="0"/>
              <a:t>Find the unit digit of 251^97 + 44^65 + 63^63 + (34*76)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20DA0-932A-453B-A6E3-8D8B67D54F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984738"/>
            <a:ext cx="5384800" cy="5215059"/>
          </a:xfrm>
        </p:spPr>
        <p:txBody>
          <a:bodyPr/>
          <a:lstStyle/>
          <a:p>
            <a:r>
              <a:rPr lang="en-IN" dirty="0"/>
              <a:t>unit digit of 251^97 = 1</a:t>
            </a:r>
          </a:p>
          <a:p>
            <a:endParaRPr lang="en-IN" dirty="0"/>
          </a:p>
          <a:p>
            <a:r>
              <a:rPr lang="en-IN" dirty="0"/>
              <a:t>unit digit of 44^65 = 4</a:t>
            </a:r>
          </a:p>
          <a:p>
            <a:endParaRPr lang="en-IN" dirty="0"/>
          </a:p>
          <a:p>
            <a:r>
              <a:rPr lang="en-IN" dirty="0"/>
              <a:t>unit digit of 63^63 = 7</a:t>
            </a:r>
          </a:p>
          <a:p>
            <a:endParaRPr lang="en-IN" dirty="0"/>
          </a:p>
          <a:p>
            <a:r>
              <a:rPr lang="en-IN" dirty="0"/>
              <a:t>unit digit of 34*76 = 4</a:t>
            </a:r>
          </a:p>
          <a:p>
            <a:endParaRPr lang="en-IN" dirty="0"/>
          </a:p>
          <a:p>
            <a:r>
              <a:rPr lang="en-IN" dirty="0"/>
              <a:t>1+4+7+4= 16 =&gt; unit digit =6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69839F-AD74-45C0-89FB-43F6C0E4B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677032"/>
            <a:ext cx="5384800" cy="4525963"/>
          </a:xfrm>
        </p:spPr>
        <p:txBody>
          <a:bodyPr/>
          <a:lstStyle/>
          <a:p>
            <a:endParaRPr lang="en-IN" dirty="0"/>
          </a:p>
          <a:p>
            <a:endParaRPr lang="en-IN" dirty="0"/>
          </a:p>
          <a:p>
            <a:r>
              <a:rPr lang="en-IN" dirty="0"/>
              <a:t>Apply cyclicity of numbers</a:t>
            </a:r>
          </a:p>
          <a:p>
            <a:endParaRPr lang="en-IN" dirty="0"/>
          </a:p>
          <a:p>
            <a:r>
              <a:rPr lang="en-IN" dirty="0"/>
              <a:t>Add all the unit digits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0E084-4214-428E-9ED6-1825782A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0CE22-77FA-4288-928D-2655EB72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DDB79-1146-4BEC-914D-876FDE85F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9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D1617-9912-41DC-AA1F-82D08D39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107 x 107 + 93 x 93 =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47831-DAA1-4399-BBBD-FC8913F49C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/>
              <a:t> 107 = 100+7</a:t>
            </a:r>
          </a:p>
          <a:p>
            <a:r>
              <a:rPr lang="en-IN" dirty="0"/>
              <a:t> 93   = 100-7</a:t>
            </a:r>
          </a:p>
          <a:p>
            <a:endParaRPr lang="en-IN" dirty="0"/>
          </a:p>
          <a:p>
            <a:r>
              <a:rPr lang="en-IN" dirty="0"/>
              <a:t> a=100, b=7</a:t>
            </a:r>
          </a:p>
          <a:p>
            <a:r>
              <a:rPr lang="en-IN" dirty="0"/>
              <a:t>We have:</a:t>
            </a:r>
          </a:p>
          <a:p>
            <a:endParaRPr lang="en-IN" dirty="0"/>
          </a:p>
          <a:p>
            <a:r>
              <a:rPr lang="en-IN" dirty="0"/>
              <a:t>[(a+b)^2 +(a-b)^2]</a:t>
            </a:r>
          </a:p>
          <a:p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951D8-37BC-44CA-8CBD-DCD5A7253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4535" y="1600201"/>
            <a:ext cx="6067865" cy="4525963"/>
          </a:xfrm>
        </p:spPr>
        <p:txBody>
          <a:bodyPr/>
          <a:lstStyle/>
          <a:p>
            <a:r>
              <a:rPr lang="en-IN" dirty="0"/>
              <a:t>[(a+b)^2 +(a-b)^2] = 2[a^2 +b^2]</a:t>
            </a:r>
          </a:p>
          <a:p>
            <a:endParaRPr lang="en-IN" dirty="0"/>
          </a:p>
          <a:p>
            <a:r>
              <a:rPr lang="en-IN" dirty="0"/>
              <a:t>107x107+93x93 = 2[100^2 + 7^2]</a:t>
            </a:r>
          </a:p>
          <a:p>
            <a:endParaRPr lang="en-IN" dirty="0"/>
          </a:p>
          <a:p>
            <a:r>
              <a:rPr lang="en-IN" dirty="0"/>
              <a:t>2[10000+49] = 20098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9F3350-A3A7-4838-95F6-2297B127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8833A7-1334-4CB3-AFC7-5DCC226B0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CF9DE-F9C3-483F-B88F-2A0DCEF1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661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596FD-A19A-4479-A2F9-43AC5D46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649"/>
            <a:ext cx="10972800" cy="1919760"/>
          </a:xfrm>
        </p:spPr>
        <p:txBody>
          <a:bodyPr/>
          <a:lstStyle/>
          <a:p>
            <a:r>
              <a:rPr lang="en-IN" dirty="0"/>
              <a:t> Find </a:t>
            </a:r>
            <a:r>
              <a:rPr lang="en-IN" u="sng" dirty="0"/>
              <a:t>(469 + 174)</a:t>
            </a:r>
            <a:r>
              <a:rPr lang="en-IN" u="sng" baseline="30000" dirty="0"/>
              <a:t>2</a:t>
            </a:r>
            <a:r>
              <a:rPr lang="en-IN" u="sng" dirty="0"/>
              <a:t> - (469 - 174)</a:t>
            </a:r>
            <a:r>
              <a:rPr lang="en-IN" u="sng" baseline="30000" dirty="0"/>
              <a:t>2     </a:t>
            </a:r>
            <a:br>
              <a:rPr lang="en-IN" u="sng" baseline="30000" dirty="0"/>
            </a:br>
            <a:r>
              <a:rPr lang="en-IN" baseline="30000" dirty="0"/>
              <a:t>			469 x 174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FDA21-4B88-4250-8EF2-4519B41766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955409"/>
            <a:ext cx="10714892" cy="4170755"/>
          </a:xfrm>
        </p:spPr>
        <p:txBody>
          <a:bodyPr/>
          <a:lstStyle/>
          <a:p>
            <a:pPr lvl="0"/>
            <a:r>
              <a:rPr lang="en-IN" dirty="0"/>
              <a:t> Here a=469, b=174</a:t>
            </a:r>
          </a:p>
          <a:p>
            <a:pPr lvl="0"/>
            <a:endParaRPr lang="en-IN" dirty="0"/>
          </a:p>
          <a:p>
            <a:pPr lvl="0"/>
            <a:r>
              <a:rPr lang="en-IN" dirty="0"/>
              <a:t> [(</a:t>
            </a:r>
            <a:r>
              <a:rPr lang="en-IN" dirty="0" err="1"/>
              <a:t>a+b</a:t>
            </a:r>
            <a:r>
              <a:rPr lang="en-IN" dirty="0"/>
              <a:t>)^2 - (a-b)^2] = 4ab</a:t>
            </a:r>
          </a:p>
          <a:p>
            <a:pPr lvl="0"/>
            <a:endParaRPr lang="en-IN" dirty="0"/>
          </a:p>
          <a:p>
            <a:pPr lvl="0"/>
            <a:r>
              <a:rPr lang="en-IN" dirty="0"/>
              <a:t> 4ab /ab = 4</a:t>
            </a:r>
          </a:p>
          <a:p>
            <a:pPr lvl="0"/>
            <a:endParaRPr lang="en-IN" dirty="0"/>
          </a:p>
          <a:p>
            <a:pPr lvl="0"/>
            <a:r>
              <a:rPr lang="en-IN" dirty="0"/>
              <a:t> Required answer = 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C5DB7-7716-4219-8282-E0EB1C81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5ACD2-0967-41F8-BC10-E78E3DA64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9BBF3-64D9-4A21-9792-435B8C141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314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955F-74E0-42E7-9343-E04EFEF4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(25)</a:t>
            </a:r>
            <a:r>
              <a:rPr lang="en-IN" baseline="30000" dirty="0"/>
              <a:t>7.5</a:t>
            </a:r>
            <a:r>
              <a:rPr lang="en-IN" dirty="0"/>
              <a:t> x (5)</a:t>
            </a:r>
            <a:r>
              <a:rPr lang="en-IN" baseline="30000" dirty="0"/>
              <a:t>2.5</a:t>
            </a:r>
            <a:r>
              <a:rPr lang="en-IN" dirty="0"/>
              <a:t> ÷ (125)</a:t>
            </a:r>
            <a:r>
              <a:rPr lang="en-IN" baseline="30000" dirty="0"/>
              <a:t>1.5</a:t>
            </a:r>
            <a:r>
              <a:rPr lang="en-IN" dirty="0"/>
              <a:t> = 5</a:t>
            </a:r>
            <a:r>
              <a:rPr lang="en-IN" baseline="30000" dirty="0"/>
              <a:t>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63336-B3E2-4A38-B8CF-D7F648E0A0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600201"/>
            <a:ext cx="9955238" cy="4525963"/>
          </a:xfrm>
        </p:spPr>
        <p:txBody>
          <a:bodyPr/>
          <a:lstStyle/>
          <a:p>
            <a:r>
              <a:rPr lang="en-IN" dirty="0"/>
              <a:t> Using the laws of indices, </a:t>
            </a:r>
          </a:p>
          <a:p>
            <a:endParaRPr lang="en-IN" dirty="0"/>
          </a:p>
          <a:p>
            <a:pPr marL="0" indent="0">
              <a:buNone/>
            </a:pPr>
            <a:r>
              <a:rPr lang="en-IN" dirty="0"/>
              <a:t>LHS 	= 5 raised to the power [(2 x 7.5) + 2.5 – (3 x 1.5)] 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 	= 5 raised to the power [15+2.5 – 4.5]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 	= 5 raised to the power 13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6C256-76DD-4533-AA37-6AD21D54D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E4E2-3B14-4ECF-A8B8-56E58469A2EB}" type="datetime1">
              <a:rPr lang="en-IN" smtClean="0"/>
              <a:t>17-07-2020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A18BE1-26D5-4926-B578-F353A85C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796CC-2DFE-4040-8542-432DD269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688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4E1412-087A-4782-8AEF-A0C2F7320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3C90-F98E-4FD8-AC1C-4A1D3315AB04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DC2BF-65C5-45A3-8747-03C4EAFA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0233D-8FD3-42DE-B39F-8C3F21396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4</a:t>
            </a:fld>
            <a:endParaRPr lang="en-IN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62F4527-506E-4B61-8FE9-7CCFD2D602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2662" r="-984" b="-2662"/>
          <a:stretch/>
        </p:blipFill>
        <p:spPr>
          <a:xfrm>
            <a:off x="1030493" y="844413"/>
            <a:ext cx="9893508" cy="55650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17AF5C-57E2-4655-9F32-6FB3B8F78E7E}"/>
              </a:ext>
            </a:extLst>
          </p:cNvPr>
          <p:cNvSpPr txBox="1"/>
          <p:nvPr/>
        </p:nvSpPr>
        <p:spPr>
          <a:xfrm>
            <a:off x="6863937" y="1140169"/>
            <a:ext cx="308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2">
                    <a:lumMod val="10000"/>
                  </a:schemeClr>
                </a:solidFill>
              </a:rPr>
              <a:t>s</a:t>
            </a:r>
            <a:endParaRPr lang="en-IN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834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BF38F-6D3F-4A34-AB42-B5EC33926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BB17-E23C-4543-B3D9-8211A13CA4E1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E46CD-1238-49DD-A47F-ED1EBC74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03403-A069-4E3B-9592-0ADD0D16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40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24F01B-EE45-4E90-9FB2-DC7A6F28C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75" y="1633927"/>
            <a:ext cx="10537203" cy="358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8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908AAA-6A99-406B-A79D-E00DE22FE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this out !!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13B3B2-DA95-410F-8001-E51871088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If 3</a:t>
            </a:r>
            <a:r>
              <a:rPr lang="en-US" baseline="30000" dirty="0"/>
              <a:t>(</a:t>
            </a:r>
            <a:r>
              <a:rPr lang="en-US" i="1" baseline="30000" dirty="0"/>
              <a:t>x</a:t>
            </a:r>
            <a:r>
              <a:rPr lang="en-US" baseline="30000" dirty="0"/>
              <a:t> - </a:t>
            </a:r>
            <a:r>
              <a:rPr lang="en-US" i="1" baseline="30000" dirty="0"/>
              <a:t>y</a:t>
            </a:r>
            <a:r>
              <a:rPr lang="en-US" baseline="30000" dirty="0"/>
              <a:t>)</a:t>
            </a:r>
            <a:r>
              <a:rPr lang="en-US" dirty="0"/>
              <a:t> = 27 and 3</a:t>
            </a:r>
            <a:r>
              <a:rPr lang="en-US" baseline="30000" dirty="0"/>
              <a:t>(</a:t>
            </a:r>
            <a:r>
              <a:rPr lang="en-US" i="1" baseline="30000" dirty="0"/>
              <a:t>x</a:t>
            </a:r>
            <a:r>
              <a:rPr lang="en-US" baseline="30000" dirty="0"/>
              <a:t> + </a:t>
            </a:r>
            <a:r>
              <a:rPr lang="en-US" i="1" baseline="30000" dirty="0"/>
              <a:t>y</a:t>
            </a:r>
            <a:r>
              <a:rPr lang="en-US" baseline="30000" dirty="0"/>
              <a:t>)</a:t>
            </a:r>
            <a:r>
              <a:rPr lang="en-US" dirty="0"/>
              <a:t> = 243, then find x and y.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 3^(x-y)= 3^3,    3^(x+y) = 3^5					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 x-y = 3, x+y = 5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 2x = 8 or x=4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/>
              <a:t>  y=1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F175F-08E6-4EF9-90D8-C4126B57C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B4D4A6-8140-44BC-A05D-A4564E60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12036-0298-44F8-AF93-AC2F5E60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404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3B9EB-B85B-400C-A10B-FF7420C92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Try this out 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2B691-EF93-46B1-8E09-71841165B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(25)</a:t>
            </a:r>
            <a:r>
              <a:rPr lang="en-IN" baseline="30000" dirty="0"/>
              <a:t>7.5</a:t>
            </a:r>
            <a:r>
              <a:rPr lang="en-IN" dirty="0"/>
              <a:t> x (5)</a:t>
            </a:r>
            <a:r>
              <a:rPr lang="en-IN" baseline="30000" dirty="0"/>
              <a:t>2.5</a:t>
            </a:r>
            <a:r>
              <a:rPr lang="en-IN" dirty="0"/>
              <a:t> ÷ (125)</a:t>
            </a:r>
            <a:r>
              <a:rPr lang="en-IN" baseline="30000" dirty="0"/>
              <a:t>1.5</a:t>
            </a:r>
            <a:r>
              <a:rPr lang="en-IN" dirty="0"/>
              <a:t> = 5</a:t>
            </a:r>
            <a:r>
              <a:rPr lang="en-IN" baseline="30000" dirty="0"/>
              <a:t>?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(25)</a:t>
            </a:r>
            <a:r>
              <a:rPr lang="en-IN" baseline="30000" dirty="0"/>
              <a:t>7.5</a:t>
            </a:r>
            <a:r>
              <a:rPr lang="en-IN" dirty="0"/>
              <a:t> x (5)</a:t>
            </a:r>
            <a:r>
              <a:rPr lang="en-IN" baseline="30000" dirty="0"/>
              <a:t>2.5</a:t>
            </a:r>
            <a:r>
              <a:rPr lang="en-IN" dirty="0"/>
              <a:t> ÷ (125)</a:t>
            </a:r>
            <a:r>
              <a:rPr lang="en-IN" baseline="30000" dirty="0"/>
              <a:t>1.5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(5^2)^7.5  x  (5)^2.5 ÷ (5^3)^1.5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5^(2 x 7.5) x (5)^2.5 ÷ 5^(3 x 1.5)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(5^15) x (5^2.5) ÷(5^4.5)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 5^(15+2.5 -4.5)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 5^13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13 Answer.</a:t>
            </a:r>
          </a:p>
          <a:p>
            <a:pPr>
              <a:buFont typeface="Symbol" panose="05050102010706020507" pitchFamily="18" charset="2"/>
              <a:buChar char="Þ"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4C907-F04A-483C-A51C-79C395F8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23099-6254-4209-8DA7-804DFFCE8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1E44C-C34A-4C08-B091-56C2D761F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343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3D0018-1F4A-4644-AE6F-0A7772FA3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 your memory</a:t>
            </a:r>
            <a:endParaRPr lang="en-IN" dirty="0"/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1706338-069B-41D4-BA10-D5AE9FFA8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0" t="13970" r="17456" b="47197"/>
          <a:stretch/>
        </p:blipFill>
        <p:spPr>
          <a:xfrm>
            <a:off x="2773550" y="1190397"/>
            <a:ext cx="5964050" cy="5072875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E3F529-90D9-48AB-A721-4D39A06CD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02F-C4CF-4BF3-92FE-5286BC34520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6DFCB7-0020-4E96-BF6B-85C6E1985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EF236-9D06-46B3-804A-7B3650D6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8207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6EF0C-7DF2-483F-9E0F-F58D5528D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unknown: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C540B-D4DF-429F-94FA-5943827FD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x/</a:t>
            </a:r>
            <a:r>
              <a:rPr lang="en-IN" dirty="0"/>
              <a:t> √128 = √162 /x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x^2= √(128 * 162)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x^2= √(64 * 2*2*81)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x=8*2*9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IN" dirty="0"/>
              <a:t>  x = 144</a:t>
            </a:r>
          </a:p>
          <a:p>
            <a:pPr>
              <a:buFont typeface="Symbol" panose="05050102010706020507" pitchFamily="18" charset="2"/>
              <a:buChar char="Þ"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20D6C-F33C-422C-A0AB-4655D3DDF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9F703-7D92-45DD-8B0D-C44EC95E785F}" type="datetime1">
              <a:rPr lang="en-IN" smtClean="0"/>
              <a:t>17-07-2020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80088-3D63-4E64-B570-2E57717B8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8E5F8-58ED-4540-9930-04ACD99F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597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82BCF3-4834-4D4F-9E62-2502B9AE1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2A57-C1AF-4306-8DF9-CC7108777489}" type="datetime1">
              <a:rPr lang="en-IN" smtClean="0"/>
              <a:t>17-07-2020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1EE68-52CD-44D9-941D-C894ADB76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0907F-BA0C-4001-A027-5FCD6482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7489-1513-48C9-8057-F2DA2FE21954}" type="slidenum">
              <a:rPr lang="en-IN" smtClean="0"/>
              <a:t>9</a:t>
            </a:fld>
            <a:endParaRPr lang="en-IN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F4F24E7-261E-4E11-A1C7-EFF7F258A2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2"/>
          <a:stretch/>
        </p:blipFill>
        <p:spPr>
          <a:xfrm>
            <a:off x="2538214" y="539647"/>
            <a:ext cx="6139061" cy="546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67575"/>
      </p:ext>
    </p:extLst>
  </p:cSld>
  <p:clrMapOvr>
    <a:masterClrMapping/>
  </p:clrMapOvr>
</p:sld>
</file>

<file path=ppt/theme/theme1.xml><?xml version="1.0" encoding="utf-8"?>
<a:theme xmlns:a="http://schemas.openxmlformats.org/drawingml/2006/main" name="talewind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lewind" id="{36FB5148-48AB-4803-9F1E-A6A0F609A255}" vid="{0717F982-0A64-4C4C-A9C4-6AB681093FC2}"/>
    </a:ext>
  </a:extLst>
</a:theme>
</file>

<file path=ppt/theme/theme2.xml><?xml version="1.0" encoding="utf-8"?>
<a:theme xmlns:a="http://schemas.openxmlformats.org/drawingml/2006/main" name="1_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mplet" id="{2B72D385-CA4F-4EB9-8D35-6117A4A61494}" vid="{52E330C9-003B-440F-AEEC-8C7E81CBF1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1837</Words>
  <Application>Microsoft Office PowerPoint</Application>
  <PresentationFormat>Widescreen</PresentationFormat>
  <Paragraphs>350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Symbol</vt:lpstr>
      <vt:lpstr>Wingdings</vt:lpstr>
      <vt:lpstr>talewind</vt:lpstr>
      <vt:lpstr>1_Ppt. Template</vt:lpstr>
      <vt:lpstr>  </vt:lpstr>
      <vt:lpstr>PowerPoint Presentation</vt:lpstr>
      <vt:lpstr>PowerPoint Presentation</vt:lpstr>
      <vt:lpstr>PowerPoint Presentation</vt:lpstr>
      <vt:lpstr>Try this out !!</vt:lpstr>
      <vt:lpstr>Try this out !!</vt:lpstr>
      <vt:lpstr>Boost your memory</vt:lpstr>
      <vt:lpstr>Find the unknown:</vt:lpstr>
      <vt:lpstr>PowerPoint Presentation</vt:lpstr>
      <vt:lpstr>Simplify please !!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this out !!</vt:lpstr>
      <vt:lpstr>One more….</vt:lpstr>
      <vt:lpstr>PowerPoint Presentation</vt:lpstr>
      <vt:lpstr>Check whether 6336 is divisible by 132.</vt:lpstr>
      <vt:lpstr>PowerPoint Presentation</vt:lpstr>
      <vt:lpstr>What is the unit digit in  {(6374)1793 x (625)317 x (341491)}?</vt:lpstr>
      <vt:lpstr>PowerPoint Presentation</vt:lpstr>
      <vt:lpstr>If 42573K is divisible by 72, then the value of K will be?</vt:lpstr>
      <vt:lpstr>   </vt:lpstr>
      <vt:lpstr>  </vt:lpstr>
      <vt:lpstr>  </vt:lpstr>
      <vt:lpstr>            What is the unit digit in  {(6374)1793 x (625)317 x (341491)}?</vt:lpstr>
      <vt:lpstr>   </vt:lpstr>
      <vt:lpstr>   How many numbers between 1 and 1000 will be divisible by 7?</vt:lpstr>
      <vt:lpstr>   </vt:lpstr>
      <vt:lpstr>        If 50 is added to the 50% of the same number, then the number becomes itself. What is the number?</vt:lpstr>
      <vt:lpstr>      The smallest number by which 66 must be multiplied to make the resultant divisible by 18?</vt:lpstr>
      <vt:lpstr>2-2+2-2+2-2….101 Terms=?</vt:lpstr>
      <vt:lpstr>6+12+18+24+…..60, is equal to?</vt:lpstr>
      <vt:lpstr>¾ of a number is 20 more than half of the same number. What is the required number?</vt:lpstr>
      <vt:lpstr>Find the unit digit of 251^97 + 44^65 + 63^63 + (34*76)</vt:lpstr>
      <vt:lpstr>107 x 107 + 93 x 93 = ?</vt:lpstr>
      <vt:lpstr> Find (469 + 174)2 - (469 - 174)2         469 x 174</vt:lpstr>
      <vt:lpstr>(25)7.5 x (5)2.5 ÷ (125)1.5 = 5?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Kharghar L5</dc:creator>
  <cp:lastModifiedBy>Kharghar L5</cp:lastModifiedBy>
  <cp:revision>86</cp:revision>
  <dcterms:created xsi:type="dcterms:W3CDTF">2020-06-28T04:10:01Z</dcterms:created>
  <dcterms:modified xsi:type="dcterms:W3CDTF">2020-07-17T18:01:27Z</dcterms:modified>
</cp:coreProperties>
</file>