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37"/>
  </p:notesMasterIdLst>
  <p:sldIdLst>
    <p:sldId id="256" r:id="rId3"/>
    <p:sldId id="257" r:id="rId4"/>
    <p:sldId id="258" r:id="rId5"/>
    <p:sldId id="262" r:id="rId6"/>
    <p:sldId id="264" r:id="rId7"/>
    <p:sldId id="259" r:id="rId8"/>
    <p:sldId id="266" r:id="rId9"/>
    <p:sldId id="287" r:id="rId10"/>
    <p:sldId id="286" r:id="rId11"/>
    <p:sldId id="282" r:id="rId12"/>
    <p:sldId id="283" r:id="rId13"/>
    <p:sldId id="260" r:id="rId14"/>
    <p:sldId id="267" r:id="rId15"/>
    <p:sldId id="285" r:id="rId16"/>
    <p:sldId id="288" r:id="rId17"/>
    <p:sldId id="261" r:id="rId18"/>
    <p:sldId id="268" r:id="rId19"/>
    <p:sldId id="269" r:id="rId20"/>
    <p:sldId id="270" r:id="rId21"/>
    <p:sldId id="289" r:id="rId22"/>
    <p:sldId id="290" r:id="rId23"/>
    <p:sldId id="271" r:id="rId24"/>
    <p:sldId id="272" r:id="rId25"/>
    <p:sldId id="274" r:id="rId26"/>
    <p:sldId id="275" r:id="rId27"/>
    <p:sldId id="278" r:id="rId28"/>
    <p:sldId id="279" r:id="rId29"/>
    <p:sldId id="280" r:id="rId30"/>
    <p:sldId id="281" r:id="rId31"/>
    <p:sldId id="263" r:id="rId32"/>
    <p:sldId id="265" r:id="rId33"/>
    <p:sldId id="284" r:id="rId34"/>
    <p:sldId id="291" r:id="rId35"/>
    <p:sldId id="292" r:id="rId3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56" autoAdjust="0"/>
    <p:restoredTop sz="94660"/>
  </p:normalViewPr>
  <p:slideViewPr>
    <p:cSldViewPr snapToGrid="0">
      <p:cViewPr varScale="1">
        <p:scale>
          <a:sx n="63" d="100"/>
          <a:sy n="63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2B672-0DF8-47F7-BC13-E1115D19D9E6}" type="datetimeFigureOut">
              <a:rPr lang="en-IN" smtClean="0"/>
              <a:t>21-07-2020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13257-D2CD-4E60-B74D-EC4102A1BA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5597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56958F-935D-4A97-AD1B-A4A8197F55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454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1D62D3-F307-4F54-A94E-B7FE8EDFA6C4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9478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94CFF3-44E4-4717-945C-72C048402A01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119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492210-9DE5-45DF-AF3A-F719D892BD36}" type="datetime1">
              <a:rPr lang="en-IN" smtClean="0"/>
              <a:t>21-07-2020</a:t>
            </a:fld>
            <a:endParaRPr lang="en-IN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8719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7C6DC-09C8-4390-8B73-CBE4A51BD6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FCA97C-AE1B-4442-B079-EA2BB480B364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D5E03-0C5B-41D7-9380-CC1694F4E3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3202E-2092-488E-9E3E-AD2121C139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15342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999F5-84F4-4DF0-AE7C-42CE5F3568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D0062E-1ED5-4FCC-BC76-7131FB3C3B0E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4290B-F9B6-4FB9-8AA7-3A376DD1E0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A3E59-C34E-4EB2-90FF-8A0E0DD651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7105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B02F2-C256-4E2D-8B67-B88DADA0EB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988EED-3704-47A8-9AB5-7EEDDC3F6349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92FCB-7ED0-42D4-8785-DB9903B518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342CF-05C8-4508-9100-49F1A088EB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9486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63B8DC-6480-44F4-B627-FE673D5E39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2D98A2-7B13-407C-8CA1-815123CC5A23}" type="datetime1">
              <a:rPr lang="en-IN" smtClean="0"/>
              <a:t>21-07-2020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C00249-6477-4720-98F4-07A427C4A6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2A2178-355F-4482-8A8A-80504781F6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1120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B091894-26C2-4C07-88A8-8A33FCE88D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95F608-EC06-4817-8F79-04DA0C113207}" type="datetime1">
              <a:rPr lang="en-IN" smtClean="0"/>
              <a:t>21-07-2020</a:t>
            </a:fld>
            <a:endParaRPr lang="en-I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F52AD7D-0DE7-4615-9BBF-B789A23464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9783E66-0F93-4A18-A534-D99C326497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1274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CB2033F-51D8-4081-815B-26645CB71E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CEE186-2097-4A96-904A-6145832AA430}" type="datetime1">
              <a:rPr lang="en-IN" smtClean="0"/>
              <a:t>21-07-2020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B037D97-1E0E-464D-9347-4CB626E297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B22CD3F-2380-460E-B562-370582A766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5808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D1E7119-3A51-4C6F-A71F-DA547B0EDF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882EF9-E39A-491E-92BB-6D3EDF4D5045}" type="datetime1">
              <a:rPr lang="en-IN" smtClean="0"/>
              <a:t>21-07-2020</a:t>
            </a:fld>
            <a:endParaRPr lang="en-I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32099C4-E129-469D-818E-3E27A1DE98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077D513-82C4-44A8-96C8-E591A15C4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8415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55" y="136092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55" y="1600201"/>
            <a:ext cx="11901053" cy="4703617"/>
          </a:xfrm>
        </p:spPr>
        <p:txBody>
          <a:bodyPr/>
          <a:lstStyle>
            <a:lvl1pPr marL="457200" indent="-4572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2406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3796CD-6853-42D6-8E79-A392BB8B46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7A8E66-00C5-4781-B0B7-9FB5E17B2977}" type="datetime1">
              <a:rPr lang="en-IN" smtClean="0"/>
              <a:t>21-07-2020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50F9522-E31E-44DF-A292-C1D3672BD0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DBEE0A-FDDE-460F-837C-02ADA4DFAB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9207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>
                <a:sym typeface="Calibri" panose="020F0502020204030204" pitchFamily="34" charset="0"/>
              </a:rPr>
              <a:t>Click icon to add picture</a:t>
            </a:r>
            <a:endParaRPr lang="en-IN" noProof="0">
              <a:sym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9341B6-8C97-46EC-9B58-9AF90C03C1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C798F5-7258-4C84-9C85-029C8F8ECABC}" type="datetime1">
              <a:rPr lang="en-IN" smtClean="0"/>
              <a:t>21-07-2020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768E5FE-3D7E-4FDA-BD8E-EA73BBEB5F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450E69-668B-460E-8D41-FACA6D5093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597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68B01-966E-4AAF-8454-7743C73B9B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939490-97C1-4314-9A0F-CE51205504D4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12856-7659-47CF-A752-5C711B637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A2C99-7E7F-4862-8FDC-9585F3D464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37369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9085D-2DE2-4F49-978C-E8D4E22E76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B7664-0D0F-4EC9-A9D8-7E7F58FAEEEB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E4945-1DA1-4038-94E1-DCC9CE6F3D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55188-4D55-40A9-9E44-147DD592FE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0949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5B9673B-4F84-42FE-B536-0E44D6E854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EF8E4D-1981-4BD4-831E-46B92E704FD1}" type="datetime1">
              <a:rPr lang="en-IN" smtClean="0"/>
              <a:t>21-07-2020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2CE3599-1FE2-4C5E-9583-8159B8C057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D098B4-9D20-4523-8692-83FA9D601A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109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232E2E-2166-4408-8F2C-9CF7B2029FA1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464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D58D6-134A-4CC3-A15E-1730BDFF6B17}" type="datetime1">
              <a:rPr lang="en-IN" smtClean="0"/>
              <a:t>21-07-2020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582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E25D44-0E94-4500-8597-9B42B411DD60}" type="datetime1">
              <a:rPr lang="en-IN" smtClean="0"/>
              <a:t>21-07-2020</a:t>
            </a:fld>
            <a:endParaRPr lang="en-IN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344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DC0EBF-EF00-4BFB-86A9-D63F0E61873C}" type="datetime1">
              <a:rPr lang="en-IN" smtClean="0"/>
              <a:t>21-07-2020</a:t>
            </a:fld>
            <a:endParaRPr lang="en-IN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0419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8B5B8B-BDA0-493E-8612-6B2281255937}" type="datetime1">
              <a:rPr lang="en-IN" smtClean="0"/>
              <a:t>21-07-2020</a:t>
            </a:fld>
            <a:endParaRPr lang="en-IN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7975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4D3746-4109-41C8-8EF2-ABF5797E2AC8}" type="datetime1">
              <a:rPr lang="en-IN" smtClean="0"/>
              <a:t>21-07-2020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336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>
                <a:sym typeface="Calibri" panose="020F0502020204030204" pitchFamily="34" charset="0"/>
              </a:rPr>
              <a:t>Click icon to add picture</a:t>
            </a:r>
            <a:endParaRPr lang="en-IN" noProof="0">
              <a:sym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93CD3-66C8-4531-B6E3-8897B0BCB15A}" type="datetime1">
              <a:rPr lang="en-IN" smtClean="0"/>
              <a:t>21-07-2020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6039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 dirty="0">
                <a:sym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en-US" altLang="zh-CN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en-US" altLang="zh-CN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en-US" altLang="zh-CN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en-US" altLang="zh-CN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492876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03F71192-AE1E-48DB-B8D2-60F89FB9FC4F}" type="datetime1">
              <a:rPr lang="en-IN" smtClean="0"/>
              <a:t>21-07-2020</a:t>
            </a:fld>
            <a:endParaRPr lang="en-IN" dirty="0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83493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r>
              <a:rPr lang="en-IN"/>
              <a:t>Percentage</a:t>
            </a:r>
            <a:endParaRPr lang="en-IN" dirty="0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457227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9964" y="228601"/>
            <a:ext cx="1882052" cy="50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7"/>
          <p:cNvSpPr>
            <a:spLocks noChangeArrowheads="1"/>
          </p:cNvSpPr>
          <p:nvPr/>
        </p:nvSpPr>
        <p:spPr bwMode="auto">
          <a:xfrm>
            <a:off x="1" y="6324600"/>
            <a:ext cx="10691284" cy="228600"/>
          </a:xfrm>
          <a:prstGeom prst="rect">
            <a:avLst/>
          </a:prstGeom>
          <a:solidFill>
            <a:srgbClr val="484848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3" name="Oval 8"/>
          <p:cNvSpPr>
            <a:spLocks noChangeArrowheads="1"/>
          </p:cNvSpPr>
          <p:nvPr/>
        </p:nvSpPr>
        <p:spPr bwMode="auto">
          <a:xfrm>
            <a:off x="10735733" y="6324600"/>
            <a:ext cx="304800" cy="228600"/>
          </a:xfrm>
          <a:prstGeom prst="ellipse">
            <a:avLst/>
          </a:prstGeom>
          <a:solidFill>
            <a:srgbClr val="FF8C0B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4" name="Oval 11"/>
          <p:cNvSpPr>
            <a:spLocks noChangeArrowheads="1"/>
          </p:cNvSpPr>
          <p:nvPr/>
        </p:nvSpPr>
        <p:spPr bwMode="auto">
          <a:xfrm flipV="1">
            <a:off x="11836400" y="6324600"/>
            <a:ext cx="304800" cy="228600"/>
          </a:xfrm>
          <a:prstGeom prst="ellipse">
            <a:avLst/>
          </a:prstGeom>
          <a:solidFill>
            <a:srgbClr val="00AF00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5" name="Oval 12"/>
          <p:cNvSpPr>
            <a:spLocks noChangeArrowheads="1"/>
          </p:cNvSpPr>
          <p:nvPr/>
        </p:nvSpPr>
        <p:spPr bwMode="auto">
          <a:xfrm>
            <a:off x="11091333" y="6324600"/>
            <a:ext cx="3048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6" name="Oval 13"/>
          <p:cNvSpPr>
            <a:spLocks noChangeArrowheads="1"/>
          </p:cNvSpPr>
          <p:nvPr/>
        </p:nvSpPr>
        <p:spPr bwMode="auto">
          <a:xfrm>
            <a:off x="11446933" y="6324600"/>
            <a:ext cx="304800" cy="228600"/>
          </a:xfrm>
          <a:prstGeom prst="ellipse">
            <a:avLst/>
          </a:prstGeom>
          <a:solidFill>
            <a:srgbClr val="00AEDA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22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marL="914400" indent="-914400"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2pPr>
      <a:lvl3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3pPr>
      <a:lvl4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4pPr>
      <a:lvl5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5pPr>
      <a:lvl6pPr marL="13716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6pPr>
      <a:lvl7pPr marL="18288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7pPr>
      <a:lvl8pPr marL="22860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8pPr>
      <a:lvl9pPr marL="27432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FF6CFF5-1B02-4F63-AA84-DE9B59A1E78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61FB88A-C309-4527-91F2-8F8AA6744B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en-US" altLang="zh-CN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en-US" altLang="zh-CN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en-US" altLang="zh-CN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en-US" altLang="zh-CN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>
            <a:extLst>
              <a:ext uri="{FF2B5EF4-FFF2-40B4-BE49-F238E27FC236}">
                <a16:creationId xmlns:a16="http://schemas.microsoft.com/office/drawing/2014/main" id="{6A8A39B3-7F19-43B6-A9A2-9F36B74A0B5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E7518310-F540-4C64-AB68-330822FC85DB}" type="datetime1">
              <a:rPr lang="en-IN" smtClean="0"/>
              <a:t>21-07-2020</a:t>
            </a:fld>
            <a:endParaRPr lang="en-IN"/>
          </a:p>
        </p:txBody>
      </p:sp>
      <p:sp>
        <p:nvSpPr>
          <p:cNvPr id="1029" name="Footer Placeholder 4">
            <a:extLst>
              <a:ext uri="{FF2B5EF4-FFF2-40B4-BE49-F238E27FC236}">
                <a16:creationId xmlns:a16="http://schemas.microsoft.com/office/drawing/2014/main" id="{CBB1FF00-822D-48B8-917B-30F0BD8B81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r>
              <a:rPr lang="en-IN"/>
              <a:t>Percentage</a:t>
            </a:r>
          </a:p>
        </p:txBody>
      </p:sp>
      <p:sp>
        <p:nvSpPr>
          <p:cNvPr id="1030" name="Slide Number Placeholder 5">
            <a:extLst>
              <a:ext uri="{FF2B5EF4-FFF2-40B4-BE49-F238E27FC236}">
                <a16:creationId xmlns:a16="http://schemas.microsoft.com/office/drawing/2014/main" id="{F71003E8-2195-4938-B7E4-FCF7646686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  <p:pic>
        <p:nvPicPr>
          <p:cNvPr id="1031" name="Picture 8">
            <a:extLst>
              <a:ext uri="{FF2B5EF4-FFF2-40B4-BE49-F238E27FC236}">
                <a16:creationId xmlns:a16="http://schemas.microsoft.com/office/drawing/2014/main" id="{CA951164-8761-45AF-807C-616FBDF48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233" y="228600"/>
            <a:ext cx="3134784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7">
            <a:extLst>
              <a:ext uri="{FF2B5EF4-FFF2-40B4-BE49-F238E27FC236}">
                <a16:creationId xmlns:a16="http://schemas.microsoft.com/office/drawing/2014/main" id="{A8D16AAC-C0A6-4583-869F-8076F74CA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6324600"/>
            <a:ext cx="10691284" cy="228600"/>
          </a:xfrm>
          <a:prstGeom prst="rect">
            <a:avLst/>
          </a:prstGeom>
          <a:solidFill>
            <a:srgbClr val="484848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3" name="Oval 8">
            <a:extLst>
              <a:ext uri="{FF2B5EF4-FFF2-40B4-BE49-F238E27FC236}">
                <a16:creationId xmlns:a16="http://schemas.microsoft.com/office/drawing/2014/main" id="{1C76D069-CCD7-4D31-B9CA-869FD4B35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5733" y="6324600"/>
            <a:ext cx="304800" cy="228600"/>
          </a:xfrm>
          <a:prstGeom prst="ellipse">
            <a:avLst/>
          </a:prstGeom>
          <a:solidFill>
            <a:srgbClr val="FF8C0B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4" name="Oval 11">
            <a:extLst>
              <a:ext uri="{FF2B5EF4-FFF2-40B4-BE49-F238E27FC236}">
                <a16:creationId xmlns:a16="http://schemas.microsoft.com/office/drawing/2014/main" id="{88990CF6-B0FC-4FED-B7E5-066C9CC15C8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1836400" y="6324600"/>
            <a:ext cx="304800" cy="228600"/>
          </a:xfrm>
          <a:prstGeom prst="ellipse">
            <a:avLst/>
          </a:prstGeom>
          <a:solidFill>
            <a:srgbClr val="00AF00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5" name="Oval 12">
            <a:extLst>
              <a:ext uri="{FF2B5EF4-FFF2-40B4-BE49-F238E27FC236}">
                <a16:creationId xmlns:a16="http://schemas.microsoft.com/office/drawing/2014/main" id="{26070A96-A2D7-4EB5-9403-FE9273727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1333" y="6324600"/>
            <a:ext cx="3048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6" name="Oval 13">
            <a:extLst>
              <a:ext uri="{FF2B5EF4-FFF2-40B4-BE49-F238E27FC236}">
                <a16:creationId xmlns:a16="http://schemas.microsoft.com/office/drawing/2014/main" id="{4A8AAB03-8813-4CFC-BF1F-44ABF8128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46933" y="6324600"/>
            <a:ext cx="304800" cy="228600"/>
          </a:xfrm>
          <a:prstGeom prst="ellipse">
            <a:avLst/>
          </a:prstGeom>
          <a:solidFill>
            <a:srgbClr val="00AEDA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36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marL="914400" indent="-914400"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2pPr>
      <a:lvl3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3pPr>
      <a:lvl4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4pPr>
      <a:lvl5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5pPr>
      <a:lvl6pPr marL="13716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6pPr>
      <a:lvl7pPr marL="18288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7pPr>
      <a:lvl8pPr marL="22860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8pPr>
      <a:lvl9pPr marL="27432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FC9E930C-4B38-425E-9E38-F244BE5785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505" y="1089470"/>
            <a:ext cx="7894507" cy="503669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476069A-9C50-4B8B-B2C3-AF83CA032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316789"/>
            <a:ext cx="10972800" cy="811939"/>
          </a:xfrm>
        </p:spPr>
        <p:txBody>
          <a:bodyPr/>
          <a:lstStyle/>
          <a:p>
            <a:r>
              <a:rPr lang="en-IN" dirty="0"/>
              <a:t>Percentages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CDE80C-10FF-43BC-BD27-5164D4224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3120" y="1417639"/>
            <a:ext cx="8719279" cy="4708526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  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E0B85C2-1E2D-48F9-9188-94CC0DEF3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45CD9-00A4-433E-8688-F3A3FE029AF8}" type="datetime1">
              <a:rPr lang="en-IN" smtClean="0"/>
              <a:t>21-07-2020</a:t>
            </a:fld>
            <a:endParaRPr lang="en-IN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DC4A92B-7F72-4968-8F1B-2C2417D88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DC9E724-CC66-4165-846F-C46B8855D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8358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83812-76F0-417E-B631-EC6C6B175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9D4B4-D9DC-4603-9B8B-B49FD3EF0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prices of OIL decreases by 30%. What should be the increase in the consumption so as to keep the expenditure constant? </a:t>
            </a:r>
          </a:p>
          <a:p>
            <a:endParaRPr lang="en-US" dirty="0"/>
          </a:p>
          <a:p>
            <a:r>
              <a:rPr lang="en-US" dirty="0"/>
              <a:t>Possible </a:t>
            </a:r>
            <a:r>
              <a:rPr lang="en-US" dirty="0" err="1"/>
              <a:t>inc.</a:t>
            </a:r>
            <a:r>
              <a:rPr lang="en-US" dirty="0"/>
              <a:t> in consumption =    </a:t>
            </a:r>
            <a:r>
              <a:rPr lang="en-US" u="sng" dirty="0"/>
              <a:t>r  x 100</a:t>
            </a:r>
            <a:r>
              <a:rPr lang="en-US" dirty="0"/>
              <a:t>   =   3000/ 70</a:t>
            </a:r>
          </a:p>
          <a:p>
            <a:pPr marL="0" indent="0">
              <a:buNone/>
            </a:pPr>
            <a:r>
              <a:rPr lang="en-US" dirty="0"/>
              <a:t> 						    100-r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IN" dirty="0"/>
              <a:t>					       =    300/7 = 42.85%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D6AEC-C8BF-47B2-A1E5-311D811AC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50026-EDD8-4233-B4F0-30D0AA4F3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9FD9C-54AB-4D84-A5AA-6C6DE4344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402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20CA6-0061-4072-8205-3309CA78B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Try it yourself 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586BD-A317-4F2D-A8EF-B3FF0C003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If the price has fallen by 10% what percent of its consumption be: increased so that the expenditure may be the same as before?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100/9 %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81DA5B-E56D-4FEF-82CB-973F1CEC5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B271C-EF9F-4D13-BD88-3B00CC46A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EBDF1-A608-4B23-B37F-8B5E52884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586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D3764-4AFE-4C88-AD2C-F10AED003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Important Formulae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AE2A680-1EC7-43AF-AD0E-93F925482E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648" y="1965201"/>
            <a:ext cx="11064504" cy="286163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F377C-D9EB-4D92-B377-53744C970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D53C8-DCD0-4F3C-BB0A-D7E573B8A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E5D91-8EBA-4566-B7C6-CFB54B022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0293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8B05A-9B3E-4503-9E6E-F3544727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3827E-E528-4310-8B91-FB5018E88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1139253"/>
            <a:ext cx="11901053" cy="516456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salary of Mr. X is 30% more than that of Mr. Y . Find what percent of Mr. Y’s salary is less than Mr. X’s?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Using the concept on the previous slide, Mr. Y’s salary is less than Mr. X’s by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[30/(100+30)] *100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= 3000/130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94B5A-B44A-400A-BA22-F311FC3BB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3E37D-A305-44E6-9569-289DC12BD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54CFE-B5FA-4A48-A8A9-A3BC1C57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7205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42E4C-AEDA-4010-A15B-7E4681505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Try it yourself 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C4B9B-193A-40C7-BEF6-5F0E4B336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Tom’s income is 20 % less than Jerry’s. How much is Jerry’s income more than Tom’s? </a:t>
            </a:r>
          </a:p>
          <a:p>
            <a:endParaRPr lang="en-US" dirty="0"/>
          </a:p>
          <a:p>
            <a:r>
              <a:rPr lang="en-US" dirty="0"/>
              <a:t>25%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530DB-1922-4669-8888-77C10EA9F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0909D-2D2F-4BD9-AE22-1EE676E8A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3590B-258E-4D25-8535-E592967B8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132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F17DB-150C-4B2E-987F-1C69BD6CF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Try one more….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52853-D0DB-4475-8887-2AFCBC538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 exceeds x by 25%, then x is less than y by?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20%</a:t>
            </a:r>
          </a:p>
          <a:p>
            <a:endParaRPr lang="en-US" dirty="0"/>
          </a:p>
          <a:p>
            <a:r>
              <a:rPr lang="en-US" dirty="0"/>
              <a:t>25 x 100 / (100+25) = 25 x100/125 </a:t>
            </a:r>
          </a:p>
          <a:p>
            <a:pPr marL="0" indent="0">
              <a:buNone/>
            </a:pPr>
            <a:r>
              <a:rPr lang="en-US" dirty="0"/>
              <a:t>				= 100/5 = 20 %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183C9-DD91-441F-A7CF-68DC445AD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3788B-3531-4BB6-8FAF-0C8C2099F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06ED6-3CD8-43A8-896A-20149A2B1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28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BF38F-6D3F-4A34-AB42-B5EC33926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E46CD-1238-49DD-A47F-ED1EBC741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03403-A069-4E3B-9592-0ADD0D165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16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24F01B-EE45-4E90-9FB2-DC7A6F28C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375" y="1633927"/>
            <a:ext cx="10537203" cy="358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866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B36D04-DD6E-466B-B31C-439342216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70% of 320 + 45% of 240 </a:t>
            </a:r>
            <a:endParaRPr lang="en-IN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95D115-85B4-4206-B8DA-AC15D9BC7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1600201"/>
            <a:ext cx="5929745" cy="4703617"/>
          </a:xfrm>
        </p:spPr>
        <p:txBody>
          <a:bodyPr/>
          <a:lstStyle/>
          <a:p>
            <a:r>
              <a:rPr lang="en-IN" dirty="0"/>
              <a:t>(70x320)/100  + (45x240)/100</a:t>
            </a:r>
          </a:p>
          <a:p>
            <a:endParaRPr lang="en-IN" dirty="0"/>
          </a:p>
          <a:p>
            <a:r>
              <a:rPr lang="en-IN" dirty="0"/>
              <a:t>(7x32) +(9x12)</a:t>
            </a:r>
          </a:p>
          <a:p>
            <a:endParaRPr lang="en-IN" dirty="0"/>
          </a:p>
          <a:p>
            <a:r>
              <a:rPr lang="en-IN" dirty="0"/>
              <a:t>224+108</a:t>
            </a:r>
          </a:p>
          <a:p>
            <a:endParaRPr lang="en-IN" dirty="0"/>
          </a:p>
          <a:p>
            <a:r>
              <a:rPr lang="en-IN" dirty="0"/>
              <a:t>332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7811EC-B3AA-43DC-B0BE-805B26E4C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5B8B-BDA0-493E-8612-6B2281255937}" type="datetime1">
              <a:rPr lang="en-IN" smtClean="0"/>
              <a:t>21-07-2020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F5525E-F60F-46DF-B1C7-95C87CC9C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6C0FF9-1B24-498E-ADEA-05A890ECA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319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A2E4B-D0E6-407C-B451-64F42728B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16  2/3 % of 600 + 33   1/3 % of 180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74108-5911-4FB6-AD53-D9A6ACD92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50/3 </a:t>
            </a:r>
            <a:r>
              <a:rPr lang="en-US" dirty="0"/>
              <a:t>% of 600  + 100/3 % of 180</a:t>
            </a:r>
          </a:p>
          <a:p>
            <a:endParaRPr lang="en-US" dirty="0"/>
          </a:p>
          <a:p>
            <a:r>
              <a:rPr lang="en-US" dirty="0"/>
              <a:t>(50 x600)/ (3 x100)  +  (100 x180)/(3x100)</a:t>
            </a:r>
          </a:p>
          <a:p>
            <a:endParaRPr lang="en-US" dirty="0"/>
          </a:p>
          <a:p>
            <a:r>
              <a:rPr lang="en-US" dirty="0"/>
              <a:t>(50x600 /300) + (100 x180/300)</a:t>
            </a:r>
          </a:p>
          <a:p>
            <a:endParaRPr lang="en-US" dirty="0"/>
          </a:p>
          <a:p>
            <a:r>
              <a:rPr lang="en-US" dirty="0"/>
              <a:t>100 + 60 = 160</a:t>
            </a: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C23F5-FFB0-4F3C-A7F7-D96286F0C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5B519-6F12-44E9-B081-5E35B9D7C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2110D-B3C4-4D05-BC8E-5BFF575BF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10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61A8A-3785-4A71-9A97-953F31DA4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is what percentage of 50?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60F45-8DD6-492F-A452-81829951B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Let 2 be k % of 50</a:t>
            </a:r>
          </a:p>
          <a:p>
            <a:endParaRPr lang="en-IN" dirty="0"/>
          </a:p>
          <a:p>
            <a:r>
              <a:rPr lang="en-IN" dirty="0"/>
              <a:t>2 = 50k/100</a:t>
            </a:r>
          </a:p>
          <a:p>
            <a:endParaRPr lang="en-IN" dirty="0"/>
          </a:p>
          <a:p>
            <a:r>
              <a:rPr lang="en-IN" dirty="0"/>
              <a:t>K= 4</a:t>
            </a:r>
          </a:p>
          <a:p>
            <a:endParaRPr lang="en-IN" dirty="0"/>
          </a:p>
          <a:p>
            <a:r>
              <a:rPr lang="en-IN" dirty="0"/>
              <a:t>So, 2 is 4% of 50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50BD2-F965-4E87-BF9B-E682D5901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AC2D7-CD13-4F05-8EC4-959FC32A9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EB7FE-B9BA-4063-AB14-B9DBE3F02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323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F3C66-B143-4C0B-8B77-7301D725E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A4860-970A-4CA6-8811-D180FE489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412BD-1F47-4432-BDCA-9D30C204E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</a:t>
            </a:fld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27172A-D964-4308-99AE-797C15D201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41" t="10692" r="12828"/>
          <a:stretch/>
        </p:blipFill>
        <p:spPr>
          <a:xfrm>
            <a:off x="609600" y="200540"/>
            <a:ext cx="9099029" cy="612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918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68F8F-59AC-4E31-B435-E87E10545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54" y="885601"/>
            <a:ext cx="11690965" cy="1143000"/>
          </a:xfrm>
        </p:spPr>
        <p:txBody>
          <a:bodyPr/>
          <a:lstStyle/>
          <a:p>
            <a:r>
              <a:rPr lang="en-US" dirty="0"/>
              <a:t> What will be 80% of a number whose 200% is 90?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988BE-E8B2-44DD-B7C6-9394DD88F0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2503357"/>
            <a:ext cx="11901053" cy="3800461"/>
          </a:xfrm>
        </p:spPr>
        <p:txBody>
          <a:bodyPr/>
          <a:lstStyle/>
          <a:p>
            <a:r>
              <a:rPr lang="en-IN" dirty="0"/>
              <a:t>Let the number be k</a:t>
            </a:r>
          </a:p>
          <a:p>
            <a:endParaRPr lang="en-IN" dirty="0"/>
          </a:p>
          <a:p>
            <a:r>
              <a:rPr lang="en-IN" dirty="0"/>
              <a:t>200k/100 = 90      =&gt;  k= 45</a:t>
            </a:r>
          </a:p>
          <a:p>
            <a:endParaRPr lang="en-IN" dirty="0"/>
          </a:p>
          <a:p>
            <a:r>
              <a:rPr lang="en-IN" dirty="0"/>
              <a:t>80% of k = 80 x 45/100</a:t>
            </a:r>
          </a:p>
          <a:p>
            <a:pPr marL="0" indent="0">
              <a:buNone/>
            </a:pPr>
            <a:r>
              <a:rPr lang="en-IN" dirty="0"/>
              <a:t>		 = 36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84F76-BD24-4E13-82E7-F035C8EBB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09777-B181-412D-A2BB-FBA44BCF8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E9EE3C-ACD1-47D2-8C8C-9BC863940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68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1D38B-CF90-4159-AE8E-AF1B9925D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54" y="1075544"/>
            <a:ext cx="11416145" cy="1143000"/>
          </a:xfrm>
        </p:spPr>
        <p:txBody>
          <a:bodyPr/>
          <a:lstStyle/>
          <a:p>
            <a:r>
              <a:rPr lang="en-US" dirty="0"/>
              <a:t> How much 60% of 50 is greater than 40% of 30?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2970C-90DA-46D9-A109-0C8D1296EC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2218544"/>
            <a:ext cx="11901053" cy="4085274"/>
          </a:xfrm>
        </p:spPr>
        <p:txBody>
          <a:bodyPr/>
          <a:lstStyle/>
          <a:p>
            <a:r>
              <a:rPr lang="en-IN" dirty="0"/>
              <a:t>(60 x 50 / 100 )  - ( 40 x 30 / 100)</a:t>
            </a:r>
          </a:p>
          <a:p>
            <a:endParaRPr lang="en-IN" dirty="0"/>
          </a:p>
          <a:p>
            <a:r>
              <a:rPr lang="en-IN" dirty="0"/>
              <a:t>30-12</a:t>
            </a:r>
          </a:p>
          <a:p>
            <a:endParaRPr lang="en-IN" dirty="0"/>
          </a:p>
          <a:p>
            <a:r>
              <a:rPr lang="en-IN" dirty="0"/>
              <a:t>18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F07D9-BCF9-4B1C-B1B4-F7A3611F4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3DC95-9722-4457-8D12-DC9CAABB9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4EBCB-E359-423D-BA9A-E472E480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135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F70B3F4-79BF-4573-9A05-9394BB9EA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Question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AC64C0-32BD-48DE-83AB-47D86C5271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difference between 31% of a number and 15% of the same number is 576. What is 17% of the same number?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Let the  number be 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31% of k - 15% of k = 576</a:t>
            </a:r>
            <a:endParaRPr lang="en-IN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3C3C4DB-CBFF-482E-88F1-0E021726B0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92275" y="1627591"/>
            <a:ext cx="53848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16k/100 = 576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k =3600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17% of k = 17 x 3600/100</a:t>
            </a:r>
          </a:p>
          <a:p>
            <a:pPr marL="0" indent="0">
              <a:buNone/>
            </a:pPr>
            <a:r>
              <a:rPr lang="en-IN" dirty="0"/>
              <a:t>		= 17x36</a:t>
            </a:r>
          </a:p>
          <a:p>
            <a:pPr marL="0" indent="0">
              <a:buNone/>
            </a:pPr>
            <a:r>
              <a:rPr lang="en-IN" dirty="0"/>
              <a:t>		= 612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167A7-7C3A-4630-800A-516F5F4C3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BB67E-DD7F-4755-8011-0C40DDE67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7B791-904B-4823-9DF8-CEA39F5A6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179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C982DDE-920C-496A-B453-DB88812BB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Try it yourself !!!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AFFA0ED-6951-4E3B-9740-69B7A35D3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difference between the value of a number increased by 25% and the value of a same number decreased by 30% is 22. What is the Original Number?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(125-70)k/100 = 22 = 40</a:t>
            </a:r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EDED15-9AAB-4C28-9AB2-86CA27524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58D6-134A-4CC3-A15E-1730BDFF6B17}" type="datetime1">
              <a:rPr lang="en-IN" smtClean="0"/>
              <a:t>21-07-2020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5AE5E5-5603-4E07-8D80-4EB267099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D4BCE0-B5CA-476A-AAAB-576CCD53B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763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95A7703-4FA8-452C-9CDB-90F3570F9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9320"/>
            <a:ext cx="10972800" cy="564811"/>
          </a:xfrm>
        </p:spPr>
        <p:txBody>
          <a:bodyPr/>
          <a:lstStyle/>
          <a:p>
            <a:r>
              <a:rPr lang="en-IN" dirty="0"/>
              <a:t>Question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F209B02-A596-4D3B-9797-0C054EDBF8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9876" y="974361"/>
            <a:ext cx="5384800" cy="548286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The monthly income of a person was 13500 and his monthly expenditure was 9000. Next Year, his income increased by 14% and his expenditure by 7%. What was the percentage increase in his Savings? </a:t>
            </a:r>
          </a:p>
          <a:p>
            <a:endParaRPr lang="en-IN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/>
              <a:t>Original savings = ₹ (13500 – 9000) = ₹ 4500</a:t>
            </a:r>
            <a:endParaRPr lang="en-US" sz="2800" dirty="0"/>
          </a:p>
          <a:p>
            <a:r>
              <a:rPr lang="en-IN" dirty="0"/>
              <a:t> 28%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D792677-2C20-49F1-8766-7DF3AAD546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1252" y="974361"/>
            <a:ext cx="6480748" cy="515180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New income = 13500 + 14% of 13500 =  13500(114/100)=  135 x 114 = </a:t>
            </a:r>
            <a:r>
              <a:rPr lang="en-IN" sz="2800" dirty="0"/>
              <a:t>₹ 15390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New Expenditure = 9000 + 7% of 9000 = 9000(107/100)  = 90 x 107 = </a:t>
            </a:r>
            <a:r>
              <a:rPr lang="en-IN" sz="2800" dirty="0"/>
              <a:t>₹9630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/>
              <a:t>New Savings = ₹5760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0" indent="0">
              <a:buNone/>
            </a:pPr>
            <a:r>
              <a:rPr lang="en-IN" dirty="0"/>
              <a:t>% </a:t>
            </a:r>
            <a:r>
              <a:rPr lang="en-IN" dirty="0" err="1"/>
              <a:t>inc.</a:t>
            </a:r>
            <a:r>
              <a:rPr lang="en-IN" dirty="0"/>
              <a:t> in savings = </a:t>
            </a:r>
            <a:r>
              <a:rPr lang="en-IN" u="sng" dirty="0"/>
              <a:t>(5760-4500)</a:t>
            </a:r>
            <a:r>
              <a:rPr lang="en-IN" dirty="0"/>
              <a:t>x 100</a:t>
            </a:r>
          </a:p>
          <a:p>
            <a:pPr marL="0" indent="0">
              <a:buNone/>
            </a:pPr>
            <a:r>
              <a:rPr lang="en-IN" dirty="0"/>
              <a:t>				4500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C37CE-2170-41EA-8853-058265ABD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A5BB4-2798-4388-A381-E1300BEDA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2FD5F-C3CA-42BF-B3D9-BCA036BCC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224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DFEA8-3400-4066-89FE-AC4A73733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Short cut</a:t>
            </a:r>
          </a:p>
        </p:txBody>
      </p:sp>
      <p:pic>
        <p:nvPicPr>
          <p:cNvPr id="9" name="Content Placeholder 8" descr="A close up of a clock&#10;&#10;Description automatically generated">
            <a:extLst>
              <a:ext uri="{FF2B5EF4-FFF2-40B4-BE49-F238E27FC236}">
                <a16:creationId xmlns:a16="http://schemas.microsoft.com/office/drawing/2014/main" id="{9A40A940-F0E6-4CD5-AACB-FA8224FE28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68"/>
          <a:stretch/>
        </p:blipFill>
        <p:spPr>
          <a:xfrm>
            <a:off x="959369" y="1539286"/>
            <a:ext cx="4115499" cy="3125334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06839-D11F-479F-8A9F-8DD9DE5C5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58D6-134A-4CC3-A15E-1730BDFF6B17}" type="datetime1">
              <a:rPr lang="en-IN" smtClean="0"/>
              <a:t>21-07-2020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CB404C-2D66-4F5E-8072-ADFA5F26F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4CA8B-DE9F-4493-A319-0311BED10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25</a:t>
            </a:fld>
            <a:endParaRPr lang="en-I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C0234D-F0B2-48A0-AD84-D3980ABF7AAD}"/>
              </a:ext>
            </a:extLst>
          </p:cNvPr>
          <p:cNvSpPr txBox="1"/>
          <p:nvPr/>
        </p:nvSpPr>
        <p:spPr>
          <a:xfrm>
            <a:off x="7470099" y="1539286"/>
            <a:ext cx="4721901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IN" sz="3200" u="sng" dirty="0">
                <a:latin typeface="+mn-lt"/>
                <a:ea typeface="+mn-ea"/>
                <a:sym typeface="Calibri" panose="020F0502020204030204" pitchFamily="34" charset="0"/>
              </a:rPr>
              <a:t>(7*2)+(x*1)  </a:t>
            </a:r>
            <a:r>
              <a:rPr lang="en-IN" sz="3200" dirty="0">
                <a:latin typeface="+mn-lt"/>
                <a:ea typeface="+mn-ea"/>
                <a:sym typeface="Calibri" panose="020F0502020204030204" pitchFamily="34" charset="0"/>
              </a:rPr>
              <a:t>= 14</a:t>
            </a:r>
          </a:p>
          <a:p>
            <a:pPr eaLnBrk="1" hangingPunct="1">
              <a:spcBef>
                <a:spcPct val="20000"/>
              </a:spcBef>
            </a:pPr>
            <a:r>
              <a:rPr lang="en-IN" sz="3200" dirty="0">
                <a:sym typeface="Calibri" panose="020F0502020204030204" pitchFamily="34" charset="0"/>
              </a:rPr>
              <a:t>     (2+1)</a:t>
            </a:r>
            <a:r>
              <a:rPr lang="en-IN" sz="3200" dirty="0">
                <a:latin typeface="+mn-lt"/>
                <a:ea typeface="+mn-ea"/>
                <a:sym typeface="Calibri" panose="020F0502020204030204" pitchFamily="34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EC70F9-2285-4015-9291-00A096D8FB1B}"/>
              </a:ext>
            </a:extLst>
          </p:cNvPr>
          <p:cNvSpPr txBox="1"/>
          <p:nvPr/>
        </p:nvSpPr>
        <p:spPr>
          <a:xfrm>
            <a:off x="7659974" y="3320143"/>
            <a:ext cx="2953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14+x = 42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AC86FC-C3CA-4508-B85C-46EF5F706F68}"/>
              </a:ext>
            </a:extLst>
          </p:cNvPr>
          <p:cNvSpPr txBox="1"/>
          <p:nvPr/>
        </p:nvSpPr>
        <p:spPr>
          <a:xfrm>
            <a:off x="7659974" y="4527030"/>
            <a:ext cx="2278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X = 28 %</a:t>
            </a:r>
          </a:p>
        </p:txBody>
      </p:sp>
    </p:spTree>
    <p:extLst>
      <p:ext uri="{BB962C8B-B14F-4D97-AF65-F5344CB8AC3E}">
        <p14:creationId xmlns:p14="http://schemas.microsoft.com/office/powerpoint/2010/main" val="115025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76360-F689-46D1-9D9B-77A4C4113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457198"/>
          </a:xfrm>
        </p:spPr>
        <p:txBody>
          <a:bodyPr/>
          <a:lstStyle/>
          <a:p>
            <a:r>
              <a:rPr lang="en-IN" dirty="0"/>
              <a:t>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F08B1-E56F-4847-9991-E36D07E54C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899411"/>
            <a:ext cx="5384800" cy="522675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Since the prices of sugar reduced by 20%, Rohan was able to purchase 6 Kg more for Rs. 240. What was the original price per kg of sugar?</a:t>
            </a: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18FB83-3F58-4634-9187-44FAF54D2DF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80xy/100 + 480x/100 = </a:t>
            </a:r>
            <a:r>
              <a:rPr lang="en-IN" dirty="0" err="1"/>
              <a:t>xy</a:t>
            </a: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20y/100 = 480/100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Y= 24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X= 10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A321C8-1508-4A64-92ED-3257973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58D6-134A-4CC3-A15E-1730BDFF6B17}" type="datetime1">
              <a:rPr lang="en-IN" smtClean="0"/>
              <a:t>21-07-2020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69CCB3-A84C-40AA-8A68-B217A8815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48C72A-0F52-47AA-9463-BF97D004A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26</a:t>
            </a:fld>
            <a:endParaRPr lang="en-IN"/>
          </a:p>
        </p:txBody>
      </p:sp>
      <p:graphicFrame>
        <p:nvGraphicFramePr>
          <p:cNvPr id="8" name="Table 9">
            <a:extLst>
              <a:ext uri="{FF2B5EF4-FFF2-40B4-BE49-F238E27FC236}">
                <a16:creationId xmlns:a16="http://schemas.microsoft.com/office/drawing/2014/main" id="{E9156014-9B62-4BB0-BCF8-88B260B4FC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982292"/>
              </p:ext>
            </p:extLst>
          </p:nvPr>
        </p:nvGraphicFramePr>
        <p:xfrm>
          <a:off x="609600" y="4446332"/>
          <a:ext cx="5384798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4339">
                  <a:extLst>
                    <a:ext uri="{9D8B030D-6E8A-4147-A177-3AD203B41FA5}">
                      <a16:colId xmlns:a16="http://schemas.microsoft.com/office/drawing/2014/main" val="4027564347"/>
                    </a:ext>
                  </a:extLst>
                </a:gridCol>
                <a:gridCol w="1500813">
                  <a:extLst>
                    <a:ext uri="{9D8B030D-6E8A-4147-A177-3AD203B41FA5}">
                      <a16:colId xmlns:a16="http://schemas.microsoft.com/office/drawing/2014/main" val="1579517916"/>
                    </a:ext>
                  </a:extLst>
                </a:gridCol>
                <a:gridCol w="2389646">
                  <a:extLst>
                    <a:ext uri="{9D8B030D-6E8A-4147-A177-3AD203B41FA5}">
                      <a16:colId xmlns:a16="http://schemas.microsoft.com/office/drawing/2014/main" val="30129629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Unit price (Rs)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Quantity (KG)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Total Price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260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 err="1"/>
                        <a:t>xy</a:t>
                      </a:r>
                      <a:r>
                        <a:rPr lang="en-IN" sz="2000" b="1" dirty="0"/>
                        <a:t>=240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81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80x/100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Y+6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80x(y+6)/100 = 240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736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0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D66D3-914B-444B-9355-6CBDD8EDF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86E08-0C7B-464D-97E2-F7536DF8330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dirty="0"/>
              <a:t>If the price of a commodity is decreased by 20 % and its consumption is increased by 20%, what will be the increase or decrease in expenditure on the commodity?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dirty="0"/>
          </a:p>
          <a:p>
            <a:pPr algn="just">
              <a:buFont typeface="Wingdings" panose="05000000000000000000" pitchFamily="2" charset="2"/>
              <a:buChar char="Ø"/>
            </a:pPr>
            <a:endParaRPr lang="en-IN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AAC9FD-58B9-48CB-B4B4-403D18BC2E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07200" y="1566474"/>
            <a:ext cx="53848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Short cut: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% </a:t>
            </a:r>
            <a:r>
              <a:rPr lang="en-IN" dirty="0" err="1"/>
              <a:t>dec</a:t>
            </a:r>
            <a:r>
              <a:rPr lang="en-IN" dirty="0"/>
              <a:t> = X^2/100 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	      = 400/100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            = 4%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1BEAA-6288-472C-A58C-3A1393D66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58D6-134A-4CC3-A15E-1730BDFF6B17}" type="datetime1">
              <a:rPr lang="en-IN" smtClean="0"/>
              <a:t>21-07-2020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F97FA6-65E1-4A7E-964C-AB57486FB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361AA5-BF78-4A13-BEDC-74A6C40E6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896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04614A6-BB13-4982-BBF0-7B76E2A97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744" y="2977912"/>
            <a:ext cx="10972800" cy="3173620"/>
          </a:xfrm>
        </p:spPr>
        <p:txBody>
          <a:bodyPr/>
          <a:lstStyle/>
          <a:p>
            <a:r>
              <a:rPr lang="en-IN" dirty="0"/>
              <a:t>% change = </a:t>
            </a:r>
            <a:r>
              <a:rPr lang="en-IN" u="sng" dirty="0"/>
              <a:t>[(96xy/100) – </a:t>
            </a:r>
            <a:r>
              <a:rPr lang="en-IN" u="sng" dirty="0" err="1"/>
              <a:t>xy</a:t>
            </a:r>
            <a:r>
              <a:rPr lang="en-IN" u="sng" dirty="0"/>
              <a:t>]</a:t>
            </a:r>
            <a:r>
              <a:rPr lang="en-IN" dirty="0"/>
              <a:t>  X 100</a:t>
            </a:r>
            <a:br>
              <a:rPr lang="en-IN" u="sng" dirty="0"/>
            </a:br>
            <a:r>
              <a:rPr lang="en-IN" dirty="0"/>
              <a:t>				</a:t>
            </a:r>
            <a:r>
              <a:rPr lang="en-IN" dirty="0" err="1"/>
              <a:t>xy</a:t>
            </a:r>
            <a:r>
              <a:rPr lang="en-IN" dirty="0"/>
              <a:t>	</a:t>
            </a:r>
            <a:br>
              <a:rPr lang="en-IN" dirty="0"/>
            </a:br>
            <a:r>
              <a:rPr lang="en-IN" dirty="0"/>
              <a:t>	    =  - 4 x 100/100</a:t>
            </a:r>
            <a:br>
              <a:rPr lang="en-IN" dirty="0"/>
            </a:br>
            <a:r>
              <a:rPr lang="en-IN" dirty="0"/>
              <a:t>	    = 4%  (- sign shows a decrease)		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3571D7EF-A847-4AEB-9232-2E3B84727D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1254678"/>
              </p:ext>
            </p:extLst>
          </p:nvPr>
        </p:nvGraphicFramePr>
        <p:xfrm>
          <a:off x="92700" y="317379"/>
          <a:ext cx="5783444" cy="2424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1722">
                  <a:extLst>
                    <a:ext uri="{9D8B030D-6E8A-4147-A177-3AD203B41FA5}">
                      <a16:colId xmlns:a16="http://schemas.microsoft.com/office/drawing/2014/main" val="3224944353"/>
                    </a:ext>
                  </a:extLst>
                </a:gridCol>
                <a:gridCol w="2891722">
                  <a:extLst>
                    <a:ext uri="{9D8B030D-6E8A-4147-A177-3AD203B41FA5}">
                      <a16:colId xmlns:a16="http://schemas.microsoft.com/office/drawing/2014/main" val="1623141497"/>
                    </a:ext>
                  </a:extLst>
                </a:gridCol>
              </a:tblGrid>
              <a:tr h="617658"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Original Price (Rs.)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x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139432"/>
                  </a:ext>
                </a:extLst>
              </a:tr>
              <a:tr h="1111784"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Original Quantity/Consumption (Kg)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219323"/>
                  </a:ext>
                </a:extLst>
              </a:tr>
              <a:tr h="617658"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Total Price (Rs.)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 err="1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xy</a:t>
                      </a:r>
                      <a:endParaRPr lang="en-IN" sz="24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108468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2D6C91-DF55-431E-BB88-BB7E06176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58D6-134A-4CC3-A15E-1730BDFF6B17}" type="datetime1">
              <a:rPr lang="en-IN" smtClean="0"/>
              <a:t>21-07-2020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EE7C03-18F7-4AA2-B608-D6A156337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FF797C-79E9-4319-9E7C-6B4CA98C7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28</a:t>
            </a:fld>
            <a:endParaRPr lang="en-IN"/>
          </a:p>
        </p:txBody>
      </p:sp>
      <p:graphicFrame>
        <p:nvGraphicFramePr>
          <p:cNvPr id="11" name="Table 9">
            <a:extLst>
              <a:ext uri="{FF2B5EF4-FFF2-40B4-BE49-F238E27FC236}">
                <a16:creationId xmlns:a16="http://schemas.microsoft.com/office/drawing/2014/main" id="{2C0A3A1F-C18A-44F8-989A-F031708DCB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7847514"/>
              </p:ext>
            </p:extLst>
          </p:nvPr>
        </p:nvGraphicFramePr>
        <p:xfrm>
          <a:off x="6096000" y="317379"/>
          <a:ext cx="5929745" cy="2424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8465">
                  <a:extLst>
                    <a:ext uri="{9D8B030D-6E8A-4147-A177-3AD203B41FA5}">
                      <a16:colId xmlns:a16="http://schemas.microsoft.com/office/drawing/2014/main" val="4027564347"/>
                    </a:ext>
                  </a:extLst>
                </a:gridCol>
                <a:gridCol w="2971280">
                  <a:extLst>
                    <a:ext uri="{9D8B030D-6E8A-4147-A177-3AD203B41FA5}">
                      <a16:colId xmlns:a16="http://schemas.microsoft.com/office/drawing/2014/main" val="1579517916"/>
                    </a:ext>
                  </a:extLst>
                </a:gridCol>
              </a:tblGrid>
              <a:tr h="686048"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New Price (Rs.)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80x/100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260081"/>
                  </a:ext>
                </a:extLst>
              </a:tr>
              <a:tr h="686048"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New Quantity (Kg)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120y/100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81020"/>
                  </a:ext>
                </a:extLst>
              </a:tr>
              <a:tr h="1051940"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Total Price (Rs.)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80 x /100  *  120y/100 = 96xy/100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736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76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66EB8-33C9-454F-A749-CA1A48E2A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Try it yourself 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9386D-E4BA-439B-8CB8-1192B9AE9B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A square is converted into a rectangle by increasing one of its sides by 5 % and reducing the other by 5 %. What will be the % change in the area of the two figures?</a:t>
            </a:r>
          </a:p>
          <a:p>
            <a:endParaRPr lang="en-US" dirty="0"/>
          </a:p>
          <a:p>
            <a:r>
              <a:rPr lang="en-US" dirty="0"/>
              <a:t>0.25% decrease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ED435-5199-498B-BE66-3D815BFFD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A218FD-3083-416E-A537-2ACF594A9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645AD-1018-480B-B499-CC91A1D19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185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AC0468-4850-454B-B468-C4D343CE7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5B8B-BDA0-493E-8612-6B2281255937}" type="datetime1">
              <a:rPr lang="en-IN" smtClean="0"/>
              <a:t>21-07-2020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D27044-861B-4DBF-9A1B-68D642A9B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1FA6AC-E0A6-4F5E-8746-08664027C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AB3444-CFD7-434F-9CE0-BDFF99AE9B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79" t="30591" r="26597" b="55850"/>
          <a:stretch/>
        </p:blipFill>
        <p:spPr>
          <a:xfrm>
            <a:off x="1139253" y="1484027"/>
            <a:ext cx="8899332" cy="12891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C8F08E-38A3-47FE-B93E-377B46D6EAA5}"/>
              </a:ext>
            </a:extLst>
          </p:cNvPr>
          <p:cNvSpPr txBox="1"/>
          <p:nvPr/>
        </p:nvSpPr>
        <p:spPr>
          <a:xfrm>
            <a:off x="1646334" y="2658203"/>
            <a:ext cx="88993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If I get 350 marks out of 500, my percentage marks are calculated as: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0815AB-E2B0-4976-A0B8-4DC2E472BE47}"/>
              </a:ext>
            </a:extLst>
          </p:cNvPr>
          <p:cNvSpPr txBox="1"/>
          <p:nvPr/>
        </p:nvSpPr>
        <p:spPr>
          <a:xfrm>
            <a:off x="1815304" y="4727642"/>
            <a:ext cx="7794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dirty="0"/>
              <a:t>(350/500)x100 = 70%</a:t>
            </a:r>
          </a:p>
        </p:txBody>
      </p:sp>
    </p:spTree>
    <p:extLst>
      <p:ext uri="{BB962C8B-B14F-4D97-AF65-F5344CB8AC3E}">
        <p14:creationId xmlns:p14="http://schemas.microsoft.com/office/powerpoint/2010/main" val="554077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4DBE6-FF22-4DDA-B106-05F73E279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76FD5-6FB2-4256-8B11-271CA9A9D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02499"/>
            <a:ext cx="10972800" cy="492366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Two friends, Akash &amp; </a:t>
            </a:r>
            <a:r>
              <a:rPr lang="en-US" sz="2800" dirty="0" err="1"/>
              <a:t>Beenu</a:t>
            </a:r>
            <a:r>
              <a:rPr lang="en-US" sz="2800" dirty="0"/>
              <a:t> had some candies each. One of them had 15 candies more than the other. The candies with Akash was 60% of the total candies with them. How many candies did each have?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Let the candies with Akash and </a:t>
            </a:r>
            <a:r>
              <a:rPr lang="en-US" sz="2800" dirty="0" err="1"/>
              <a:t>Beenu</a:t>
            </a:r>
            <a:r>
              <a:rPr lang="en-US" sz="2800" dirty="0"/>
              <a:t> be (x + 15) and x respectively.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Therefore, x + 15 = 60/100(x + 15 + x)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sz="2800" dirty="0"/>
              <a:t>(x + 15) = 3/5(2x + 15)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sz="2800" dirty="0"/>
              <a:t> 5x + 75 = 6x + 45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sz="2800" dirty="0"/>
              <a:t> x = 30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sz="2800" dirty="0"/>
              <a:t> </a:t>
            </a:r>
            <a:r>
              <a:rPr lang="en-US" dirty="0"/>
              <a:t>So, Akash and </a:t>
            </a:r>
            <a:r>
              <a:rPr lang="en-US" dirty="0" err="1"/>
              <a:t>Beenu</a:t>
            </a:r>
            <a:r>
              <a:rPr lang="en-US" dirty="0"/>
              <a:t> have 45 and 30 candies respectively.</a:t>
            </a:r>
            <a:endParaRPr lang="en-IN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9E778-2C46-419E-96B9-6842FBACC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27303-E8B9-4E81-90EC-F4ED24D6A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B505F-5D6A-4BC5-876F-887A2B0CE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378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BD902-2C6E-4A39-BBCC-7AD21AA5E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79F5F-73AE-48EC-855E-6575248C7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An engineering student must secure 36% marks to pass. He gets 130 marks and fails by 14 marks. What is the maximum No. of marks?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Let the maximum marks be x.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Passing marks = 130+14= 144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Also, 36 % of x = 144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36x/100=144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x = (144*100)/36 =400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23B70-759A-46E9-94BA-7607FE4C7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28402-3733-4289-A9CE-2C1D8D5B1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0B615-454A-4C39-B8FC-4E6A3D7C7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679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C7363-2C4D-4F15-BA0B-C9E231F21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276C0-3ACF-4D26-91FC-94E98CA64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1079293"/>
            <a:ext cx="11901053" cy="522452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/>
              <a:t>The price of apples decreases by 15%. As a result, Reena increases her consumption by 20%. The percentage increase in expenditure is? 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IN" dirty="0"/>
              <a:t>85 x  120 ab /100 = 102 ab/100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/>
              <a:t>% </a:t>
            </a:r>
            <a:r>
              <a:rPr lang="en-US" dirty="0" err="1"/>
              <a:t>inc.</a:t>
            </a:r>
            <a:r>
              <a:rPr lang="en-US" dirty="0"/>
              <a:t> =  (</a:t>
            </a:r>
            <a:r>
              <a:rPr lang="en-US" u="sng" dirty="0"/>
              <a:t>102 ab/100 – ab)</a:t>
            </a:r>
            <a:r>
              <a:rPr lang="en-US" dirty="0"/>
              <a:t>  X 100 = 2%</a:t>
            </a:r>
          </a:p>
          <a:p>
            <a:pPr marL="0" indent="0" algn="just">
              <a:buNone/>
            </a:pPr>
            <a:r>
              <a:rPr lang="en-US" dirty="0"/>
              <a:t>		ab</a:t>
            </a:r>
          </a:p>
          <a:p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616BA-079C-4007-ADF8-86F80DC92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A179C-EAA9-4379-A03D-8F24D74E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A7650-1839-4AC8-B520-FE972BD60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32</a:t>
            </a:fld>
            <a:endParaRPr lang="en-IN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335317DE-4EB1-47AB-BA70-4E500007EE40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419149859"/>
              </p:ext>
            </p:extLst>
          </p:nvPr>
        </p:nvGraphicFramePr>
        <p:xfrm>
          <a:off x="404730" y="2349707"/>
          <a:ext cx="1058306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5765">
                  <a:extLst>
                    <a:ext uri="{9D8B030D-6E8A-4147-A177-3AD203B41FA5}">
                      <a16:colId xmlns:a16="http://schemas.microsoft.com/office/drawing/2014/main" val="3209401732"/>
                    </a:ext>
                  </a:extLst>
                </a:gridCol>
                <a:gridCol w="2645765">
                  <a:extLst>
                    <a:ext uri="{9D8B030D-6E8A-4147-A177-3AD203B41FA5}">
                      <a16:colId xmlns:a16="http://schemas.microsoft.com/office/drawing/2014/main" val="2939072586"/>
                    </a:ext>
                  </a:extLst>
                </a:gridCol>
                <a:gridCol w="2645765">
                  <a:extLst>
                    <a:ext uri="{9D8B030D-6E8A-4147-A177-3AD203B41FA5}">
                      <a16:colId xmlns:a16="http://schemas.microsoft.com/office/drawing/2014/main" val="1656485051"/>
                    </a:ext>
                  </a:extLst>
                </a:gridCol>
                <a:gridCol w="2645765">
                  <a:extLst>
                    <a:ext uri="{9D8B030D-6E8A-4147-A177-3AD203B41FA5}">
                      <a16:colId xmlns:a16="http://schemas.microsoft.com/office/drawing/2014/main" val="4032960045"/>
                    </a:ext>
                  </a:extLst>
                </a:gridCol>
              </a:tblGrid>
              <a:tr h="415977">
                <a:tc>
                  <a:txBody>
                    <a:bodyPr/>
                    <a:lstStyle/>
                    <a:p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/>
                        <a:t>Price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651245"/>
                  </a:ext>
                </a:extLst>
              </a:tr>
              <a:tr h="415977">
                <a:tc>
                  <a:txBody>
                    <a:bodyPr/>
                    <a:lstStyle/>
                    <a:p>
                      <a:r>
                        <a:rPr lang="en-IN" sz="2400" dirty="0"/>
                        <a:t>Original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/>
                        <a:t>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169827"/>
                  </a:ext>
                </a:extLst>
              </a:tr>
              <a:tr h="415977">
                <a:tc>
                  <a:txBody>
                    <a:bodyPr/>
                    <a:lstStyle/>
                    <a:p>
                      <a:r>
                        <a:rPr lang="en-IN" sz="2400" dirty="0"/>
                        <a:t>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/>
                        <a:t>85a/100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/>
                        <a:t>120b/100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/>
                        <a:t>85 * 120 ab /10000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428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09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9E12D-BF18-483C-9A9A-45278BF05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55" y="246900"/>
            <a:ext cx="10972800" cy="628406"/>
          </a:xfrm>
        </p:spPr>
        <p:txBody>
          <a:bodyPr/>
          <a:lstStyle/>
          <a:p>
            <a:r>
              <a:rPr lang="en-IN" dirty="0"/>
              <a:t>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EE5EA-41AD-426D-858C-E4004591E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875306"/>
            <a:ext cx="11901053" cy="5608187"/>
          </a:xfrm>
        </p:spPr>
        <p:txBody>
          <a:bodyPr/>
          <a:lstStyle/>
          <a:p>
            <a:r>
              <a:rPr lang="en-US" dirty="0"/>
              <a:t> A fruit seller had some apples. He sells 40% apples and still has 420 apples. How many apples did he have originally? </a:t>
            </a:r>
          </a:p>
          <a:p>
            <a:endParaRPr lang="en-US" dirty="0"/>
          </a:p>
          <a:p>
            <a:r>
              <a:rPr lang="en-US" dirty="0"/>
              <a:t>Let originally, he has k apples</a:t>
            </a:r>
          </a:p>
          <a:p>
            <a:endParaRPr lang="en-US" dirty="0"/>
          </a:p>
          <a:p>
            <a:r>
              <a:rPr lang="en-US" dirty="0"/>
              <a:t>Then, 60% of k = 420</a:t>
            </a:r>
          </a:p>
          <a:p>
            <a:endParaRPr lang="en-US" dirty="0"/>
          </a:p>
          <a:p>
            <a:r>
              <a:rPr lang="en-US" dirty="0"/>
              <a:t>60k/100 = 420   =&gt;  k = 420 x 100 / 60</a:t>
            </a:r>
          </a:p>
          <a:p>
            <a:r>
              <a:rPr lang="en-US" dirty="0"/>
              <a:t>K = 700</a:t>
            </a:r>
          </a:p>
          <a:p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FCCCD-21AE-4492-B002-AAB0ABC81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6685C-6E7A-4AD2-9AAA-F1AB90439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F6F2D-AA76-4983-A261-04A4556BC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656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57E9C0-DB49-4509-8DFA-406CD2E07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A93CB-395D-4433-9BE2-BD9065D39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EB207-1D78-4F58-9B2D-49C9800C4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34</a:t>
            </a:fld>
            <a:endParaRPr lang="en-IN"/>
          </a:p>
        </p:txBody>
      </p:sp>
      <p:pic>
        <p:nvPicPr>
          <p:cNvPr id="8" name="Picture 7" descr="A sign on a brick wall&#10;&#10;Description automatically generated">
            <a:extLst>
              <a:ext uri="{FF2B5EF4-FFF2-40B4-BE49-F238E27FC236}">
                <a16:creationId xmlns:a16="http://schemas.microsoft.com/office/drawing/2014/main" id="{C085BED0-0FB2-4119-8526-D7203938AB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522092"/>
            <a:ext cx="7566417" cy="534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723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69DE8A-83E2-4EE4-9E44-8E4A0862E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Fractions and Percentage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FB26E6-91F5-4D69-A6ED-436DF866A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  x%= x/100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  5%= 5/100= 1/20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   y/z= (100y/z)%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   1/4= (100*1)/4 % = 25 %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3D991A-F82D-4A35-9185-99CB1A550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5B8B-BDA0-493E-8612-6B2281255937}" type="datetime1">
              <a:rPr lang="en-IN" smtClean="0"/>
              <a:t>21-07-2020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4F7D79-458B-4532-8ABB-04C805675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D1B04-4F06-4EF8-86BF-B75B69EE6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4685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182DF-0C6A-4219-A3A0-17704EECF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55" y="136092"/>
            <a:ext cx="10972800" cy="883239"/>
          </a:xfrm>
        </p:spPr>
        <p:txBody>
          <a:bodyPr/>
          <a:lstStyle/>
          <a:p>
            <a:r>
              <a:rPr lang="en-US" dirty="0"/>
              <a:t>Example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A6EB4-5A81-4571-A202-E304021E8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1019331"/>
            <a:ext cx="11901053" cy="52844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 What percent of 120 is 90?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Let x% of 120 =90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120x/100 =90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x = (90 x 100)/120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x = 75%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AAE5A-47A0-4218-9B0B-91710C629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B729F-FDC4-4E76-807D-166B19A13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E5190-7BDD-4378-8AC0-7E6383802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744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BBFAD3B-C120-4651-AA09-0FA5DD404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Important Formulae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4217342-466C-466B-9676-A0F5467CB0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3708" y="1872677"/>
            <a:ext cx="10638692" cy="1143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24A29A-4A03-4F7D-AA7B-EAABD3A92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5B8B-BDA0-493E-8612-6B2281255937}" type="datetime1">
              <a:rPr lang="en-IN" smtClean="0"/>
              <a:t>21-07-2020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5BC87C-54EE-44DE-8502-A0A254925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2CB09A-F081-406F-B327-404894554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6</a:t>
            </a:fld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1F858F-1FF1-4D59-8F70-CE107A41416D}"/>
              </a:ext>
            </a:extLst>
          </p:cNvPr>
          <p:cNvSpPr txBox="1"/>
          <p:nvPr/>
        </p:nvSpPr>
        <p:spPr>
          <a:xfrm>
            <a:off x="5636301" y="2975547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39466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37FAB-3691-40F1-81FA-940F04EA8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77757"/>
          </a:xfrm>
        </p:spPr>
        <p:txBody>
          <a:bodyPr/>
          <a:lstStyle/>
          <a:p>
            <a:r>
              <a:rPr lang="en-US" dirty="0"/>
              <a:t>Example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28E94-E50D-4E78-AB18-86436A01B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5129"/>
            <a:ext cx="10972800" cy="499788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total population of a village increased from 1,80,00 to 22, 500 in a decade. What is the  average percentage increase of population per year of that village?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Population increase in 10 years = (22500- 18000) = 4500.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Increase% = (4500/18000 x 100)% = 25%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Required average = (25/10)% = 2. 5%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CCF58-6B19-4C3F-8399-61E18DA43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04917-D856-440B-BDFC-73652AF52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B08AE-2CA3-4DF5-8BC6-7B7E3EAB8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148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C6FD4-944D-4BEC-A4C2-A5CFC0973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Try it yourself 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E062E-41E1-47C5-8A33-9CB3D6EB7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annual sales of company B were Rs 96,000 in fiscal year 95-96 and Rs 1,08,000 in fiscal 96-97. What was the % increase in turnover?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12.5%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624A1-C938-47DC-B1CA-E1A5E0CE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0A8F-BD74-4577-8E03-03A34352C65A}" type="datetime1">
              <a:rPr lang="en-IN" smtClean="0"/>
              <a:t>21-07-2020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D1C58-839F-4B71-AD83-DC59F992B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D7EE6-3AC7-4E13-B438-07FC1BF36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104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BBFAD3B-C120-4651-AA09-0FA5DD404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48" y="916500"/>
            <a:ext cx="10972800" cy="1143000"/>
          </a:xfrm>
        </p:spPr>
        <p:txBody>
          <a:bodyPr/>
          <a:lstStyle/>
          <a:p>
            <a:r>
              <a:rPr lang="en-IN" dirty="0"/>
              <a:t>Important Formulae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24A29A-4A03-4F7D-AA7B-EAABD3A92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5B8B-BDA0-493E-8612-6B2281255937}" type="datetime1">
              <a:rPr lang="en-IN" smtClean="0"/>
              <a:t>21-07-2020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5BC87C-54EE-44DE-8502-A0A254925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Percentage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2CB09A-F081-406F-B327-404894554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9</a:t>
            </a:fld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1F858F-1FF1-4D59-8F70-CE107A41416D}"/>
              </a:ext>
            </a:extLst>
          </p:cNvPr>
          <p:cNvSpPr txBox="1"/>
          <p:nvPr/>
        </p:nvSpPr>
        <p:spPr>
          <a:xfrm>
            <a:off x="5636301" y="2975547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IN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3AA91B-7E64-4707-974B-ABD2148FB6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989" y="3470717"/>
            <a:ext cx="9632817" cy="2297416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9BAFC-E1E1-4C6C-A2E7-6033AA365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2975547"/>
            <a:ext cx="11901053" cy="2792585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579532109"/>
      </p:ext>
    </p:extLst>
  </p:cSld>
  <p:clrMapOvr>
    <a:masterClrMapping/>
  </p:clrMapOvr>
</p:sld>
</file>

<file path=ppt/theme/theme1.xml><?xml version="1.0" encoding="utf-8"?>
<a:theme xmlns:a="http://schemas.openxmlformats.org/drawingml/2006/main" name="talewind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pt. Templat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talewind" id="{36FB5148-48AB-4803-9F1E-A6A0F609A255}" vid="{0717F982-0A64-4C4C-A9C4-6AB681093FC2}"/>
    </a:ext>
  </a:extLst>
</a:theme>
</file>

<file path=ppt/theme/theme2.xml><?xml version="1.0" encoding="utf-8"?>
<a:theme xmlns:a="http://schemas.openxmlformats.org/drawingml/2006/main" name="1_Ppt. Template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pt. Templat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tamplet" id="{2B72D385-CA4F-4EB9-8D35-6117A4A61494}" vid="{52E330C9-003B-440F-AEEC-8C7E81CBF1B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talewind</Template>
  <TotalTime>952</TotalTime>
  <Words>1541</Words>
  <Application>Microsoft Office PowerPoint</Application>
  <PresentationFormat>Widescreen</PresentationFormat>
  <Paragraphs>332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Symbol</vt:lpstr>
      <vt:lpstr>Wingdings</vt:lpstr>
      <vt:lpstr>talewind</vt:lpstr>
      <vt:lpstr>1_Ppt. Template</vt:lpstr>
      <vt:lpstr>Percentages</vt:lpstr>
      <vt:lpstr>PowerPoint Presentation</vt:lpstr>
      <vt:lpstr>PowerPoint Presentation</vt:lpstr>
      <vt:lpstr>Fractions and Percentage</vt:lpstr>
      <vt:lpstr>Example</vt:lpstr>
      <vt:lpstr>Important Formulae</vt:lpstr>
      <vt:lpstr>Example</vt:lpstr>
      <vt:lpstr>Try it yourself !!</vt:lpstr>
      <vt:lpstr>Important Formulae</vt:lpstr>
      <vt:lpstr>Example</vt:lpstr>
      <vt:lpstr>Try it yourself !!</vt:lpstr>
      <vt:lpstr>Important Formulae</vt:lpstr>
      <vt:lpstr>Example</vt:lpstr>
      <vt:lpstr>Try it yourself !!</vt:lpstr>
      <vt:lpstr>Try one more….</vt:lpstr>
      <vt:lpstr>PowerPoint Presentation</vt:lpstr>
      <vt:lpstr>70% of 320 + 45% of 240 </vt:lpstr>
      <vt:lpstr>16  2/3 % of 600 + 33   1/3 % of 180 </vt:lpstr>
      <vt:lpstr>2 is what percentage of 50?</vt:lpstr>
      <vt:lpstr> What will be 80% of a number whose 200% is 90? </vt:lpstr>
      <vt:lpstr> How much 60% of 50 is greater than 40% of 30?</vt:lpstr>
      <vt:lpstr>Question</vt:lpstr>
      <vt:lpstr>Try it yourself !!!</vt:lpstr>
      <vt:lpstr>Question</vt:lpstr>
      <vt:lpstr>Short cut</vt:lpstr>
      <vt:lpstr>Question</vt:lpstr>
      <vt:lpstr>Question</vt:lpstr>
      <vt:lpstr>% change = [(96xy/100) – xy]  X 100     xy       =  - 4 x 100/100      = 4%  (- sign shows a decrease)  </vt:lpstr>
      <vt:lpstr>Try it yourself !!</vt:lpstr>
      <vt:lpstr>Example</vt:lpstr>
      <vt:lpstr>Example</vt:lpstr>
      <vt:lpstr>Question</vt:lpstr>
      <vt:lpstr>Question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Kharghar L5</dc:creator>
  <cp:lastModifiedBy>Kharghar L5</cp:lastModifiedBy>
  <cp:revision>53</cp:revision>
  <dcterms:created xsi:type="dcterms:W3CDTF">2020-06-27T11:39:21Z</dcterms:created>
  <dcterms:modified xsi:type="dcterms:W3CDTF">2020-07-21T17:12:05Z</dcterms:modified>
</cp:coreProperties>
</file>