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2D7E7C-7069-40B5-90DC-1222DA9A15A6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D940B83-8A49-479E-B122-6F8F5A0BE487}">
      <dgm:prSet/>
      <dgm:spPr/>
      <dgm:t>
        <a:bodyPr/>
        <a:lstStyle/>
        <a:p>
          <a:pPr>
            <a:defRPr cap="all"/>
          </a:pPr>
          <a:r>
            <a:rPr lang="en-IN"/>
            <a:t>Rate of interest</a:t>
          </a:r>
          <a:endParaRPr lang="en-US"/>
        </a:p>
      </dgm:t>
    </dgm:pt>
    <dgm:pt modelId="{118CFC1C-18D1-4537-A75F-8077AC31DE41}" type="parTrans" cxnId="{F44F98B5-5AE4-4A71-932C-C0BAD3F01E1E}">
      <dgm:prSet/>
      <dgm:spPr/>
      <dgm:t>
        <a:bodyPr/>
        <a:lstStyle/>
        <a:p>
          <a:endParaRPr lang="en-US"/>
        </a:p>
      </dgm:t>
    </dgm:pt>
    <dgm:pt modelId="{A9FB260A-A286-49F9-B984-617E0126F781}" type="sibTrans" cxnId="{F44F98B5-5AE4-4A71-932C-C0BAD3F01E1E}">
      <dgm:prSet/>
      <dgm:spPr/>
      <dgm:t>
        <a:bodyPr/>
        <a:lstStyle/>
        <a:p>
          <a:endParaRPr lang="en-US"/>
        </a:p>
      </dgm:t>
    </dgm:pt>
    <dgm:pt modelId="{9BCC204A-72EB-4D76-8E0A-F3AF4A59209B}">
      <dgm:prSet/>
      <dgm:spPr/>
      <dgm:t>
        <a:bodyPr/>
        <a:lstStyle/>
        <a:p>
          <a:pPr>
            <a:defRPr cap="all"/>
          </a:pPr>
          <a:r>
            <a:rPr lang="en-IN"/>
            <a:t>Time period</a:t>
          </a:r>
          <a:endParaRPr lang="en-US"/>
        </a:p>
      </dgm:t>
    </dgm:pt>
    <dgm:pt modelId="{833690CC-779B-4866-B5B3-958CB9CCBBB7}" type="parTrans" cxnId="{A9FBB407-2629-445C-BC03-A30857329E84}">
      <dgm:prSet/>
      <dgm:spPr/>
      <dgm:t>
        <a:bodyPr/>
        <a:lstStyle/>
        <a:p>
          <a:endParaRPr lang="en-US"/>
        </a:p>
      </dgm:t>
    </dgm:pt>
    <dgm:pt modelId="{661F2A85-C7D4-456B-B74A-34B1C6670585}" type="sibTrans" cxnId="{A9FBB407-2629-445C-BC03-A30857329E84}">
      <dgm:prSet/>
      <dgm:spPr/>
      <dgm:t>
        <a:bodyPr/>
        <a:lstStyle/>
        <a:p>
          <a:endParaRPr lang="en-US"/>
        </a:p>
      </dgm:t>
    </dgm:pt>
    <dgm:pt modelId="{E8AAAD74-419E-4A45-9793-2CE7A22B8AA0}" type="pres">
      <dgm:prSet presAssocID="{A22D7E7C-7069-40B5-90DC-1222DA9A15A6}" presName="root" presStyleCnt="0">
        <dgm:presLayoutVars>
          <dgm:dir/>
          <dgm:resizeHandles val="exact"/>
        </dgm:presLayoutVars>
      </dgm:prSet>
      <dgm:spPr/>
    </dgm:pt>
    <dgm:pt modelId="{8BE44151-AFC8-4C5A-BB13-95DD483EBAD6}" type="pres">
      <dgm:prSet presAssocID="{BD940B83-8A49-479E-B122-6F8F5A0BE487}" presName="compNode" presStyleCnt="0"/>
      <dgm:spPr/>
    </dgm:pt>
    <dgm:pt modelId="{425A1B73-360C-4634-B58F-AE86EB56C0A2}" type="pres">
      <dgm:prSet presAssocID="{BD940B83-8A49-479E-B122-6F8F5A0BE487}" presName="iconBgRect" presStyleLbl="bgShp" presStyleIdx="0" presStyleCnt="2"/>
      <dgm:spPr>
        <a:solidFill>
          <a:schemeClr val="accent1"/>
        </a:solidFill>
      </dgm:spPr>
    </dgm:pt>
    <dgm:pt modelId="{C054425C-924D-4110-BCF5-CB0916861B11}" type="pres">
      <dgm:prSet presAssocID="{BD940B83-8A49-479E-B122-6F8F5A0BE487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08C37DF4-E349-4089-A0C4-CA47EDACB4A1}" type="pres">
      <dgm:prSet presAssocID="{BD940B83-8A49-479E-B122-6F8F5A0BE487}" presName="spaceRect" presStyleCnt="0"/>
      <dgm:spPr/>
    </dgm:pt>
    <dgm:pt modelId="{DE7E9670-6380-4109-B955-317021C15048}" type="pres">
      <dgm:prSet presAssocID="{BD940B83-8A49-479E-B122-6F8F5A0BE487}" presName="textRect" presStyleLbl="revTx" presStyleIdx="0" presStyleCnt="2">
        <dgm:presLayoutVars>
          <dgm:chMax val="1"/>
          <dgm:chPref val="1"/>
        </dgm:presLayoutVars>
      </dgm:prSet>
      <dgm:spPr/>
    </dgm:pt>
    <dgm:pt modelId="{8C90E664-B252-401B-900A-E9426E4E0C86}" type="pres">
      <dgm:prSet presAssocID="{A9FB260A-A286-49F9-B984-617E0126F781}" presName="sibTrans" presStyleCnt="0"/>
      <dgm:spPr/>
    </dgm:pt>
    <dgm:pt modelId="{6B0B810B-3ADF-43EB-A18C-4A8F521F02BC}" type="pres">
      <dgm:prSet presAssocID="{9BCC204A-72EB-4D76-8E0A-F3AF4A59209B}" presName="compNode" presStyleCnt="0"/>
      <dgm:spPr/>
    </dgm:pt>
    <dgm:pt modelId="{BD5594A2-D69D-4FB4-89E2-E2987E014191}" type="pres">
      <dgm:prSet presAssocID="{9BCC204A-72EB-4D76-8E0A-F3AF4A59209B}" presName="iconBgRect" presStyleLbl="bgShp" presStyleIdx="1" presStyleCnt="2"/>
      <dgm:spPr>
        <a:solidFill>
          <a:schemeClr val="accent1"/>
        </a:solidFill>
      </dgm:spPr>
    </dgm:pt>
    <dgm:pt modelId="{1B944380-6A5B-4752-B7B1-5F599CDA99A7}" type="pres">
      <dgm:prSet presAssocID="{9BCC204A-72EB-4D76-8E0A-F3AF4A59209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ck"/>
        </a:ext>
      </dgm:extLst>
    </dgm:pt>
    <dgm:pt modelId="{CC5DF33F-18D0-460A-991F-067A4C756A59}" type="pres">
      <dgm:prSet presAssocID="{9BCC204A-72EB-4D76-8E0A-F3AF4A59209B}" presName="spaceRect" presStyleCnt="0"/>
      <dgm:spPr/>
    </dgm:pt>
    <dgm:pt modelId="{E15C44D5-CB8A-4FF1-B23D-D4AC74874E5C}" type="pres">
      <dgm:prSet presAssocID="{9BCC204A-72EB-4D76-8E0A-F3AF4A59209B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A9FBB407-2629-445C-BC03-A30857329E84}" srcId="{A22D7E7C-7069-40B5-90DC-1222DA9A15A6}" destId="{9BCC204A-72EB-4D76-8E0A-F3AF4A59209B}" srcOrd="1" destOrd="0" parTransId="{833690CC-779B-4866-B5B3-958CB9CCBBB7}" sibTransId="{661F2A85-C7D4-456B-B74A-34B1C6670585}"/>
    <dgm:cxn modelId="{BB1DF331-BF86-4FF9-8091-96A7FB4B1CC2}" type="presOf" srcId="{9BCC204A-72EB-4D76-8E0A-F3AF4A59209B}" destId="{E15C44D5-CB8A-4FF1-B23D-D4AC74874E5C}" srcOrd="0" destOrd="0" presId="urn:microsoft.com/office/officeart/2018/5/layout/IconCircleLabelList"/>
    <dgm:cxn modelId="{FA3504AC-9493-4E1A-A30E-512351C9213C}" type="presOf" srcId="{A22D7E7C-7069-40B5-90DC-1222DA9A15A6}" destId="{E8AAAD74-419E-4A45-9793-2CE7A22B8AA0}" srcOrd="0" destOrd="0" presId="urn:microsoft.com/office/officeart/2018/5/layout/IconCircleLabelList"/>
    <dgm:cxn modelId="{F44F98B5-5AE4-4A71-932C-C0BAD3F01E1E}" srcId="{A22D7E7C-7069-40B5-90DC-1222DA9A15A6}" destId="{BD940B83-8A49-479E-B122-6F8F5A0BE487}" srcOrd="0" destOrd="0" parTransId="{118CFC1C-18D1-4537-A75F-8077AC31DE41}" sibTransId="{A9FB260A-A286-49F9-B984-617E0126F781}"/>
    <dgm:cxn modelId="{968ED0CC-6AFA-430E-A892-2863A29EBC3D}" type="presOf" srcId="{BD940B83-8A49-479E-B122-6F8F5A0BE487}" destId="{DE7E9670-6380-4109-B955-317021C15048}" srcOrd="0" destOrd="0" presId="urn:microsoft.com/office/officeart/2018/5/layout/IconCircleLabelList"/>
    <dgm:cxn modelId="{4D5B0686-E077-41A6-A3D7-39A81192F2E6}" type="presParOf" srcId="{E8AAAD74-419E-4A45-9793-2CE7A22B8AA0}" destId="{8BE44151-AFC8-4C5A-BB13-95DD483EBAD6}" srcOrd="0" destOrd="0" presId="urn:microsoft.com/office/officeart/2018/5/layout/IconCircleLabelList"/>
    <dgm:cxn modelId="{403F6E05-A575-43A9-891C-F63B99BF9AEA}" type="presParOf" srcId="{8BE44151-AFC8-4C5A-BB13-95DD483EBAD6}" destId="{425A1B73-360C-4634-B58F-AE86EB56C0A2}" srcOrd="0" destOrd="0" presId="urn:microsoft.com/office/officeart/2018/5/layout/IconCircleLabelList"/>
    <dgm:cxn modelId="{D1D39179-BCFE-43D9-A808-68B352FC9280}" type="presParOf" srcId="{8BE44151-AFC8-4C5A-BB13-95DD483EBAD6}" destId="{C054425C-924D-4110-BCF5-CB0916861B11}" srcOrd="1" destOrd="0" presId="urn:microsoft.com/office/officeart/2018/5/layout/IconCircleLabelList"/>
    <dgm:cxn modelId="{A62EE492-6520-4FBD-B9E0-8DCB2BB20FFC}" type="presParOf" srcId="{8BE44151-AFC8-4C5A-BB13-95DD483EBAD6}" destId="{08C37DF4-E349-4089-A0C4-CA47EDACB4A1}" srcOrd="2" destOrd="0" presId="urn:microsoft.com/office/officeart/2018/5/layout/IconCircleLabelList"/>
    <dgm:cxn modelId="{B563B884-3F26-4980-A0DE-C9DD07DE397A}" type="presParOf" srcId="{8BE44151-AFC8-4C5A-BB13-95DD483EBAD6}" destId="{DE7E9670-6380-4109-B955-317021C15048}" srcOrd="3" destOrd="0" presId="urn:microsoft.com/office/officeart/2018/5/layout/IconCircleLabelList"/>
    <dgm:cxn modelId="{E6F04836-FAE7-4158-98F6-95F0E0E7BAAB}" type="presParOf" srcId="{E8AAAD74-419E-4A45-9793-2CE7A22B8AA0}" destId="{8C90E664-B252-401B-900A-E9426E4E0C86}" srcOrd="1" destOrd="0" presId="urn:microsoft.com/office/officeart/2018/5/layout/IconCircleLabelList"/>
    <dgm:cxn modelId="{F7E90064-F095-46BA-B598-AC2AB1C5CA0E}" type="presParOf" srcId="{E8AAAD74-419E-4A45-9793-2CE7A22B8AA0}" destId="{6B0B810B-3ADF-43EB-A18C-4A8F521F02BC}" srcOrd="2" destOrd="0" presId="urn:microsoft.com/office/officeart/2018/5/layout/IconCircleLabelList"/>
    <dgm:cxn modelId="{A39513C8-49DC-45B5-BE5C-A1416992AC27}" type="presParOf" srcId="{6B0B810B-3ADF-43EB-A18C-4A8F521F02BC}" destId="{BD5594A2-D69D-4FB4-89E2-E2987E014191}" srcOrd="0" destOrd="0" presId="urn:microsoft.com/office/officeart/2018/5/layout/IconCircleLabelList"/>
    <dgm:cxn modelId="{8DD8C665-CF4F-4F6F-B381-F3BDCC3F1DDD}" type="presParOf" srcId="{6B0B810B-3ADF-43EB-A18C-4A8F521F02BC}" destId="{1B944380-6A5B-4752-B7B1-5F599CDA99A7}" srcOrd="1" destOrd="0" presId="urn:microsoft.com/office/officeart/2018/5/layout/IconCircleLabelList"/>
    <dgm:cxn modelId="{E1D1BE24-67F1-460F-BFD8-DB872693D8CC}" type="presParOf" srcId="{6B0B810B-3ADF-43EB-A18C-4A8F521F02BC}" destId="{CC5DF33F-18D0-460A-991F-067A4C756A59}" srcOrd="2" destOrd="0" presId="urn:microsoft.com/office/officeart/2018/5/layout/IconCircleLabelList"/>
    <dgm:cxn modelId="{5AEE691F-0BD7-4E31-84FC-92677CD6BAD6}" type="presParOf" srcId="{6B0B810B-3ADF-43EB-A18C-4A8F521F02BC}" destId="{E15C44D5-CB8A-4FF1-B23D-D4AC74874E5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A1B73-360C-4634-B58F-AE86EB56C0A2}">
      <dsp:nvSpPr>
        <dsp:cNvPr id="0" name=""/>
        <dsp:cNvSpPr/>
      </dsp:nvSpPr>
      <dsp:spPr>
        <a:xfrm>
          <a:off x="2273400" y="462981"/>
          <a:ext cx="2196000" cy="2196000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54425C-924D-4110-BCF5-CB0916861B11}">
      <dsp:nvSpPr>
        <dsp:cNvPr id="0" name=""/>
        <dsp:cNvSpPr/>
      </dsp:nvSpPr>
      <dsp:spPr>
        <a:xfrm>
          <a:off x="2741400" y="930981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7E9670-6380-4109-B955-317021C15048}">
      <dsp:nvSpPr>
        <dsp:cNvPr id="0" name=""/>
        <dsp:cNvSpPr/>
      </dsp:nvSpPr>
      <dsp:spPr>
        <a:xfrm>
          <a:off x="1571400" y="3342981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IN" sz="3800" kern="1200"/>
            <a:t>Rate of interest</a:t>
          </a:r>
          <a:endParaRPr lang="en-US" sz="3800" kern="1200"/>
        </a:p>
      </dsp:txBody>
      <dsp:txXfrm>
        <a:off x="1571400" y="3342981"/>
        <a:ext cx="3600000" cy="720000"/>
      </dsp:txXfrm>
    </dsp:sp>
    <dsp:sp modelId="{BD5594A2-D69D-4FB4-89E2-E2987E014191}">
      <dsp:nvSpPr>
        <dsp:cNvPr id="0" name=""/>
        <dsp:cNvSpPr/>
      </dsp:nvSpPr>
      <dsp:spPr>
        <a:xfrm>
          <a:off x="6503400" y="462981"/>
          <a:ext cx="2196000" cy="2196000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944380-6A5B-4752-B7B1-5F599CDA99A7}">
      <dsp:nvSpPr>
        <dsp:cNvPr id="0" name=""/>
        <dsp:cNvSpPr/>
      </dsp:nvSpPr>
      <dsp:spPr>
        <a:xfrm>
          <a:off x="6971400" y="930981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5C44D5-CB8A-4FF1-B23D-D4AC74874E5C}">
      <dsp:nvSpPr>
        <dsp:cNvPr id="0" name=""/>
        <dsp:cNvSpPr/>
      </dsp:nvSpPr>
      <dsp:spPr>
        <a:xfrm>
          <a:off x="5801400" y="3342981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IN" sz="3800" kern="1200"/>
            <a:t>Time period</a:t>
          </a:r>
          <a:endParaRPr lang="en-US" sz="3800" kern="1200"/>
        </a:p>
      </dsp:txBody>
      <dsp:txXfrm>
        <a:off x="5801400" y="3342981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609B8-2278-4AF6-AE2C-435B935B390C}" type="datetimeFigureOut">
              <a:rPr lang="en-IN" smtClean="0"/>
              <a:t>27-06-2020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FA02F-7018-4484-A443-B53FC94BD8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606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792C42-AC6E-42A2-9849-88284905B7B7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5845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1D10E-B1CF-4C56-844C-0A5C51F37051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9600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C3C209-6004-45D8-B2DF-227787053251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259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859A62-5E45-411A-A3FB-08B151BC204B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080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7C6DC-09C8-4390-8B73-CBE4A51BD6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40AD2-69F9-4345-9BDD-B9BDCB2CC07E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D5E03-0C5B-41D7-9380-CC1694F4E3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3202E-2092-488E-9E3E-AD2121C139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4327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999F5-84F4-4DF0-AE7C-42CE5F3568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D1E8BD-B8E1-4C70-89FC-D83E928E3DA5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4290B-F9B6-4FB9-8AA7-3A376DD1E0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A3E59-C34E-4EB2-90FF-8A0E0DD651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8524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B02F2-C256-4E2D-8B67-B88DADA0EB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8E42A3-3D92-4D12-B774-B6868A6CF0DA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92FCB-7ED0-42D4-8785-DB9903B518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342CF-05C8-4508-9100-49F1A088EB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3648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63B8DC-6480-44F4-B627-FE673D5E39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90A4A-9E08-4272-8658-F0E4A45BF3DE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C00249-6477-4720-98F4-07A427C4A6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2A2178-355F-4482-8A8A-80504781F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171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B091894-26C2-4C07-88A8-8A33FCE88D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621E9E-D6A8-483D-8265-6D291CBC5643}" type="datetime1">
              <a:rPr lang="en-IN" smtClean="0"/>
              <a:t>27-06-2020</a:t>
            </a:fld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52AD7D-0DE7-4615-9BBF-B789A23464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783E66-0F93-4A18-A534-D99C326497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7313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CB2033F-51D8-4081-815B-26645CB71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E5BBA-4D29-475F-8E14-F86F6B40B89C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B037D97-1E0E-464D-9347-4CB626E297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B22CD3F-2380-460E-B562-370582A766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68784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D1E7119-3A51-4C6F-A71F-DA547B0EDF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98EB08-EB45-44F1-8951-344B94BAA1DD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32099C4-E129-469D-818E-3E27A1DE9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077D513-82C4-44A8-96C8-E591A15C4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475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51AEF3-7EC0-4737-82D5-0239E02BE784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80060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3796CD-6853-42D6-8E79-A392BB8B46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08522-2F4A-4096-95E3-77EF531FFAE1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0F9522-E31E-44DF-A292-C1D3672BD0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DBEE0A-FDDE-460F-837C-02ADA4DFA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9690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9341B6-8C97-46EC-9B58-9AF90C03C1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3C788-61DC-4EF6-8ADB-E5A7F858A6FF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68E5FE-3D7E-4FDA-BD8E-EA73BBEB5F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450E69-668B-460E-8D41-FACA6D509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8372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8B01-966E-4AAF-8454-7743C73B9B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9B6986-4747-4FB2-833B-AAFFB6C5FE5E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12856-7659-47CF-A752-5C711B637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A2C99-7E7F-4862-8FDC-9585F3D46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14823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9085D-2DE2-4F49-978C-E8D4E22E76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06A19B-BC0B-401D-9565-749945CDB15E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E4945-1DA1-4038-94E1-DCC9CE6F3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55188-4D55-40A9-9E44-147DD592F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005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5B9673B-4F84-42FE-B536-0E44D6E854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6B00DA-39BE-4086-AFD9-0D6D5151B709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CE3599-1FE2-4C5E-9583-8159B8C057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D098B4-9D20-4523-8692-83FA9D601A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2162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F87B4-BF74-49B6-98A3-0A7A89F96663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124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B47D23-21C5-4562-94CA-A8C2AA54D415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019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C1414C-DD25-4673-9D2B-4DE569D92CF6}" type="datetime1">
              <a:rPr lang="en-IN" smtClean="0"/>
              <a:t>27-06-2020</a:t>
            </a:fld>
            <a:endParaRPr lang="en-IN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012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BDDDB-1527-4AAD-A321-DC65A4431E21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62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CFFAA-E152-400F-913E-493BD14EE38B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336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858054-5F03-4A00-8B05-396EEC47B0B8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97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33422-EC75-4CE5-8278-5B367BF77A97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4096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 dirty="0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92876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61577CD4-AC35-4757-A671-55D1BA529E48}" type="datetime1">
              <a:rPr lang="en-IN" smtClean="0"/>
              <a:t>27-06-2020</a:t>
            </a:fld>
            <a:endParaRPr lang="en-IN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72092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Simple and Compound Interest</a:t>
            </a:r>
            <a:endParaRPr lang="en-IN" dirty="0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92876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ECFB2C43-FFE6-45A7-B679-82C5E13FE015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981" y="228600"/>
            <a:ext cx="1899035" cy="5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/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/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/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/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3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marL="914400" indent="-914400"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FF6CFF5-1B02-4F63-AA84-DE9B59A1E78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61FB88A-C309-4527-91F2-8F8AA6744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>
            <a:extLst>
              <a:ext uri="{FF2B5EF4-FFF2-40B4-BE49-F238E27FC236}">
                <a16:creationId xmlns:a16="http://schemas.microsoft.com/office/drawing/2014/main" id="{6A8A39B3-7F19-43B6-A9A2-9F36B74A0B5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01E7D953-EDD8-4FF5-B27A-73B8F9E69399}" type="datetime1">
              <a:rPr lang="en-IN" smtClean="0"/>
              <a:t>27-06-2020</a:t>
            </a:fld>
            <a:endParaRPr lang="en-IN"/>
          </a:p>
        </p:txBody>
      </p:sp>
      <p:sp>
        <p:nvSpPr>
          <p:cNvPr id="1029" name="Footer Placeholder 4">
            <a:extLst>
              <a:ext uri="{FF2B5EF4-FFF2-40B4-BE49-F238E27FC236}">
                <a16:creationId xmlns:a16="http://schemas.microsoft.com/office/drawing/2014/main" id="{CBB1FF00-822D-48B8-917B-30F0BD8B81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Simple and Compound Interest</a:t>
            </a:r>
          </a:p>
        </p:txBody>
      </p:sp>
      <p:sp>
        <p:nvSpPr>
          <p:cNvPr id="1030" name="Slide Number Placeholder 5">
            <a:extLst>
              <a:ext uri="{FF2B5EF4-FFF2-40B4-BE49-F238E27FC236}">
                <a16:creationId xmlns:a16="http://schemas.microsoft.com/office/drawing/2014/main" id="{F71003E8-2195-4938-B7E4-FCF7646686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>
            <a:extLst>
              <a:ext uri="{FF2B5EF4-FFF2-40B4-BE49-F238E27FC236}">
                <a16:creationId xmlns:a16="http://schemas.microsoft.com/office/drawing/2014/main" id="{CA951164-8761-45AF-807C-616FBDF48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233" y="228600"/>
            <a:ext cx="313478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>
            <a:extLst>
              <a:ext uri="{FF2B5EF4-FFF2-40B4-BE49-F238E27FC236}">
                <a16:creationId xmlns:a16="http://schemas.microsoft.com/office/drawing/2014/main" id="{A8D16AAC-C0A6-4583-869F-8076F74CA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>
            <a:extLst>
              <a:ext uri="{FF2B5EF4-FFF2-40B4-BE49-F238E27FC236}">
                <a16:creationId xmlns:a16="http://schemas.microsoft.com/office/drawing/2014/main" id="{1C76D069-CCD7-4D31-B9CA-869FD4B35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>
            <a:extLst>
              <a:ext uri="{FF2B5EF4-FFF2-40B4-BE49-F238E27FC236}">
                <a16:creationId xmlns:a16="http://schemas.microsoft.com/office/drawing/2014/main" id="{88990CF6-B0FC-4FED-B7E5-066C9CC15C8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>
            <a:extLst>
              <a:ext uri="{FF2B5EF4-FFF2-40B4-BE49-F238E27FC236}">
                <a16:creationId xmlns:a16="http://schemas.microsoft.com/office/drawing/2014/main" id="{26070A96-A2D7-4EB5-9403-FE9273727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>
            <a:extLst>
              <a:ext uri="{FF2B5EF4-FFF2-40B4-BE49-F238E27FC236}">
                <a16:creationId xmlns:a16="http://schemas.microsoft.com/office/drawing/2014/main" id="{4A8AAB03-8813-4CFC-BF1F-44ABF8128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31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marL="914400" indent="-914400"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5D6F2-C78E-4300-99ED-206EEBBC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0500E-F1E5-451D-A6F8-707CE0124A81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7CF671-A57C-447E-8084-F4B863450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9FF68-9629-4A7B-90A4-940D425E0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43-FFE6-45A7-B679-82C5E13FE015}" type="slidenum">
              <a:rPr lang="en-IN" smtClean="0"/>
              <a:t>1</a:t>
            </a:fld>
            <a:endParaRPr lang="en-IN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75574CF4-2E76-407D-986D-B6979607A5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" t="12111" r="4107" b="5921"/>
          <a:stretch/>
        </p:blipFill>
        <p:spPr>
          <a:xfrm>
            <a:off x="1738859" y="578493"/>
            <a:ext cx="7644984" cy="516844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9260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92A15FD-D8EF-4C1A-941D-F92FE0A14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Interest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7BF32B-6E63-4111-80C7-0020E6A7E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Cost of money </a:t>
            </a:r>
          </a:p>
          <a:p>
            <a:endParaRPr lang="en-IN" dirty="0"/>
          </a:p>
          <a:p>
            <a:r>
              <a:rPr lang="en-IN" dirty="0"/>
              <a:t>Money paid as service charge by borrower to lender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5A4A37-8801-4CFB-98C9-2686749BE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CFFAA-E152-400F-913E-493BD14EE38B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A0364B-E600-405F-8698-B863CFAF2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Simple and Compound Interest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2F2978-835B-4C1A-BD93-C0F7BEE11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43-FFE6-45A7-B679-82C5E13FE015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9339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5D878-1F3F-430C-8CEF-D3C6CC2C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AEF3-7EC0-4737-82D5-0239E02BE784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571F2-899E-4ADA-A8AB-198B3EC38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55CD7-D5DC-4A50-A4C0-2CBA03928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43-FFE6-45A7-B679-82C5E13FE015}" type="slidenum">
              <a:rPr lang="en-IN" smtClean="0"/>
              <a:t>3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212F6F-6144-4E17-98E1-64968BCE32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26" t="18782" r="18852" b="12550"/>
          <a:stretch/>
        </p:blipFill>
        <p:spPr>
          <a:xfrm>
            <a:off x="832786" y="662986"/>
            <a:ext cx="8844197" cy="55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2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927A21-B503-4D65-B015-4621D44F1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CFFAA-E152-400F-913E-493BD14EE38B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C674E6-FB1A-4148-B2F4-C7184A50C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Simple and Compound Interest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6351D-8B53-4DFD-8D8F-8BB07BF3D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43-FFE6-45A7-B679-82C5E13FE015}" type="slidenum">
              <a:rPr lang="en-IN" smtClean="0"/>
              <a:t>4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B17EAB-CD36-4906-82B3-1E7617C9C8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58" t="17470" r="13565" b="17142"/>
          <a:stretch/>
        </p:blipFill>
        <p:spPr>
          <a:xfrm>
            <a:off x="1456544" y="897618"/>
            <a:ext cx="9278911" cy="50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66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B1CA720-2C0A-44D1-B20E-8B0F6F990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wrap="square" anchor="ctr">
            <a:normAutofit/>
          </a:bodyPr>
          <a:lstStyle/>
          <a:p>
            <a:r>
              <a:rPr lang="en-IN" dirty="0"/>
              <a:t>Other factors used in calculation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6D4C69-4F3D-4BC1-A2B9-6626572CD5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6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799CFFAA-E152-400F-913E-493BD14EE38B}" type="datetime1">
              <a:rPr lang="en-IN" smtClean="0"/>
              <a:pPr>
                <a:spcAft>
                  <a:spcPts val="600"/>
                </a:spcAft>
              </a:pPr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8A9ED-8ACC-42A6-A0DB-57876171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72092"/>
            <a:ext cx="3860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IN"/>
              <a:t>Simple and Compound Interest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182AA-FE3C-40F6-9293-065CAFADB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6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ECFB2C43-FFE6-45A7-B679-82C5E13FE015}" type="slidenum">
              <a:rPr lang="en-IN" smtClean="0"/>
              <a:pPr>
                <a:spcAft>
                  <a:spcPts val="600"/>
                </a:spcAft>
              </a:pPr>
              <a:t>5</a:t>
            </a:fld>
            <a:endParaRPr lang="en-IN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ED31D36C-4946-4A08-85DF-0F9B84B621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592432"/>
              </p:ext>
            </p:extLst>
          </p:nvPr>
        </p:nvGraphicFramePr>
        <p:xfrm>
          <a:off x="609600" y="1600201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7394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4A6EF-BA95-480C-AC3A-F660A4947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Types of Interest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60B3B-99E1-40E5-BDB7-E9170CA50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Simple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Compound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EED95-406F-4DDB-8DF4-911B41489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AEF3-7EC0-4737-82D5-0239E02BE784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C8B97-62D4-4339-95CB-136022ED6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11D53-4F62-4A8A-B753-DB85EE61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43-FFE6-45A7-B679-82C5E13FE015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673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9885E-814F-4A09-BBFF-4D8D2B55A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AEF3-7EC0-4737-82D5-0239E02BE784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0B8D2-0DBD-4755-B417-BB0B201A1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Simple and Compound Interest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2F000-D773-4F69-B833-A3A124792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43-FFE6-45A7-B679-82C5E13FE015}" type="slidenum">
              <a:rPr lang="en-IN" smtClean="0"/>
              <a:t>7</a:t>
            </a:fld>
            <a:endParaRPr lang="en-IN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1CFEF42C-AD35-4699-879F-BCD3FD424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77" y="714375"/>
            <a:ext cx="9753600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33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B85523-AF93-4871-A340-3511E8278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CFFAA-E152-400F-913E-493BD14EE38B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6F83F6-E0EA-4C9F-A857-D9580CB89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Simple and Compound Interest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6AE77-B55A-4B05-A25B-49A7B3547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43-FFE6-45A7-B679-82C5E13FE015}" type="slidenum">
              <a:rPr lang="en-IN" smtClean="0"/>
              <a:t>8</a:t>
            </a:fld>
            <a:endParaRPr lang="en-IN"/>
          </a:p>
        </p:txBody>
      </p:sp>
      <p:pic>
        <p:nvPicPr>
          <p:cNvPr id="6" name="Picture 5" descr="A close up of a computer keyboard&#10;&#10;Description automatically generated">
            <a:extLst>
              <a:ext uri="{FF2B5EF4-FFF2-40B4-BE49-F238E27FC236}">
                <a16:creationId xmlns:a16="http://schemas.microsoft.com/office/drawing/2014/main" id="{290CD6D2-C42F-4321-B803-848C06DF79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21" y="810491"/>
            <a:ext cx="7869836" cy="5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55244"/>
      </p:ext>
    </p:extLst>
  </p:cSld>
  <p:clrMapOvr>
    <a:masterClrMapping/>
  </p:clrMapOvr>
</p:sld>
</file>

<file path=ppt/theme/theme1.xml><?xml version="1.0" encoding="utf-8"?>
<a:theme xmlns:a="http://schemas.openxmlformats.org/drawingml/2006/main" name="talewind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lewind" id="{36FB5148-48AB-4803-9F1E-A6A0F609A255}" vid="{0717F982-0A64-4C4C-A9C4-6AB681093FC2}"/>
    </a:ext>
  </a:extLst>
</a:theme>
</file>

<file path=ppt/theme/theme2.xml><?xml version="1.0" encoding="utf-8"?>
<a:theme xmlns:a="http://schemas.openxmlformats.org/drawingml/2006/main" name="1_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mplet" id="{2B72D385-CA4F-4EB9-8D35-6117A4A61494}" vid="{52E330C9-003B-440F-AEEC-8C7E81CBF1B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76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talewind</vt:lpstr>
      <vt:lpstr>1_Ppt. Template</vt:lpstr>
      <vt:lpstr>PowerPoint Presentation</vt:lpstr>
      <vt:lpstr>Interest</vt:lpstr>
      <vt:lpstr>PowerPoint Presentation</vt:lpstr>
      <vt:lpstr>PowerPoint Presentation</vt:lpstr>
      <vt:lpstr>Other factors used in calculation</vt:lpstr>
      <vt:lpstr>Types of Interest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Kharghar L5</dc:creator>
  <cp:lastModifiedBy>Kharghar L5</cp:lastModifiedBy>
  <cp:revision>3</cp:revision>
  <dcterms:created xsi:type="dcterms:W3CDTF">2020-06-27T16:48:02Z</dcterms:created>
  <dcterms:modified xsi:type="dcterms:W3CDTF">2020-06-27T16:56:12Z</dcterms:modified>
</cp:coreProperties>
</file>