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82" r:id="rId3"/>
    <p:sldId id="281" r:id="rId4"/>
    <p:sldId id="274" r:id="rId5"/>
    <p:sldId id="279" r:id="rId6"/>
    <p:sldId id="275" r:id="rId7"/>
    <p:sldId id="276" r:id="rId8"/>
    <p:sldId id="277" r:id="rId9"/>
    <p:sldId id="278" r:id="rId10"/>
    <p:sldId id="28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4" autoAdjust="0"/>
    <p:restoredTop sz="94660"/>
  </p:normalViewPr>
  <p:slideViewPr>
    <p:cSldViewPr snapToGrid="0">
      <p:cViewPr>
        <p:scale>
          <a:sx n="75" d="100"/>
          <a:sy n="75" d="100"/>
        </p:scale>
        <p:origin x="45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8B444-32B2-47B7-BDBC-A1B1FFF911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570104F-EFCA-4DFF-9560-082C2256C7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CF0AE00-25CE-4190-9155-670DE2505CA1}"/>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8A91022F-FCEA-4132-B85C-25305B0F0DB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BA3F14-9EDC-4F56-A0B4-797D3E21B3D5}"/>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892777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9C8A1-9EC2-42C5-A441-C67B24C094EE}"/>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52FFF0A-AADF-4644-B538-5FDEF20DF2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E68BDDA-4CD1-4286-9C4E-0C9D6DBF550C}"/>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63DE0534-7C69-4AED-88CB-6E551BA584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C6DB473-07A3-4DAB-BB0D-F778BA904C3F}"/>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1735895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DF1F01-FFA2-4919-A875-619290ED3A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E0C4562-ACCB-434A-9837-8C54B89579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BA6F16D-81D5-4A5A-980C-A0128F8BE788}"/>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FCE07E9F-2FEC-474B-9103-CD18A0BC65F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E171A63-DDF5-4F22-B1ED-60761C8764AE}"/>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5128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11045-F449-433B-AD88-BB914DF6AAA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C19BA6E-4C82-4768-B646-CFAEF00EB8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96E7BA7-9814-482E-9C65-74CDE07B16DA}"/>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066C6AF5-C5F4-487F-8683-578C2816B36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3CC78C4-6E2A-4F09-8B6D-BF1A1628F339}"/>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355621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FD470-1157-423C-ADC2-871BEC899A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9C50B83-BF90-4061-A6AE-862DFA766D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3D9ADF-9461-4652-ABEB-F754F71C5F97}"/>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644C5EDF-49E0-45A2-BB31-5E39F27AD8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19E716-EC81-4DFC-9E06-D4587F3FDE9B}"/>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4047642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799AA-22D7-4BC2-ADFA-088DF538439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D37FDE9-52D9-44A2-BBF1-1277A696BE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A8F4C65-71BE-42DF-AE2C-E19EDFD396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6D3DFA2-CBC7-42A7-AC01-2B188DC01014}"/>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6" name="Footer Placeholder 5">
            <a:extLst>
              <a:ext uri="{FF2B5EF4-FFF2-40B4-BE49-F238E27FC236}">
                <a16:creationId xmlns:a16="http://schemas.microsoft.com/office/drawing/2014/main" id="{EAAA2D65-8B0E-4CA1-AAE5-1E385C14FCE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500C2CE-59C5-40D5-8D51-7FE8170C7FAE}"/>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217681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5613C-9C61-40EB-9540-EAA5ADD596F8}"/>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69A77E5-8063-4FD4-B66F-E67CD7980A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66980C0-E835-4EEF-8663-EE455AE8A3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560F7F9-9168-442E-AF41-58E0F61098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7F7F13-A4B1-4BE8-807E-E7F3951DFB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B2BF858-4066-409E-9CE6-F9380615584E}"/>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8" name="Footer Placeholder 7">
            <a:extLst>
              <a:ext uri="{FF2B5EF4-FFF2-40B4-BE49-F238E27FC236}">
                <a16:creationId xmlns:a16="http://schemas.microsoft.com/office/drawing/2014/main" id="{1D1CEAF0-715C-4B4B-A91E-596C233E766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BD0AB21-950E-455D-9D49-844558967CBB}"/>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2647959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B677A-DD12-4F3C-8B21-FF795C8BED0D}"/>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C4D94A4-89E3-4BAE-9ED9-A644547F2870}"/>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4" name="Footer Placeholder 3">
            <a:extLst>
              <a:ext uri="{FF2B5EF4-FFF2-40B4-BE49-F238E27FC236}">
                <a16:creationId xmlns:a16="http://schemas.microsoft.com/office/drawing/2014/main" id="{1A89208D-91FE-4343-98D0-7DB4B710A3D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1D51DA3-60AA-47C8-BA75-170C16264288}"/>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3738817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53A221-C01E-4B59-B433-8D1B932097FE}"/>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3" name="Footer Placeholder 2">
            <a:extLst>
              <a:ext uri="{FF2B5EF4-FFF2-40B4-BE49-F238E27FC236}">
                <a16:creationId xmlns:a16="http://schemas.microsoft.com/office/drawing/2014/main" id="{0B332956-1955-446A-855D-48D801EA7A92}"/>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77C79A2-2D6C-4889-9DBE-1BE47065439F}"/>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4219322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83120-EA59-4D60-B1D9-BC35DCAE3F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B4C1617-6AE1-476D-87F3-4B83462B28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535DB4F-104A-4405-82BB-7640386A85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1FC3C6-FD02-4D76-81E7-6BA88F8F1191}"/>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6" name="Footer Placeholder 5">
            <a:extLst>
              <a:ext uri="{FF2B5EF4-FFF2-40B4-BE49-F238E27FC236}">
                <a16:creationId xmlns:a16="http://schemas.microsoft.com/office/drawing/2014/main" id="{058D6E96-3EFD-49EF-B07A-7052FF7AB5D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D1B8B30-74C1-4BC5-A70E-461C43617CA9}"/>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3751539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BF49B-843E-4A32-9512-C27320D439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F1C3470-8A21-4544-BEC0-41FE5632DD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8433223-C6BC-4532-A200-394FE96194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42D95-E404-4AFE-AED5-BEF55077B3AA}"/>
              </a:ext>
            </a:extLst>
          </p:cNvPr>
          <p:cNvSpPr>
            <a:spLocks noGrp="1"/>
          </p:cNvSpPr>
          <p:nvPr>
            <p:ph type="dt" sz="half" idx="10"/>
          </p:nvPr>
        </p:nvSpPr>
        <p:spPr/>
        <p:txBody>
          <a:bodyPr/>
          <a:lstStyle/>
          <a:p>
            <a:fld id="{752E98BC-3B6B-4DFC-88F8-6B8D3B350AB0}" type="datetimeFigureOut">
              <a:rPr lang="en-IN" smtClean="0"/>
              <a:t>15-09-2020</a:t>
            </a:fld>
            <a:endParaRPr lang="en-IN"/>
          </a:p>
        </p:txBody>
      </p:sp>
      <p:sp>
        <p:nvSpPr>
          <p:cNvPr id="6" name="Footer Placeholder 5">
            <a:extLst>
              <a:ext uri="{FF2B5EF4-FFF2-40B4-BE49-F238E27FC236}">
                <a16:creationId xmlns:a16="http://schemas.microsoft.com/office/drawing/2014/main" id="{0E3AD82B-3F24-4D1A-A663-58F72C337BE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5C0F02F-A140-488D-832B-4A0D2436F6FE}"/>
              </a:ext>
            </a:extLst>
          </p:cNvPr>
          <p:cNvSpPr>
            <a:spLocks noGrp="1"/>
          </p:cNvSpPr>
          <p:nvPr>
            <p:ph type="sldNum" sz="quarter" idx="12"/>
          </p:nvPr>
        </p:nvSpPr>
        <p:spPr/>
        <p:txBody>
          <a:bodyPr/>
          <a:lstStyle/>
          <a:p>
            <a:fld id="{F2C2668E-2C49-4291-8063-E713788F3E52}" type="slidenum">
              <a:rPr lang="en-IN" smtClean="0"/>
              <a:t>‹#›</a:t>
            </a:fld>
            <a:endParaRPr lang="en-IN"/>
          </a:p>
        </p:txBody>
      </p:sp>
    </p:spTree>
    <p:extLst>
      <p:ext uri="{BB962C8B-B14F-4D97-AF65-F5344CB8AC3E}">
        <p14:creationId xmlns:p14="http://schemas.microsoft.com/office/powerpoint/2010/main" val="1241289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71AC27-21D0-4077-A946-521F05CE72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F543430-CDD7-4568-9A76-5B7EF99047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7C00FC4-8DF8-41F7-9BDE-00C2633263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2E98BC-3B6B-4DFC-88F8-6B8D3B350AB0}" type="datetimeFigureOut">
              <a:rPr lang="en-IN" smtClean="0"/>
              <a:t>15-09-2020</a:t>
            </a:fld>
            <a:endParaRPr lang="en-IN"/>
          </a:p>
        </p:txBody>
      </p:sp>
      <p:sp>
        <p:nvSpPr>
          <p:cNvPr id="5" name="Footer Placeholder 4">
            <a:extLst>
              <a:ext uri="{FF2B5EF4-FFF2-40B4-BE49-F238E27FC236}">
                <a16:creationId xmlns:a16="http://schemas.microsoft.com/office/drawing/2014/main" id="{A3BCDB87-FE25-4E47-93AE-0DF1990113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D7EAE59-66A4-4351-A87A-CE149AA371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C2668E-2C49-4291-8063-E713788F3E52}" type="slidenum">
              <a:rPr lang="en-IN" smtClean="0"/>
              <a:t>‹#›</a:t>
            </a:fld>
            <a:endParaRPr lang="en-IN"/>
          </a:p>
        </p:txBody>
      </p:sp>
    </p:spTree>
    <p:extLst>
      <p:ext uri="{BB962C8B-B14F-4D97-AF65-F5344CB8AC3E}">
        <p14:creationId xmlns:p14="http://schemas.microsoft.com/office/powerpoint/2010/main" val="2594338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D5D19D-0789-4518-B5DC-D47ADF69D2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0AC807-CA83-45EE-A1FE-3D427C3A0B09}"/>
              </a:ext>
            </a:extLst>
          </p:cNvPr>
          <p:cNvSpPr>
            <a:spLocks noGrp="1"/>
          </p:cNvSpPr>
          <p:nvPr>
            <p:ph type="ctrTitle"/>
          </p:nvPr>
        </p:nvSpPr>
        <p:spPr>
          <a:xfrm>
            <a:off x="267833" y="423174"/>
            <a:ext cx="5181294" cy="2730507"/>
          </a:xfrm>
        </p:spPr>
        <p:txBody>
          <a:bodyPr vert="horz" lIns="91440" tIns="45720" rIns="91440" bIns="45720" rtlCol="0" anchor="t">
            <a:normAutofit/>
          </a:bodyPr>
          <a:lstStyle/>
          <a:p>
            <a:r>
              <a:rPr lang="en-US" sz="5300" b="1" u="sng" dirty="0">
                <a:latin typeface="Bembo" panose="02020502050201020203" pitchFamily="18" charset="0"/>
              </a:rPr>
              <a:t>Ashtanga Yoga of Sage Patanjali</a:t>
            </a:r>
            <a:br>
              <a:rPr lang="en-US" sz="4600" dirty="0"/>
            </a:br>
            <a:endParaRPr lang="en-US" sz="4600" dirty="0"/>
          </a:p>
        </p:txBody>
      </p:sp>
      <p:grpSp>
        <p:nvGrpSpPr>
          <p:cNvPr id="73" name="Group 72">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74" name="Rectangle 73">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Dharana">
            <a:extLst>
              <a:ext uri="{FF2B5EF4-FFF2-40B4-BE49-F238E27FC236}">
                <a16:creationId xmlns:a16="http://schemas.microsoft.com/office/drawing/2014/main" id="{9FB6616E-4A22-4E4F-BF8D-5872782599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78" r="3" b="1215"/>
          <a:stretch/>
        </p:blipFill>
        <p:spPr bwMode="auto">
          <a:xfrm>
            <a:off x="5922492" y="666728"/>
            <a:ext cx="5536001" cy="5465791"/>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DF79CDD3-2FF8-4C0F-8654-05D6481F70F2}"/>
              </a:ext>
            </a:extLst>
          </p:cNvPr>
          <p:cNvSpPr txBox="1"/>
          <p:nvPr/>
        </p:nvSpPr>
        <p:spPr>
          <a:xfrm>
            <a:off x="496824" y="4233905"/>
            <a:ext cx="4570360" cy="1200329"/>
          </a:xfrm>
          <a:prstGeom prst="rect">
            <a:avLst/>
          </a:prstGeom>
          <a:noFill/>
        </p:spPr>
        <p:txBody>
          <a:bodyPr wrap="square">
            <a:spAutoFit/>
          </a:bodyPr>
          <a:lstStyle/>
          <a:p>
            <a:pPr algn="ctr"/>
            <a:r>
              <a:rPr lang="en-IN" sz="2400" b="0" i="0" dirty="0">
                <a:solidFill>
                  <a:srgbClr val="FFFF00"/>
                </a:solidFill>
                <a:effectLst/>
                <a:highlight>
                  <a:srgbClr val="000080"/>
                </a:highlight>
                <a:latin typeface="Bembo" panose="02020502050201020203" pitchFamily="18" charset="0"/>
              </a:rPr>
              <a:t>Patanjali's eight-fold path offers guidelines for a </a:t>
            </a:r>
          </a:p>
          <a:p>
            <a:pPr algn="ctr"/>
            <a:r>
              <a:rPr lang="en-IN" sz="2400" b="0" i="0" dirty="0">
                <a:solidFill>
                  <a:srgbClr val="FFFF00"/>
                </a:solidFill>
                <a:effectLst/>
                <a:highlight>
                  <a:srgbClr val="000080"/>
                </a:highlight>
                <a:latin typeface="Bembo" panose="02020502050201020203" pitchFamily="18" charset="0"/>
              </a:rPr>
              <a:t>meaningful and purposeful life.</a:t>
            </a:r>
            <a:endParaRPr lang="en-IN" sz="2400" dirty="0"/>
          </a:p>
        </p:txBody>
      </p:sp>
    </p:spTree>
    <p:extLst>
      <p:ext uri="{BB962C8B-B14F-4D97-AF65-F5344CB8AC3E}">
        <p14:creationId xmlns:p14="http://schemas.microsoft.com/office/powerpoint/2010/main" val="3616945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3" name="Rectangle 82">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84">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86">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70AC0E23-0461-4631-93B9-1C8921EFFFC2}"/>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b="1" i="0" kern="1200" dirty="0">
                <a:solidFill>
                  <a:schemeClr val="tx1"/>
                </a:solidFill>
                <a:effectLst/>
                <a:latin typeface="Bembo" panose="02020502050201020203" pitchFamily="18" charset="0"/>
              </a:rPr>
              <a:t>Thank You</a:t>
            </a:r>
            <a:endParaRPr lang="en-US" sz="7200" b="1" kern="1200" dirty="0">
              <a:solidFill>
                <a:schemeClr val="tx1"/>
              </a:solidFill>
              <a:latin typeface="Bembo" panose="02020502050201020203" pitchFamily="18" charset="0"/>
            </a:endParaRPr>
          </a:p>
        </p:txBody>
      </p:sp>
      <p:cxnSp>
        <p:nvCxnSpPr>
          <p:cNvPr id="96" name="Straight Connector 88">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231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3153-B7E7-4BBD-BFE4-78E121AD9477}"/>
              </a:ext>
            </a:extLst>
          </p:cNvPr>
          <p:cNvSpPr>
            <a:spLocks noGrp="1"/>
          </p:cNvSpPr>
          <p:nvPr>
            <p:ph type="title"/>
          </p:nvPr>
        </p:nvSpPr>
        <p:spPr>
          <a:xfrm>
            <a:off x="4777740" y="188468"/>
            <a:ext cx="7298635" cy="823121"/>
          </a:xfrm>
        </p:spPr>
        <p:txBody>
          <a:bodyPr vert="horz" lIns="91440" tIns="45720" rIns="91440" bIns="45720" rtlCol="0" anchor="ctr">
            <a:noAutofit/>
          </a:bodyPr>
          <a:lstStyle/>
          <a:p>
            <a:pPr algn="ctr"/>
            <a:r>
              <a:rPr lang="en-US" sz="3200" b="1" dirty="0">
                <a:latin typeface="Bembo" panose="02020502050201020203" pitchFamily="18" charset="0"/>
              </a:rPr>
              <a:t>Yama - </a:t>
            </a:r>
            <a:r>
              <a:rPr lang="en-IN" sz="3200" b="1" dirty="0">
                <a:latin typeface="Bembo" panose="02020502050201020203" pitchFamily="18" charset="0"/>
              </a:rPr>
              <a:t>the first of the Eight Limbs of  Yoga outlined in the  Ashtanga yoga. </a:t>
            </a:r>
            <a:endParaRPr lang="en-US" sz="3200" b="1" dirty="0">
              <a:latin typeface="Bembo" panose="02020502050201020203" pitchFamily="18" charset="0"/>
            </a:endParaRPr>
          </a:p>
        </p:txBody>
      </p:sp>
      <p:sp>
        <p:nvSpPr>
          <p:cNvPr id="135" name="Rectangle 134">
            <a:extLst>
              <a:ext uri="{FF2B5EF4-FFF2-40B4-BE49-F238E27FC236}">
                <a16:creationId xmlns:a16="http://schemas.microsoft.com/office/drawing/2014/main" id="{8E20FA99-AAAC-4AF3-9FAE-707420324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6B6A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ounded Rectangle 9">
            <a:extLst>
              <a:ext uri="{FF2B5EF4-FFF2-40B4-BE49-F238E27FC236}">
                <a16:creationId xmlns:a16="http://schemas.microsoft.com/office/drawing/2014/main" id="{9573BE85-6043-4C3A-A7DD-483A0A5F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559407"/>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yama">
            <a:extLst>
              <a:ext uri="{FF2B5EF4-FFF2-40B4-BE49-F238E27FC236}">
                <a16:creationId xmlns:a16="http://schemas.microsoft.com/office/drawing/2014/main" id="{4E090178-7BF6-4892-B907-109F9F13F9ED}"/>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1216" r="2" b="5620"/>
          <a:stretch/>
        </p:blipFill>
        <p:spPr bwMode="auto">
          <a:xfrm>
            <a:off x="342900" y="225543"/>
            <a:ext cx="3973068" cy="6443989"/>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AC0D270-E100-4AC9-A0DD-DC70857AC16E}"/>
              </a:ext>
            </a:extLst>
          </p:cNvPr>
          <p:cNvSpPr>
            <a:spLocks noGrp="1"/>
          </p:cNvSpPr>
          <p:nvPr>
            <p:ph sz="half" idx="1"/>
          </p:nvPr>
        </p:nvSpPr>
        <p:spPr>
          <a:xfrm>
            <a:off x="4658868" y="1285338"/>
            <a:ext cx="7555992" cy="5384194"/>
          </a:xfrm>
        </p:spPr>
        <p:txBody>
          <a:bodyPr vert="horz" lIns="91440" tIns="45720" rIns="91440" bIns="45720" rtlCol="0">
            <a:noAutofit/>
          </a:bodyPr>
          <a:lstStyle/>
          <a:p>
            <a:pPr marL="0" indent="0" algn="just" fontAlgn="base">
              <a:buNone/>
            </a:pPr>
            <a:r>
              <a:rPr lang="en-US" sz="1600" b="1" i="0" dirty="0">
                <a:effectLst/>
                <a:latin typeface="Bembo" panose="02020502050201020203" pitchFamily="18" charset="0"/>
              </a:rPr>
              <a:t>1 : Ahimsa — don’t harm - </a:t>
            </a:r>
            <a:r>
              <a:rPr lang="en-IN" sz="1600" dirty="0">
                <a:effectLst/>
                <a:latin typeface="Bembo" panose="02020502050201020203" pitchFamily="18" charset="0"/>
                <a:ea typeface="Times New Roman" panose="02020603050405020304" pitchFamily="18" charset="0"/>
                <a:cs typeface="Times New Roman" panose="02020603050405020304" pitchFamily="18" charset="0"/>
              </a:rPr>
              <a:t>Non-violence -</a:t>
            </a:r>
            <a:r>
              <a:rPr lang="en-IN" sz="1600" dirty="0">
                <a:effectLst/>
                <a:latin typeface="Bembo" panose="02020502050201020203" pitchFamily="18" charset="0"/>
                <a:ea typeface="Times New Roman" panose="02020603050405020304" pitchFamily="18" charset="0"/>
              </a:rPr>
              <a:t> abstinence from causing any pain or harm whatsoever to any living creature, either by thought, word or deed. </a:t>
            </a:r>
            <a:r>
              <a:rPr lang="en-US" sz="1600" b="0" i="0" dirty="0">
                <a:effectLst/>
                <a:latin typeface="Bembo" panose="02020502050201020203" pitchFamily="18" charset="0"/>
              </a:rPr>
              <a:t>When we become aware of how our thoughts, words and actions can hurt others – and even ourselves! – we are encouraged to make different choices. And when we say “others”,  its about people, as well as animals, and our planet – </a:t>
            </a:r>
            <a:r>
              <a:rPr lang="en-US" sz="1600" b="0" i="1" dirty="0">
                <a:effectLst/>
                <a:latin typeface="Bembo" panose="02020502050201020203" pitchFamily="18" charset="0"/>
              </a:rPr>
              <a:t>all living things</a:t>
            </a:r>
            <a:r>
              <a:rPr lang="en-US" sz="1600" b="0" i="0" dirty="0">
                <a:effectLst/>
                <a:latin typeface="Bembo" panose="02020502050201020203" pitchFamily="18" charset="0"/>
              </a:rPr>
              <a:t>.</a:t>
            </a:r>
          </a:p>
          <a:p>
            <a:pPr marL="0" indent="0" algn="just" fontAlgn="base">
              <a:buNone/>
            </a:pPr>
            <a:r>
              <a:rPr lang="en-US" sz="1600" b="1" i="0" dirty="0">
                <a:effectLst/>
                <a:latin typeface="Bembo" panose="02020502050201020203" pitchFamily="18" charset="0"/>
              </a:rPr>
              <a:t>2 : Satya — be truthful - </a:t>
            </a:r>
            <a:r>
              <a:rPr lang="en-IN" sz="1600" dirty="0">
                <a:effectLst/>
                <a:latin typeface="Bembo" panose="02020502050201020203" pitchFamily="18" charset="0"/>
                <a:ea typeface="Times New Roman" panose="02020603050405020304" pitchFamily="18" charset="0"/>
              </a:rPr>
              <a:t>It is more than just telling the truth. One’s actions should be in accordance with one’s words and thoughts</a:t>
            </a:r>
            <a:endParaRPr lang="en-US" sz="1600" b="0" i="0" dirty="0">
              <a:effectLst/>
              <a:latin typeface="Bembo" panose="02020502050201020203" pitchFamily="18" charset="0"/>
            </a:endParaRPr>
          </a:p>
          <a:p>
            <a:pPr marL="0" indent="0" algn="just" fontAlgn="base">
              <a:buNone/>
            </a:pPr>
            <a:r>
              <a:rPr lang="en-US" sz="1600" b="1" i="0" dirty="0">
                <a:effectLst/>
                <a:latin typeface="Bembo" panose="02020502050201020203" pitchFamily="18" charset="0"/>
              </a:rPr>
              <a:t>3 : </a:t>
            </a:r>
            <a:r>
              <a:rPr lang="en-US" sz="1600" b="1" i="0" dirty="0" err="1">
                <a:effectLst/>
                <a:latin typeface="Bembo" panose="02020502050201020203" pitchFamily="18" charset="0"/>
              </a:rPr>
              <a:t>Asteya</a:t>
            </a:r>
            <a:r>
              <a:rPr lang="en-US" sz="1600" b="1" i="0" dirty="0">
                <a:effectLst/>
                <a:latin typeface="Bembo" panose="02020502050201020203" pitchFamily="18" charset="0"/>
              </a:rPr>
              <a:t> — don’t steal - </a:t>
            </a:r>
            <a:r>
              <a:rPr lang="en-IN" sz="1600" dirty="0">
                <a:effectLst/>
                <a:latin typeface="Bembo" panose="02020502050201020203" pitchFamily="18" charset="0"/>
                <a:ea typeface="Times New Roman" panose="02020603050405020304" pitchFamily="18" charset="0"/>
                <a:cs typeface="Times New Roman" panose="02020603050405020304" pitchFamily="18" charset="0"/>
              </a:rPr>
              <a:t>Non-stealing - </a:t>
            </a:r>
            <a:r>
              <a:rPr lang="en-IN" sz="1600" dirty="0">
                <a:effectLst/>
                <a:latin typeface="Bembo" panose="02020502050201020203" pitchFamily="18" charset="0"/>
                <a:ea typeface="Times New Roman" panose="02020603050405020304" pitchFamily="18" charset="0"/>
              </a:rPr>
              <a:t>This involves being happy and content with what we need and not always coveting unnecessary and luxury items. </a:t>
            </a:r>
            <a:r>
              <a:rPr lang="en-US" sz="1600" b="0" i="0" dirty="0">
                <a:effectLst/>
                <a:latin typeface="Bembo" panose="02020502050201020203" pitchFamily="18" charset="0"/>
              </a:rPr>
              <a:t>Basically, don’t take things from others that are not yours to have – this includes objects, time, or even </a:t>
            </a:r>
            <a:r>
              <a:rPr lang="en-US" sz="1600" b="0" i="0" dirty="0" err="1">
                <a:effectLst/>
                <a:latin typeface="Bembo" panose="02020502050201020203" pitchFamily="18" charset="0"/>
              </a:rPr>
              <a:t>ideas</a:t>
            </a:r>
            <a:r>
              <a:rPr lang="en-US" sz="1600" b="0" i="1" dirty="0" err="1">
                <a:effectLst/>
                <a:latin typeface="Bembo" panose="02020502050201020203" pitchFamily="18" charset="0"/>
              </a:rPr>
              <a:t>Asteya</a:t>
            </a:r>
            <a:r>
              <a:rPr lang="en-US" sz="1600" b="0" i="0" dirty="0">
                <a:effectLst/>
                <a:latin typeface="Bembo" panose="02020502050201020203" pitchFamily="18" charset="0"/>
              </a:rPr>
              <a:t> tells us that if we want fairness from others, we need to be fair in all our dealings, with us and to others.</a:t>
            </a:r>
          </a:p>
          <a:p>
            <a:pPr marL="0" indent="0" algn="just" fontAlgn="base">
              <a:buNone/>
            </a:pPr>
            <a:r>
              <a:rPr lang="en-US" sz="1600" b="1" i="0" dirty="0">
                <a:effectLst/>
                <a:latin typeface="Bembo" panose="02020502050201020203" pitchFamily="18" charset="0"/>
              </a:rPr>
              <a:t>4 : Brahmacharya — be in control of your senses - </a:t>
            </a:r>
            <a:r>
              <a:rPr lang="en-IN" sz="1600" dirty="0">
                <a:effectLst/>
                <a:latin typeface="Bembo" panose="02020502050201020203" pitchFamily="18" charset="0"/>
                <a:ea typeface="Times New Roman" panose="02020603050405020304" pitchFamily="18" charset="0"/>
                <a:cs typeface="Times New Roman" panose="02020603050405020304" pitchFamily="18" charset="0"/>
              </a:rPr>
              <a:t>Control of the senses and celibacy. </a:t>
            </a:r>
            <a:r>
              <a:rPr lang="en-IN" sz="1600" dirty="0">
                <a:effectLst/>
                <a:latin typeface="Bembo" panose="02020502050201020203" pitchFamily="18" charset="0"/>
                <a:ea typeface="Times New Roman" panose="02020603050405020304" pitchFamily="18" charset="0"/>
              </a:rPr>
              <a:t>. In the broad sense it means control of the senses or </a:t>
            </a:r>
            <a:r>
              <a:rPr lang="en-IN" sz="1600" dirty="0" err="1">
                <a:effectLst/>
                <a:latin typeface="Bembo" panose="02020502050201020203" pitchFamily="18" charset="0"/>
                <a:ea typeface="Times New Roman" panose="02020603050405020304" pitchFamily="18" charset="0"/>
              </a:rPr>
              <a:t>indriyas</a:t>
            </a:r>
            <a:r>
              <a:rPr lang="en-IN" sz="1600" dirty="0">
                <a:effectLst/>
                <a:latin typeface="Bembo" panose="02020502050201020203" pitchFamily="18" charset="0"/>
                <a:ea typeface="Times New Roman" panose="02020603050405020304" pitchFamily="18" charset="0"/>
              </a:rPr>
              <a:t> . </a:t>
            </a:r>
            <a:r>
              <a:rPr lang="en-US" sz="1600" b="0" i="0" dirty="0">
                <a:effectLst/>
                <a:latin typeface="Bembo" panose="02020502050201020203" pitchFamily="18" charset="0"/>
              </a:rPr>
              <a:t>You are born as a sentient and intelligent being – you are in complete control of yourself, and the choices you make. </a:t>
            </a:r>
            <a:r>
              <a:rPr lang="en-US" sz="1600" b="0" i="1" dirty="0">
                <a:effectLst/>
                <a:latin typeface="Bembo" panose="02020502050201020203" pitchFamily="18" charset="0"/>
              </a:rPr>
              <a:t>Brahmacharya</a:t>
            </a:r>
            <a:r>
              <a:rPr lang="en-US" sz="1600" b="0" i="0" dirty="0">
                <a:effectLst/>
                <a:latin typeface="Bembo" panose="02020502050201020203" pitchFamily="18" charset="0"/>
              </a:rPr>
              <a:t> encourages us to temper our senses – what we eat, what we view, what we experience in general – so that we are not ruled by addictions or habits.</a:t>
            </a:r>
            <a:r>
              <a:rPr lang="en-IN" sz="1600" dirty="0">
                <a:effectLst/>
                <a:latin typeface="Bembo" panose="02020502050201020203" pitchFamily="18" charset="0"/>
                <a:ea typeface="Times New Roman" panose="02020603050405020304" pitchFamily="18" charset="0"/>
              </a:rPr>
              <a:t>. </a:t>
            </a:r>
            <a:endParaRPr lang="en-US" sz="1600" b="0" i="0" dirty="0">
              <a:effectLst/>
              <a:latin typeface="Bembo" panose="02020502050201020203" pitchFamily="18" charset="0"/>
            </a:endParaRPr>
          </a:p>
          <a:p>
            <a:pPr marL="0" indent="0" algn="just" fontAlgn="base">
              <a:buNone/>
            </a:pPr>
            <a:r>
              <a:rPr lang="en-US" sz="1600" b="1" i="0" dirty="0">
                <a:effectLst/>
                <a:latin typeface="Bembo" panose="02020502050201020203" pitchFamily="18" charset="0"/>
              </a:rPr>
              <a:t>5 : </a:t>
            </a:r>
            <a:r>
              <a:rPr lang="en-US" sz="1600" b="1" i="0" dirty="0" err="1">
                <a:effectLst/>
                <a:latin typeface="Bembo" panose="02020502050201020203" pitchFamily="18" charset="0"/>
              </a:rPr>
              <a:t>Aparigraha</a:t>
            </a:r>
            <a:r>
              <a:rPr lang="en-US" sz="1600" b="1" i="0" dirty="0">
                <a:effectLst/>
                <a:latin typeface="Bembo" panose="02020502050201020203" pitchFamily="18" charset="0"/>
              </a:rPr>
              <a:t> — don’t be greedy - </a:t>
            </a:r>
            <a:r>
              <a:rPr lang="en-IN" sz="1600" dirty="0">
                <a:effectLst/>
                <a:latin typeface="Bembo" panose="02020502050201020203" pitchFamily="18" charset="0"/>
                <a:ea typeface="Times New Roman" panose="02020603050405020304" pitchFamily="18" charset="0"/>
                <a:cs typeface="Times New Roman" panose="02020603050405020304" pitchFamily="18" charset="0"/>
              </a:rPr>
              <a:t>Non-hoarding and non-acceptance of gifts. </a:t>
            </a:r>
            <a:r>
              <a:rPr lang="en-US" sz="1600" b="0" i="0" dirty="0">
                <a:effectLst/>
                <a:latin typeface="Bembo" panose="02020502050201020203" pitchFamily="18" charset="0"/>
              </a:rPr>
              <a:t>How many shoes/clothes/things do you really need?! For this final </a:t>
            </a:r>
            <a:r>
              <a:rPr lang="en-US" sz="1600" b="0" i="0" dirty="0" err="1">
                <a:effectLst/>
                <a:latin typeface="Bembo" panose="02020502050201020203" pitchFamily="18" charset="0"/>
              </a:rPr>
              <a:t>yama</a:t>
            </a:r>
            <a:r>
              <a:rPr lang="en-US" sz="1600" b="0" i="0" dirty="0">
                <a:effectLst/>
                <a:latin typeface="Bembo" panose="02020502050201020203" pitchFamily="18" charset="0"/>
              </a:rPr>
              <a:t>, we are asked to consider: how much do we really NEED in our lives to live and find happiness? And how much of the “stuff” that we surround ourselves with, really stops us from being happy?</a:t>
            </a:r>
          </a:p>
        </p:txBody>
      </p:sp>
    </p:spTree>
    <p:extLst>
      <p:ext uri="{BB962C8B-B14F-4D97-AF65-F5344CB8AC3E}">
        <p14:creationId xmlns:p14="http://schemas.microsoft.com/office/powerpoint/2010/main" val="560314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60936E0-D91D-4B9C-AA83-DD223A837A78}"/>
              </a:ext>
            </a:extLst>
          </p:cNvPr>
          <p:cNvSpPr>
            <a:spLocks noGrp="1"/>
          </p:cNvSpPr>
          <p:nvPr>
            <p:ph type="title"/>
          </p:nvPr>
        </p:nvSpPr>
        <p:spPr>
          <a:xfrm>
            <a:off x="4635591" y="36117"/>
            <a:ext cx="7404009" cy="598059"/>
          </a:xfrm>
        </p:spPr>
        <p:txBody>
          <a:bodyPr vert="horz" lIns="91440" tIns="45720" rIns="91440" bIns="45720" rtlCol="0" anchor="b">
            <a:normAutofit/>
          </a:bodyPr>
          <a:lstStyle/>
          <a:p>
            <a:pPr algn="ctr"/>
            <a:r>
              <a:rPr lang="en-US" sz="3200" b="1" dirty="0">
                <a:latin typeface="Bembo" panose="02020502050201020203" pitchFamily="18" charset="0"/>
              </a:rPr>
              <a:t>Niyama – The Second Limb</a:t>
            </a:r>
          </a:p>
        </p:txBody>
      </p:sp>
      <p:sp>
        <p:nvSpPr>
          <p:cNvPr id="6" name="Content Placeholder 5">
            <a:extLst>
              <a:ext uri="{FF2B5EF4-FFF2-40B4-BE49-F238E27FC236}">
                <a16:creationId xmlns:a16="http://schemas.microsoft.com/office/drawing/2014/main" id="{9AD4FDD2-0C9B-4B93-B4E0-5A88DBA6E42E}"/>
              </a:ext>
            </a:extLst>
          </p:cNvPr>
          <p:cNvSpPr>
            <a:spLocks noGrp="1"/>
          </p:cNvSpPr>
          <p:nvPr>
            <p:ph sz="half" idx="1"/>
          </p:nvPr>
        </p:nvSpPr>
        <p:spPr>
          <a:xfrm>
            <a:off x="4965431" y="900876"/>
            <a:ext cx="7074169" cy="5690424"/>
          </a:xfrm>
        </p:spPr>
        <p:txBody>
          <a:bodyPr vert="horz" lIns="91440" tIns="45720" rIns="91440" bIns="45720" rtlCol="0">
            <a:normAutofit fontScale="92500" lnSpcReduction="20000"/>
          </a:bodyPr>
          <a:lstStyle/>
          <a:p>
            <a:pPr marL="0" indent="0" fontAlgn="base">
              <a:buNone/>
            </a:pPr>
            <a:r>
              <a:rPr lang="en-US" sz="1700" b="1" i="0" dirty="0">
                <a:effectLst/>
                <a:latin typeface="Bembo" panose="02020502050201020203" pitchFamily="18" charset="0"/>
              </a:rPr>
              <a:t>1 : </a:t>
            </a:r>
            <a:r>
              <a:rPr lang="en-US" sz="1700" b="1" i="0" dirty="0" err="1">
                <a:effectLst/>
                <a:latin typeface="Bembo" panose="02020502050201020203" pitchFamily="18" charset="0"/>
              </a:rPr>
              <a:t>Saucha</a:t>
            </a:r>
            <a:r>
              <a:rPr lang="en-US" sz="1700" b="1" i="0" dirty="0">
                <a:effectLst/>
                <a:latin typeface="Bembo" panose="02020502050201020203" pitchFamily="18" charset="0"/>
              </a:rPr>
              <a:t> — clean your body, mind and environment</a:t>
            </a:r>
            <a:endParaRPr lang="en-US" sz="1700" b="0" i="0" dirty="0">
              <a:effectLst/>
              <a:latin typeface="Bembo" panose="02020502050201020203" pitchFamily="18" charset="0"/>
            </a:endParaRPr>
          </a:p>
          <a:p>
            <a:pPr marL="0" indent="0" fontAlgn="base">
              <a:buNone/>
            </a:pPr>
            <a:r>
              <a:rPr lang="en-US" sz="1700" b="0" i="0" dirty="0">
                <a:effectLst/>
                <a:latin typeface="Bembo" panose="02020502050201020203" pitchFamily="18" charset="0"/>
              </a:rPr>
              <a:t>This is more than just washing with soap – do you keep a ‘clean’ body by feeding it healthy foods and exercising it? Do you keep a healthy outlook on life, and let go the thoughts that can stick you in the mud? Do you surround yourself with friends who love and support you, and do you do the same for them? Remember: all of this supports the mind’s quest in finding stillness and ultimate happiness.</a:t>
            </a:r>
          </a:p>
          <a:p>
            <a:pPr marL="0" indent="0" fontAlgn="base">
              <a:buNone/>
            </a:pPr>
            <a:r>
              <a:rPr lang="en-US" sz="1700" b="1" i="0" dirty="0">
                <a:effectLst/>
                <a:latin typeface="Bembo" panose="02020502050201020203" pitchFamily="18" charset="0"/>
              </a:rPr>
              <a:t>2 : </a:t>
            </a:r>
            <a:r>
              <a:rPr lang="en-US" sz="1700" b="1" i="0" dirty="0" err="1">
                <a:effectLst/>
                <a:latin typeface="Bembo" panose="02020502050201020203" pitchFamily="18" charset="0"/>
              </a:rPr>
              <a:t>Santosha</a:t>
            </a:r>
            <a:r>
              <a:rPr lang="en-US" sz="1700" b="1" i="0" dirty="0">
                <a:effectLst/>
                <a:latin typeface="Bembo" panose="02020502050201020203" pitchFamily="18" charset="0"/>
              </a:rPr>
              <a:t> — develop inner peace</a:t>
            </a:r>
            <a:endParaRPr lang="en-US" sz="1700" b="0" i="0" dirty="0">
              <a:effectLst/>
              <a:latin typeface="Bembo" panose="02020502050201020203" pitchFamily="18" charset="0"/>
            </a:endParaRPr>
          </a:p>
          <a:p>
            <a:pPr marL="0" indent="0" fontAlgn="base">
              <a:buNone/>
            </a:pPr>
            <a:r>
              <a:rPr lang="en-US" sz="1700" b="0" i="0" dirty="0">
                <a:effectLst/>
                <a:latin typeface="Bembo" panose="02020502050201020203" pitchFamily="18" charset="0"/>
              </a:rPr>
              <a:t>This is all about finding your inner Peace, and then growing it. Recognizing those things in your life that make you agitated, or anxious, or fearful and </a:t>
            </a:r>
            <a:r>
              <a:rPr lang="en-US" sz="1700" b="0" i="1" dirty="0">
                <a:effectLst/>
                <a:latin typeface="Bembo" panose="02020502050201020203" pitchFamily="18" charset="0"/>
              </a:rPr>
              <a:t>letting them go</a:t>
            </a:r>
            <a:r>
              <a:rPr lang="en-US" sz="1700" b="0" i="0" dirty="0">
                <a:effectLst/>
                <a:latin typeface="Bembo" panose="02020502050201020203" pitchFamily="18" charset="0"/>
              </a:rPr>
              <a:t>. Giving yourself permission to be in the moment (Self awareness), cultivate mindfulness, meditate, and grow your gratitude.</a:t>
            </a:r>
          </a:p>
          <a:p>
            <a:pPr marL="0" indent="0" fontAlgn="base">
              <a:buNone/>
            </a:pPr>
            <a:r>
              <a:rPr lang="en-US" sz="1700" b="1" i="0" dirty="0">
                <a:effectLst/>
                <a:latin typeface="Bembo" panose="02020502050201020203" pitchFamily="18" charset="0"/>
              </a:rPr>
              <a:t>3 : Tapas — </a:t>
            </a:r>
            <a:r>
              <a:rPr lang="en-US" sz="1700" b="1" i="0" dirty="0" err="1">
                <a:effectLst/>
                <a:latin typeface="Bembo" panose="02020502050201020203" pitchFamily="18" charset="0"/>
              </a:rPr>
              <a:t>practise</a:t>
            </a:r>
            <a:r>
              <a:rPr lang="en-US" sz="1700" b="1" i="0" dirty="0">
                <a:effectLst/>
                <a:latin typeface="Bembo" panose="02020502050201020203" pitchFamily="18" charset="0"/>
              </a:rPr>
              <a:t> self-discipline</a:t>
            </a:r>
            <a:endParaRPr lang="en-US" sz="1700" b="0" i="0" dirty="0">
              <a:effectLst/>
              <a:latin typeface="Bembo" panose="02020502050201020203" pitchFamily="18" charset="0"/>
            </a:endParaRPr>
          </a:p>
          <a:p>
            <a:pPr marL="0" indent="0" fontAlgn="base">
              <a:buNone/>
            </a:pPr>
            <a:r>
              <a:rPr lang="en-US" sz="1700" b="0" i="0" dirty="0">
                <a:effectLst/>
                <a:latin typeface="Bembo" panose="02020502050201020203" pitchFamily="18" charset="0"/>
              </a:rPr>
              <a:t>When we </a:t>
            </a:r>
            <a:r>
              <a:rPr lang="en-US" sz="1700" b="0" i="0" dirty="0" err="1">
                <a:effectLst/>
                <a:latin typeface="Bembo" panose="02020502050201020203" pitchFamily="18" charset="0"/>
              </a:rPr>
              <a:t>practise</a:t>
            </a:r>
            <a:r>
              <a:rPr lang="en-US" sz="1700" b="0" i="0" dirty="0">
                <a:effectLst/>
                <a:latin typeface="Bembo" panose="02020502050201020203" pitchFamily="18" charset="0"/>
              </a:rPr>
              <a:t> self-discipline (getting up and going for that early morning walk, or doing those yoga stretches before class), we find inner reserves of strength and endurance we never knew we had. </a:t>
            </a:r>
          </a:p>
          <a:p>
            <a:pPr marL="0" indent="0" fontAlgn="base">
              <a:buNone/>
            </a:pPr>
            <a:r>
              <a:rPr lang="en-US" sz="1700" b="1" i="0" dirty="0">
                <a:effectLst/>
                <a:latin typeface="Bembo" panose="02020502050201020203" pitchFamily="18" charset="0"/>
              </a:rPr>
              <a:t>4 : </a:t>
            </a:r>
            <a:r>
              <a:rPr lang="en-US" sz="1700" b="1" i="0" dirty="0" err="1">
                <a:effectLst/>
                <a:latin typeface="Bembo" panose="02020502050201020203" pitchFamily="18" charset="0"/>
              </a:rPr>
              <a:t>Swadhyaya</a:t>
            </a:r>
            <a:r>
              <a:rPr lang="en-US" sz="1700" b="1" i="0" dirty="0">
                <a:effectLst/>
                <a:latin typeface="Bembo" panose="02020502050201020203" pitchFamily="18" charset="0"/>
              </a:rPr>
              <a:t> — study yourself</a:t>
            </a:r>
            <a:endParaRPr lang="en-US" sz="1700" b="0" i="0" dirty="0">
              <a:effectLst/>
              <a:latin typeface="Bembo" panose="02020502050201020203" pitchFamily="18" charset="0"/>
            </a:endParaRPr>
          </a:p>
          <a:p>
            <a:pPr marL="0" indent="0" fontAlgn="base">
              <a:buNone/>
            </a:pPr>
            <a:r>
              <a:rPr lang="en-US" sz="1700" b="0" i="0" dirty="0">
                <a:effectLst/>
                <a:latin typeface="Bembo" panose="02020502050201020203" pitchFamily="18" charset="0"/>
              </a:rPr>
              <a:t>Awareness is everything – who we are and what motivates us. If you want to make changes in your life, you need to know what’s there for the changing – the good and the not-so-good that lies within you. Seeing who we truly are is the first step towards self-transformation and inner peace.</a:t>
            </a:r>
          </a:p>
          <a:p>
            <a:pPr marL="0" indent="0" fontAlgn="base">
              <a:buNone/>
            </a:pPr>
            <a:r>
              <a:rPr lang="en-US" sz="1700" b="1" i="0" dirty="0">
                <a:effectLst/>
                <a:latin typeface="Bembo" panose="02020502050201020203" pitchFamily="18" charset="0"/>
              </a:rPr>
              <a:t>5 : </a:t>
            </a:r>
            <a:r>
              <a:rPr lang="en-US" sz="1700" b="1" i="0" dirty="0" err="1">
                <a:effectLst/>
                <a:latin typeface="Bembo" panose="02020502050201020203" pitchFamily="18" charset="0"/>
              </a:rPr>
              <a:t>Ishvara</a:t>
            </a:r>
            <a:r>
              <a:rPr lang="en-US" sz="1700" b="1" i="0" dirty="0">
                <a:effectLst/>
                <a:latin typeface="Bembo" panose="02020502050201020203" pitchFamily="18" charset="0"/>
              </a:rPr>
              <a:t> </a:t>
            </a:r>
            <a:r>
              <a:rPr lang="en-US" sz="1700" b="1" i="0" dirty="0" err="1">
                <a:effectLst/>
                <a:latin typeface="Bembo" panose="02020502050201020203" pitchFamily="18" charset="0"/>
              </a:rPr>
              <a:t>Pranidhana</a:t>
            </a:r>
            <a:r>
              <a:rPr lang="en-US" sz="1700" b="1" i="0" dirty="0">
                <a:effectLst/>
                <a:latin typeface="Bembo" panose="02020502050201020203" pitchFamily="18" charset="0"/>
              </a:rPr>
              <a:t> — surrender</a:t>
            </a:r>
            <a:endParaRPr lang="en-US" sz="1700" b="0" i="0" dirty="0">
              <a:effectLst/>
              <a:latin typeface="Bembo" panose="02020502050201020203" pitchFamily="18" charset="0"/>
            </a:endParaRPr>
          </a:p>
          <a:p>
            <a:pPr marL="0" indent="0" fontAlgn="base">
              <a:buNone/>
            </a:pPr>
            <a:r>
              <a:rPr lang="en-US" sz="1700" b="0" i="0" dirty="0">
                <a:effectLst/>
                <a:latin typeface="Bembo" panose="02020502050201020203" pitchFamily="18" charset="0"/>
              </a:rPr>
              <a:t>Life happens – we don’t always see the whys and wherefores, but we can trust that whatever is going on, it’s OK., whether you believe in a god</a:t>
            </a:r>
            <a:r>
              <a:rPr lang="en-US" sz="1700" dirty="0">
                <a:latin typeface="Bembo" panose="02020502050201020203" pitchFamily="18" charset="0"/>
              </a:rPr>
              <a:t> and </a:t>
            </a:r>
            <a:r>
              <a:rPr lang="en-US" sz="1700" b="0" i="0" dirty="0">
                <a:effectLst/>
                <a:latin typeface="Bembo" panose="02020502050201020203" pitchFamily="18" charset="0"/>
              </a:rPr>
              <a:t>the universe. The ultimate meaning of </a:t>
            </a:r>
            <a:r>
              <a:rPr lang="en-US" sz="1700" b="0" i="1" dirty="0" err="1">
                <a:effectLst/>
                <a:latin typeface="Bembo" panose="02020502050201020203" pitchFamily="18" charset="0"/>
              </a:rPr>
              <a:t>ishvara</a:t>
            </a:r>
            <a:r>
              <a:rPr lang="en-US" sz="1700" b="0" i="1" dirty="0">
                <a:effectLst/>
                <a:latin typeface="Bembo" panose="02020502050201020203" pitchFamily="18" charset="0"/>
              </a:rPr>
              <a:t> </a:t>
            </a:r>
            <a:r>
              <a:rPr lang="en-US" sz="1700" b="0" i="1" dirty="0" err="1">
                <a:effectLst/>
                <a:latin typeface="Bembo" panose="02020502050201020203" pitchFamily="18" charset="0"/>
              </a:rPr>
              <a:t>pranidhana</a:t>
            </a:r>
            <a:r>
              <a:rPr lang="en-US" sz="1700" b="0" i="0" dirty="0">
                <a:effectLst/>
                <a:latin typeface="Bembo" panose="02020502050201020203" pitchFamily="18" charset="0"/>
              </a:rPr>
              <a:t> is to surrender to the rhythm of life. And what helps us to surrender? </a:t>
            </a:r>
            <a:r>
              <a:rPr lang="en-US" sz="1700" b="0" i="0" dirty="0" err="1">
                <a:effectLst/>
                <a:latin typeface="Bembo" panose="02020502050201020203" pitchFamily="18" charset="0"/>
              </a:rPr>
              <a:t>Practising</a:t>
            </a:r>
            <a:r>
              <a:rPr lang="en-US" sz="1700" b="0" i="0" dirty="0">
                <a:effectLst/>
                <a:latin typeface="Bembo" panose="02020502050201020203" pitchFamily="18" charset="0"/>
              </a:rPr>
              <a:t> an attitude of gratitude</a:t>
            </a:r>
            <a:r>
              <a:rPr lang="en-US" sz="1700" dirty="0">
                <a:latin typeface="Bembo" panose="02020502050201020203" pitchFamily="18" charset="0"/>
              </a:rPr>
              <a:t>.</a:t>
            </a:r>
            <a:endParaRPr lang="en-US" sz="1700" b="0" i="0" dirty="0">
              <a:effectLst/>
              <a:latin typeface="Bembo" panose="02020502050201020203" pitchFamily="18" charset="0"/>
            </a:endParaRPr>
          </a:p>
        </p:txBody>
      </p:sp>
      <p:pic>
        <p:nvPicPr>
          <p:cNvPr id="2050" name="Picture 2" descr="Niyama">
            <a:extLst>
              <a:ext uri="{FF2B5EF4-FFF2-40B4-BE49-F238E27FC236}">
                <a16:creationId xmlns:a16="http://schemas.microsoft.com/office/drawing/2014/main" id="{4C6ABC85-5B57-463A-A58F-DB3F561BAD9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980" r="3776" b="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0BD6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3276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6CA4F5-1E03-4581-8210-217733D4C178}"/>
              </a:ext>
            </a:extLst>
          </p:cNvPr>
          <p:cNvSpPr>
            <a:spLocks noGrp="1"/>
          </p:cNvSpPr>
          <p:nvPr>
            <p:ph type="title"/>
          </p:nvPr>
        </p:nvSpPr>
        <p:spPr>
          <a:xfrm>
            <a:off x="109566" y="365667"/>
            <a:ext cx="4388403" cy="713833"/>
          </a:xfrm>
        </p:spPr>
        <p:txBody>
          <a:bodyPr vert="horz" lIns="91440" tIns="45720" rIns="91440" bIns="45720" rtlCol="0" anchor="ctr">
            <a:noAutofit/>
          </a:bodyPr>
          <a:lstStyle/>
          <a:p>
            <a:pPr algn="ctr"/>
            <a:r>
              <a:rPr lang="en-US" sz="3200" b="1" dirty="0">
                <a:latin typeface="Bembo" panose="02020502050201020203" pitchFamily="18" charset="0"/>
              </a:rPr>
              <a:t>Asanas – The Third Limb</a:t>
            </a:r>
          </a:p>
        </p:txBody>
      </p:sp>
      <p:sp>
        <p:nvSpPr>
          <p:cNvPr id="3" name="Content Placeholder 2">
            <a:extLst>
              <a:ext uri="{FF2B5EF4-FFF2-40B4-BE49-F238E27FC236}">
                <a16:creationId xmlns:a16="http://schemas.microsoft.com/office/drawing/2014/main" id="{D56A03FA-3E18-4E84-AFFB-0117D78DA01B}"/>
              </a:ext>
            </a:extLst>
          </p:cNvPr>
          <p:cNvSpPr>
            <a:spLocks noGrp="1"/>
          </p:cNvSpPr>
          <p:nvPr>
            <p:ph sz="half" idx="1"/>
          </p:nvPr>
        </p:nvSpPr>
        <p:spPr>
          <a:xfrm>
            <a:off x="109566" y="1451078"/>
            <a:ext cx="4388403" cy="4180465"/>
          </a:xfrm>
        </p:spPr>
        <p:txBody>
          <a:bodyPr vert="horz" lIns="91440" tIns="45720" rIns="91440" bIns="45720" rtlCol="0">
            <a:normAutofit/>
          </a:bodyPr>
          <a:lstStyle/>
          <a:p>
            <a:pPr marL="0" algn="just"/>
            <a:r>
              <a:rPr lang="en-US" sz="2400" b="0" i="0" dirty="0">
                <a:effectLst/>
                <a:latin typeface="Bembo" panose="02020502050201020203" pitchFamily="18" charset="0"/>
              </a:rPr>
              <a:t>Asanas are the postures and comprise the third limb. </a:t>
            </a:r>
          </a:p>
          <a:p>
            <a:pPr marL="0" algn="just"/>
            <a:r>
              <a:rPr lang="en-US" sz="2400" b="0" i="0" dirty="0">
                <a:effectLst/>
                <a:latin typeface="Bembo" panose="02020502050201020203" pitchFamily="18" charset="0"/>
              </a:rPr>
              <a:t>Through the practice of asanas, we develop the habit of discipline and the ability to concentrate, both of which are necessary for meditation.</a:t>
            </a:r>
          </a:p>
          <a:p>
            <a:pPr marL="0" algn="just"/>
            <a:r>
              <a:rPr lang="en-US" sz="2400" dirty="0">
                <a:latin typeface="Bembo" panose="02020502050201020203" pitchFamily="18" charset="0"/>
              </a:rPr>
              <a:t>It is steady and effortless, practiced with complete awareness and concentration on breathing in the final posture.</a:t>
            </a:r>
          </a:p>
          <a:p>
            <a:pPr marL="0" indent="0">
              <a:buNone/>
            </a:pPr>
            <a:endParaRPr lang="en-US" sz="2000" b="0" i="0" dirty="0">
              <a:effectLst/>
            </a:endParaRPr>
          </a:p>
        </p:txBody>
      </p:sp>
      <p:sp>
        <p:nvSpPr>
          <p:cNvPr id="54" name="Rectangle 4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ontent Placeholder 1">
            <a:extLst>
              <a:ext uri="{FF2B5EF4-FFF2-40B4-BE49-F238E27FC236}">
                <a16:creationId xmlns:a16="http://schemas.microsoft.com/office/drawing/2014/main" id="{1F806BDE-F0D8-4E0C-8763-9F12C57CBEB4}"/>
              </a:ext>
            </a:extLst>
          </p:cNvPr>
          <p:cNvPicPr>
            <a:picLocks noGrp="1" noChangeAspect="1"/>
          </p:cNvPicPr>
          <p:nvPr>
            <p:ph sz="half" idx="2"/>
          </p:nvPr>
        </p:nvPicPr>
        <p:blipFill rotWithShape="1">
          <a:blip r:embed="rId2"/>
          <a:srcRect l="7840" r="10081" b="-2"/>
          <a:stretch/>
        </p:blipFill>
        <p:spPr>
          <a:xfrm>
            <a:off x="5405862" y="943078"/>
            <a:ext cx="6019331" cy="4968598"/>
          </a:xfrm>
          <a:prstGeom prst="rect">
            <a:avLst/>
          </a:prstGeom>
          <a:effectLst/>
        </p:spPr>
      </p:pic>
    </p:spTree>
    <p:extLst>
      <p:ext uri="{BB962C8B-B14F-4D97-AF65-F5344CB8AC3E}">
        <p14:creationId xmlns:p14="http://schemas.microsoft.com/office/powerpoint/2010/main" val="3108248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C6CA4F5-1E03-4581-8210-217733D4C178}"/>
              </a:ext>
            </a:extLst>
          </p:cNvPr>
          <p:cNvSpPr>
            <a:spLocks noGrp="1"/>
          </p:cNvSpPr>
          <p:nvPr>
            <p:ph type="title"/>
          </p:nvPr>
        </p:nvSpPr>
        <p:spPr>
          <a:xfrm>
            <a:off x="473163" y="157680"/>
            <a:ext cx="4560584" cy="1128068"/>
          </a:xfrm>
        </p:spPr>
        <p:txBody>
          <a:bodyPr vert="horz" lIns="91440" tIns="45720" rIns="91440" bIns="45720" rtlCol="0" anchor="ctr">
            <a:normAutofit/>
          </a:bodyPr>
          <a:lstStyle/>
          <a:p>
            <a:pPr algn="ctr"/>
            <a:r>
              <a:rPr lang="en-US" sz="3200" b="1" dirty="0">
                <a:latin typeface="Bembo" panose="02020502050201020203" pitchFamily="18" charset="0"/>
              </a:rPr>
              <a:t>Pranayama – The Fourth Limb</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56A03FA-3E18-4E84-AFFB-0117D78DA01B}"/>
              </a:ext>
            </a:extLst>
          </p:cNvPr>
          <p:cNvSpPr>
            <a:spLocks noGrp="1"/>
          </p:cNvSpPr>
          <p:nvPr>
            <p:ph sz="half" idx="1"/>
          </p:nvPr>
        </p:nvSpPr>
        <p:spPr>
          <a:xfrm>
            <a:off x="507833" y="2216205"/>
            <a:ext cx="4559425" cy="3266639"/>
          </a:xfrm>
        </p:spPr>
        <p:txBody>
          <a:bodyPr vert="horz" lIns="91440" tIns="45720" rIns="91440" bIns="45720" rtlCol="0" anchor="ctr">
            <a:normAutofit/>
          </a:bodyPr>
          <a:lstStyle/>
          <a:p>
            <a:pPr marL="0" algn="just"/>
            <a:r>
              <a:rPr lang="en-US" sz="2000" b="0" i="0" dirty="0">
                <a:effectLst/>
                <a:latin typeface="Bembo" panose="02020502050201020203" pitchFamily="18" charset="0"/>
              </a:rPr>
              <a:t>It is </a:t>
            </a:r>
            <a:r>
              <a:rPr lang="en-US" sz="2000" dirty="0">
                <a:latin typeface="Bembo" panose="02020502050201020203" pitchFamily="18" charset="0"/>
              </a:rPr>
              <a:t>controlled discipline breathing .</a:t>
            </a:r>
          </a:p>
          <a:p>
            <a:pPr marL="0" indent="0" algn="just">
              <a:buNone/>
            </a:pPr>
            <a:endParaRPr lang="en-US" sz="2000" dirty="0">
              <a:latin typeface="Bembo" panose="02020502050201020203" pitchFamily="18" charset="0"/>
            </a:endParaRPr>
          </a:p>
          <a:p>
            <a:pPr marL="0" algn="just"/>
            <a:r>
              <a:rPr lang="en-US" sz="2000" dirty="0">
                <a:latin typeface="Bembo" panose="02020502050201020203" pitchFamily="18" charset="0"/>
              </a:rPr>
              <a:t>It is the </a:t>
            </a:r>
            <a:r>
              <a:rPr lang="en-US" sz="2000" b="0" i="0" dirty="0">
                <a:effectLst/>
                <a:latin typeface="Bembo" panose="02020502050201020203" pitchFamily="18" charset="0"/>
              </a:rPr>
              <a:t>fourth stage consists of techniques designed to gain mastery over the respiratory process while recognizing the connection between the breath, the mind, and the emotions. </a:t>
            </a:r>
          </a:p>
          <a:p>
            <a:pPr marL="0"/>
            <a:endParaRPr lang="en-US" sz="2000"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ow to Practice Ujjayi Breath in Yoga | Pranayama, Bhastrika pranayama,  Basic yoga poses">
            <a:extLst>
              <a:ext uri="{FF2B5EF4-FFF2-40B4-BE49-F238E27FC236}">
                <a16:creationId xmlns:a16="http://schemas.microsoft.com/office/drawing/2014/main" id="{4C69E389-B704-4D44-8B6F-576B005D8592}"/>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2664" r="1912" b="-2"/>
          <a:stretch/>
        </p:blipFill>
        <p:spPr bwMode="auto">
          <a:xfrm>
            <a:off x="5815229" y="856180"/>
            <a:ext cx="5131976" cy="4974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987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78">
            <a:extLst>
              <a:ext uri="{FF2B5EF4-FFF2-40B4-BE49-F238E27FC236}">
                <a16:creationId xmlns:a16="http://schemas.microsoft.com/office/drawing/2014/main" id="{EB708185-20C0-40F2-8F2D-8EB9E34B3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a:extLst>
              <a:ext uri="{FF2B5EF4-FFF2-40B4-BE49-F238E27FC236}">
                <a16:creationId xmlns:a16="http://schemas.microsoft.com/office/drawing/2014/main" id="{19A6B5CE-CB1D-48EE-8B43-E952235C83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82" name="Rectangle 81">
              <a:extLst>
                <a:ext uri="{FF2B5EF4-FFF2-40B4-BE49-F238E27FC236}">
                  <a16:creationId xmlns:a16="http://schemas.microsoft.com/office/drawing/2014/main" id="{E3F3EAA5-4E15-400B-BBA3-82B3F49A21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72BA2E40-BE9B-4C54-9CDD-40EE804CC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5" name="Rectangle 84">
            <a:extLst>
              <a:ext uri="{FF2B5EF4-FFF2-40B4-BE49-F238E27FC236}">
                <a16:creationId xmlns:a16="http://schemas.microsoft.com/office/drawing/2014/main" id="{0DA909B4-15FF-46A6-8A7F-7AEF977FE9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460C73AA-E969-449E-80D2-88CFFA936F6F}"/>
              </a:ext>
            </a:extLst>
          </p:cNvPr>
          <p:cNvSpPr>
            <a:spLocks noGrp="1"/>
          </p:cNvSpPr>
          <p:nvPr>
            <p:ph type="title"/>
          </p:nvPr>
        </p:nvSpPr>
        <p:spPr>
          <a:xfrm>
            <a:off x="853120" y="36396"/>
            <a:ext cx="5040285" cy="737890"/>
          </a:xfrm>
        </p:spPr>
        <p:txBody>
          <a:bodyPr vert="horz" lIns="91440" tIns="45720" rIns="91440" bIns="45720" rtlCol="0" anchor="b">
            <a:normAutofit/>
          </a:bodyPr>
          <a:lstStyle/>
          <a:p>
            <a:pPr algn="ctr"/>
            <a:r>
              <a:rPr lang="en-US" sz="3200" b="1" kern="1200" dirty="0">
                <a:solidFill>
                  <a:schemeClr val="tx1"/>
                </a:solidFill>
                <a:latin typeface="Bembo" panose="02020502050201020203" pitchFamily="18" charset="0"/>
              </a:rPr>
              <a:t>Pratyahara – The Fifth Limb</a:t>
            </a:r>
          </a:p>
        </p:txBody>
      </p:sp>
      <p:sp>
        <p:nvSpPr>
          <p:cNvPr id="87" name="Rectangle 86">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55714" y="2263365"/>
            <a:ext cx="49377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0C2A4F66-5026-45E8-A376-766F61B9E9A6}"/>
              </a:ext>
            </a:extLst>
          </p:cNvPr>
          <p:cNvSpPr>
            <a:spLocks noGrp="1"/>
          </p:cNvSpPr>
          <p:nvPr>
            <p:ph sz="half" idx="1"/>
          </p:nvPr>
        </p:nvSpPr>
        <p:spPr>
          <a:xfrm>
            <a:off x="740229" y="774285"/>
            <a:ext cx="6041844" cy="5565818"/>
          </a:xfrm>
        </p:spPr>
        <p:txBody>
          <a:bodyPr vert="horz" lIns="91440" tIns="45720" rIns="91440" bIns="45720" rtlCol="0" anchor="ctr">
            <a:normAutofit lnSpcReduction="10000"/>
          </a:bodyPr>
          <a:lstStyle/>
          <a:p>
            <a:pPr marL="0" algn="just"/>
            <a:r>
              <a:rPr lang="en-US" sz="2400" dirty="0">
                <a:latin typeface="Bembo" panose="02020502050201020203" pitchFamily="18" charset="0"/>
              </a:rPr>
              <a:t>It is the fifth limb, means withdrawal of senses. </a:t>
            </a:r>
          </a:p>
          <a:p>
            <a:pPr marL="0" algn="just"/>
            <a:r>
              <a:rPr lang="en-US" sz="2400" dirty="0">
                <a:latin typeface="Bembo" panose="02020502050201020203" pitchFamily="18" charset="0"/>
              </a:rPr>
              <a:t>One of the most important yet, least discussed, taught or practiced limbs of yoga.</a:t>
            </a:r>
          </a:p>
          <a:p>
            <a:pPr marL="0" algn="just"/>
            <a:r>
              <a:rPr lang="en-US" sz="2400" dirty="0">
                <a:latin typeface="Bembo" panose="02020502050201020203" pitchFamily="18" charset="0"/>
              </a:rPr>
              <a:t>It is during this stage that we make the conscious effort to draw our awareness away from the external world and outside to internal. </a:t>
            </a:r>
          </a:p>
          <a:p>
            <a:pPr marL="0" algn="just"/>
            <a:r>
              <a:rPr lang="en-US" sz="2400" dirty="0">
                <a:latin typeface="Bembo" panose="02020502050201020203" pitchFamily="18" charset="0"/>
              </a:rPr>
              <a:t>With awareness cultivating a detachment from our senses, we direct our attention internally. </a:t>
            </a:r>
          </a:p>
          <a:p>
            <a:pPr marL="0" algn="just"/>
            <a:r>
              <a:rPr lang="en-US" sz="2400" dirty="0">
                <a:latin typeface="Bembo" panose="02020502050201020203" pitchFamily="18" charset="0"/>
              </a:rPr>
              <a:t>Pratyahara is the method of controlling the distracted mind through the withdrawal of your senses. </a:t>
            </a:r>
          </a:p>
          <a:p>
            <a:pPr marL="0" algn="just"/>
            <a:r>
              <a:rPr lang="en-US" sz="2400" dirty="0">
                <a:latin typeface="Bembo" panose="02020502050201020203" pitchFamily="18" charset="0"/>
              </a:rPr>
              <a:t>It leads to relaxation, inner stability, and self-awareness.  </a:t>
            </a:r>
          </a:p>
          <a:p>
            <a:pPr marL="0" algn="just"/>
            <a:r>
              <a:rPr lang="en-US" sz="2400" dirty="0">
                <a:latin typeface="Bembo" panose="02020502050201020203" pitchFamily="18" charset="0"/>
              </a:rPr>
              <a:t>You can become a master of your body and mind.</a:t>
            </a:r>
          </a:p>
        </p:txBody>
      </p:sp>
      <p:pic>
        <p:nvPicPr>
          <p:cNvPr id="2" name="Content Placeholder 1">
            <a:extLst>
              <a:ext uri="{FF2B5EF4-FFF2-40B4-BE49-F238E27FC236}">
                <a16:creationId xmlns:a16="http://schemas.microsoft.com/office/drawing/2014/main" id="{A5E217A8-B2EA-44F1-8FAA-9FEA6F97793C}"/>
              </a:ext>
            </a:extLst>
          </p:cNvPr>
          <p:cNvPicPr>
            <a:picLocks noGrp="1" noChangeAspect="1"/>
          </p:cNvPicPr>
          <p:nvPr>
            <p:ph sz="half" idx="2"/>
          </p:nvPr>
        </p:nvPicPr>
        <p:blipFill rotWithShape="1">
          <a:blip r:embed="rId2"/>
          <a:srcRect t="2789" r="2" b="2120"/>
          <a:stretch/>
        </p:blipFill>
        <p:spPr>
          <a:xfrm>
            <a:off x="6946666" y="774285"/>
            <a:ext cx="2112264" cy="1999673"/>
          </a:xfrm>
          <a:prstGeom prst="rect">
            <a:avLst/>
          </a:prstGeom>
        </p:spPr>
      </p:pic>
      <p:pic>
        <p:nvPicPr>
          <p:cNvPr id="1026" name="Picture 2" descr="Five Senses: How to Protect Them as You Age - SignatureCare ER">
            <a:extLst>
              <a:ext uri="{FF2B5EF4-FFF2-40B4-BE49-F238E27FC236}">
                <a16:creationId xmlns:a16="http://schemas.microsoft.com/office/drawing/2014/main" id="{9259D11E-A100-4442-8BA4-CFCD69BFF7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 b="6522"/>
          <a:stretch/>
        </p:blipFill>
        <p:spPr bwMode="auto">
          <a:xfrm>
            <a:off x="9223523" y="774285"/>
            <a:ext cx="2112264" cy="19996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Yoga - pratyahara | Cultivate Calm Yoga">
            <a:extLst>
              <a:ext uri="{FF2B5EF4-FFF2-40B4-BE49-F238E27FC236}">
                <a16:creationId xmlns:a16="http://schemas.microsoft.com/office/drawing/2014/main" id="{A43A179D-87AC-4756-9662-75F0FC66589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 b="2380"/>
          <a:stretch/>
        </p:blipFill>
        <p:spPr bwMode="auto">
          <a:xfrm>
            <a:off x="6946667" y="2942704"/>
            <a:ext cx="4389120" cy="3213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646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5A5F1D7-F0D0-4687-9BD3-CA6A0714C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74" name="Rectangle 73">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59078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095E16-FD1D-45C8-9E10-0790C9D8CF87}"/>
              </a:ext>
            </a:extLst>
          </p:cNvPr>
          <p:cNvSpPr>
            <a:spLocks noGrp="1"/>
          </p:cNvSpPr>
          <p:nvPr>
            <p:ph type="title"/>
          </p:nvPr>
        </p:nvSpPr>
        <p:spPr>
          <a:xfrm>
            <a:off x="195859" y="179834"/>
            <a:ext cx="6484341" cy="433313"/>
          </a:xfrm>
        </p:spPr>
        <p:txBody>
          <a:bodyPr vert="horz" lIns="91440" tIns="45720" rIns="91440" bIns="45720" rtlCol="0" anchor="ctr">
            <a:normAutofit fontScale="90000"/>
          </a:bodyPr>
          <a:lstStyle/>
          <a:p>
            <a:pPr algn="ctr"/>
            <a:r>
              <a:rPr lang="en-US" sz="4000" b="1" i="0" kern="1200" dirty="0">
                <a:solidFill>
                  <a:schemeClr val="tx1"/>
                </a:solidFill>
                <a:effectLst/>
                <a:latin typeface="Bembo" panose="02020502050201020203" pitchFamily="18" charset="0"/>
              </a:rPr>
              <a:t>Dharana – The Sixth Limb</a:t>
            </a:r>
            <a:endParaRPr lang="en-US" sz="3300" kern="1200" dirty="0">
              <a:solidFill>
                <a:schemeClr val="tx1"/>
              </a:solidFill>
              <a:latin typeface="+mj-lt"/>
              <a:ea typeface="+mj-ea"/>
              <a:cs typeface="+mj-cs"/>
            </a:endParaRPr>
          </a:p>
        </p:txBody>
      </p:sp>
      <p:sp>
        <p:nvSpPr>
          <p:cNvPr id="3" name="Content Placeholder 2">
            <a:extLst>
              <a:ext uri="{FF2B5EF4-FFF2-40B4-BE49-F238E27FC236}">
                <a16:creationId xmlns:a16="http://schemas.microsoft.com/office/drawing/2014/main" id="{5B62D6B2-C650-48BA-9B31-57FB39937807}"/>
              </a:ext>
            </a:extLst>
          </p:cNvPr>
          <p:cNvSpPr>
            <a:spLocks noGrp="1"/>
          </p:cNvSpPr>
          <p:nvPr>
            <p:ph sz="half" idx="1"/>
          </p:nvPr>
        </p:nvSpPr>
        <p:spPr>
          <a:xfrm>
            <a:off x="195859" y="613148"/>
            <a:ext cx="6592524" cy="6065015"/>
          </a:xfrm>
        </p:spPr>
        <p:txBody>
          <a:bodyPr vert="horz" lIns="91440" tIns="45720" rIns="91440" bIns="45720" rtlCol="0" anchor="ctr">
            <a:normAutofit/>
          </a:bodyPr>
          <a:lstStyle/>
          <a:p>
            <a:r>
              <a:rPr lang="en-US" sz="2000" b="0" i="0" dirty="0">
                <a:effectLst/>
                <a:latin typeface="Bembo" panose="02020502050201020203" pitchFamily="18" charset="0"/>
              </a:rPr>
              <a:t>The practice of pratyahara creates the setting for the next step i.e. </a:t>
            </a:r>
            <a:r>
              <a:rPr lang="en-US" sz="2000" b="0" i="1" dirty="0">
                <a:effectLst/>
                <a:latin typeface="Bembo" panose="02020502050201020203" pitchFamily="18" charset="0"/>
              </a:rPr>
              <a:t>dharana</a:t>
            </a:r>
            <a:r>
              <a:rPr lang="en-US" sz="2000" b="0" i="0" dirty="0">
                <a:effectLst/>
                <a:latin typeface="Bembo" panose="02020502050201020203" pitchFamily="18" charset="0"/>
              </a:rPr>
              <a:t>, or concentration. </a:t>
            </a:r>
          </a:p>
          <a:p>
            <a:r>
              <a:rPr lang="en-US" sz="2000" b="0" i="0" dirty="0">
                <a:effectLst/>
                <a:latin typeface="Bembo" panose="02020502050201020203" pitchFamily="18" charset="0"/>
              </a:rPr>
              <a:t>Having liberated ourselves of outside distractions, we can now deal with the distractions of the mind itself. </a:t>
            </a:r>
          </a:p>
          <a:p>
            <a:r>
              <a:rPr lang="en-US" sz="2000" b="0" i="0" dirty="0">
                <a:effectLst/>
                <a:latin typeface="Bembo" panose="02020502050201020203" pitchFamily="18" charset="0"/>
              </a:rPr>
              <a:t>In the practice of concentration we learn to slow down the thinking process by concentrating on a single mental object: Counting of your breath, feeling the </a:t>
            </a:r>
            <a:r>
              <a:rPr lang="en-US" sz="2000" dirty="0">
                <a:latin typeface="Bembo" panose="02020502050201020203" pitchFamily="18" charset="0"/>
              </a:rPr>
              <a:t>breath,</a:t>
            </a:r>
            <a:r>
              <a:rPr lang="en-US" sz="2000" b="0" i="0" dirty="0">
                <a:effectLst/>
                <a:latin typeface="Bembo" panose="02020502050201020203" pitchFamily="18" charset="0"/>
              </a:rPr>
              <a:t> an image of a deity, or the silent repetition of a sound. </a:t>
            </a:r>
          </a:p>
          <a:p>
            <a:r>
              <a:rPr lang="en-US" sz="2000" b="0" i="0" dirty="0">
                <a:effectLst/>
                <a:latin typeface="Bembo" panose="02020502050201020203" pitchFamily="18" charset="0"/>
              </a:rPr>
              <a:t>We have already begun to develop our powers of concentration in the previous three stages of Asana, Pranayama &amp; Pratyahara. </a:t>
            </a:r>
          </a:p>
          <a:p>
            <a:r>
              <a:rPr lang="en-US" sz="2000" b="0" i="0" dirty="0">
                <a:effectLst/>
                <a:latin typeface="Bembo" panose="02020502050201020203" pitchFamily="18" charset="0"/>
              </a:rPr>
              <a:t>In asana and pranayama, although we pay attention to our actions, our attention travels. </a:t>
            </a:r>
          </a:p>
          <a:p>
            <a:r>
              <a:rPr lang="en-US" sz="2000" b="0" i="0" dirty="0">
                <a:effectLst/>
                <a:latin typeface="Bembo" panose="02020502050201020203" pitchFamily="18" charset="0"/>
              </a:rPr>
              <a:t>In pratyahara we become self-observant; now, in dharana, we focus our attention on a single point. </a:t>
            </a:r>
          </a:p>
          <a:p>
            <a:r>
              <a:rPr lang="en-US" sz="2000" b="0" i="0" dirty="0">
                <a:effectLst/>
                <a:latin typeface="Bembo" panose="02020502050201020203" pitchFamily="18" charset="0"/>
              </a:rPr>
              <a:t>Extended periods of concentration naturally lead to meditation.</a:t>
            </a:r>
          </a:p>
          <a:p>
            <a:endParaRPr lang="en-US" sz="1500" dirty="0"/>
          </a:p>
        </p:txBody>
      </p:sp>
      <p:pic>
        <p:nvPicPr>
          <p:cNvPr id="2050" name="Picture 2" descr="Beach Yoga Sunset Widescreen Desktop Wallpaper 941 1920x1080 px ...">
            <a:extLst>
              <a:ext uri="{FF2B5EF4-FFF2-40B4-BE49-F238E27FC236}">
                <a16:creationId xmlns:a16="http://schemas.microsoft.com/office/drawing/2014/main" id="{1760BAC2-DD1E-4E51-AF01-98FE5103FF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48" r="4" b="4"/>
          <a:stretch/>
        </p:blipFill>
        <p:spPr bwMode="auto">
          <a:xfrm>
            <a:off x="6788383" y="613148"/>
            <a:ext cx="4565417" cy="2679192"/>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a:extLst>
              <a:ext uri="{FF2B5EF4-FFF2-40B4-BE49-F238E27FC236}">
                <a16:creationId xmlns:a16="http://schemas.microsoft.com/office/drawing/2014/main" id="{3392627C-D6F4-4898-811C-DA116F7087C0}"/>
              </a:ext>
            </a:extLst>
          </p:cNvPr>
          <p:cNvPicPr>
            <a:picLocks noGrp="1" noChangeAspect="1"/>
          </p:cNvPicPr>
          <p:nvPr>
            <p:ph sz="half" idx="2"/>
          </p:nvPr>
        </p:nvPicPr>
        <p:blipFill rotWithShape="1">
          <a:blip r:embed="rId3"/>
          <a:srcRect t="21468" r="4" b="19850"/>
          <a:stretch/>
        </p:blipFill>
        <p:spPr>
          <a:xfrm>
            <a:off x="6788383" y="3528753"/>
            <a:ext cx="4565417" cy="2679192"/>
          </a:xfrm>
          <a:prstGeom prst="rect">
            <a:avLst/>
          </a:prstGeom>
        </p:spPr>
      </p:pic>
      <p:cxnSp>
        <p:nvCxnSpPr>
          <p:cNvPr id="80" name="Straight Connector 79">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5216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FF81F8D5-515A-45DC-B296-30AB11F2C1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174852-DEB7-4D18-8062-10882B1AAD4E}"/>
              </a:ext>
            </a:extLst>
          </p:cNvPr>
          <p:cNvSpPr>
            <a:spLocks noGrp="1"/>
          </p:cNvSpPr>
          <p:nvPr>
            <p:ph type="title"/>
          </p:nvPr>
        </p:nvSpPr>
        <p:spPr>
          <a:xfrm>
            <a:off x="329185" y="51992"/>
            <a:ext cx="5845571" cy="695365"/>
          </a:xfrm>
        </p:spPr>
        <p:txBody>
          <a:bodyPr vert="horz" lIns="91440" tIns="45720" rIns="91440" bIns="45720" rtlCol="0" anchor="b">
            <a:normAutofit/>
          </a:bodyPr>
          <a:lstStyle/>
          <a:p>
            <a:r>
              <a:rPr lang="en-US" sz="3600" b="1" i="0" dirty="0">
                <a:effectLst/>
                <a:latin typeface="Bembo" panose="02020502050201020203" pitchFamily="18" charset="0"/>
              </a:rPr>
              <a:t>Dhyana - The Seventh Limb</a:t>
            </a:r>
            <a:endParaRPr lang="en-US" sz="3600" dirty="0">
              <a:latin typeface="Bembo" panose="02020502050201020203" pitchFamily="18" charset="0"/>
            </a:endParaRPr>
          </a:p>
        </p:txBody>
      </p:sp>
      <p:sp>
        <p:nvSpPr>
          <p:cNvPr id="3" name="Content Placeholder 2">
            <a:extLst>
              <a:ext uri="{FF2B5EF4-FFF2-40B4-BE49-F238E27FC236}">
                <a16:creationId xmlns:a16="http://schemas.microsoft.com/office/drawing/2014/main" id="{1BC6B0E9-F7CA-4BAD-865F-4DFD2A51F164}"/>
              </a:ext>
            </a:extLst>
          </p:cNvPr>
          <p:cNvSpPr>
            <a:spLocks noGrp="1"/>
          </p:cNvSpPr>
          <p:nvPr>
            <p:ph sz="half" idx="1"/>
          </p:nvPr>
        </p:nvSpPr>
        <p:spPr>
          <a:xfrm>
            <a:off x="72860" y="819593"/>
            <a:ext cx="7069728" cy="5103888"/>
          </a:xfrm>
        </p:spPr>
        <p:txBody>
          <a:bodyPr vert="horz" lIns="91440" tIns="45720" rIns="91440" bIns="45720" rtlCol="0" anchor="ctr">
            <a:normAutofit/>
          </a:bodyPr>
          <a:lstStyle/>
          <a:p>
            <a:r>
              <a:rPr lang="en-US" sz="2000" b="0" i="0" dirty="0">
                <a:effectLst/>
                <a:latin typeface="Bembo" panose="02020502050201020203" pitchFamily="18" charset="0"/>
              </a:rPr>
              <a:t>Dhyana, Meditation or contemplation is  the uninterrupted flow of concentration.</a:t>
            </a:r>
          </a:p>
          <a:p>
            <a:r>
              <a:rPr lang="en-US" sz="2000" b="0" i="0" dirty="0">
                <a:effectLst/>
                <a:latin typeface="Bembo" panose="02020502050201020203" pitchFamily="18" charset="0"/>
              </a:rPr>
              <a:t> Even though concentration (</a:t>
            </a:r>
            <a:r>
              <a:rPr lang="en-US" sz="2000" b="0" i="1" dirty="0">
                <a:effectLst/>
                <a:latin typeface="Bembo" panose="02020502050201020203" pitchFamily="18" charset="0"/>
              </a:rPr>
              <a:t>dharana</a:t>
            </a:r>
            <a:r>
              <a:rPr lang="en-US" sz="2000" b="0" i="0" dirty="0">
                <a:effectLst/>
                <a:latin typeface="Bembo" panose="02020502050201020203" pitchFamily="18" charset="0"/>
              </a:rPr>
              <a:t>) and meditation (</a:t>
            </a:r>
            <a:r>
              <a:rPr lang="en-US" sz="2000" b="0" i="1" dirty="0" err="1">
                <a:effectLst/>
                <a:latin typeface="Bembo" panose="02020502050201020203" pitchFamily="18" charset="0"/>
              </a:rPr>
              <a:t>dhyana</a:t>
            </a:r>
            <a:r>
              <a:rPr lang="en-US" sz="2000" b="0" i="0" dirty="0">
                <a:effectLst/>
                <a:latin typeface="Bembo" panose="02020502050201020203" pitchFamily="18" charset="0"/>
              </a:rPr>
              <a:t>) may appear to be one and the same, a fine line of difference exists between these two stages. </a:t>
            </a:r>
          </a:p>
          <a:p>
            <a:r>
              <a:rPr lang="en-US" sz="2000" b="0" i="0" dirty="0">
                <a:effectLst/>
                <a:latin typeface="Bembo" panose="02020502050201020203" pitchFamily="18" charset="0"/>
              </a:rPr>
              <a:t>Where dharana practices one-pointed attention, </a:t>
            </a:r>
            <a:r>
              <a:rPr lang="en-US" sz="2000" b="0" i="0" dirty="0" err="1">
                <a:effectLst/>
                <a:latin typeface="Bembo" panose="02020502050201020203" pitchFamily="18" charset="0"/>
              </a:rPr>
              <a:t>dhyana</a:t>
            </a:r>
            <a:r>
              <a:rPr lang="en-US" sz="2000" b="0" i="0" dirty="0">
                <a:effectLst/>
                <a:latin typeface="Bembo" panose="02020502050201020203" pitchFamily="18" charset="0"/>
              </a:rPr>
              <a:t> is ultimately a state of being totally aware without focus. </a:t>
            </a:r>
          </a:p>
          <a:p>
            <a:r>
              <a:rPr lang="en-US" sz="2000" b="0" i="0" dirty="0">
                <a:effectLst/>
                <a:latin typeface="Bembo" panose="02020502050201020203" pitchFamily="18" charset="0"/>
              </a:rPr>
              <a:t>At this stage, the mind has calm down, and in the stillness, it produces few or no thoughts at all. </a:t>
            </a:r>
          </a:p>
          <a:p>
            <a:r>
              <a:rPr lang="en-US" sz="2000" b="0" i="0" dirty="0">
                <a:effectLst/>
                <a:latin typeface="Bembo" panose="02020502050201020203" pitchFamily="18" charset="0"/>
              </a:rPr>
              <a:t>While this may seem a difficult if not impossible task, remember that yoga is a process. </a:t>
            </a:r>
          </a:p>
          <a:p>
            <a:r>
              <a:rPr lang="en-US" sz="2000" b="0" i="0" dirty="0">
                <a:effectLst/>
                <a:latin typeface="Bembo" panose="02020502050201020203" pitchFamily="18" charset="0"/>
              </a:rPr>
              <a:t>Even though we may not attain the "picture perfect" pose, or the ideal state of consciousness, we benefit at every stage of our progress.</a:t>
            </a:r>
          </a:p>
          <a:p>
            <a:endParaRPr lang="en-US" sz="1300" dirty="0"/>
          </a:p>
        </p:txBody>
      </p:sp>
      <p:sp>
        <p:nvSpPr>
          <p:cNvPr id="139" name="Rectangle 138">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669568"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5447" y="399675"/>
            <a:ext cx="4647368" cy="5809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Spiritual Guide For All: RAJA YOGA OR DHYANA YOGA">
            <a:extLst>
              <a:ext uri="{FF2B5EF4-FFF2-40B4-BE49-F238E27FC236}">
                <a16:creationId xmlns:a16="http://schemas.microsoft.com/office/drawing/2014/main" id="{8495A6D0-7E2D-42A6-814D-2C132AEAB785}"/>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7168" r="5581" b="1"/>
          <a:stretch/>
        </p:blipFill>
        <p:spPr bwMode="auto">
          <a:xfrm>
            <a:off x="7421373" y="627954"/>
            <a:ext cx="4235516" cy="5353373"/>
          </a:xfrm>
          <a:prstGeom prst="rect">
            <a:avLst/>
          </a:prstGeom>
          <a:noFill/>
          <a:extLst>
            <a:ext uri="{909E8E84-426E-40DD-AFC4-6F175D3DCCD1}">
              <a14:hiddenFill xmlns:a14="http://schemas.microsoft.com/office/drawing/2010/main">
                <a:solidFill>
                  <a:srgbClr val="FFFFFF"/>
                </a:solidFill>
              </a14:hiddenFill>
            </a:ext>
          </a:extLst>
        </p:spPr>
      </p:pic>
      <p:sp>
        <p:nvSpPr>
          <p:cNvPr id="143" name="Rectangle 142">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774185"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7818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Title 4">
            <a:extLst>
              <a:ext uri="{FF2B5EF4-FFF2-40B4-BE49-F238E27FC236}">
                <a16:creationId xmlns:a16="http://schemas.microsoft.com/office/drawing/2014/main" id="{70AC0E23-0461-4631-93B9-1C8921EFFFC2}"/>
              </a:ext>
            </a:extLst>
          </p:cNvPr>
          <p:cNvSpPr>
            <a:spLocks noGrp="1"/>
          </p:cNvSpPr>
          <p:nvPr>
            <p:ph type="title"/>
          </p:nvPr>
        </p:nvSpPr>
        <p:spPr>
          <a:xfrm>
            <a:off x="1047280" y="759805"/>
            <a:ext cx="10306520" cy="1325563"/>
          </a:xfrm>
        </p:spPr>
        <p:txBody>
          <a:bodyPr vert="horz" lIns="91440" tIns="45720" rIns="91440" bIns="45720" rtlCol="0" anchor="ctr">
            <a:normAutofit/>
          </a:bodyPr>
          <a:lstStyle/>
          <a:p>
            <a:pPr algn="ctr"/>
            <a:r>
              <a:rPr lang="en-US" sz="4000" b="1" i="0" dirty="0">
                <a:solidFill>
                  <a:srgbClr val="FFFFFF"/>
                </a:solidFill>
                <a:effectLst/>
                <a:latin typeface="Bembo" panose="02020502050201020203" pitchFamily="18" charset="0"/>
              </a:rPr>
              <a:t>Samadhi – </a:t>
            </a:r>
            <a:r>
              <a:rPr lang="en-US" sz="4000" b="1" i="0">
                <a:solidFill>
                  <a:srgbClr val="FFFFFF"/>
                </a:solidFill>
                <a:effectLst/>
                <a:latin typeface="Bembo" panose="02020502050201020203" pitchFamily="18" charset="0"/>
              </a:rPr>
              <a:t>The Eighth Limb</a:t>
            </a:r>
            <a:endParaRPr lang="en-US" sz="4000" b="1" dirty="0">
              <a:solidFill>
                <a:srgbClr val="FFFFFF"/>
              </a:solidFill>
              <a:latin typeface="Bembo" panose="02020502050201020203" pitchFamily="18" charset="0"/>
            </a:endParaRPr>
          </a:p>
        </p:txBody>
      </p:sp>
      <p:sp>
        <p:nvSpPr>
          <p:cNvPr id="3" name="Content Placeholder 2">
            <a:extLst>
              <a:ext uri="{FF2B5EF4-FFF2-40B4-BE49-F238E27FC236}">
                <a16:creationId xmlns:a16="http://schemas.microsoft.com/office/drawing/2014/main" id="{4CFE5BC6-773B-4FB9-9804-32EE89A63C0B}"/>
              </a:ext>
            </a:extLst>
          </p:cNvPr>
          <p:cNvSpPr>
            <a:spLocks noGrp="1"/>
          </p:cNvSpPr>
          <p:nvPr>
            <p:ph sz="half" idx="1"/>
          </p:nvPr>
        </p:nvSpPr>
        <p:spPr>
          <a:xfrm>
            <a:off x="1119322" y="2494450"/>
            <a:ext cx="4973787" cy="4122250"/>
          </a:xfrm>
        </p:spPr>
        <p:txBody>
          <a:bodyPr vert="horz" lIns="91440" tIns="45720" rIns="91440" bIns="45720" rtlCol="0">
            <a:normAutofit fontScale="92500"/>
          </a:bodyPr>
          <a:lstStyle/>
          <a:p>
            <a:r>
              <a:rPr lang="en-US" sz="2400" b="0" i="0" dirty="0">
                <a:effectLst/>
                <a:latin typeface="Bembo" panose="02020502050201020203" pitchFamily="18" charset="0"/>
              </a:rPr>
              <a:t>Samadhi is the eighth and final stage of Ashtanga Yoga.</a:t>
            </a:r>
          </a:p>
          <a:p>
            <a:r>
              <a:rPr lang="en-US" sz="2400" b="0" i="0" dirty="0">
                <a:effectLst/>
                <a:latin typeface="Bembo" panose="02020502050201020203" pitchFamily="18" charset="0"/>
              </a:rPr>
              <a:t>The meditator comes to realize a profound connection to the Divine, an interconnectedness with all living things. </a:t>
            </a:r>
          </a:p>
          <a:p>
            <a:r>
              <a:rPr lang="en-US" sz="2400" b="0" i="0" dirty="0">
                <a:effectLst/>
                <a:latin typeface="Bembo" panose="02020502050201020203" pitchFamily="18" charset="0"/>
              </a:rPr>
              <a:t>With this realization comes the experience of bliss and being at one with the Universe. </a:t>
            </a:r>
          </a:p>
          <a:p>
            <a:r>
              <a:rPr lang="en-US" sz="2400" b="0" i="0" dirty="0">
                <a:effectLst/>
                <a:latin typeface="Bembo" panose="02020502050201020203" pitchFamily="18" charset="0"/>
              </a:rPr>
              <a:t>This is the ultimate stage of yoga—enlightenment—can neither be bought nor possessed. It can only be experienced.</a:t>
            </a:r>
          </a:p>
          <a:p>
            <a:pPr marL="0"/>
            <a:endParaRPr lang="en-US" sz="1700" dirty="0"/>
          </a:p>
        </p:txBody>
      </p:sp>
      <p:pic>
        <p:nvPicPr>
          <p:cNvPr id="2050" name="Picture 2" descr="Samadhi - The Final Step to Complete Evolution of the Being">
            <a:extLst>
              <a:ext uri="{FF2B5EF4-FFF2-40B4-BE49-F238E27FC236}">
                <a16:creationId xmlns:a16="http://schemas.microsoft.com/office/drawing/2014/main" id="{309F6F92-3D15-4209-97A7-EF9BEAF1C469}"/>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r="19135" b="-3"/>
          <a:stretch/>
        </p:blipFill>
        <p:spPr bwMode="auto">
          <a:xfrm>
            <a:off x="6098892" y="2492376"/>
            <a:ext cx="4802404" cy="356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9479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1307</Words>
  <Application>Microsoft Office PowerPoint</Application>
  <PresentationFormat>Widescreen</PresentationFormat>
  <Paragraphs>57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Bembo</vt:lpstr>
      <vt:lpstr>Calibri</vt:lpstr>
      <vt:lpstr>Calibri Light</vt:lpstr>
      <vt:lpstr>Office Theme</vt:lpstr>
      <vt:lpstr>Ashtanga Yoga of Sage Patanjali </vt:lpstr>
      <vt:lpstr>Yama - the first of the Eight Limbs of  Yoga outlined in the  Ashtanga yoga. </vt:lpstr>
      <vt:lpstr>Niyama – The Second Limb</vt:lpstr>
      <vt:lpstr>Asanas – The Third Limb</vt:lpstr>
      <vt:lpstr>Pranayama – The Fourth Limb</vt:lpstr>
      <vt:lpstr>Pratyahara – The Fifth Limb</vt:lpstr>
      <vt:lpstr>Dharana – The Sixth Limb</vt:lpstr>
      <vt:lpstr>Dhyana - The Seventh Limb</vt:lpstr>
      <vt:lpstr>Samadhi – The Eighth Limb</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Ashtanga Yoga of Sage Patanjali </dc:title>
  <dc:creator>Shrilaja  Palur</dc:creator>
  <cp:lastModifiedBy>Shrilaja  Palur</cp:lastModifiedBy>
  <cp:revision>4</cp:revision>
  <dcterms:created xsi:type="dcterms:W3CDTF">2020-09-15T18:07:57Z</dcterms:created>
  <dcterms:modified xsi:type="dcterms:W3CDTF">2020-09-15T18:23:43Z</dcterms:modified>
</cp:coreProperties>
</file>