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59" r:id="rId6"/>
    <p:sldId id="270" r:id="rId7"/>
    <p:sldId id="260" r:id="rId8"/>
    <p:sldId id="27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1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46676-656D-4068-ACBA-FF022EE0CA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889D9B1-7419-4DA2-9388-59C1D13F81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4254D87-7B20-4105-AE59-086174B63349}"/>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9A403EB9-E79B-44A5-B14B-5C76413399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FCF079-BDD5-4BA1-8358-05EC9A95462B}"/>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52266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236D8-3718-459E-9D41-63CED6A4820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143CDC1-0E84-4774-BA8E-EACAB85237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E8DC0E-9881-447B-A349-F6145E27D5F6}"/>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809F3EA3-9919-43D3-A0E7-868FF5DD99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06538F-5785-452F-8091-53F6C0D930A8}"/>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20862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4F75B-F8AD-41EF-B0C9-830476DEE2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64A4B74-3046-4E27-8BB4-C791BE09BF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EFB621-5884-46CA-9D35-00AED37AB378}"/>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2A0DA99B-3F60-48A7-982D-BB95290A77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6D71B1C-CED7-4617-8B96-049C6F7AAD40}"/>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59723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6ED1F-2DFC-48AA-BA6F-B606D367336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B478435-6AFD-4B53-BC33-543D4DD954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09A6863-FAEB-448D-9CDD-50CBB8ED0C7A}"/>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A1049CD2-D933-446E-880D-7108FA6B5E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F0D41C-6E4A-4F8D-B505-AF34AA387E67}"/>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72967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CA089-F6C3-44F8-8E41-94A7902C5B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ADF2E31-08A6-4412-9297-23579AFBA2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227EAA-7663-4F9D-99EF-1C91BCAA8859}"/>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2DCFD5B5-B799-468E-9FAC-81F01B7FBEC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8ED75F6-9B14-4CCF-B957-25E8C5E4F91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16797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F90-B9E2-4203-ADD5-677CBB5562E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8B9253C-E7FB-44F2-A956-548FA9B832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84E335-F86C-4E21-8A1C-6F12FED181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E6B080A-066B-4B89-8776-FCE5497A3AD8}"/>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6" name="Footer Placeholder 5">
            <a:extLst>
              <a:ext uri="{FF2B5EF4-FFF2-40B4-BE49-F238E27FC236}">
                <a16:creationId xmlns:a16="http://schemas.microsoft.com/office/drawing/2014/main" id="{0C8D118F-CFAC-4BBA-A5FB-1AB24AB343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EB4D34B-FBC9-4A22-942C-4173BB7B2CD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68575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2A9CF-2B79-49CA-A362-9DD9165B754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C768DA-F871-43CD-9E84-A6D959886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2991E5-CE81-4DC2-BD57-C4296F693A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39607B4-EA72-42CF-94AE-FFB6F99228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6C103-4B99-4F47-BE59-200EB3B7BB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B48787B-B22E-4E1A-8264-82D6AD61D702}"/>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8" name="Footer Placeholder 7">
            <a:extLst>
              <a:ext uri="{FF2B5EF4-FFF2-40B4-BE49-F238E27FC236}">
                <a16:creationId xmlns:a16="http://schemas.microsoft.com/office/drawing/2014/main" id="{4AE6DC11-70D5-4D11-A9E6-706AC7FB843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E77CFFD-4322-4933-97D8-B7BA987E743D}"/>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13365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52CB-E49A-4612-BCA5-238EF57CFA0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3250CFB-F24C-4531-BCE2-E78AC9972178}"/>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4" name="Footer Placeholder 3">
            <a:extLst>
              <a:ext uri="{FF2B5EF4-FFF2-40B4-BE49-F238E27FC236}">
                <a16:creationId xmlns:a16="http://schemas.microsoft.com/office/drawing/2014/main" id="{E3E1854F-737D-404C-B420-A4F7838F75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CA90E1F-784C-438A-A049-A85094A1E0A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105593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067877-0541-40D3-9842-A91D0FEA1035}"/>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3" name="Footer Placeholder 2">
            <a:extLst>
              <a:ext uri="{FF2B5EF4-FFF2-40B4-BE49-F238E27FC236}">
                <a16:creationId xmlns:a16="http://schemas.microsoft.com/office/drawing/2014/main" id="{52EB60AC-7C41-4660-A075-612670CF9B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723A6BA-4DB7-4262-92CA-71FD2FF6BD2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87848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0D7E-D5D4-4EE7-A609-D69C34C04E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A6AB782-4BD7-4D55-BDC7-B8FD87E9B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0B0714F-1FA2-4C7C-8521-F7A647664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7A6CBF-CACD-472F-9E00-5487B24B070C}"/>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6" name="Footer Placeholder 5">
            <a:extLst>
              <a:ext uri="{FF2B5EF4-FFF2-40B4-BE49-F238E27FC236}">
                <a16:creationId xmlns:a16="http://schemas.microsoft.com/office/drawing/2014/main" id="{86B497F4-DFCF-4D09-A8E2-574FA8297D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66B4D6A-3F5C-4DED-A45E-0F20A54AD3C6}"/>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4166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CD0B-365C-4110-A5C3-1520BE81DD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97DC9C2-BD31-41C9-A36F-E243BF9E5E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79F8186-5A36-4D8E-94B0-A3FDA8B0DE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F17A83-7CE4-4B08-BA9C-AEF0A34829C8}"/>
              </a:ext>
            </a:extLst>
          </p:cNvPr>
          <p:cNvSpPr>
            <a:spLocks noGrp="1"/>
          </p:cNvSpPr>
          <p:nvPr>
            <p:ph type="dt" sz="half" idx="10"/>
          </p:nvPr>
        </p:nvSpPr>
        <p:spPr/>
        <p:txBody>
          <a:bodyPr/>
          <a:lstStyle/>
          <a:p>
            <a:fld id="{F1048BFF-61B8-4C5D-B0F9-88AC89932A30}" type="datetimeFigureOut">
              <a:rPr lang="en-IN" smtClean="0"/>
              <a:t>24-01-2020</a:t>
            </a:fld>
            <a:endParaRPr lang="en-IN"/>
          </a:p>
        </p:txBody>
      </p:sp>
      <p:sp>
        <p:nvSpPr>
          <p:cNvPr id="6" name="Footer Placeholder 5">
            <a:extLst>
              <a:ext uri="{FF2B5EF4-FFF2-40B4-BE49-F238E27FC236}">
                <a16:creationId xmlns:a16="http://schemas.microsoft.com/office/drawing/2014/main" id="{37EC419D-3DC2-4591-819C-BEED4AFD1A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3D50F53-61AB-4077-9DCF-8348D42612C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642610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9A1990-E8F6-4DBB-AA62-072923B404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24C8DA2-545D-4EFB-8497-69E90522E7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40F4FC5-E146-44F1-A264-864DDC2DE6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48BFF-61B8-4C5D-B0F9-88AC89932A30}" type="datetimeFigureOut">
              <a:rPr lang="en-IN" smtClean="0"/>
              <a:t>24-01-2020</a:t>
            </a:fld>
            <a:endParaRPr lang="en-IN"/>
          </a:p>
        </p:txBody>
      </p:sp>
      <p:sp>
        <p:nvSpPr>
          <p:cNvPr id="5" name="Footer Placeholder 4">
            <a:extLst>
              <a:ext uri="{FF2B5EF4-FFF2-40B4-BE49-F238E27FC236}">
                <a16:creationId xmlns:a16="http://schemas.microsoft.com/office/drawing/2014/main" id="{ECF2623C-97B4-4386-9F9E-1835EFF96F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4CF1FEE-CFE7-416F-BEEF-BE72661E15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8548F-A9AF-489A-B998-A690947082CF}" type="slidenum">
              <a:rPr lang="en-IN" smtClean="0"/>
              <a:t>‹#›</a:t>
            </a:fld>
            <a:endParaRPr lang="en-IN"/>
          </a:p>
        </p:txBody>
      </p:sp>
    </p:spTree>
    <p:extLst>
      <p:ext uri="{BB962C8B-B14F-4D97-AF65-F5344CB8AC3E}">
        <p14:creationId xmlns:p14="http://schemas.microsoft.com/office/powerpoint/2010/main" val="314074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comscore.com/Insights/Presentations-and-Whitepapers/2017/2017-US-Cross-Platform-Future-in-Focus" TargetMode="Externa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hyperlink" Target="https://techcrunch.com/2017/03/03/u-s-consumers-now-spend-5-hours-per-day-on-mobile-devices/"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913572" y="361651"/>
            <a:ext cx="4974122" cy="657545"/>
          </a:xfrm>
        </p:spPr>
        <p:txBody>
          <a:bodyPr>
            <a:noAutofit/>
          </a:bodyPr>
          <a:lstStyle/>
          <a:p>
            <a:r>
              <a:rPr lang="en-IN" sz="4400" b="1" dirty="0"/>
              <a:t>MOBILE ANALYTICS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sz="2200" dirty="0"/>
              <a:t>Mobile analytics is the practice of capturing data from mobile app, website, and web app visitors to identify unique users, track their journeys, record their behaviour, and report on the app’s performance. </a:t>
            </a:r>
          </a:p>
          <a:p>
            <a:pPr algn="l"/>
            <a:r>
              <a:rPr lang="en-IN" sz="2200" dirty="0"/>
              <a:t>Similar to traditional web analytics, mobile analytics are used to improve conversions, and are the key to crafting world-class mobile experience. Analysis that used to happen in Excel and SQL has largely been replaced by a handful of tools that make adhering to analytics best practices significantly easier.</a:t>
            </a:r>
          </a:p>
          <a:p>
            <a:pPr algn="l"/>
            <a:r>
              <a:rPr lang="en-IN" sz="2200" b="1" dirty="0"/>
              <a:t>WHY MOBILE ANALYTICS ?</a:t>
            </a:r>
          </a:p>
          <a:p>
            <a:pPr algn="l"/>
            <a:r>
              <a:rPr lang="en-IN" sz="2200" dirty="0"/>
              <a:t>Mobile analytics gives companies unparalleled insights into the otherwise hidden lives of app users. Analytics usually comes in the form of a software that integrates into companies’ existing websites and apps to capture, store, and analyse the data. </a:t>
            </a:r>
          </a:p>
          <a:p>
            <a:pPr algn="l"/>
            <a:r>
              <a:rPr lang="en-IN" sz="2200" dirty="0"/>
              <a:t>This data is vitally important to marketing, sales, and product management teams who use it to make more informed decisions. Without a mobile analytics solution, companies are left flying blind. They’re unable to tell what users engage with, who those users are, what brings them to the site or app, and why they leave. Companies in this situation must rely on intuition or domain expertise and often underperform compared to their peers</a:t>
            </a:r>
          </a:p>
          <a:p>
            <a:pPr algn="l"/>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81616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280161" y="544531"/>
            <a:ext cx="9159902" cy="657545"/>
          </a:xfrm>
        </p:spPr>
        <p:txBody>
          <a:bodyPr>
            <a:noAutofit/>
          </a:bodyPr>
          <a:lstStyle/>
          <a:p>
            <a:r>
              <a:rPr lang="en-IN" sz="3200" b="1" dirty="0"/>
              <a:t>IMPORTANCE OF MOBILE ANALYTICS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sz="2000" dirty="0"/>
              <a:t>Mobile usage surpassed that of desktop in 2015 and smartphones are fast becoming consumers’ preferred portal to the internet. Consumers spend 70 percent of their media consumption and screen time on mobile devices, and most of that time in mobile apps. This is a tremendous opportunity for companies to reach their consumers, but it’s also a highly saturated market.</a:t>
            </a:r>
          </a:p>
          <a:p>
            <a:pPr algn="l"/>
            <a:r>
              <a:rPr lang="en-IN" sz="2000" dirty="0"/>
              <a:t>There are more than 6.5 million apps in the major mobile app stores, millions of web apps, and more than a billion websites in existence. Companies use mobile analytics platforms to gain a competitive edge in building mobile experiences that stand out. Mobile analytics tools also give teams a much-needed edge in advertising. Mobile advertising now accounts for nearly 70 percent of all digital advertising according to eMarketer—some $135 billion—and growing. </a:t>
            </a:r>
          </a:p>
          <a:p>
            <a:pPr marL="342900" indent="-342900" algn="l">
              <a:buFont typeface="Wingdings" panose="05000000000000000000" pitchFamily="2" charset="2"/>
              <a:buChar char="§"/>
            </a:pPr>
            <a:r>
              <a:rPr lang="en-IN" sz="2000" dirty="0"/>
              <a:t>Build – Measure – Learn Cycle</a:t>
            </a:r>
          </a:p>
          <a:p>
            <a:pPr marL="342900" indent="-342900" algn="l">
              <a:buFont typeface="Wingdings" panose="05000000000000000000" pitchFamily="2" charset="2"/>
              <a:buChar char="§"/>
            </a:pPr>
            <a:r>
              <a:rPr lang="en-IN" sz="2000" dirty="0"/>
              <a:t>Critical to Making Decisions</a:t>
            </a:r>
          </a:p>
          <a:p>
            <a:pPr marL="342900" indent="-342900" algn="l">
              <a:buFont typeface="Wingdings" panose="05000000000000000000" pitchFamily="2" charset="2"/>
              <a:buChar char="§"/>
            </a:pPr>
            <a:r>
              <a:rPr lang="en-IN" sz="2000" dirty="0"/>
              <a:t>Qualitative vs Quantitative</a:t>
            </a:r>
          </a:p>
          <a:p>
            <a:pPr marL="342900" indent="-342900" algn="l">
              <a:buFont typeface="Wingdings" panose="05000000000000000000" pitchFamily="2" charset="2"/>
              <a:buChar char="§"/>
            </a:pPr>
            <a:r>
              <a:rPr lang="en-IN" sz="2000" dirty="0"/>
              <a:t>ROI</a:t>
            </a:r>
          </a:p>
          <a:p>
            <a:pPr marL="342900" indent="-342900" algn="l">
              <a:buFont typeface="Wingdings" panose="05000000000000000000" pitchFamily="2" charset="2"/>
              <a:buChar char="§"/>
            </a:pPr>
            <a:r>
              <a:rPr lang="en-IN" sz="2000" dirty="0"/>
              <a:t>From Opinions to Facts</a:t>
            </a:r>
          </a:p>
          <a:p>
            <a:pPr algn="l"/>
            <a:endParaRPr lang="en-IN" sz="2000" dirty="0"/>
          </a:p>
          <a:p>
            <a:pPr algn="l"/>
            <a:endParaRPr lang="en-IN" dirty="0"/>
          </a:p>
          <a:p>
            <a:pPr algn="l"/>
            <a:endParaRPr lang="en-IN" dirty="0"/>
          </a:p>
          <a:p>
            <a:endParaRPr lang="en-IN" dirty="0"/>
          </a:p>
        </p:txBody>
      </p:sp>
    </p:spTree>
    <p:extLst>
      <p:ext uri="{BB962C8B-B14F-4D97-AF65-F5344CB8AC3E}">
        <p14:creationId xmlns:p14="http://schemas.microsoft.com/office/powerpoint/2010/main" val="65568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399430" y="470103"/>
            <a:ext cx="8921363" cy="657545"/>
          </a:xfrm>
        </p:spPr>
        <p:txBody>
          <a:bodyPr>
            <a:noAutofit/>
          </a:bodyPr>
          <a:lstStyle/>
          <a:p>
            <a:pPr algn="l" fontAlgn="base">
              <a:spcBef>
                <a:spcPts val="1000"/>
              </a:spcBef>
            </a:pPr>
            <a:r>
              <a:rPr lang="en-IN" sz="3200" b="1" dirty="0">
                <a:latin typeface="+mn-lt"/>
                <a:ea typeface="+mn-ea"/>
                <a:cs typeface="+mn-cs"/>
              </a:rPr>
              <a:t>MOBILE IS NOW MORE IMPORTANT THEN DESKTOP</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marL="342900" indent="-342900" algn="l">
              <a:buFont typeface="Wingdings" panose="05000000000000000000" pitchFamily="2" charset="2"/>
              <a:buChar char="§"/>
            </a:pPr>
            <a:r>
              <a:rPr lang="en-IN" dirty="0"/>
              <a:t>70% of ‘screen time’ is spent on mobile – </a:t>
            </a:r>
            <a:r>
              <a:rPr lang="en-IN" dirty="0">
                <a:hlinkClick r:id="rId3">
                  <a:extLst>
                    <a:ext uri="{A12FA001-AC4F-418D-AE19-62706E023703}">
                      <ahyp:hlinkClr xmlns:ahyp="http://schemas.microsoft.com/office/drawing/2018/hyperlinkcolor" val="tx"/>
                    </a:ext>
                  </a:extLst>
                </a:hlinkClick>
              </a:rPr>
              <a:t>ComScore</a:t>
            </a:r>
            <a:endParaRPr lang="en-IN" dirty="0"/>
          </a:p>
          <a:p>
            <a:pPr marL="342900" indent="-342900" algn="l">
              <a:buFont typeface="Wingdings" panose="05000000000000000000" pitchFamily="2" charset="2"/>
              <a:buChar char="§"/>
            </a:pPr>
            <a:r>
              <a:rPr lang="en-IN" dirty="0"/>
              <a:t>92% of time on mobile is spent in apps – </a:t>
            </a:r>
            <a:r>
              <a:rPr lang="en-IN" dirty="0">
                <a:hlinkClick r:id="rId4">
                  <a:extLst>
                    <a:ext uri="{A12FA001-AC4F-418D-AE19-62706E023703}">
                      <ahyp:hlinkClr xmlns:ahyp="http://schemas.microsoft.com/office/drawing/2018/hyperlinkcolor" val="tx"/>
                    </a:ext>
                  </a:extLst>
                </a:hlinkClick>
              </a:rPr>
              <a:t>TechCrunch</a:t>
            </a:r>
            <a:endParaRPr lang="en-IN" dirty="0"/>
          </a:p>
          <a:p>
            <a:pPr lvl="0" algn="l" fontAlgn="base"/>
            <a:r>
              <a:rPr lang="en-IN" b="1" dirty="0"/>
              <a:t>METRICS TO TRACK IN MOBILE APPS</a:t>
            </a:r>
          </a:p>
          <a:p>
            <a:pPr marL="342900" indent="-342900" algn="l">
              <a:buFont typeface="Wingdings" panose="05000000000000000000" pitchFamily="2" charset="2"/>
              <a:buChar char="Ø"/>
            </a:pPr>
            <a:r>
              <a:rPr lang="en-IN" dirty="0"/>
              <a:t>Downloads</a:t>
            </a:r>
          </a:p>
          <a:p>
            <a:pPr marL="342900" indent="-342900" algn="l">
              <a:buFont typeface="Wingdings" panose="05000000000000000000" pitchFamily="2" charset="2"/>
              <a:buChar char="Ø"/>
            </a:pPr>
            <a:r>
              <a:rPr lang="en-IN" dirty="0"/>
              <a:t>ARPU ( Average Revenue Per User)</a:t>
            </a:r>
          </a:p>
          <a:p>
            <a:pPr marL="342900" indent="-342900" algn="l">
              <a:buFont typeface="Wingdings" panose="05000000000000000000" pitchFamily="2" charset="2"/>
              <a:buChar char="Ø"/>
            </a:pPr>
            <a:r>
              <a:rPr lang="en-IN" dirty="0"/>
              <a:t>ARPPU ( Average Revenue Per Paying User)</a:t>
            </a:r>
          </a:p>
          <a:p>
            <a:pPr marL="342900" indent="-342900" algn="l">
              <a:buFont typeface="Wingdings" panose="05000000000000000000" pitchFamily="2" charset="2"/>
              <a:buChar char="Ø"/>
            </a:pPr>
            <a:r>
              <a:rPr lang="en-IN" dirty="0"/>
              <a:t>DAU, WAU, MAU ( Daily, Weekly and Monthly Active Users)</a:t>
            </a:r>
          </a:p>
          <a:p>
            <a:pPr marL="342900" indent="-342900" algn="l">
              <a:buFont typeface="Wingdings" panose="05000000000000000000" pitchFamily="2" charset="2"/>
              <a:buChar char="Ø"/>
            </a:pPr>
            <a:r>
              <a:rPr lang="en-IN" dirty="0"/>
              <a:t>Retention Rates ( Day 1 , 3, 7, 30 and Day 365)</a:t>
            </a:r>
          </a:p>
          <a:p>
            <a:pPr marL="342900" indent="-342900" algn="l">
              <a:buFont typeface="Wingdings" panose="05000000000000000000" pitchFamily="2" charset="2"/>
              <a:buChar char="Ø"/>
            </a:pPr>
            <a:r>
              <a:rPr lang="en-IN" dirty="0"/>
              <a:t>Paying User Conversion Rates ( 1</a:t>
            </a:r>
            <a:r>
              <a:rPr lang="en-IN" baseline="30000" dirty="0"/>
              <a:t>st</a:t>
            </a:r>
            <a:r>
              <a:rPr lang="en-IN" dirty="0"/>
              <a:t>, 2</a:t>
            </a:r>
            <a:r>
              <a:rPr lang="en-IN" baseline="30000" dirty="0"/>
              <a:t>nd</a:t>
            </a:r>
            <a:r>
              <a:rPr lang="en-IN" dirty="0"/>
              <a:t>)</a:t>
            </a:r>
          </a:p>
          <a:p>
            <a:pPr marL="342900" indent="-342900" algn="l">
              <a:buFont typeface="Wingdings" panose="05000000000000000000" pitchFamily="2" charset="2"/>
              <a:buChar char="Ø"/>
            </a:pPr>
            <a:r>
              <a:rPr lang="en-IN" dirty="0"/>
              <a:t>Login/Logout</a:t>
            </a:r>
          </a:p>
          <a:p>
            <a:pPr marL="342900" indent="-342900" algn="l">
              <a:buFont typeface="Wingdings" panose="05000000000000000000" pitchFamily="2" charset="2"/>
              <a:buChar char="Ø"/>
            </a:pPr>
            <a:r>
              <a:rPr lang="en-IN" dirty="0"/>
              <a:t>Crash Report</a:t>
            </a:r>
          </a:p>
          <a:p>
            <a:pPr algn="l"/>
            <a:endParaRPr lang="en-IN" dirty="0"/>
          </a:p>
          <a:p>
            <a:pPr algn="l"/>
            <a:endParaRPr lang="en-IN" dirty="0"/>
          </a:p>
          <a:p>
            <a:endParaRPr lang="en-IN" dirty="0"/>
          </a:p>
        </p:txBody>
      </p:sp>
    </p:spTree>
    <p:extLst>
      <p:ext uri="{BB962C8B-B14F-4D97-AF65-F5344CB8AC3E}">
        <p14:creationId xmlns:p14="http://schemas.microsoft.com/office/powerpoint/2010/main" val="398696802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399430" y="470103"/>
            <a:ext cx="8921363" cy="657545"/>
          </a:xfrm>
        </p:spPr>
        <p:txBody>
          <a:bodyPr>
            <a:noAutofit/>
          </a:bodyPr>
          <a:lstStyle/>
          <a:p>
            <a:pPr lvl="0" algn="l" fontAlgn="base"/>
            <a:r>
              <a:rPr lang="en-IN" sz="3200" b="1" dirty="0"/>
              <a:t>       METRICS TO TRACK IN MOBILE APPS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marL="342900" indent="-342900" algn="l">
              <a:buFont typeface="Wingdings" panose="05000000000000000000" pitchFamily="2" charset="2"/>
              <a:buChar char="Ø"/>
            </a:pPr>
            <a:r>
              <a:rPr lang="en-IN" dirty="0"/>
              <a:t>Loading Time</a:t>
            </a:r>
          </a:p>
          <a:p>
            <a:pPr marL="342900" indent="-342900" algn="l">
              <a:buFont typeface="Wingdings" panose="05000000000000000000" pitchFamily="2" charset="2"/>
              <a:buChar char="Ø"/>
            </a:pPr>
            <a:r>
              <a:rPr lang="en-IN" dirty="0"/>
              <a:t>CPI ( Cost Per Install) and Cost Per Loyal User ( CPLU)</a:t>
            </a:r>
          </a:p>
          <a:p>
            <a:pPr marL="342900" indent="-342900" algn="l">
              <a:buFont typeface="Wingdings" panose="05000000000000000000" pitchFamily="2" charset="2"/>
              <a:buChar char="Ø"/>
            </a:pPr>
            <a:r>
              <a:rPr lang="en-IN" dirty="0"/>
              <a:t>User Path</a:t>
            </a:r>
          </a:p>
          <a:p>
            <a:pPr marL="342900" indent="-342900" algn="l">
              <a:buFont typeface="Wingdings" panose="05000000000000000000" pitchFamily="2" charset="2"/>
              <a:buChar char="Ø"/>
            </a:pPr>
            <a:r>
              <a:rPr lang="en-IN" dirty="0"/>
              <a:t>Social Sharing Events</a:t>
            </a:r>
          </a:p>
          <a:p>
            <a:pPr marL="342900" indent="-342900" algn="l">
              <a:buFont typeface="Wingdings" panose="05000000000000000000" pitchFamily="2" charset="2"/>
              <a:buChar char="Ø"/>
            </a:pPr>
            <a:r>
              <a:rPr lang="en-IN" dirty="0"/>
              <a:t>User Acquisition</a:t>
            </a:r>
          </a:p>
          <a:p>
            <a:pPr marL="342900" indent="-342900" algn="l">
              <a:buFont typeface="Wingdings" panose="05000000000000000000" pitchFamily="2" charset="2"/>
              <a:buChar char="Ø"/>
            </a:pPr>
            <a:r>
              <a:rPr lang="en-IN" dirty="0"/>
              <a:t>Custom Events</a:t>
            </a:r>
          </a:p>
          <a:p>
            <a:pPr marL="342900" indent="-342900" algn="l">
              <a:buFont typeface="Wingdings" panose="05000000000000000000" pitchFamily="2" charset="2"/>
              <a:buChar char="Ø"/>
            </a:pPr>
            <a:r>
              <a:rPr lang="en-IN" dirty="0"/>
              <a:t>Segments</a:t>
            </a:r>
          </a:p>
          <a:p>
            <a:pPr algn="l"/>
            <a:endParaRPr lang="en-IN" dirty="0"/>
          </a:p>
          <a:p>
            <a:pPr algn="l"/>
            <a:endParaRPr lang="en-IN" dirty="0"/>
          </a:p>
          <a:p>
            <a:endParaRPr lang="en-IN" dirty="0"/>
          </a:p>
        </p:txBody>
      </p:sp>
    </p:spTree>
    <p:extLst>
      <p:ext uri="{BB962C8B-B14F-4D97-AF65-F5344CB8AC3E}">
        <p14:creationId xmlns:p14="http://schemas.microsoft.com/office/powerpoint/2010/main" val="306662576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pPr algn="l" fontAlgn="base">
              <a:spcBef>
                <a:spcPts val="1000"/>
              </a:spcBef>
            </a:pPr>
            <a:r>
              <a:rPr lang="en-IN" sz="3200" b="1" dirty="0">
                <a:latin typeface="+mn-lt"/>
                <a:ea typeface="+mn-ea"/>
                <a:cs typeface="+mn-cs"/>
              </a:rPr>
              <a:t>BEHAVIOUR ANALYTICS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marL="342900" indent="-342900" algn="l">
              <a:buFont typeface="Wingdings" panose="05000000000000000000" pitchFamily="2" charset="2"/>
              <a:buChar char="Ø"/>
            </a:pPr>
            <a:r>
              <a:rPr lang="en-IN" b="1" dirty="0"/>
              <a:t>Define your Business and Analytical Goals</a:t>
            </a:r>
          </a:p>
          <a:p>
            <a:pPr marL="342900" indent="-342900" algn="l">
              <a:buFont typeface="Wingdings" panose="05000000000000000000" pitchFamily="2" charset="2"/>
              <a:buChar char="Ø"/>
            </a:pPr>
            <a:r>
              <a:rPr lang="en-IN" b="1" dirty="0"/>
              <a:t> Map out the critical paths that align with your goals.</a:t>
            </a:r>
          </a:p>
          <a:p>
            <a:pPr marL="342900" indent="-342900" algn="l">
              <a:buFont typeface="Wingdings" panose="05000000000000000000" pitchFamily="2" charset="2"/>
              <a:buChar char="Ø"/>
            </a:pPr>
            <a:r>
              <a:rPr lang="en-IN" b="1" dirty="0"/>
              <a:t>Organize your event taxonomy.</a:t>
            </a:r>
          </a:p>
          <a:p>
            <a:pPr marL="342900" indent="-342900" algn="l">
              <a:buFont typeface="Wingdings" panose="05000000000000000000" pitchFamily="2" charset="2"/>
              <a:buChar char="Ø"/>
            </a:pPr>
            <a:r>
              <a:rPr lang="en-IN" b="1" dirty="0"/>
              <a:t>Understand how users are being identified.</a:t>
            </a:r>
          </a:p>
          <a:p>
            <a:pPr marL="342900" indent="-342900" algn="l">
              <a:buFont typeface="Wingdings" panose="05000000000000000000" pitchFamily="2" charset="2"/>
              <a:buChar char="Ø"/>
            </a:pPr>
            <a:r>
              <a:rPr lang="en-IN" b="1" dirty="0"/>
              <a:t>Decide if you need cross-platform behaviour analytics.</a:t>
            </a:r>
          </a:p>
          <a:p>
            <a:pPr marL="342900" indent="-342900" algn="l">
              <a:buFont typeface="Wingdings" panose="05000000000000000000" pitchFamily="2" charset="2"/>
              <a:buChar char="Ø"/>
            </a:pPr>
            <a:r>
              <a:rPr lang="en-IN" b="1" dirty="0"/>
              <a:t>Establish the ‘Minimum Viable Instrumentation’.</a:t>
            </a:r>
          </a:p>
          <a:p>
            <a:pPr marL="342900" indent="-342900" algn="l">
              <a:buFont typeface="Wingdings" panose="05000000000000000000" pitchFamily="2" charset="2"/>
              <a:buChar char="Ø"/>
            </a:pPr>
            <a:r>
              <a:rPr lang="en-IN" b="1" dirty="0"/>
              <a:t>Track your events</a:t>
            </a:r>
          </a:p>
          <a:p>
            <a:pPr marL="342900" indent="-342900" algn="l">
              <a:buFont typeface="Wingdings" panose="05000000000000000000" pitchFamily="2" charset="2"/>
              <a:buChar char="Ø"/>
            </a:pPr>
            <a:r>
              <a:rPr lang="en-IN" b="1" dirty="0"/>
              <a:t>Set user properties and event properties.</a:t>
            </a:r>
          </a:p>
          <a:p>
            <a:pPr marL="342900" indent="-342900" algn="l">
              <a:buFont typeface="Wingdings" panose="05000000000000000000" pitchFamily="2" charset="2"/>
              <a:buChar char="Ø"/>
            </a:pPr>
            <a:r>
              <a:rPr lang="en-IN" b="1" dirty="0"/>
              <a:t>Verify user behaviour events are being tracked properly.</a:t>
            </a:r>
          </a:p>
          <a:p>
            <a:pPr marL="342900" indent="-342900" algn="l">
              <a:buFont typeface="Wingdings" panose="05000000000000000000" pitchFamily="2" charset="2"/>
              <a:buChar char="Ø"/>
            </a:pPr>
            <a:r>
              <a:rPr lang="en-IN" b="1" dirty="0"/>
              <a:t>Start digging into user behaviour</a:t>
            </a:r>
          </a:p>
          <a:p>
            <a:pPr algn="l"/>
            <a:endParaRPr lang="en-IN" b="1" dirty="0"/>
          </a:p>
          <a:p>
            <a:pPr algn="l"/>
            <a:endParaRPr lang="en-IN" b="1" dirty="0"/>
          </a:p>
          <a:p>
            <a:pPr marL="342900" indent="-342900" algn="l">
              <a:buFont typeface="Wingdings" panose="05000000000000000000" pitchFamily="2" charset="2"/>
              <a:buChar char="Ø"/>
            </a:pPr>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628487643"/>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224501" y="470103"/>
            <a:ext cx="7978336" cy="657545"/>
          </a:xfrm>
        </p:spPr>
        <p:txBody>
          <a:bodyPr>
            <a:noAutofit/>
          </a:bodyPr>
          <a:lstStyle/>
          <a:p>
            <a:pPr algn="l" fontAlgn="base">
              <a:spcBef>
                <a:spcPts val="1000"/>
              </a:spcBef>
            </a:pPr>
            <a:r>
              <a:rPr lang="en-IN" sz="3200" b="1" dirty="0">
                <a:latin typeface="+mn-lt"/>
                <a:ea typeface="+mn-ea"/>
                <a:cs typeface="+mn-cs"/>
              </a:rPr>
              <a:t>DIFFERENT TEAMS USING MOBILE ANALYTICS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lnSpcReduction="10000"/>
          </a:bodyPr>
          <a:lstStyle/>
          <a:p>
            <a:pPr marL="342900" indent="-342900" algn="l">
              <a:buFont typeface="Wingdings" panose="05000000000000000000" pitchFamily="2" charset="2"/>
              <a:buChar char="Ø"/>
            </a:pPr>
            <a:r>
              <a:rPr lang="en-IN" b="1" dirty="0"/>
              <a:t>Marketing:</a:t>
            </a:r>
            <a:r>
              <a:rPr lang="en-IN" dirty="0"/>
              <a:t> Tracks campaign ROI, segments users, automates marketing</a:t>
            </a:r>
          </a:p>
          <a:p>
            <a:pPr marL="342900" indent="-342900" algn="l">
              <a:buFont typeface="Wingdings" panose="05000000000000000000" pitchFamily="2" charset="2"/>
              <a:buChar char="Ø"/>
            </a:pPr>
            <a:r>
              <a:rPr lang="en-IN" b="1" dirty="0"/>
              <a:t>UX/UI:</a:t>
            </a:r>
            <a:r>
              <a:rPr lang="en-IN" dirty="0"/>
              <a:t> Tracks behaviours, tests features, measures user experience</a:t>
            </a:r>
          </a:p>
          <a:p>
            <a:pPr marL="342900" indent="-342900" algn="l">
              <a:buFont typeface="Wingdings" panose="05000000000000000000" pitchFamily="2" charset="2"/>
              <a:buChar char="Ø"/>
            </a:pPr>
            <a:r>
              <a:rPr lang="en-IN" b="1" dirty="0"/>
              <a:t>Product:</a:t>
            </a:r>
            <a:r>
              <a:rPr lang="en-IN" dirty="0"/>
              <a:t> Tracks usage, A/B test features, debugs, sets alerts</a:t>
            </a:r>
          </a:p>
          <a:p>
            <a:pPr marL="342900" indent="-342900" algn="l">
              <a:buFont typeface="Wingdings" panose="05000000000000000000" pitchFamily="2" charset="2"/>
              <a:buChar char="Ø"/>
            </a:pPr>
            <a:r>
              <a:rPr lang="en-IN" b="1" dirty="0"/>
              <a:t>Technical teams</a:t>
            </a:r>
            <a:r>
              <a:rPr lang="en-IN" dirty="0"/>
              <a:t>: Track performance metrics such as app crashes</a:t>
            </a:r>
          </a:p>
          <a:p>
            <a:pPr algn="l"/>
            <a:r>
              <a:rPr lang="en-IN" sz="2800" b="1" dirty="0"/>
              <a:t>MOBILE ANALYTICS IMPLEMENTATION</a:t>
            </a:r>
          </a:p>
          <a:p>
            <a:pPr marL="342900" indent="-342900" algn="l">
              <a:buFont typeface="Wingdings" panose="05000000000000000000" pitchFamily="2" charset="2"/>
              <a:buChar char="Ø"/>
            </a:pPr>
            <a:r>
              <a:rPr lang="en-IN" sz="2200" b="1" dirty="0"/>
              <a:t>Integrate easily:</a:t>
            </a:r>
            <a:r>
              <a:rPr lang="en-IN" sz="2200" dirty="0"/>
              <a:t> With a codeless mobile feature, for instance</a:t>
            </a:r>
          </a:p>
          <a:p>
            <a:pPr marL="342900" indent="-342900" algn="l">
              <a:buFont typeface="Wingdings" panose="05000000000000000000" pitchFamily="2" charset="2"/>
              <a:buChar char="Ø"/>
            </a:pPr>
            <a:r>
              <a:rPr lang="en-IN" sz="2200" b="1" dirty="0"/>
              <a:t>Offer a unified view of the customer: </a:t>
            </a:r>
            <a:r>
              <a:rPr lang="en-IN" sz="2200" dirty="0"/>
              <a:t>Track data across operating systems, devices, and platforms</a:t>
            </a:r>
          </a:p>
          <a:p>
            <a:pPr marL="342900" indent="-342900" algn="l">
              <a:buFont typeface="Wingdings" panose="05000000000000000000" pitchFamily="2" charset="2"/>
              <a:buChar char="Ø"/>
            </a:pPr>
            <a:r>
              <a:rPr lang="en-IN" sz="2200" b="1" dirty="0"/>
              <a:t>Measure user engagement:</a:t>
            </a:r>
            <a:r>
              <a:rPr lang="en-IN" sz="2200" dirty="0"/>
              <a:t> For both standard and custom-defined events</a:t>
            </a:r>
          </a:p>
          <a:p>
            <a:pPr marL="342900" indent="-342900" algn="l">
              <a:buFont typeface="Wingdings" panose="05000000000000000000" pitchFamily="2" charset="2"/>
              <a:buChar char="Ø"/>
            </a:pPr>
            <a:r>
              <a:rPr lang="en-IN" b="1" dirty="0"/>
              <a:t>Offer dashboards:</a:t>
            </a:r>
            <a:r>
              <a:rPr lang="en-IN" dirty="0"/>
              <a:t> View data and surface insights with customizable reporting</a:t>
            </a:r>
          </a:p>
          <a:p>
            <a:pPr marL="342900" indent="-342900" algn="l">
              <a:buFont typeface="Wingdings" panose="05000000000000000000" pitchFamily="2" charset="2"/>
              <a:buChar char="Ø"/>
            </a:pPr>
            <a:r>
              <a:rPr lang="en-IN" b="1" dirty="0"/>
              <a:t>Send notifications:</a:t>
            </a:r>
            <a:r>
              <a:rPr lang="en-IN" dirty="0"/>
              <a:t> Alert administrators and engage users with behaviour-based messaging such as push notifications and in-app messages</a:t>
            </a:r>
          </a:p>
          <a:p>
            <a:pPr marL="342900" indent="-342900" algn="l">
              <a:buFont typeface="Wingdings" panose="05000000000000000000" pitchFamily="2" charset="2"/>
              <a:buChar char="Ø"/>
            </a:pPr>
            <a:r>
              <a:rPr lang="en-IN" b="1" dirty="0"/>
              <a:t>Real-time analytics</a:t>
            </a:r>
            <a:r>
              <a:rPr lang="en-IN" dirty="0"/>
              <a:t>: Proactively identify user issues</a:t>
            </a:r>
          </a:p>
          <a:p>
            <a:pPr marL="342900" indent="-342900" algn="l">
              <a:buFont typeface="Wingdings" panose="05000000000000000000" pitchFamily="2" charset="2"/>
              <a:buChar char="Ø"/>
            </a:pPr>
            <a:endParaRPr lang="en-IN" dirty="0"/>
          </a:p>
          <a:p>
            <a:pPr algn="l"/>
            <a:endParaRPr lang="en-IN" dirty="0"/>
          </a:p>
          <a:p>
            <a:pPr algn="l"/>
            <a:endParaRPr lang="en-IN" b="1" dirty="0"/>
          </a:p>
          <a:p>
            <a:pPr algn="l"/>
            <a:endParaRPr lang="en-IN" b="1" dirty="0"/>
          </a:p>
          <a:p>
            <a:pPr marL="342900" indent="-342900" algn="l">
              <a:buFont typeface="Wingdings" panose="05000000000000000000" pitchFamily="2" charset="2"/>
              <a:buChar char="Ø"/>
            </a:pPr>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343093766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pPr algn="l" fontAlgn="base">
              <a:spcBef>
                <a:spcPts val="1000"/>
              </a:spcBef>
            </a:pPr>
            <a:r>
              <a:rPr lang="en-IN" sz="3200" b="1" dirty="0">
                <a:latin typeface="+mn-lt"/>
                <a:ea typeface="+mn-ea"/>
                <a:cs typeface="+mn-cs"/>
              </a:rPr>
              <a:t>MOBILE ANALYTICS TOOLS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marL="342900" indent="-342900" algn="l">
              <a:buFont typeface="Wingdings" panose="05000000000000000000" pitchFamily="2" charset="2"/>
              <a:buChar char="Ø"/>
            </a:pPr>
            <a:r>
              <a:rPr lang="en-IN" dirty="0"/>
              <a:t>Flurry Analytics</a:t>
            </a:r>
          </a:p>
          <a:p>
            <a:pPr marL="342900" indent="-342900" algn="l">
              <a:buFont typeface="Wingdings" panose="05000000000000000000" pitchFamily="2" charset="2"/>
              <a:buChar char="Ø"/>
            </a:pPr>
            <a:r>
              <a:rPr lang="en-IN" dirty="0"/>
              <a:t>Google Analytics</a:t>
            </a:r>
          </a:p>
          <a:p>
            <a:pPr marL="342900" indent="-342900" algn="l">
              <a:buFont typeface="Wingdings" panose="05000000000000000000" pitchFamily="2" charset="2"/>
              <a:buChar char="Ø"/>
            </a:pPr>
            <a:r>
              <a:rPr lang="en-IN" dirty="0"/>
              <a:t>Countly</a:t>
            </a:r>
          </a:p>
          <a:p>
            <a:pPr marL="342900" indent="-342900" algn="l">
              <a:buFont typeface="Wingdings" panose="05000000000000000000" pitchFamily="2" charset="2"/>
              <a:buChar char="Ø"/>
            </a:pPr>
            <a:r>
              <a:rPr lang="en-IN" dirty="0"/>
              <a:t>Localytics</a:t>
            </a:r>
          </a:p>
          <a:p>
            <a:pPr marL="342900" indent="-342900" algn="l">
              <a:buFont typeface="Wingdings" panose="05000000000000000000" pitchFamily="2" charset="2"/>
              <a:buChar char="Ø"/>
            </a:pPr>
            <a:r>
              <a:rPr lang="en-IN" dirty="0"/>
              <a:t>AppSee</a:t>
            </a:r>
          </a:p>
          <a:p>
            <a:pPr marL="342900" indent="-342900" algn="l">
              <a:buFont typeface="Wingdings" panose="05000000000000000000" pitchFamily="2" charset="2"/>
              <a:buChar char="Ø"/>
            </a:pPr>
            <a:r>
              <a:rPr lang="en-IN" dirty="0"/>
              <a:t>App Annie</a:t>
            </a:r>
          </a:p>
          <a:p>
            <a:pPr marL="342900" indent="-342900" algn="l">
              <a:buFont typeface="Wingdings" panose="05000000000000000000" pitchFamily="2" charset="2"/>
              <a:buChar char="Ø"/>
            </a:pPr>
            <a:r>
              <a:rPr lang="en-IN" dirty="0"/>
              <a:t>App Figures</a:t>
            </a:r>
          </a:p>
          <a:p>
            <a:pPr marL="342900" indent="-342900" algn="l">
              <a:buFont typeface="Wingdings" panose="05000000000000000000" pitchFamily="2" charset="2"/>
              <a:buChar char="Ø"/>
            </a:pPr>
            <a:r>
              <a:rPr lang="en-IN" dirty="0"/>
              <a:t>Amplitude</a:t>
            </a:r>
          </a:p>
          <a:p>
            <a:pPr marL="342900" indent="-342900" algn="l">
              <a:buFont typeface="Wingdings" panose="05000000000000000000" pitchFamily="2" charset="2"/>
              <a:buChar char="Ø"/>
            </a:pPr>
            <a:r>
              <a:rPr lang="en-IN" dirty="0"/>
              <a:t>MixPanel</a:t>
            </a:r>
          </a:p>
          <a:p>
            <a:pPr marL="342900" indent="-342900" algn="l">
              <a:buFont typeface="Wingdings" panose="05000000000000000000" pitchFamily="2" charset="2"/>
              <a:buChar char="Ø"/>
            </a:pPr>
            <a:r>
              <a:rPr lang="en-IN" dirty="0"/>
              <a:t>Apptentive</a:t>
            </a:r>
          </a:p>
          <a:p>
            <a:pPr marL="342900" indent="-342900" algn="l">
              <a:buFont typeface="Wingdings" panose="05000000000000000000" pitchFamily="2" charset="2"/>
              <a:buChar char="Ø"/>
            </a:pPr>
            <a:r>
              <a:rPr lang="en-IN" dirty="0"/>
              <a:t>Medialets</a:t>
            </a:r>
          </a:p>
          <a:p>
            <a:pPr marL="342900" indent="-342900" algn="l">
              <a:buFont typeface="Wingdings" panose="05000000000000000000" pitchFamily="2" charset="2"/>
              <a:buChar char="Ø"/>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132993570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pPr algn="l" fontAlgn="base">
              <a:spcBef>
                <a:spcPts val="1000"/>
              </a:spcBef>
            </a:pPr>
            <a:r>
              <a:rPr lang="en-IN" sz="3200" b="1" dirty="0">
                <a:latin typeface="+mn-lt"/>
                <a:ea typeface="+mn-ea"/>
                <a:cs typeface="+mn-cs"/>
              </a:rPr>
              <a:t>MOBILE ANALYTICS CASE STUDIES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marL="342900" indent="-342900" algn="l">
              <a:buFont typeface="Wingdings" panose="05000000000000000000" pitchFamily="2" charset="2"/>
              <a:buChar char="Ø"/>
            </a:pPr>
            <a:r>
              <a:rPr lang="en-IN" dirty="0"/>
              <a:t>Pokémon GO: A Lesson In Product Rebranding</a:t>
            </a:r>
          </a:p>
          <a:p>
            <a:pPr marL="342900" indent="-342900" algn="l">
              <a:buFont typeface="Wingdings" panose="05000000000000000000" pitchFamily="2" charset="2"/>
              <a:buChar char="Ø"/>
            </a:pPr>
            <a:r>
              <a:rPr lang="en-IN" dirty="0"/>
              <a:t>Tinder and the Dating App Retention Paradox</a:t>
            </a:r>
          </a:p>
          <a:p>
            <a:pPr marL="342900" indent="-342900" algn="l">
              <a:buFont typeface="Wingdings" panose="05000000000000000000" pitchFamily="2" charset="2"/>
              <a:buChar char="Ø"/>
            </a:pPr>
            <a:r>
              <a:rPr lang="en-IN" dirty="0"/>
              <a:t>What the </a:t>
            </a:r>
            <a:r>
              <a:rPr lang="en-IN" dirty="0" err="1"/>
              <a:t>Gboard</a:t>
            </a:r>
            <a:r>
              <a:rPr lang="en-IN" dirty="0"/>
              <a:t> Teaches Us About Building for Mobile</a:t>
            </a:r>
          </a:p>
          <a:p>
            <a:pPr marL="342900" indent="-342900" algn="l">
              <a:buFont typeface="Wingdings" panose="05000000000000000000" pitchFamily="2" charset="2"/>
              <a:buChar char="Ø"/>
            </a:pPr>
            <a:r>
              <a:rPr lang="en-IN" dirty="0"/>
              <a:t>How Instacart Increased Conversion by Understanding User </a:t>
            </a:r>
            <a:r>
              <a:rPr lang="en-IN" dirty="0" err="1"/>
              <a:t>Behavior</a:t>
            </a:r>
            <a:endParaRPr lang="en-IN" dirty="0"/>
          </a:p>
          <a:p>
            <a:pPr marL="342900" indent="-342900" algn="l">
              <a:buFont typeface="Wingdings" panose="05000000000000000000" pitchFamily="2" charset="2"/>
              <a:buChar char="Ø"/>
            </a:pPr>
            <a:endParaRPr lang="en-IN" dirty="0"/>
          </a:p>
          <a:p>
            <a:pPr marL="342900" indent="-342900" algn="l">
              <a:buFont typeface="Wingdings" panose="05000000000000000000" pitchFamily="2" charset="2"/>
              <a:buChar char="Ø"/>
            </a:pPr>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175546400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291</TotalTime>
  <Words>273</Words>
  <Application>Microsoft Office PowerPoint</Application>
  <PresentationFormat>Widescreen</PresentationFormat>
  <Paragraphs>102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MOBILE ANALYTICS</vt:lpstr>
      <vt:lpstr>IMPORTANCE OF MOBILE ANALYTICS</vt:lpstr>
      <vt:lpstr>MOBILE IS NOW MORE IMPORTANT THEN DESKTOP</vt:lpstr>
      <vt:lpstr>       METRICS TO TRACK IN MOBILE APPS</vt:lpstr>
      <vt:lpstr>BEHAVIOUR ANALYTICS</vt:lpstr>
      <vt:lpstr>DIFFERENT TEAMS USING MOBILE ANALYTICS</vt:lpstr>
      <vt:lpstr>MOBILE ANALYTICS TOOLS</vt:lpstr>
      <vt:lpstr>MOBILE ANALYTICS CASE STUDIES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BLOGGING</dc:title>
  <dc:creator>Manish Agarwal</dc:creator>
  <cp:lastModifiedBy>Manish Agarwal</cp:lastModifiedBy>
  <cp:revision>20</cp:revision>
  <dcterms:created xsi:type="dcterms:W3CDTF">2019-12-14T04:44:46Z</dcterms:created>
  <dcterms:modified xsi:type="dcterms:W3CDTF">2020-01-24T04:40:37Z</dcterms:modified>
</cp:coreProperties>
</file>