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43"/>
  </p:notesMasterIdLst>
  <p:sldIdLst>
    <p:sldId id="304" r:id="rId2"/>
    <p:sldId id="267" r:id="rId3"/>
    <p:sldId id="307" r:id="rId4"/>
    <p:sldId id="308" r:id="rId5"/>
    <p:sldId id="306" r:id="rId6"/>
    <p:sldId id="305" r:id="rId7"/>
    <p:sldId id="268" r:id="rId8"/>
    <p:sldId id="257" r:id="rId9"/>
    <p:sldId id="269" r:id="rId10"/>
    <p:sldId id="258" r:id="rId11"/>
    <p:sldId id="270" r:id="rId12"/>
    <p:sldId id="271" r:id="rId13"/>
    <p:sldId id="272" r:id="rId14"/>
    <p:sldId id="273" r:id="rId15"/>
    <p:sldId id="274" r:id="rId16"/>
    <p:sldId id="275" r:id="rId17"/>
    <p:sldId id="260" r:id="rId18"/>
    <p:sldId id="259" r:id="rId19"/>
    <p:sldId id="276" r:id="rId20"/>
    <p:sldId id="261" r:id="rId21"/>
    <p:sldId id="278" r:id="rId22"/>
    <p:sldId id="262" r:id="rId23"/>
    <p:sldId id="279" r:id="rId24"/>
    <p:sldId id="280" r:id="rId25"/>
    <p:sldId id="281" r:id="rId26"/>
    <p:sldId id="263" r:id="rId27"/>
    <p:sldId id="285" r:id="rId28"/>
    <p:sldId id="265" r:id="rId29"/>
    <p:sldId id="277" r:id="rId30"/>
    <p:sldId id="286" r:id="rId31"/>
    <p:sldId id="288" r:id="rId32"/>
    <p:sldId id="299" r:id="rId33"/>
    <p:sldId id="300" r:id="rId34"/>
    <p:sldId id="289" r:id="rId35"/>
    <p:sldId id="294" r:id="rId36"/>
    <p:sldId id="290" r:id="rId37"/>
    <p:sldId id="293" r:id="rId38"/>
    <p:sldId id="291" r:id="rId39"/>
    <p:sldId id="301" r:id="rId40"/>
    <p:sldId id="292" r:id="rId41"/>
    <p:sldId id="302"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2" d="100"/>
          <a:sy n="72" d="100"/>
        </p:scale>
        <p:origin x="1350"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A502EF-B8E3-4028-9940-03DFD3422724}" type="datetimeFigureOut">
              <a:rPr lang="en-US" smtClean="0"/>
              <a:t>2/24/2022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03040E-3183-4238-905C-AAE869CC3277}" type="slidenum">
              <a:rPr lang="en-US" smtClean="0"/>
              <a:t>‹#›</a:t>
            </a:fld>
            <a:endParaRPr lang="en-US"/>
          </a:p>
        </p:txBody>
      </p:sp>
    </p:spTree>
    <p:extLst>
      <p:ext uri="{BB962C8B-B14F-4D97-AF65-F5344CB8AC3E}">
        <p14:creationId xmlns:p14="http://schemas.microsoft.com/office/powerpoint/2010/main" val="420917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endParaRPr lang="en-IN"/>
          </a:p>
        </p:txBody>
      </p:sp>
      <p:sp>
        <p:nvSpPr>
          <p:cNvPr id="5" name="Slide Number Placeholder 4"/>
          <p:cNvSpPr>
            <a:spLocks noGrp="1"/>
          </p:cNvSpPr>
          <p:nvPr>
            <p:ph type="sldNum" sz="quarter" idx="11"/>
          </p:nvPr>
        </p:nvSpPr>
        <p:spPr/>
        <p:txBody>
          <a:bodyPr/>
          <a:lstStyle/>
          <a:p>
            <a:fld id="{2D046A63-E36E-4CD7-9DF3-92EF0600A986}" type="slidenum">
              <a:rPr lang="en-IN" smtClean="0"/>
              <a:t>1</a:t>
            </a:fld>
            <a:endParaRPr lang="en-IN"/>
          </a:p>
        </p:txBody>
      </p:sp>
    </p:spTree>
    <p:extLst>
      <p:ext uri="{BB962C8B-B14F-4D97-AF65-F5344CB8AC3E}">
        <p14:creationId xmlns:p14="http://schemas.microsoft.com/office/powerpoint/2010/main" val="760988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vert="horz" lIns="91440" tIns="45720" rIns="91440" bIns="45720" rtlCol="0" anchor="ctr"/>
          <a:lstStyle>
            <a:lvl1pPr>
              <a:defRPr lang="en-IN" smtClean="0">
                <a:solidFill>
                  <a:schemeClr val="tx1"/>
                </a:solidFill>
              </a:defRPr>
            </a:lvl1pPr>
          </a:lstStyle>
          <a:p>
            <a:r>
              <a:rPr lang="en-US"/>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1171302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lvl1pPr>
              <a:defRPr>
                <a:solidFill>
                  <a:schemeClr val="tx1"/>
                </a:solidFill>
              </a:defRPr>
            </a:lvl1p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2956196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11-02-2015</a:t>
            </a:r>
            <a:endParaRPr lang="en-IN"/>
          </a:p>
        </p:txBody>
      </p:sp>
      <p:sp>
        <p:nvSpPr>
          <p:cNvPr id="3" name="Footer Placeholder 2"/>
          <p:cNvSpPr>
            <a:spLocks noGrp="1"/>
          </p:cNvSpPr>
          <p:nvPr>
            <p:ph type="ftr" sz="quarter" idx="11"/>
          </p:nvPr>
        </p:nvSpPr>
        <p:spPr/>
        <p:txBody>
          <a:bodyPr/>
          <a:lstStyle/>
          <a:p>
            <a:r>
              <a:rPr lang="en-IN"/>
              <a:t>© Oxford University Press 2015. All rights reserved.</a:t>
            </a:r>
          </a:p>
        </p:txBody>
      </p:sp>
      <p:sp>
        <p:nvSpPr>
          <p:cNvPr id="4" name="Slide Number Placeholder 3"/>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17980835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alphaModFix amt="10000"/>
            <a:duotone>
              <a:prstClr val="black"/>
              <a:srgbClr val="D9C3A5">
                <a:tint val="50000"/>
                <a:satMod val="180000"/>
              </a:srgbClr>
            </a:duotone>
            <a:extLst>
              <a:ext uri="{BEBA8EAE-BF5A-486C-A8C5-ECC9F3942E4B}">
                <a14:imgProps xmlns:a14="http://schemas.microsoft.com/office/drawing/2010/main">
                  <a14:imgLayer r:embed="rId6">
                    <a14:imgEffect>
                      <a14:artisticGlowDiffused trans="2000"/>
                    </a14:imgEffect>
                  </a14:imgLayer>
                </a14:imgProps>
              </a:ext>
            </a:extLst>
          </a:blip>
          <a:srcRect/>
          <a:stretch>
            <a:fillRect l="-2000" r="-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11-02-2015</a:t>
            </a:r>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lang="en-IN" sz="1200" smtClean="0"/>
            </a:lvl1pPr>
          </a:lstStyle>
          <a:p>
            <a:pPr algn="ctr"/>
            <a:r>
              <a:rPr lang="en-US"/>
              <a:t>© Oxford University Press 2015. All rights reserved.</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C394C0-4158-4EA2-A87A-AD447F4A2A54}" type="slidenum">
              <a:rPr lang="en-IN" smtClean="0"/>
              <a:t>‹#›</a:t>
            </a:fld>
            <a:endParaRPr lang="en-IN"/>
          </a:p>
        </p:txBody>
      </p:sp>
    </p:spTree>
    <p:extLst>
      <p:ext uri="{BB962C8B-B14F-4D97-AF65-F5344CB8AC3E}">
        <p14:creationId xmlns:p14="http://schemas.microsoft.com/office/powerpoint/2010/main" val="108221627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11" r:id="rId3"/>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7115" y="1484784"/>
            <a:ext cx="4062331" cy="1107996"/>
          </a:xfrm>
          <a:prstGeom prst="rect">
            <a:avLst/>
          </a:prstGeom>
        </p:spPr>
        <p:txBody>
          <a:bodyPr wrap="none">
            <a:spAutoFit/>
          </a:bodyPr>
          <a:lstStyle/>
          <a:p>
            <a:r>
              <a:rPr lang="en-IN" sz="6600" dirty="0">
                <a:solidFill>
                  <a:schemeClr val="accent5">
                    <a:lumMod val="50000"/>
                  </a:schemeClr>
                </a:solidFill>
                <a:latin typeface="Gulim" pitchFamily="34" charset="-127"/>
                <a:ea typeface="Gulim" pitchFamily="34" charset="-127"/>
              </a:rPr>
              <a:t>Chapter 1</a:t>
            </a:r>
          </a:p>
        </p:txBody>
      </p:sp>
      <p:sp>
        <p:nvSpPr>
          <p:cNvPr id="5" name="Rectangle 4"/>
          <p:cNvSpPr/>
          <p:nvPr/>
        </p:nvSpPr>
        <p:spPr>
          <a:xfrm>
            <a:off x="228600" y="3111107"/>
            <a:ext cx="8981946" cy="1107996"/>
          </a:xfrm>
          <a:prstGeom prst="rect">
            <a:avLst/>
          </a:prstGeom>
        </p:spPr>
        <p:txBody>
          <a:bodyPr wrap="none">
            <a:spAutoFit/>
          </a:bodyPr>
          <a:lstStyle/>
          <a:p>
            <a:r>
              <a:rPr lang="en-IN" sz="6600" dirty="0">
                <a:solidFill>
                  <a:schemeClr val="accent5">
                    <a:lumMod val="75000"/>
                  </a:schemeClr>
                </a:solidFill>
                <a:latin typeface="Century Gothic" panose="020B0502020202020204" pitchFamily="34" charset="0"/>
              </a:rPr>
              <a:t>CRM: An Introduction</a:t>
            </a:r>
          </a:p>
        </p:txBody>
      </p:sp>
      <p:sp>
        <p:nvSpPr>
          <p:cNvPr id="7"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extLst>
      <p:ext uri="{BB962C8B-B14F-4D97-AF65-F5344CB8AC3E}">
        <p14:creationId xmlns:p14="http://schemas.microsoft.com/office/powerpoint/2010/main" val="175568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ChangeArrowheads="1"/>
          </p:cNvSpPr>
          <p:nvPr/>
        </p:nvSpPr>
        <p:spPr bwMode="auto">
          <a:xfrm>
            <a:off x="2826829" y="1981200"/>
            <a:ext cx="3600450" cy="5238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ZONE OF DEFECTION</a:t>
            </a:r>
            <a:endParaRPr kumimoji="0" lang="en-US" sz="2000" b="0" i="0" u="none" strike="noStrike" cap="none" normalizeH="0" baseline="0" dirty="0">
              <a:ln>
                <a:noFill/>
              </a:ln>
              <a:solidFill>
                <a:schemeClr val="tx1"/>
              </a:solidFill>
              <a:effectLst/>
              <a:latin typeface="Arial" pitchFamily="34" charset="0"/>
              <a:cs typeface="Arial" pitchFamily="34" charset="0"/>
            </a:endParaRPr>
          </a:p>
        </p:txBody>
      </p:sp>
      <p:sp>
        <p:nvSpPr>
          <p:cNvPr id="18434" name="Rectangle 2"/>
          <p:cNvSpPr>
            <a:spLocks noChangeArrowheads="1"/>
          </p:cNvSpPr>
          <p:nvPr/>
        </p:nvSpPr>
        <p:spPr bwMode="auto">
          <a:xfrm>
            <a:off x="2836354" y="2751276"/>
            <a:ext cx="3543300" cy="485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ZONE OF INDIFFERENCE</a:t>
            </a:r>
            <a:endParaRPr kumimoji="0" lang="en-US" sz="2000" b="0" i="0" u="none" strike="noStrike" cap="none" normalizeH="0" baseline="0" dirty="0">
              <a:ln>
                <a:noFill/>
              </a:ln>
              <a:solidFill>
                <a:schemeClr val="tx1"/>
              </a:solidFill>
              <a:effectLst/>
              <a:latin typeface="Arial" pitchFamily="34" charset="0"/>
              <a:cs typeface="Arial" pitchFamily="34" charset="0"/>
            </a:endParaRPr>
          </a:p>
        </p:txBody>
      </p:sp>
      <p:sp>
        <p:nvSpPr>
          <p:cNvPr id="18433" name="Rectangle 1"/>
          <p:cNvSpPr>
            <a:spLocks noChangeArrowheads="1"/>
          </p:cNvSpPr>
          <p:nvPr/>
        </p:nvSpPr>
        <p:spPr bwMode="auto">
          <a:xfrm>
            <a:off x="2790825" y="3390900"/>
            <a:ext cx="35433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ZONE OF AFFECTION</a:t>
            </a:r>
            <a:endParaRPr kumimoji="0" lang="en-US" sz="2000" b="0" i="0" u="none" strike="noStrike" cap="none" normalizeH="0" baseline="0" dirty="0">
              <a:ln>
                <a:noFill/>
              </a:ln>
              <a:solidFill>
                <a:schemeClr val="tx1"/>
              </a:solidFill>
              <a:effectLst/>
              <a:latin typeface="Arial" pitchFamily="34" charset="0"/>
              <a:cs typeface="Arial" pitchFamily="34" charset="0"/>
            </a:endParaRPr>
          </a:p>
        </p:txBody>
      </p:sp>
      <p:sp>
        <p:nvSpPr>
          <p:cNvPr id="18436" name="Rectangle 4"/>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228600" algn="l"/>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8440" name="Rectangle 8"/>
          <p:cNvSpPr>
            <a:spLocks noChangeArrowheads="1"/>
          </p:cNvSpPr>
          <p:nvPr/>
        </p:nvSpPr>
        <p:spPr bwMode="auto">
          <a:xfrm>
            <a:off x="2057400" y="113586"/>
            <a:ext cx="5257800" cy="13080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pitchFamily="34" charset="0"/>
                <a:ea typeface="Times New Roman" pitchFamily="18" charset="0"/>
                <a:cs typeface="Arial" pitchFamily="34" charset="0"/>
              </a:rPr>
              <a:t> THREE LEVELS OF CUSTOMERS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pitchFamily="34" charset="0"/>
                <a:ea typeface="Times New Roman" pitchFamily="18" charset="0"/>
                <a:cs typeface="Arial" pitchFamily="34" charset="0"/>
              </a:rPr>
              <a:t>based on satisfaction level</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7"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levels of customers</a:t>
            </a:r>
          </a:p>
        </p:txBody>
      </p:sp>
      <p:sp>
        <p:nvSpPr>
          <p:cNvPr id="3" name="Content Placeholder 2"/>
          <p:cNvSpPr>
            <a:spLocks noGrp="1"/>
          </p:cNvSpPr>
          <p:nvPr>
            <p:ph idx="1"/>
          </p:nvPr>
        </p:nvSpPr>
        <p:spPr/>
        <p:txBody>
          <a:bodyPr>
            <a:normAutofit lnSpcReduction="10000"/>
          </a:bodyPr>
          <a:lstStyle/>
          <a:p>
            <a:pPr lvl="0" algn="just"/>
            <a:r>
              <a:rPr lang="en-US" b="1" i="1" dirty="0"/>
              <a:t>Zone of defection</a:t>
            </a:r>
            <a:r>
              <a:rPr lang="en-US" b="1" dirty="0"/>
              <a:t>: </a:t>
            </a:r>
            <a:r>
              <a:rPr lang="en-US" dirty="0"/>
              <a:t>When the satisfaction and loyalty of the customers are at the lowest level.</a:t>
            </a:r>
          </a:p>
          <a:p>
            <a:pPr lvl="0" algn="just"/>
            <a:r>
              <a:rPr lang="en-US" b="1" i="1" dirty="0"/>
              <a:t>Zone of indifference</a:t>
            </a:r>
            <a:r>
              <a:rPr lang="en-US" dirty="0"/>
              <a:t>: When the satisfaction and loyalty of the customers are on a medium level, and they are not very sure about themselves. </a:t>
            </a:r>
          </a:p>
          <a:p>
            <a:pPr algn="just"/>
            <a:r>
              <a:rPr lang="en-US" b="1" dirty="0"/>
              <a:t>Zone of affection:</a:t>
            </a:r>
            <a:r>
              <a:rPr lang="en-US" dirty="0"/>
              <a:t> This is the third and highest level of satisfaction and loyalty of customers</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Evolution of CRM</a:t>
            </a:r>
            <a:br>
              <a:rPr lang="en-US" dirty="0"/>
            </a:br>
            <a:endParaRPr lang="en-US" dirty="0"/>
          </a:p>
        </p:txBody>
      </p:sp>
      <p:sp>
        <p:nvSpPr>
          <p:cNvPr id="3" name="Content Placeholder 2"/>
          <p:cNvSpPr>
            <a:spLocks noGrp="1"/>
          </p:cNvSpPr>
          <p:nvPr>
            <p:ph idx="1"/>
          </p:nvPr>
        </p:nvSpPr>
        <p:spPr>
          <a:xfrm>
            <a:off x="457200" y="1219200"/>
            <a:ext cx="8229600" cy="4906963"/>
          </a:xfrm>
        </p:spPr>
        <p:txBody>
          <a:bodyPr>
            <a:normAutofit/>
          </a:bodyPr>
          <a:lstStyle/>
          <a:p>
            <a:pPr algn="just">
              <a:buNone/>
            </a:pPr>
            <a:r>
              <a:rPr lang="en-US" b="1" dirty="0"/>
              <a:t>   Pre-Industrial Age – </a:t>
            </a:r>
          </a:p>
          <a:p>
            <a:pPr algn="just"/>
            <a:r>
              <a:rPr lang="en-US" sz="2800" dirty="0"/>
              <a:t>largely based on agricultural economy </a:t>
            </a:r>
          </a:p>
          <a:p>
            <a:pPr algn="just"/>
            <a:r>
              <a:rPr lang="en-US" sz="2800" dirty="0"/>
              <a:t>farmers and artisans used to sell their produce and art facts in nearby markets. </a:t>
            </a:r>
          </a:p>
          <a:p>
            <a:pPr algn="just">
              <a:buNone/>
            </a:pPr>
            <a:r>
              <a:rPr lang="en-US" sz="2800" dirty="0"/>
              <a:t>    </a:t>
            </a:r>
            <a:r>
              <a:rPr lang="en-US" sz="2800" u="sng" dirty="0"/>
              <a:t>Importance of Relationship </a:t>
            </a:r>
          </a:p>
          <a:p>
            <a:pPr algn="just"/>
            <a:r>
              <a:rPr lang="en-US" sz="2800" dirty="0"/>
              <a:t> both consumers,  producers and traders came face to face and maintained relationships. </a:t>
            </a:r>
          </a:p>
          <a:p>
            <a:pPr algn="just"/>
            <a:r>
              <a:rPr lang="en-US" sz="2800" dirty="0"/>
              <a:t>The trade and marketing thrived successfully</a:t>
            </a:r>
            <a:r>
              <a:rPr lang="en-US" dirty="0"/>
              <a:t>.</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a:t>Evolution of CRM</a:t>
            </a:r>
            <a:br>
              <a:rPr lang="en-US" dirty="0"/>
            </a:br>
            <a:endParaRPr lang="en-US" dirty="0"/>
          </a:p>
        </p:txBody>
      </p:sp>
      <p:sp>
        <p:nvSpPr>
          <p:cNvPr id="3" name="Content Placeholder 2"/>
          <p:cNvSpPr>
            <a:spLocks noGrp="1"/>
          </p:cNvSpPr>
          <p:nvPr>
            <p:ph idx="1"/>
          </p:nvPr>
        </p:nvSpPr>
        <p:spPr>
          <a:xfrm>
            <a:off x="457200" y="762000"/>
            <a:ext cx="8458200" cy="5791200"/>
          </a:xfrm>
        </p:spPr>
        <p:txBody>
          <a:bodyPr>
            <a:normAutofit fontScale="25000" lnSpcReduction="20000"/>
          </a:bodyPr>
          <a:lstStyle/>
          <a:p>
            <a:pPr>
              <a:buNone/>
            </a:pPr>
            <a:r>
              <a:rPr lang="en-US" sz="12800" b="1" dirty="0"/>
              <a:t>   </a:t>
            </a:r>
            <a:r>
              <a:rPr lang="en-US" sz="11200" b="1" dirty="0"/>
              <a:t>Industrial Age</a:t>
            </a:r>
          </a:p>
          <a:p>
            <a:pPr>
              <a:buNone/>
            </a:pPr>
            <a:endParaRPr lang="en-US" b="1" dirty="0"/>
          </a:p>
          <a:p>
            <a:pPr algn="just"/>
            <a:r>
              <a:rPr lang="en-US" sz="8000" dirty="0"/>
              <a:t>Developed mass production using machines to increase production and sales of products.</a:t>
            </a:r>
          </a:p>
          <a:p>
            <a:pPr>
              <a:buNone/>
            </a:pPr>
            <a:r>
              <a:rPr lang="en-US" sz="8000" b="1" dirty="0"/>
              <a:t>       </a:t>
            </a:r>
            <a:r>
              <a:rPr lang="en-US" sz="8000" u="sng" dirty="0"/>
              <a:t>Development of Marketing </a:t>
            </a:r>
            <a:r>
              <a:rPr lang="en-US" sz="8000" dirty="0"/>
              <a:t>– </a:t>
            </a:r>
          </a:p>
          <a:p>
            <a:r>
              <a:rPr lang="en-US" sz="8000" dirty="0"/>
              <a:t> with the emergence of </a:t>
            </a:r>
            <a:r>
              <a:rPr lang="en-US" sz="8000" b="1" dirty="0"/>
              <a:t>competition</a:t>
            </a:r>
            <a:r>
              <a:rPr lang="en-US" sz="8000" dirty="0"/>
              <a:t> it’s objective was mainly </a:t>
            </a:r>
            <a:r>
              <a:rPr lang="en-US" sz="8000" b="1" dirty="0"/>
              <a:t>to maximize profits in short term</a:t>
            </a:r>
            <a:r>
              <a:rPr lang="en-US" sz="8000" dirty="0"/>
              <a:t>.</a:t>
            </a:r>
          </a:p>
          <a:p>
            <a:endParaRPr lang="en-US" sz="8000" dirty="0"/>
          </a:p>
          <a:p>
            <a:pPr algn="just">
              <a:buNone/>
            </a:pPr>
            <a:r>
              <a:rPr lang="en-US" sz="8000" b="1" dirty="0"/>
              <a:t>       </a:t>
            </a:r>
            <a:r>
              <a:rPr lang="en-US" sz="8000" u="sng" dirty="0"/>
              <a:t>Buyer Behavior Theory </a:t>
            </a:r>
            <a:r>
              <a:rPr lang="en-US" sz="8000" dirty="0"/>
              <a:t>– </a:t>
            </a:r>
          </a:p>
          <a:p>
            <a:pPr algn="just"/>
            <a:r>
              <a:rPr lang="en-US" sz="8000" dirty="0"/>
              <a:t> Where the stake holders relied more on </a:t>
            </a:r>
            <a:r>
              <a:rPr lang="en-US" sz="8000" b="1" dirty="0"/>
              <a:t>repetitive purchases </a:t>
            </a:r>
            <a:r>
              <a:rPr lang="en-US" sz="8000" dirty="0"/>
              <a:t>to built 	loyalty of customers. </a:t>
            </a:r>
          </a:p>
          <a:p>
            <a:pPr marL="457200" lvl="1" indent="0" algn="just">
              <a:buNone/>
            </a:pPr>
            <a:r>
              <a:rPr lang="en-US" sz="8000" b="1" dirty="0"/>
              <a:t>Brand image </a:t>
            </a:r>
            <a:r>
              <a:rPr lang="en-US" sz="8000" dirty="0"/>
              <a:t>were created and effective advertising were initiated to 	</a:t>
            </a:r>
            <a:r>
              <a:rPr lang="en-US" sz="8000" b="1" dirty="0"/>
              <a:t>differentiate their products </a:t>
            </a:r>
            <a:r>
              <a:rPr lang="en-US" sz="8000" dirty="0"/>
              <a:t>and </a:t>
            </a:r>
            <a:r>
              <a:rPr lang="en-US" sz="8000" b="1" dirty="0"/>
              <a:t>build brand value </a:t>
            </a:r>
            <a:r>
              <a:rPr lang="en-US" sz="8000" dirty="0"/>
              <a:t>in markets. </a:t>
            </a:r>
          </a:p>
          <a:p>
            <a:pPr algn="just"/>
            <a:r>
              <a:rPr lang="en-US" sz="8000" b="1" dirty="0"/>
              <a:t>Segmenting, Targeting and positioning </a:t>
            </a:r>
            <a:r>
              <a:rPr lang="en-US" sz="8000" dirty="0"/>
              <a:t>were initiated by companies for creating more focus towards customers and their behavior patterns.</a:t>
            </a:r>
          </a:p>
          <a:p>
            <a:pPr algn="just"/>
            <a:endParaRPr lang="en-US" sz="8000" dirty="0"/>
          </a:p>
          <a:p>
            <a:pPr algn="just">
              <a:buNone/>
            </a:pPr>
            <a:r>
              <a:rPr lang="en-US" sz="8000" dirty="0"/>
              <a:t>       </a:t>
            </a:r>
            <a:r>
              <a:rPr lang="en-US" sz="8000" u="sng" dirty="0"/>
              <a:t>Development of an administered vertical marketing system </a:t>
            </a:r>
            <a:r>
              <a:rPr lang="en-US" sz="8000" dirty="0"/>
              <a:t>– </a:t>
            </a:r>
          </a:p>
          <a:p>
            <a:pPr algn="just"/>
            <a:r>
              <a:rPr lang="en-US" sz="7200" dirty="0"/>
              <a:t>Marketers gained the control of the distribution channel </a:t>
            </a:r>
          </a:p>
          <a:p>
            <a:pPr algn="just"/>
            <a:r>
              <a:rPr lang="en-US" sz="7200" dirty="0"/>
              <a:t>This was done to enhance co-operation between them and utilize their expertise for the benefit of both.</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Evolution of CRM</a:t>
            </a:r>
            <a:br>
              <a:rPr lang="en-US" dirty="0"/>
            </a:br>
            <a:endParaRPr lang="en-US" dirty="0"/>
          </a:p>
        </p:txBody>
      </p:sp>
      <p:sp>
        <p:nvSpPr>
          <p:cNvPr id="3" name="Content Placeholder 2"/>
          <p:cNvSpPr>
            <a:spLocks noGrp="1"/>
          </p:cNvSpPr>
          <p:nvPr>
            <p:ph idx="1"/>
          </p:nvPr>
        </p:nvSpPr>
        <p:spPr>
          <a:xfrm>
            <a:off x="457200" y="1295400"/>
            <a:ext cx="8229600" cy="4830763"/>
          </a:xfrm>
        </p:spPr>
        <p:txBody>
          <a:bodyPr>
            <a:normAutofit fontScale="85000" lnSpcReduction="10000"/>
          </a:bodyPr>
          <a:lstStyle/>
          <a:p>
            <a:pPr algn="just">
              <a:buNone/>
            </a:pPr>
            <a:r>
              <a:rPr lang="en-US" b="1" dirty="0"/>
              <a:t>    Service Economy Age</a:t>
            </a:r>
            <a:r>
              <a:rPr lang="en-US" dirty="0"/>
              <a:t> </a:t>
            </a:r>
          </a:p>
          <a:p>
            <a:pPr algn="just"/>
            <a:endParaRPr lang="en-US" sz="3300" dirty="0"/>
          </a:p>
          <a:p>
            <a:pPr algn="just"/>
            <a:r>
              <a:rPr lang="en-US" sz="3300" dirty="0"/>
              <a:t>In this service became an important factor as it was visualized as the </a:t>
            </a:r>
            <a:r>
              <a:rPr lang="en-US" sz="3300" b="1" dirty="0"/>
              <a:t>best tool to enhance loyalty</a:t>
            </a:r>
            <a:r>
              <a:rPr lang="en-US" sz="3300" dirty="0"/>
              <a:t>.</a:t>
            </a:r>
          </a:p>
          <a:p>
            <a:pPr algn="just"/>
            <a:r>
              <a:rPr lang="en-US" sz="3300" dirty="0"/>
              <a:t>Every customer was given </a:t>
            </a:r>
            <a:r>
              <a:rPr lang="en-US" sz="3300" b="1" dirty="0"/>
              <a:t>importance and service differentiation and relationships became an important factor. </a:t>
            </a:r>
          </a:p>
          <a:p>
            <a:pPr algn="just"/>
            <a:r>
              <a:rPr lang="en-US" sz="3300" dirty="0"/>
              <a:t>Organizations therefore focused on service factors by understanding different segments of consumers and </a:t>
            </a:r>
            <a:r>
              <a:rPr lang="en-US" sz="3300" b="1" dirty="0"/>
              <a:t>improving their service quality and providing enhanced satisfaction. </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Evolution of CRM</a:t>
            </a:r>
            <a:br>
              <a:rPr lang="en-US" dirty="0"/>
            </a:br>
            <a:endParaRPr lang="en-US" dirty="0"/>
          </a:p>
        </p:txBody>
      </p:sp>
      <p:sp>
        <p:nvSpPr>
          <p:cNvPr id="3" name="Content Placeholder 2"/>
          <p:cNvSpPr>
            <a:spLocks noGrp="1"/>
          </p:cNvSpPr>
          <p:nvPr>
            <p:ph idx="1"/>
          </p:nvPr>
        </p:nvSpPr>
        <p:spPr>
          <a:xfrm>
            <a:off x="457200" y="838200"/>
            <a:ext cx="8229600" cy="5287963"/>
          </a:xfrm>
        </p:spPr>
        <p:txBody>
          <a:bodyPr>
            <a:normAutofit/>
          </a:bodyPr>
          <a:lstStyle/>
          <a:p>
            <a:pPr>
              <a:buNone/>
            </a:pPr>
            <a:r>
              <a:rPr lang="en-US" b="1" dirty="0"/>
              <a:t>   Knowledge Economy Age</a:t>
            </a:r>
          </a:p>
          <a:p>
            <a:pPr algn="just"/>
            <a:r>
              <a:rPr lang="en-US" sz="2800" dirty="0"/>
              <a:t>With the advent of computers, </a:t>
            </a:r>
            <a:r>
              <a:rPr lang="en-US" sz="2800" b="1" dirty="0"/>
              <a:t>call centers </a:t>
            </a:r>
            <a:r>
              <a:rPr lang="en-US" sz="2800" dirty="0"/>
              <a:t>became the backbone of customer service and support systems which further enhanced the service quality</a:t>
            </a:r>
            <a:r>
              <a:rPr lang="en-US" dirty="0"/>
              <a:t>. </a:t>
            </a:r>
          </a:p>
          <a:p>
            <a:pPr algn="just"/>
            <a:r>
              <a:rPr lang="en-US" b="1" dirty="0"/>
              <a:t>CRM</a:t>
            </a:r>
            <a:r>
              <a:rPr lang="en-US" dirty="0"/>
              <a:t> </a:t>
            </a:r>
            <a:r>
              <a:rPr lang="en-US" sz="2800" dirty="0"/>
              <a:t>started as a hub of sales and service systems and started sharing information </a:t>
            </a:r>
          </a:p>
          <a:p>
            <a:pPr algn="just"/>
            <a:r>
              <a:rPr lang="en-US" sz="2800" dirty="0"/>
              <a:t>Usage of internet increased and many e-business applications emerged on a daily basis to cater to its online customers. This was named as e-CRM.</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Evolution of CRM</a:t>
            </a:r>
            <a:br>
              <a:rPr lang="en-US" dirty="0"/>
            </a:br>
            <a:endParaRPr lang="en-US" dirty="0"/>
          </a:p>
        </p:txBody>
      </p:sp>
      <p:sp>
        <p:nvSpPr>
          <p:cNvPr id="3" name="Content Placeholder 2"/>
          <p:cNvSpPr>
            <a:spLocks noGrp="1"/>
          </p:cNvSpPr>
          <p:nvPr>
            <p:ph idx="1"/>
          </p:nvPr>
        </p:nvSpPr>
        <p:spPr>
          <a:xfrm>
            <a:off x="457200" y="838200"/>
            <a:ext cx="8229600" cy="5287963"/>
          </a:xfrm>
        </p:spPr>
        <p:txBody>
          <a:bodyPr>
            <a:normAutofit fontScale="70000" lnSpcReduction="20000"/>
          </a:bodyPr>
          <a:lstStyle/>
          <a:p>
            <a:pPr algn="ctr">
              <a:buNone/>
            </a:pPr>
            <a:r>
              <a:rPr lang="en-US" b="1" u="sng" dirty="0"/>
              <a:t>In three stages</a:t>
            </a:r>
          </a:p>
          <a:p>
            <a:pPr algn="just">
              <a:buNone/>
            </a:pPr>
            <a:r>
              <a:rPr lang="en-US" u="sng" dirty="0"/>
              <a:t>Transaction</a:t>
            </a:r>
            <a:r>
              <a:rPr lang="en-US" dirty="0"/>
              <a:t> – </a:t>
            </a:r>
          </a:p>
          <a:p>
            <a:pPr algn="just"/>
            <a:r>
              <a:rPr lang="en-US" dirty="0"/>
              <a:t>In 1990’s , where </a:t>
            </a:r>
            <a:r>
              <a:rPr lang="en-US" b="1" dirty="0"/>
              <a:t>processes </a:t>
            </a:r>
            <a:r>
              <a:rPr lang="en-US" dirty="0"/>
              <a:t>streamlined work and </a:t>
            </a:r>
            <a:r>
              <a:rPr lang="en-US" b="1" dirty="0"/>
              <a:t>captured the data created in organization.</a:t>
            </a:r>
          </a:p>
          <a:p>
            <a:pPr algn="just"/>
            <a:r>
              <a:rPr lang="en-US" dirty="0"/>
              <a:t>CRM was based more on historic data and approach was focused on better actions.</a:t>
            </a:r>
          </a:p>
          <a:p>
            <a:pPr algn="just">
              <a:buNone/>
            </a:pPr>
            <a:r>
              <a:rPr lang="en-US" u="sng" dirty="0"/>
              <a:t>Analyze </a:t>
            </a:r>
            <a:r>
              <a:rPr lang="en-US" dirty="0"/>
              <a:t> </a:t>
            </a:r>
          </a:p>
          <a:p>
            <a:pPr algn="just"/>
            <a:r>
              <a:rPr lang="en-US" dirty="0"/>
              <a:t>Around 2000, organizations tried to utilize their historical records and </a:t>
            </a:r>
            <a:r>
              <a:rPr lang="en-US" b="1" dirty="0"/>
              <a:t>advances in Information Technology (IT)</a:t>
            </a:r>
            <a:r>
              <a:rPr lang="en-US" dirty="0"/>
              <a:t> to their advantage. </a:t>
            </a:r>
          </a:p>
          <a:p>
            <a:pPr algn="just"/>
            <a:r>
              <a:rPr lang="en-US" dirty="0"/>
              <a:t>Data  analysis was done by storing data through better data warehouse techniques and utilizing analytical applications while creating predictive trends in the demand and supply market.</a:t>
            </a:r>
          </a:p>
          <a:p>
            <a:pPr>
              <a:buNone/>
            </a:pPr>
            <a:r>
              <a:rPr lang="en-US" u="sng" dirty="0"/>
              <a:t>Engage</a:t>
            </a:r>
          </a:p>
          <a:p>
            <a:pPr algn="just"/>
            <a:r>
              <a:rPr lang="en-US" dirty="0"/>
              <a:t>By 2015, CRM activities were carried out through </a:t>
            </a:r>
            <a:r>
              <a:rPr lang="en-US" b="1" dirty="0"/>
              <a:t>various customer contacts a</a:t>
            </a:r>
            <a:r>
              <a:rPr lang="en-US" dirty="0"/>
              <a:t>t different touch points and </a:t>
            </a:r>
            <a:r>
              <a:rPr lang="en-US" b="1" dirty="0"/>
              <a:t>social networking  </a:t>
            </a:r>
            <a:r>
              <a:rPr lang="en-US" dirty="0"/>
              <a:t>where likes and dislikes both are very much visible</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21" name="Rectangle 17"/>
          <p:cNvSpPr>
            <a:spLocks noChangeArrowheads="1"/>
          </p:cNvSpPr>
          <p:nvPr/>
        </p:nvSpPr>
        <p:spPr bwMode="auto">
          <a:xfrm>
            <a:off x="990600" y="726281"/>
            <a:ext cx="5629275" cy="38687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20" name="Oval 16"/>
          <p:cNvSpPr>
            <a:spLocks noChangeArrowheads="1"/>
          </p:cNvSpPr>
          <p:nvPr/>
        </p:nvSpPr>
        <p:spPr bwMode="auto">
          <a:xfrm>
            <a:off x="1066800" y="708025"/>
            <a:ext cx="1590675" cy="7620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pitchFamily="34" charset="0"/>
                <a:ea typeface="Times New Roman" pitchFamily="18" charset="0"/>
                <a:cs typeface="Arial" pitchFamily="34" charset="0"/>
              </a:rPr>
              <a:t>Transact</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505" name="Oval 1"/>
          <p:cNvSpPr>
            <a:spLocks noChangeArrowheads="1"/>
          </p:cNvSpPr>
          <p:nvPr/>
        </p:nvSpPr>
        <p:spPr bwMode="auto">
          <a:xfrm>
            <a:off x="2867025" y="708025"/>
            <a:ext cx="1524000" cy="7620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pitchFamily="34" charset="0"/>
                <a:ea typeface="Times New Roman" pitchFamily="18" charset="0"/>
                <a:cs typeface="Arial" pitchFamily="34" charset="0"/>
              </a:rPr>
              <a:t>Analyze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519" name="Oval 15"/>
          <p:cNvSpPr>
            <a:spLocks noChangeArrowheads="1"/>
          </p:cNvSpPr>
          <p:nvPr/>
        </p:nvSpPr>
        <p:spPr bwMode="auto">
          <a:xfrm>
            <a:off x="4724400" y="708025"/>
            <a:ext cx="1485900" cy="7620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pitchFamily="34" charset="0"/>
                <a:ea typeface="Times New Roman" pitchFamily="18" charset="0"/>
                <a:cs typeface="Arial" pitchFamily="34" charset="0"/>
              </a:rPr>
              <a:t>Engage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509" name="Rectangle 5"/>
          <p:cNvSpPr>
            <a:spLocks noChangeArrowheads="1"/>
          </p:cNvSpPr>
          <p:nvPr/>
        </p:nvSpPr>
        <p:spPr bwMode="auto">
          <a:xfrm>
            <a:off x="1123950" y="1895475"/>
            <a:ext cx="1390650" cy="390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Process Automation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508" name="Rectangle 4"/>
          <p:cNvSpPr>
            <a:spLocks noChangeArrowheads="1"/>
          </p:cNvSpPr>
          <p:nvPr/>
        </p:nvSpPr>
        <p:spPr bwMode="auto">
          <a:xfrm>
            <a:off x="1123950" y="2276475"/>
            <a:ext cx="1390650" cy="323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Data Capture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507" name="Text Box 3"/>
          <p:cNvSpPr txBox="1">
            <a:spLocks noChangeArrowheads="1"/>
          </p:cNvSpPr>
          <p:nvPr/>
        </p:nvSpPr>
        <p:spPr bwMode="auto">
          <a:xfrm>
            <a:off x="1123950" y="2606675"/>
            <a:ext cx="1390650" cy="4429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pitchFamily="34" charset="0"/>
                <a:ea typeface="Times New Roman" pitchFamily="18" charset="0"/>
                <a:cs typeface="Arial" pitchFamily="34" charset="0"/>
              </a:rPr>
              <a:t>Increased visibility</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506" name="Text Box 2"/>
          <p:cNvSpPr txBox="1">
            <a:spLocks noChangeArrowheads="1"/>
          </p:cNvSpPr>
          <p:nvPr/>
        </p:nvSpPr>
        <p:spPr bwMode="auto">
          <a:xfrm>
            <a:off x="1133475" y="3048000"/>
            <a:ext cx="1390650" cy="419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Management Control</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518" name="Text Box 14"/>
          <p:cNvSpPr txBox="1">
            <a:spLocks noChangeArrowheads="1"/>
          </p:cNvSpPr>
          <p:nvPr/>
        </p:nvSpPr>
        <p:spPr bwMode="auto">
          <a:xfrm>
            <a:off x="2752725" y="1905001"/>
            <a:ext cx="1619250" cy="4016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Decision Support</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513" name="Text Box 9"/>
          <p:cNvSpPr txBox="1">
            <a:spLocks noChangeArrowheads="1"/>
          </p:cNvSpPr>
          <p:nvPr/>
        </p:nvSpPr>
        <p:spPr bwMode="auto">
          <a:xfrm>
            <a:off x="4657725" y="1905000"/>
            <a:ext cx="15240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pitchFamily="34" charset="0"/>
                <a:ea typeface="Times New Roman" pitchFamily="18" charset="0"/>
                <a:cs typeface="Arial" pitchFamily="34" charset="0"/>
              </a:rPr>
              <a:t>Conversations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517" name="Text Box 13"/>
          <p:cNvSpPr txBox="1">
            <a:spLocks noChangeArrowheads="1"/>
          </p:cNvSpPr>
          <p:nvPr/>
        </p:nvSpPr>
        <p:spPr bwMode="auto">
          <a:xfrm>
            <a:off x="2752725" y="2324100"/>
            <a:ext cx="1609725" cy="323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pitchFamily="34" charset="0"/>
                <a:ea typeface="Times New Roman" pitchFamily="18" charset="0"/>
                <a:cs typeface="Arial" pitchFamily="34" charset="0"/>
              </a:rPr>
              <a:t>Predictive Trends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516" name="Text Box 12"/>
          <p:cNvSpPr txBox="1">
            <a:spLocks noChangeArrowheads="1"/>
          </p:cNvSpPr>
          <p:nvPr/>
        </p:nvSpPr>
        <p:spPr bwMode="auto">
          <a:xfrm>
            <a:off x="2752725" y="2665413"/>
            <a:ext cx="1609725"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Data Warehousing</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515" name="Text Box 11"/>
          <p:cNvSpPr txBox="1">
            <a:spLocks noChangeArrowheads="1"/>
          </p:cNvSpPr>
          <p:nvPr/>
        </p:nvSpPr>
        <p:spPr bwMode="auto">
          <a:xfrm>
            <a:off x="2752725" y="3048000"/>
            <a:ext cx="1609725" cy="431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Analytical Applications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512" name="Text Box 8"/>
          <p:cNvSpPr txBox="1">
            <a:spLocks noChangeArrowheads="1"/>
          </p:cNvSpPr>
          <p:nvPr/>
        </p:nvSpPr>
        <p:spPr bwMode="auto">
          <a:xfrm>
            <a:off x="4657725" y="2286000"/>
            <a:ext cx="15240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Social Networking</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511" name="Text Box 7"/>
          <p:cNvSpPr txBox="1">
            <a:spLocks noChangeArrowheads="1"/>
          </p:cNvSpPr>
          <p:nvPr/>
        </p:nvSpPr>
        <p:spPr bwMode="auto">
          <a:xfrm>
            <a:off x="4657725" y="2743200"/>
            <a:ext cx="1524000" cy="323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pitchFamily="34" charset="0"/>
                <a:ea typeface="Times New Roman" pitchFamily="18" charset="0"/>
                <a:cs typeface="Arial" pitchFamily="34" charset="0"/>
              </a:rPr>
              <a:t>Collaboration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510" name="Text Box 6"/>
          <p:cNvSpPr txBox="1">
            <a:spLocks noChangeArrowheads="1"/>
          </p:cNvSpPr>
          <p:nvPr/>
        </p:nvSpPr>
        <p:spPr bwMode="auto">
          <a:xfrm>
            <a:off x="4657725" y="3048000"/>
            <a:ext cx="1524000" cy="3540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Cross Boundary</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514" name="AutoShape 10"/>
          <p:cNvSpPr>
            <a:spLocks noChangeArrowheads="1"/>
          </p:cNvSpPr>
          <p:nvPr/>
        </p:nvSpPr>
        <p:spPr bwMode="auto">
          <a:xfrm>
            <a:off x="1114425" y="3790950"/>
            <a:ext cx="5067300" cy="847725"/>
          </a:xfrm>
          <a:prstGeom prst="rightArrow">
            <a:avLst>
              <a:gd name="adj1" fmla="val 50000"/>
              <a:gd name="adj2" fmla="val 14943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pitchFamily="34" charset="0"/>
                <a:ea typeface="Times New Roman" pitchFamily="18" charset="0"/>
                <a:cs typeface="Arial" pitchFamily="34" charset="0"/>
              </a:rPr>
              <a:t>1990’s                 2000’s                                          2015's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1522" name="Rectangle 18"/>
          <p:cNvSpPr>
            <a:spLocks noChangeArrowheads="1"/>
          </p:cNvSpPr>
          <p:nvPr/>
        </p:nvSpPr>
        <p:spPr bwMode="auto">
          <a:xfrm>
            <a:off x="0" y="0"/>
            <a:ext cx="184731" cy="5078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539" name="Rectangle 35"/>
          <p:cNvSpPr>
            <a:spLocks noChangeArrowheads="1"/>
          </p:cNvSpPr>
          <p:nvPr/>
        </p:nvSpPr>
        <p:spPr bwMode="auto">
          <a:xfrm>
            <a:off x="2057400" y="4519305"/>
            <a:ext cx="4038600" cy="10002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28600" algn="l"/>
              </a:tabLst>
            </a:pPr>
            <a:r>
              <a:rPr kumimoji="0" lang="en-US" sz="1400" b="1" i="0" u="sng" strike="noStrike" cap="none" normalizeH="0" baseline="0" dirty="0">
                <a:ln>
                  <a:noFill/>
                </a:ln>
                <a:solidFill>
                  <a:schemeClr val="tx1"/>
                </a:solidFill>
                <a:effectLst/>
                <a:latin typeface="Arial" pitchFamily="34" charset="0"/>
                <a:ea typeface="Times New Roman" pitchFamily="18" charset="0"/>
                <a:cs typeface="Arial" pitchFamily="34" charset="0"/>
              </a:rPr>
              <a:t>EVOLUTION OF CRM</a:t>
            </a:r>
            <a:endParaRPr kumimoji="0" lang="en-US" sz="1400" b="0" i="0" u="sng"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extLst>
      <p:ext uri="{BB962C8B-B14F-4D97-AF65-F5344CB8AC3E}">
        <p14:creationId xmlns:p14="http://schemas.microsoft.com/office/powerpoint/2010/main" val="396590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30" name="Rectangle 74"/>
          <p:cNvSpPr>
            <a:spLocks noChangeArrowheads="1"/>
          </p:cNvSpPr>
          <p:nvPr/>
        </p:nvSpPr>
        <p:spPr bwMode="auto">
          <a:xfrm>
            <a:off x="3276600" y="1752600"/>
            <a:ext cx="2667000"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   Operational CRM</a:t>
            </a:r>
            <a:endParaRPr kumimoji="0" lang="en-US" sz="2000" b="0" i="0" u="none" strike="noStrike" cap="none" normalizeH="0" baseline="0" dirty="0">
              <a:ln>
                <a:noFill/>
              </a:ln>
              <a:solidFill>
                <a:schemeClr val="tx1"/>
              </a:solidFill>
              <a:effectLst/>
              <a:latin typeface="Arial" pitchFamily="34" charset="0"/>
              <a:cs typeface="Arial" pitchFamily="34" charset="0"/>
            </a:endParaRPr>
          </a:p>
        </p:txBody>
      </p:sp>
      <p:sp>
        <p:nvSpPr>
          <p:cNvPr id="19528" name="Rectangle 72"/>
          <p:cNvSpPr>
            <a:spLocks noChangeArrowheads="1"/>
          </p:cNvSpPr>
          <p:nvPr/>
        </p:nvSpPr>
        <p:spPr bwMode="auto">
          <a:xfrm>
            <a:off x="3276600" y="2590801"/>
            <a:ext cx="2667000" cy="533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     Analytical CRM</a:t>
            </a:r>
            <a:endParaRPr kumimoji="0" lang="en-US" sz="2000" b="0" i="0" u="none" strike="noStrike" cap="none" normalizeH="0" baseline="0" dirty="0">
              <a:ln>
                <a:noFill/>
              </a:ln>
              <a:solidFill>
                <a:schemeClr val="tx1"/>
              </a:solidFill>
              <a:effectLst/>
              <a:latin typeface="Arial" pitchFamily="34" charset="0"/>
              <a:cs typeface="Arial" pitchFamily="34" charset="0"/>
            </a:endParaRPr>
          </a:p>
        </p:txBody>
      </p:sp>
      <p:sp>
        <p:nvSpPr>
          <p:cNvPr id="19529" name="Rectangle 73"/>
          <p:cNvSpPr>
            <a:spLocks noChangeArrowheads="1"/>
          </p:cNvSpPr>
          <p:nvPr/>
        </p:nvSpPr>
        <p:spPr bwMode="auto">
          <a:xfrm>
            <a:off x="3276600" y="3429000"/>
            <a:ext cx="2609850" cy="533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Collaborative CRM</a:t>
            </a:r>
            <a:endParaRPr kumimoji="0" lang="en-US" sz="2000" b="0" i="0" u="none" strike="noStrike" cap="none" normalizeH="0" baseline="0" dirty="0">
              <a:ln>
                <a:noFill/>
              </a:ln>
              <a:solidFill>
                <a:schemeClr val="tx1"/>
              </a:solidFill>
              <a:effectLst/>
              <a:latin typeface="Arial" pitchFamily="34" charset="0"/>
              <a:cs typeface="Arial" pitchFamily="34" charset="0"/>
            </a:endParaRPr>
          </a:p>
        </p:txBody>
      </p:sp>
      <p:sp>
        <p:nvSpPr>
          <p:cNvPr id="19535" name="Rectangle 79"/>
          <p:cNvSpPr>
            <a:spLocks noChangeArrowheads="1"/>
          </p:cNvSpPr>
          <p:nvPr/>
        </p:nvSpPr>
        <p:spPr bwMode="auto">
          <a:xfrm>
            <a:off x="2971800" y="587579"/>
            <a:ext cx="4038600" cy="10618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b="1" i="0" u="none" strike="noStrike" cap="none" normalizeH="0" baseline="0" dirty="0">
                <a:ln>
                  <a:noFill/>
                </a:ln>
                <a:solidFill>
                  <a:schemeClr val="tx1"/>
                </a:solidFill>
                <a:effectLst/>
                <a:latin typeface="Arial" pitchFamily="34" charset="0"/>
                <a:ea typeface="Times New Roman" pitchFamily="18" charset="0"/>
                <a:cs typeface="Arial" pitchFamily="34" charset="0"/>
              </a:rPr>
              <a:t>      Three types of CRM</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b="0" i="0" u="none" strike="noStrike" cap="none" normalizeH="0" baseline="0" dirty="0">
              <a:ln>
                <a:noFill/>
              </a:ln>
              <a:solidFill>
                <a:schemeClr val="tx1"/>
              </a:solidFill>
              <a:effectLst/>
              <a:latin typeface="Arial" pitchFamily="34" charset="0"/>
              <a:cs typeface="Arial" pitchFamily="34" charset="0"/>
            </a:endParaRPr>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Operational CRM</a:t>
            </a:r>
          </a:p>
        </p:txBody>
      </p:sp>
      <p:sp>
        <p:nvSpPr>
          <p:cNvPr id="3" name="Content Placeholder 2"/>
          <p:cNvSpPr>
            <a:spLocks noGrp="1"/>
          </p:cNvSpPr>
          <p:nvPr>
            <p:ph idx="1"/>
          </p:nvPr>
        </p:nvSpPr>
        <p:spPr>
          <a:xfrm>
            <a:off x="457200" y="1219200"/>
            <a:ext cx="8229600" cy="4906963"/>
          </a:xfrm>
        </p:spPr>
        <p:txBody>
          <a:bodyPr>
            <a:normAutofit/>
          </a:bodyPr>
          <a:lstStyle/>
          <a:p>
            <a:pPr algn="just"/>
            <a:r>
              <a:rPr lang="en-US" sz="2800" dirty="0"/>
              <a:t>It is the customer facing application concerned with the automation of business processes involving initial customer contact points</a:t>
            </a:r>
          </a:p>
          <a:p>
            <a:pPr algn="just"/>
            <a:r>
              <a:rPr lang="en-US" sz="2800" dirty="0"/>
              <a:t>A major area where expenditure includes sales automation, marketing automation and customer service automation</a:t>
            </a:r>
          </a:p>
          <a:p>
            <a:pPr algn="just"/>
            <a:r>
              <a:rPr lang="en-US" sz="2800" dirty="0"/>
              <a:t>Companies develop call centers for effective operations</a:t>
            </a:r>
          </a:p>
          <a:p>
            <a:pPr algn="just"/>
            <a:r>
              <a:rPr lang="en-US" sz="2800" dirty="0"/>
              <a:t>Creates value for enterprise and customers</a:t>
            </a:r>
          </a:p>
          <a:p>
            <a:pPr algn="just">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Customer Relationship Management</a:t>
            </a:r>
          </a:p>
        </p:txBody>
      </p:sp>
      <p:sp>
        <p:nvSpPr>
          <p:cNvPr id="3" name="Content Placeholder 2"/>
          <p:cNvSpPr>
            <a:spLocks noGrp="1"/>
          </p:cNvSpPr>
          <p:nvPr>
            <p:ph idx="1"/>
          </p:nvPr>
        </p:nvSpPr>
        <p:spPr/>
        <p:txBody>
          <a:bodyPr>
            <a:normAutofit/>
          </a:bodyPr>
          <a:lstStyle/>
          <a:p>
            <a:pPr algn="just"/>
            <a:r>
              <a:rPr lang="en-US" dirty="0"/>
              <a:t>CRM is a </a:t>
            </a:r>
            <a:r>
              <a:rPr lang="en-US" b="1" dirty="0"/>
              <a:t>customer focused business strategy </a:t>
            </a:r>
            <a:r>
              <a:rPr lang="en-US" dirty="0"/>
              <a:t>which includes </a:t>
            </a:r>
            <a:r>
              <a:rPr lang="en-US" b="1" dirty="0"/>
              <a:t>people, processes and technology </a:t>
            </a:r>
            <a:r>
              <a:rPr lang="en-US" dirty="0"/>
              <a:t>apart from marketing, sales and service. </a:t>
            </a:r>
          </a:p>
          <a:p>
            <a:pPr algn="just"/>
            <a:r>
              <a:rPr lang="en-US" dirty="0"/>
              <a:t>CRM helps companies to find new customers, achieve objectives, and retain them.</a:t>
            </a:r>
          </a:p>
          <a:p>
            <a:pPr>
              <a:buNone/>
            </a:pPr>
            <a:r>
              <a:rPr lang="en-US" dirty="0"/>
              <a:t>    </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9" name="Text Box 29"/>
          <p:cNvSpPr txBox="1">
            <a:spLocks noChangeArrowheads="1"/>
          </p:cNvSpPr>
          <p:nvPr/>
        </p:nvSpPr>
        <p:spPr bwMode="auto">
          <a:xfrm>
            <a:off x="1114425" y="4389437"/>
            <a:ext cx="5713413" cy="4873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rPr>
              <a:t>                                                   BUSINESS ACTIONS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525" name="Text Box 45"/>
          <p:cNvSpPr txBox="1">
            <a:spLocks noChangeArrowheads="1"/>
          </p:cNvSpPr>
          <p:nvPr/>
        </p:nvSpPr>
        <p:spPr bwMode="auto">
          <a:xfrm>
            <a:off x="1114425" y="3276600"/>
            <a:ext cx="949325" cy="4746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Call Center</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515" name="Text Box 35"/>
          <p:cNvSpPr txBox="1">
            <a:spLocks noChangeArrowheads="1"/>
          </p:cNvSpPr>
          <p:nvPr/>
        </p:nvSpPr>
        <p:spPr bwMode="auto">
          <a:xfrm>
            <a:off x="2351088" y="3276600"/>
            <a:ext cx="944562" cy="4746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Web access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524" name="Text Box 44"/>
          <p:cNvSpPr txBox="1">
            <a:spLocks noChangeArrowheads="1"/>
          </p:cNvSpPr>
          <p:nvPr/>
        </p:nvSpPr>
        <p:spPr bwMode="auto">
          <a:xfrm>
            <a:off x="3551238" y="3276600"/>
            <a:ext cx="795337" cy="4746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E-mail</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516" name="Text Box 36"/>
          <p:cNvSpPr txBox="1">
            <a:spLocks noChangeArrowheads="1"/>
          </p:cNvSpPr>
          <p:nvPr/>
        </p:nvSpPr>
        <p:spPr bwMode="auto">
          <a:xfrm>
            <a:off x="4691063" y="3276600"/>
            <a:ext cx="747712" cy="4746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Fax</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523" name="Text Box 43"/>
          <p:cNvSpPr txBox="1">
            <a:spLocks noChangeArrowheads="1"/>
          </p:cNvSpPr>
          <p:nvPr/>
        </p:nvSpPr>
        <p:spPr bwMode="auto">
          <a:xfrm>
            <a:off x="5867400" y="3276600"/>
            <a:ext cx="914400" cy="4032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Direct sales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517" name="Text Box 37"/>
          <p:cNvSpPr txBox="1">
            <a:spLocks noChangeArrowheads="1"/>
          </p:cNvSpPr>
          <p:nvPr/>
        </p:nvSpPr>
        <p:spPr bwMode="auto">
          <a:xfrm>
            <a:off x="1114425" y="1844675"/>
            <a:ext cx="5713413" cy="5937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                                                     CUSTOMERS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510" name="AutoShape 30"/>
          <p:cNvSpPr>
            <a:spLocks noChangeArrowheads="1"/>
          </p:cNvSpPr>
          <p:nvPr/>
        </p:nvSpPr>
        <p:spPr bwMode="auto">
          <a:xfrm>
            <a:off x="1447800" y="3846513"/>
            <a:ext cx="225425" cy="344487"/>
          </a:xfrm>
          <a:prstGeom prst="upArrow">
            <a:avLst>
              <a:gd name="adj1" fmla="val 50000"/>
              <a:gd name="adj2" fmla="val 38204"/>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11" name="AutoShape 31"/>
          <p:cNvSpPr>
            <a:spLocks noChangeArrowheads="1"/>
          </p:cNvSpPr>
          <p:nvPr/>
        </p:nvSpPr>
        <p:spPr bwMode="auto">
          <a:xfrm>
            <a:off x="2730500" y="3846513"/>
            <a:ext cx="261938" cy="344487"/>
          </a:xfrm>
          <a:prstGeom prst="upArrow">
            <a:avLst>
              <a:gd name="adj1" fmla="val 50000"/>
              <a:gd name="adj2" fmla="val 3287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12" name="AutoShape 32"/>
          <p:cNvSpPr>
            <a:spLocks noChangeArrowheads="1"/>
          </p:cNvSpPr>
          <p:nvPr/>
        </p:nvSpPr>
        <p:spPr bwMode="auto">
          <a:xfrm>
            <a:off x="3810000" y="3846513"/>
            <a:ext cx="273050" cy="344487"/>
          </a:xfrm>
          <a:prstGeom prst="upArrow">
            <a:avLst>
              <a:gd name="adj1" fmla="val 50000"/>
              <a:gd name="adj2" fmla="val 31541"/>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13" name="AutoShape 33"/>
          <p:cNvSpPr>
            <a:spLocks noChangeArrowheads="1"/>
          </p:cNvSpPr>
          <p:nvPr/>
        </p:nvSpPr>
        <p:spPr bwMode="auto">
          <a:xfrm>
            <a:off x="4975225" y="3846513"/>
            <a:ext cx="238125" cy="344487"/>
          </a:xfrm>
          <a:prstGeom prst="upArrow">
            <a:avLst>
              <a:gd name="adj1" fmla="val 50000"/>
              <a:gd name="adj2" fmla="val 36167"/>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14" name="AutoShape 34"/>
          <p:cNvSpPr>
            <a:spLocks noChangeArrowheads="1"/>
          </p:cNvSpPr>
          <p:nvPr/>
        </p:nvSpPr>
        <p:spPr bwMode="auto">
          <a:xfrm>
            <a:off x="6172200" y="3846513"/>
            <a:ext cx="261938" cy="344487"/>
          </a:xfrm>
          <a:prstGeom prst="upArrow">
            <a:avLst>
              <a:gd name="adj1" fmla="val 50000"/>
              <a:gd name="adj2" fmla="val 3287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22" name="AutoShape 42"/>
          <p:cNvSpPr>
            <a:spLocks noChangeArrowheads="1"/>
          </p:cNvSpPr>
          <p:nvPr/>
        </p:nvSpPr>
        <p:spPr bwMode="auto">
          <a:xfrm>
            <a:off x="1447800" y="2743200"/>
            <a:ext cx="225425" cy="355600"/>
          </a:xfrm>
          <a:prstGeom prst="upDownArrow">
            <a:avLst>
              <a:gd name="adj1" fmla="val 50000"/>
              <a:gd name="adj2" fmla="val 3154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18" name="AutoShape 38"/>
          <p:cNvSpPr>
            <a:spLocks noChangeArrowheads="1"/>
          </p:cNvSpPr>
          <p:nvPr/>
        </p:nvSpPr>
        <p:spPr bwMode="auto">
          <a:xfrm>
            <a:off x="2790825" y="2743200"/>
            <a:ext cx="201613" cy="296862"/>
          </a:xfrm>
          <a:prstGeom prst="upDownArrow">
            <a:avLst>
              <a:gd name="adj1" fmla="val 50000"/>
              <a:gd name="adj2" fmla="val 2944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21" name="AutoShape 41"/>
          <p:cNvSpPr>
            <a:spLocks noChangeArrowheads="1"/>
          </p:cNvSpPr>
          <p:nvPr/>
        </p:nvSpPr>
        <p:spPr bwMode="auto">
          <a:xfrm>
            <a:off x="3810000" y="2743200"/>
            <a:ext cx="273050" cy="296862"/>
          </a:xfrm>
          <a:prstGeom prst="upDownArrow">
            <a:avLst>
              <a:gd name="adj1" fmla="val 50000"/>
              <a:gd name="adj2" fmla="val 21744"/>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19" name="AutoShape 39"/>
          <p:cNvSpPr>
            <a:spLocks noChangeArrowheads="1"/>
          </p:cNvSpPr>
          <p:nvPr/>
        </p:nvSpPr>
        <p:spPr bwMode="auto">
          <a:xfrm>
            <a:off x="4953000" y="2751138"/>
            <a:ext cx="238125" cy="296862"/>
          </a:xfrm>
          <a:prstGeom prst="upDownArrow">
            <a:avLst>
              <a:gd name="adj1" fmla="val 50000"/>
              <a:gd name="adj2" fmla="val 24933"/>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20" name="AutoShape 40"/>
          <p:cNvSpPr>
            <a:spLocks noChangeArrowheads="1"/>
          </p:cNvSpPr>
          <p:nvPr/>
        </p:nvSpPr>
        <p:spPr bwMode="auto">
          <a:xfrm>
            <a:off x="6172200" y="2751138"/>
            <a:ext cx="261938" cy="296862"/>
          </a:xfrm>
          <a:prstGeom prst="upDownArrow">
            <a:avLst>
              <a:gd name="adj1" fmla="val 50000"/>
              <a:gd name="adj2" fmla="val 22667"/>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533" name="Rectangle 53"/>
          <p:cNvSpPr>
            <a:spLocks noChangeArrowheads="1"/>
          </p:cNvSpPr>
          <p:nvPr/>
        </p:nvSpPr>
        <p:spPr bwMode="auto">
          <a:xfrm>
            <a:off x="0" y="457200"/>
            <a:ext cx="1172565" cy="355481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dirty="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dirty="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dirty="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dirty="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dirty="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dirty="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dirty="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CUSTOMER    </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534" name="Rectangle 54"/>
          <p:cNvSpPr>
            <a:spLocks noChangeArrowheads="1"/>
          </p:cNvSpPr>
          <p:nvPr/>
        </p:nvSpPr>
        <p:spPr bwMode="auto">
          <a:xfrm>
            <a:off x="0" y="4343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TOUCHPOINTS</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45" name="TextBox 44"/>
          <p:cNvSpPr txBox="1"/>
          <p:nvPr/>
        </p:nvSpPr>
        <p:spPr>
          <a:xfrm>
            <a:off x="2752725" y="5127624"/>
            <a:ext cx="2912592" cy="646331"/>
          </a:xfrm>
          <a:prstGeom prst="rect">
            <a:avLst/>
          </a:prstGeom>
          <a:noFill/>
        </p:spPr>
        <p:txBody>
          <a:bodyPr wrap="square" rtlCol="0">
            <a:spAutoFit/>
          </a:bodyPr>
          <a:lstStyle/>
          <a:p>
            <a:r>
              <a:rPr lang="en-US" b="1" dirty="0"/>
              <a:t>Fig: 1.5 - OPERATIONAL CRM</a:t>
            </a:r>
            <a:endParaRPr lang="en-US" dirty="0"/>
          </a:p>
          <a:p>
            <a:endParaRPr lang="en-US" dirty="0"/>
          </a:p>
        </p:txBody>
      </p:sp>
      <p:sp>
        <p:nvSpPr>
          <p:cNvPr id="22"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Analytical CRM</a:t>
            </a:r>
          </a:p>
        </p:txBody>
      </p:sp>
      <p:sp>
        <p:nvSpPr>
          <p:cNvPr id="3" name="Content Placeholder 2"/>
          <p:cNvSpPr>
            <a:spLocks noGrp="1"/>
          </p:cNvSpPr>
          <p:nvPr>
            <p:ph idx="1"/>
          </p:nvPr>
        </p:nvSpPr>
        <p:spPr>
          <a:xfrm>
            <a:off x="457200" y="1295400"/>
            <a:ext cx="8229600" cy="4830763"/>
          </a:xfrm>
        </p:spPr>
        <p:txBody>
          <a:bodyPr>
            <a:normAutofit/>
          </a:bodyPr>
          <a:lstStyle/>
          <a:p>
            <a:pPr algn="just"/>
            <a:r>
              <a:rPr lang="en-US" sz="2800" dirty="0"/>
              <a:t>All the data collected in the operational side of the business is captured, stored, organized, examined and interpreted for better value analysis.</a:t>
            </a:r>
          </a:p>
          <a:p>
            <a:pPr algn="just"/>
            <a:endParaRPr lang="en-US" sz="2800" dirty="0"/>
          </a:p>
          <a:p>
            <a:pPr algn="just"/>
            <a:r>
              <a:rPr lang="en-US" sz="2800" dirty="0"/>
              <a:t>It results in personalization and one-to-one marketing through better customer knowledge.</a:t>
            </a:r>
          </a:p>
          <a:p>
            <a:pPr algn="just"/>
            <a:endParaRPr lang="en-US" sz="2800" dirty="0"/>
          </a:p>
          <a:p>
            <a:pPr algn="just"/>
            <a:r>
              <a:rPr lang="en-US" sz="2800" dirty="0"/>
              <a:t>It identifies opportunities and helps the organization in implementing an effective strategy to develop competitive advantage.</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6" name="Text Box 18"/>
          <p:cNvSpPr txBox="1">
            <a:spLocks noChangeArrowheads="1"/>
          </p:cNvSpPr>
          <p:nvPr/>
        </p:nvSpPr>
        <p:spPr bwMode="auto">
          <a:xfrm>
            <a:off x="2184400" y="476250"/>
            <a:ext cx="4773613" cy="3921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rPr>
              <a:t>BUSINESS ACTIONS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43" name="Text Box 15"/>
          <p:cNvSpPr txBox="1">
            <a:spLocks noChangeArrowheads="1"/>
          </p:cNvSpPr>
          <p:nvPr/>
        </p:nvSpPr>
        <p:spPr bwMode="auto">
          <a:xfrm>
            <a:off x="2184400" y="1319213"/>
            <a:ext cx="1484313" cy="6413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rPr>
              <a:t>BUSINESS</a:t>
            </a:r>
            <a:endParaRPr kumimoji="0" lang="en-US" sz="9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rPr>
              <a:t>INTELLIGENCE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45" name="Text Box 17"/>
          <p:cNvSpPr txBox="1">
            <a:spLocks noChangeArrowheads="1"/>
          </p:cNvSpPr>
          <p:nvPr/>
        </p:nvSpPr>
        <p:spPr bwMode="auto">
          <a:xfrm>
            <a:off x="5594350" y="1508125"/>
            <a:ext cx="1460500" cy="701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PROCESS </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IMPROVEMENT</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40" name="Text Box 12"/>
          <p:cNvSpPr txBox="1">
            <a:spLocks noChangeArrowheads="1"/>
          </p:cNvSpPr>
          <p:nvPr/>
        </p:nvSpPr>
        <p:spPr bwMode="auto">
          <a:xfrm>
            <a:off x="2390775" y="2514600"/>
            <a:ext cx="2597150" cy="701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rPr>
              <a:t>INTEGRATION  OF  DATABASE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36" name="Text Box 8"/>
          <p:cNvSpPr txBox="1">
            <a:spLocks noChangeArrowheads="1"/>
          </p:cNvSpPr>
          <p:nvPr/>
        </p:nvSpPr>
        <p:spPr bwMode="auto">
          <a:xfrm>
            <a:off x="1638300" y="3979863"/>
            <a:ext cx="901700" cy="4397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rPr>
              <a:t>BILLING</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32" name="Text Box 4"/>
          <p:cNvSpPr txBox="1">
            <a:spLocks noChangeArrowheads="1"/>
          </p:cNvSpPr>
          <p:nvPr/>
        </p:nvSpPr>
        <p:spPr bwMode="auto">
          <a:xfrm>
            <a:off x="2897188" y="3778250"/>
            <a:ext cx="1317625" cy="6413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ACCOUNTS PAYABLE/  RECEIVABLES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29" name="Text Box 1"/>
          <p:cNvSpPr txBox="1">
            <a:spLocks noChangeArrowheads="1"/>
          </p:cNvSpPr>
          <p:nvPr/>
        </p:nvSpPr>
        <p:spPr bwMode="auto">
          <a:xfrm>
            <a:off x="4575175" y="3810000"/>
            <a:ext cx="911225" cy="5699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rPr>
              <a:t>SALES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30" name="Text Box 2"/>
          <p:cNvSpPr txBox="1">
            <a:spLocks noChangeArrowheads="1"/>
          </p:cNvSpPr>
          <p:nvPr/>
        </p:nvSpPr>
        <p:spPr bwMode="auto">
          <a:xfrm>
            <a:off x="5807075" y="3849688"/>
            <a:ext cx="917575" cy="5699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CALL</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CENTER</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41" name="Text Box 13"/>
          <p:cNvSpPr txBox="1">
            <a:spLocks noChangeArrowheads="1"/>
          </p:cNvSpPr>
          <p:nvPr/>
        </p:nvSpPr>
        <p:spPr bwMode="auto">
          <a:xfrm>
            <a:off x="6370638" y="2622550"/>
            <a:ext cx="1365250" cy="654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FEEDBACK OF CUSTOMERS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38" name="AutoShape 10"/>
          <p:cNvSpPr>
            <a:spLocks noChangeArrowheads="1"/>
          </p:cNvSpPr>
          <p:nvPr/>
        </p:nvSpPr>
        <p:spPr bwMode="auto">
          <a:xfrm>
            <a:off x="6415087" y="1063625"/>
            <a:ext cx="214313" cy="307975"/>
          </a:xfrm>
          <a:prstGeom prst="upArrow">
            <a:avLst>
              <a:gd name="adj1" fmla="val 50000"/>
              <a:gd name="adj2" fmla="val 35926"/>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2537" name="AutoShape 9"/>
          <p:cNvSpPr>
            <a:spLocks noChangeArrowheads="1"/>
          </p:cNvSpPr>
          <p:nvPr/>
        </p:nvSpPr>
        <p:spPr bwMode="auto">
          <a:xfrm>
            <a:off x="6475413" y="3341687"/>
            <a:ext cx="306387" cy="392113"/>
          </a:xfrm>
          <a:prstGeom prst="downArrow">
            <a:avLst>
              <a:gd name="adj1" fmla="val 50000"/>
              <a:gd name="adj2" fmla="val 31995"/>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2539" name="AutoShape 11"/>
          <p:cNvSpPr>
            <a:spLocks noChangeArrowheads="1"/>
          </p:cNvSpPr>
          <p:nvPr/>
        </p:nvSpPr>
        <p:spPr bwMode="auto">
          <a:xfrm>
            <a:off x="3302000" y="2011362"/>
            <a:ext cx="225425" cy="427038"/>
          </a:xfrm>
          <a:prstGeom prst="upArrow">
            <a:avLst>
              <a:gd name="adj1" fmla="val 50000"/>
              <a:gd name="adj2" fmla="val 4735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2542" name="AutoShape 14"/>
          <p:cNvSpPr>
            <a:spLocks noChangeArrowheads="1"/>
          </p:cNvSpPr>
          <p:nvPr/>
        </p:nvSpPr>
        <p:spPr bwMode="auto">
          <a:xfrm>
            <a:off x="2692400" y="939800"/>
            <a:ext cx="307975" cy="368300"/>
          </a:xfrm>
          <a:prstGeom prst="upArrow">
            <a:avLst>
              <a:gd name="adj1" fmla="val 50000"/>
              <a:gd name="adj2" fmla="val 29897"/>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2544" name="AutoShape 16"/>
          <p:cNvSpPr>
            <a:spLocks noChangeArrowheads="1"/>
          </p:cNvSpPr>
          <p:nvPr/>
        </p:nvSpPr>
        <p:spPr bwMode="auto">
          <a:xfrm>
            <a:off x="6475412" y="2222500"/>
            <a:ext cx="306388" cy="368300"/>
          </a:xfrm>
          <a:prstGeom prst="upArrow">
            <a:avLst>
              <a:gd name="adj1" fmla="val 50000"/>
              <a:gd name="adj2" fmla="val 30052"/>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2535" name="AutoShape 7"/>
          <p:cNvSpPr>
            <a:spLocks noChangeShapeType="1"/>
          </p:cNvSpPr>
          <p:nvPr/>
        </p:nvSpPr>
        <p:spPr bwMode="auto">
          <a:xfrm flipV="1">
            <a:off x="2133600" y="3352800"/>
            <a:ext cx="468312" cy="5334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531" name="AutoShape 3"/>
          <p:cNvSpPr>
            <a:spLocks noChangeShapeType="1"/>
          </p:cNvSpPr>
          <p:nvPr/>
        </p:nvSpPr>
        <p:spPr bwMode="auto">
          <a:xfrm flipV="1">
            <a:off x="3527425" y="3270250"/>
            <a:ext cx="0" cy="4635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534" name="AutoShape 6"/>
          <p:cNvSpPr>
            <a:spLocks noChangeShapeType="1"/>
          </p:cNvSpPr>
          <p:nvPr/>
        </p:nvSpPr>
        <p:spPr bwMode="auto">
          <a:xfrm flipH="1" flipV="1">
            <a:off x="4405313" y="3270250"/>
            <a:ext cx="582612" cy="4635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533" name="AutoShape 5"/>
          <p:cNvSpPr>
            <a:spLocks noChangeShapeType="1"/>
          </p:cNvSpPr>
          <p:nvPr/>
        </p:nvSpPr>
        <p:spPr bwMode="auto">
          <a:xfrm flipH="1" flipV="1">
            <a:off x="5029200" y="3200400"/>
            <a:ext cx="1295400" cy="6096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551" name="Rectangle 23"/>
          <p:cNvSpPr>
            <a:spLocks noChangeArrowheads="1"/>
          </p:cNvSpPr>
          <p:nvPr/>
        </p:nvSpPr>
        <p:spPr bwMode="auto">
          <a:xfrm>
            <a:off x="217939" y="1011704"/>
            <a:ext cx="925061" cy="96949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ANALYSIS</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54" name="Rectangle 26"/>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br>
              <a:rPr kumimoji="0" lang="en-US" sz="900" b="0" i="0" u="none" strike="noStrike" cap="none" normalizeH="0" baseline="0">
                <a:ln>
                  <a:noFill/>
                </a:ln>
                <a:solidFill>
                  <a:schemeClr val="tx1"/>
                </a:solidFill>
                <a:effectLst/>
                <a:latin typeface="Arial" pitchFamily="34" charset="0"/>
                <a:cs typeface="Arial" pitchFamily="34" charset="0"/>
              </a:rPr>
            </a:br>
            <a:endParaRPr kumimoji="0" lang="en-US" sz="1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55" name="Rectangle 27"/>
          <p:cNvSpPr>
            <a:spLocks noChangeArrowheads="1"/>
          </p:cNvSpPr>
          <p:nvPr/>
        </p:nvSpPr>
        <p:spPr bwMode="auto">
          <a:xfrm>
            <a:off x="119526" y="2461736"/>
            <a:ext cx="1252074"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INFORMATION</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58" name="Rectangle 30"/>
          <p:cNvSpPr>
            <a:spLocks noChangeArrowheads="1"/>
          </p:cNvSpPr>
          <p:nvPr/>
        </p:nvSpPr>
        <p:spPr bwMode="auto">
          <a:xfrm>
            <a:off x="0" y="1371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br>
              <a:rPr kumimoji="0" lang="en-US" sz="900" b="0" i="0" u="none" strike="noStrike" cap="none" normalizeH="0" baseline="0">
                <a:ln>
                  <a:noFill/>
                </a:ln>
                <a:solidFill>
                  <a:schemeClr val="tx1"/>
                </a:solidFill>
                <a:effectLst/>
                <a:latin typeface="Arial" pitchFamily="34" charset="0"/>
                <a:cs typeface="Arial" pitchFamily="34" charset="0"/>
              </a:rPr>
            </a:br>
            <a:endParaRPr kumimoji="0" lang="en-US" sz="1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61" name="Rectangle 33"/>
          <p:cNvSpPr>
            <a:spLocks noChangeArrowheads="1"/>
          </p:cNvSpPr>
          <p:nvPr/>
        </p:nvSpPr>
        <p:spPr bwMode="auto">
          <a:xfrm>
            <a:off x="180877" y="3810000"/>
            <a:ext cx="962123" cy="110799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BUSINESS</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SYSTEMS</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7" name="TextBox 26"/>
          <p:cNvSpPr txBox="1"/>
          <p:nvPr/>
        </p:nvSpPr>
        <p:spPr>
          <a:xfrm>
            <a:off x="2819400" y="5334000"/>
            <a:ext cx="2224007" cy="646331"/>
          </a:xfrm>
          <a:prstGeom prst="rect">
            <a:avLst/>
          </a:prstGeom>
          <a:noFill/>
        </p:spPr>
        <p:txBody>
          <a:bodyPr wrap="none" rtlCol="0">
            <a:spAutoFit/>
          </a:bodyPr>
          <a:lstStyle/>
          <a:p>
            <a:pPr lvl="0"/>
            <a:r>
              <a:rPr lang="en-US" b="1" dirty="0">
                <a:latin typeface="Arial" pitchFamily="34" charset="0"/>
                <a:ea typeface="Times New Roman" pitchFamily="18" charset="0"/>
                <a:cs typeface="Arial" pitchFamily="34" charset="0"/>
              </a:rPr>
              <a:t>ANALYTICAL CRM</a:t>
            </a:r>
            <a:endParaRPr lang="en-US" sz="1100" dirty="0">
              <a:latin typeface="Arial" pitchFamily="34" charset="0"/>
              <a:cs typeface="Arial" pitchFamily="34" charset="0"/>
            </a:endParaRPr>
          </a:p>
          <a:p>
            <a:endParaRPr lang="en-US" dirty="0"/>
          </a:p>
        </p:txBody>
      </p:sp>
      <p:sp>
        <p:nvSpPr>
          <p:cNvPr id="2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Collaborative CRM</a:t>
            </a:r>
          </a:p>
        </p:txBody>
      </p:sp>
      <p:sp>
        <p:nvSpPr>
          <p:cNvPr id="3" name="Content Placeholder 2"/>
          <p:cNvSpPr>
            <a:spLocks noGrp="1"/>
          </p:cNvSpPr>
          <p:nvPr>
            <p:ph idx="1"/>
          </p:nvPr>
        </p:nvSpPr>
        <p:spPr/>
        <p:txBody>
          <a:bodyPr>
            <a:normAutofit fontScale="85000" lnSpcReduction="10000"/>
          </a:bodyPr>
          <a:lstStyle/>
          <a:p>
            <a:pPr algn="just"/>
            <a:r>
              <a:rPr lang="en-US" dirty="0"/>
              <a:t>The company interacts with its </a:t>
            </a:r>
            <a:r>
              <a:rPr lang="en-US" b="1" dirty="0"/>
              <a:t>departments, divisions and channels </a:t>
            </a:r>
            <a:r>
              <a:rPr lang="en-US" dirty="0"/>
              <a:t>by using its collaborative services and infrastructure . </a:t>
            </a:r>
          </a:p>
          <a:p>
            <a:pPr algn="just"/>
            <a:r>
              <a:rPr lang="en-US" dirty="0"/>
              <a:t>It takes care of </a:t>
            </a:r>
            <a:r>
              <a:rPr lang="en-US" b="1" dirty="0"/>
              <a:t>various touch points </a:t>
            </a:r>
            <a:r>
              <a:rPr lang="en-US" dirty="0"/>
              <a:t>of customers such as e-mail, phone calls, fax, web portal. </a:t>
            </a:r>
          </a:p>
          <a:p>
            <a:pPr algn="just"/>
            <a:r>
              <a:rPr lang="en-US" dirty="0"/>
              <a:t>It is integrated with its database and the </a:t>
            </a:r>
            <a:r>
              <a:rPr lang="en-US" b="1" dirty="0"/>
              <a:t>financial modules of an ERP system</a:t>
            </a:r>
            <a:r>
              <a:rPr lang="en-US" dirty="0"/>
              <a:t>, to enhance the productivity of the organization. </a:t>
            </a:r>
          </a:p>
          <a:p>
            <a:pPr algn="just"/>
            <a:r>
              <a:rPr lang="en-US" dirty="0"/>
              <a:t>This  helps the organization in devising </a:t>
            </a:r>
            <a:r>
              <a:rPr lang="en-US" b="1" dirty="0"/>
              <a:t>better channel management strategies </a:t>
            </a:r>
            <a:r>
              <a:rPr lang="en-US" dirty="0"/>
              <a:t>and also integrates advanced systems at each and every customer touch point.</a:t>
            </a:r>
          </a:p>
          <a:p>
            <a:pPr algn="just"/>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CRM Models</a:t>
            </a:r>
          </a:p>
        </p:txBody>
      </p:sp>
      <p:sp>
        <p:nvSpPr>
          <p:cNvPr id="3" name="Content Placeholder 2"/>
          <p:cNvSpPr>
            <a:spLocks noGrp="1"/>
          </p:cNvSpPr>
          <p:nvPr>
            <p:ph idx="1"/>
          </p:nvPr>
        </p:nvSpPr>
        <p:spPr>
          <a:xfrm>
            <a:off x="457200" y="1295400"/>
            <a:ext cx="8229600" cy="4830763"/>
          </a:xfrm>
        </p:spPr>
        <p:txBody>
          <a:bodyPr>
            <a:normAutofit/>
          </a:bodyPr>
          <a:lstStyle/>
          <a:p>
            <a:pPr marL="514350" indent="-514350">
              <a:buAutoNum type="arabicPeriod"/>
            </a:pPr>
            <a:r>
              <a:rPr lang="en-GB" b="1" dirty="0"/>
              <a:t>Evans and Luskin (1994) Model for Effective Relationship Marketing </a:t>
            </a:r>
            <a:endParaRPr lang="en-US" dirty="0"/>
          </a:p>
          <a:p>
            <a:pPr marL="514350" indent="-514350">
              <a:buAutoNum type="arabicPeriod"/>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a:t>Evans and </a:t>
            </a:r>
            <a:r>
              <a:rPr lang="en-GB" sz="3600" b="1" dirty="0" err="1"/>
              <a:t>Luskin</a:t>
            </a:r>
            <a:r>
              <a:rPr lang="en-GB" sz="3600" b="1" dirty="0"/>
              <a:t> Model for Effective Relationship Marketing</a:t>
            </a:r>
            <a:endParaRPr lang="en-US" sz="3600" dirty="0"/>
          </a:p>
        </p:txBody>
      </p:sp>
      <p:sp>
        <p:nvSpPr>
          <p:cNvPr id="3" name="Content Placeholder 2"/>
          <p:cNvSpPr>
            <a:spLocks noGrp="1"/>
          </p:cNvSpPr>
          <p:nvPr>
            <p:ph idx="1"/>
          </p:nvPr>
        </p:nvSpPr>
        <p:spPr>
          <a:xfrm>
            <a:off x="457200" y="1493837"/>
            <a:ext cx="8229600" cy="4830763"/>
          </a:xfrm>
        </p:spPr>
        <p:txBody>
          <a:bodyPr>
            <a:normAutofit fontScale="70000" lnSpcReduction="20000"/>
          </a:bodyPr>
          <a:lstStyle/>
          <a:p>
            <a:pPr>
              <a:buNone/>
            </a:pPr>
            <a:r>
              <a:rPr lang="en-GB" b="1" dirty="0"/>
              <a:t> </a:t>
            </a:r>
            <a:endParaRPr lang="en-US" dirty="0"/>
          </a:p>
          <a:p>
            <a:pPr>
              <a:buNone/>
            </a:pPr>
            <a:r>
              <a:rPr lang="en-US" dirty="0"/>
              <a:t>This model was proposed by Evans and </a:t>
            </a:r>
            <a:r>
              <a:rPr lang="en-US" dirty="0" err="1"/>
              <a:t>Luskin</a:t>
            </a:r>
            <a:r>
              <a:rPr lang="en-US" dirty="0"/>
              <a:t> in  1994</a:t>
            </a:r>
          </a:p>
          <a:p>
            <a:pPr>
              <a:buNone/>
            </a:pPr>
            <a:r>
              <a:rPr lang="en-US" dirty="0"/>
              <a:t>It talks of three aspects:</a:t>
            </a:r>
          </a:p>
          <a:p>
            <a:pPr>
              <a:buNone/>
            </a:pPr>
            <a:endParaRPr lang="en-US" dirty="0"/>
          </a:p>
          <a:p>
            <a:pPr>
              <a:buNone/>
            </a:pPr>
            <a:r>
              <a:rPr lang="en-US" dirty="0"/>
              <a:t> (</a:t>
            </a:r>
            <a:r>
              <a:rPr lang="en-US" dirty="0" err="1"/>
              <a:t>i</a:t>
            </a:r>
            <a:r>
              <a:rPr lang="en-US" dirty="0"/>
              <a:t>)  relationship marketing inputs,</a:t>
            </a:r>
          </a:p>
          <a:p>
            <a:pPr>
              <a:buNone/>
            </a:pPr>
            <a:r>
              <a:rPr lang="en-US" dirty="0"/>
              <a:t> (ii) relation marketing outcomes </a:t>
            </a:r>
          </a:p>
          <a:p>
            <a:pPr marL="571500" indent="-571500">
              <a:buNone/>
            </a:pPr>
            <a:r>
              <a:rPr lang="en-US" dirty="0"/>
              <a:t> (iii) assessment state to complete the CRM process.</a:t>
            </a:r>
          </a:p>
          <a:p>
            <a:pPr>
              <a:buNone/>
            </a:pPr>
            <a:endParaRPr lang="en-GB" b="1" dirty="0"/>
          </a:p>
          <a:p>
            <a:pPr>
              <a:buNone/>
            </a:pPr>
            <a:r>
              <a:rPr lang="en-GB" b="1" dirty="0"/>
              <a:t> </a:t>
            </a:r>
            <a:endParaRPr lang="en-US" dirty="0"/>
          </a:p>
          <a:p>
            <a:pPr algn="just">
              <a:buNone/>
            </a:pPr>
            <a:r>
              <a:rPr lang="en-US" b="1" dirty="0"/>
              <a:t> </a:t>
            </a:r>
            <a:r>
              <a:rPr lang="en-US" dirty="0"/>
              <a:t>This model is based on the feedback the company based on which the company can correct them and enhance their market as well as acceptability with the changing times. This is a very useful model and covers all the aspects of CRM which is useful in the company.</a:t>
            </a:r>
          </a:p>
          <a:p>
            <a:pPr algn="just"/>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5"/>
          <p:cNvSpPr txBox="1">
            <a:spLocks noChangeArrowheads="1"/>
          </p:cNvSpPr>
          <p:nvPr/>
        </p:nvSpPr>
        <p:spPr bwMode="auto">
          <a:xfrm>
            <a:off x="1524000" y="4092575"/>
            <a:ext cx="2514600" cy="10128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pitchFamily="34" charset="0"/>
                <a:ea typeface="Times New Roman" pitchFamily="18" charset="0"/>
                <a:cs typeface="Arial" pitchFamily="34" charset="0"/>
              </a:rPr>
              <a:t>Assessment state</a:t>
            </a:r>
            <a:endParaRPr kumimoji="0" lang="en-GB" sz="1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sz="1600" b="0" i="0" u="none" strike="noStrike" cap="none" normalizeH="0" baseline="0" dirty="0">
                <a:ln>
                  <a:noFill/>
                </a:ln>
                <a:solidFill>
                  <a:schemeClr val="tx1"/>
                </a:solidFill>
                <a:effectLst/>
                <a:latin typeface="Arial" pitchFamily="34" charset="0"/>
                <a:ea typeface="Times New Roman" pitchFamily="18" charset="0"/>
                <a:cs typeface="Arial" pitchFamily="34" charset="0"/>
              </a:rPr>
              <a:t>Customer feedback</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sz="1600" b="0" i="0" u="none" strike="noStrike" cap="none" normalizeH="0" baseline="0" dirty="0">
                <a:ln>
                  <a:noFill/>
                </a:ln>
                <a:solidFill>
                  <a:schemeClr val="tx1"/>
                </a:solidFill>
                <a:effectLst/>
                <a:latin typeface="Arial" pitchFamily="34" charset="0"/>
                <a:ea typeface="Times New Roman" pitchFamily="18" charset="0"/>
                <a:cs typeface="Arial" pitchFamily="34" charset="0"/>
              </a:rPr>
              <a:t>Integration</a:t>
            </a:r>
            <a:endParaRPr kumimoji="0" lang="en-GB" sz="1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GB" sz="1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sp>
        <p:nvSpPr>
          <p:cNvPr id="23553" name="Text Box 1"/>
          <p:cNvSpPr txBox="1">
            <a:spLocks noChangeArrowheads="1"/>
          </p:cNvSpPr>
          <p:nvPr/>
        </p:nvSpPr>
        <p:spPr bwMode="auto">
          <a:xfrm>
            <a:off x="6172200" y="2819400"/>
            <a:ext cx="2609850" cy="1752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a:ln>
                  <a:noFill/>
                </a:ln>
                <a:solidFill>
                  <a:schemeClr val="tx1"/>
                </a:solidFill>
                <a:effectLst/>
                <a:latin typeface="Arial" pitchFamily="34" charset="0"/>
                <a:ea typeface="Times New Roman" pitchFamily="18" charset="0"/>
                <a:cs typeface="Arial" pitchFamily="34" charset="0"/>
              </a:rPr>
              <a:t>Relationship marketing outcomes</a:t>
            </a:r>
            <a:endParaRPr kumimoji="0" lang="en-GB"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b="0" i="0" u="none" strike="noStrike" cap="none" normalizeH="0" baseline="0" dirty="0">
                <a:ln>
                  <a:noFill/>
                </a:ln>
                <a:solidFill>
                  <a:schemeClr val="tx1"/>
                </a:solidFill>
                <a:effectLst/>
                <a:latin typeface="Arial" pitchFamily="34" charset="0"/>
                <a:ea typeface="Times New Roman" pitchFamily="18" charset="0"/>
                <a:cs typeface="Arial" pitchFamily="34" charset="0"/>
              </a:rPr>
              <a:t>Customer satisfaction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b="0" i="0" u="none" strike="noStrike" cap="none" normalizeH="0" baseline="0" dirty="0">
                <a:ln>
                  <a:noFill/>
                </a:ln>
                <a:solidFill>
                  <a:schemeClr val="tx1"/>
                </a:solidFill>
                <a:effectLst/>
                <a:latin typeface="Arial" pitchFamily="34" charset="0"/>
                <a:ea typeface="Times New Roman" pitchFamily="18" charset="0"/>
                <a:cs typeface="Arial" pitchFamily="34" charset="0"/>
              </a:rPr>
              <a:t>Customer loyalty</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b="0" i="0" u="none" strike="noStrike" cap="none" normalizeH="0" baseline="0" dirty="0">
                <a:ln>
                  <a:noFill/>
                </a:ln>
                <a:solidFill>
                  <a:schemeClr val="tx1"/>
                </a:solidFill>
                <a:effectLst/>
                <a:latin typeface="Arial" pitchFamily="34" charset="0"/>
                <a:ea typeface="Times New Roman" pitchFamily="18" charset="0"/>
                <a:cs typeface="Arial" pitchFamily="34" charset="0"/>
              </a:rPr>
              <a:t>Quality products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b="0" i="0" u="none" strike="noStrike" cap="none" normalizeH="0" baseline="0" dirty="0">
                <a:ln>
                  <a:noFill/>
                </a:ln>
                <a:solidFill>
                  <a:schemeClr val="tx1"/>
                </a:solidFill>
                <a:effectLst/>
                <a:latin typeface="Arial" pitchFamily="34" charset="0"/>
                <a:ea typeface="Times New Roman" pitchFamily="18" charset="0"/>
                <a:cs typeface="Arial" pitchFamily="34" charset="0"/>
              </a:rPr>
              <a:t>Increased profitability</a:t>
            </a:r>
            <a:endParaRPr kumimoji="0" lang="en-GB"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sp>
        <p:nvSpPr>
          <p:cNvPr id="23556" name="AutoShape 4"/>
          <p:cNvSpPr>
            <a:spLocks noChangeShapeType="1"/>
          </p:cNvSpPr>
          <p:nvPr/>
        </p:nvSpPr>
        <p:spPr bwMode="auto">
          <a:xfrm flipH="1">
            <a:off x="4038599" y="3886200"/>
            <a:ext cx="2133600" cy="8382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3554" name="AutoShape 2"/>
          <p:cNvSpPr>
            <a:spLocks noChangeShapeType="1"/>
          </p:cNvSpPr>
          <p:nvPr/>
        </p:nvSpPr>
        <p:spPr bwMode="auto">
          <a:xfrm>
            <a:off x="4219575" y="1600200"/>
            <a:ext cx="2562225" cy="12192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3555" name="AutoShape 3"/>
          <p:cNvSpPr>
            <a:spLocks noChangeShapeType="1"/>
          </p:cNvSpPr>
          <p:nvPr/>
        </p:nvSpPr>
        <p:spPr bwMode="auto">
          <a:xfrm flipH="1" flipV="1">
            <a:off x="3152775" y="1552575"/>
            <a:ext cx="542925" cy="75247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838200" y="1066800"/>
            <a:ext cx="4433814" cy="923330"/>
          </a:xfrm>
          <a:prstGeom prst="rect">
            <a:avLst/>
          </a:prstGeom>
          <a:noFill/>
        </p:spPr>
        <p:txBody>
          <a:bodyPr wrap="square" rtlCol="0">
            <a:spAutoFit/>
          </a:bodyPr>
          <a:lstStyle/>
          <a:p>
            <a:r>
              <a:rPr lang="en-US" b="1" dirty="0"/>
              <a:t> </a:t>
            </a:r>
            <a:endParaRPr lang="en-US" dirty="0"/>
          </a:p>
          <a:p>
            <a:r>
              <a:rPr lang="en-US" dirty="0"/>
              <a:t> </a:t>
            </a:r>
          </a:p>
          <a:p>
            <a:endParaRPr lang="en-US" dirty="0"/>
          </a:p>
        </p:txBody>
      </p:sp>
      <p:sp>
        <p:nvSpPr>
          <p:cNvPr id="11" name="Text Box 5"/>
          <p:cNvSpPr txBox="1">
            <a:spLocks noChangeArrowheads="1"/>
          </p:cNvSpPr>
          <p:nvPr/>
        </p:nvSpPr>
        <p:spPr bwMode="auto">
          <a:xfrm>
            <a:off x="914400" y="914400"/>
            <a:ext cx="3276600" cy="1905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GB" b="1" dirty="0"/>
              <a:t>Inputs of relationship marketing </a:t>
            </a:r>
            <a:endParaRPr lang="en-US" dirty="0"/>
          </a:p>
          <a:p>
            <a:pPr lvl="0"/>
            <a:r>
              <a:rPr lang="en-GB" dirty="0"/>
              <a:t>Understanding customer expectations</a:t>
            </a:r>
            <a:endParaRPr lang="en-US" dirty="0"/>
          </a:p>
          <a:p>
            <a:pPr lvl="0"/>
            <a:r>
              <a:rPr lang="en-GB" dirty="0"/>
              <a:t>Building service partnerships</a:t>
            </a:r>
            <a:endParaRPr lang="en-US" dirty="0"/>
          </a:p>
          <a:p>
            <a:pPr lvl="0"/>
            <a:r>
              <a:rPr lang="en-GB" dirty="0"/>
              <a:t>Empowering employees</a:t>
            </a:r>
            <a:endParaRPr lang="en-US" dirty="0"/>
          </a:p>
          <a:p>
            <a:pPr lvl="0"/>
            <a:r>
              <a:rPr lang="en-GB" dirty="0"/>
              <a:t>Total quality management</a:t>
            </a:r>
            <a:endParaRPr lang="en-US" dirty="0"/>
          </a:p>
        </p:txBody>
      </p:sp>
      <p:cxnSp>
        <p:nvCxnSpPr>
          <p:cNvPr id="13" name="Straight Arrow Connector 12"/>
          <p:cNvCxnSpPr/>
          <p:nvPr/>
        </p:nvCxnSpPr>
        <p:spPr>
          <a:xfrm rot="16200000" flipV="1">
            <a:off x="1866900" y="2933700"/>
            <a:ext cx="129540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
        <p:nvSpPr>
          <p:cNvPr id="2" name="Rectangle 1">
            <a:extLst>
              <a:ext uri="{FF2B5EF4-FFF2-40B4-BE49-F238E27FC236}">
                <a16:creationId xmlns:a16="http://schemas.microsoft.com/office/drawing/2014/main" id="{92AA4DC7-71FC-40BC-9A9B-F1E78346EDD0}"/>
              </a:ext>
            </a:extLst>
          </p:cNvPr>
          <p:cNvSpPr/>
          <p:nvPr/>
        </p:nvSpPr>
        <p:spPr>
          <a:xfrm>
            <a:off x="2799720" y="212467"/>
            <a:ext cx="3608680" cy="369332"/>
          </a:xfrm>
          <a:prstGeom prst="rect">
            <a:avLst/>
          </a:prstGeom>
        </p:spPr>
        <p:txBody>
          <a:bodyPr wrap="none">
            <a:spAutoFit/>
          </a:bodyPr>
          <a:lstStyle/>
          <a:p>
            <a:pPr lvl="0" eaLnBrk="0" fontAlgn="base" hangingPunct="0">
              <a:spcBef>
                <a:spcPct val="0"/>
              </a:spcBef>
              <a:spcAft>
                <a:spcPct val="0"/>
              </a:spcAft>
            </a:pPr>
            <a:r>
              <a:rPr lang="en-GB" b="1" u="sng" dirty="0">
                <a:latin typeface="Arial" pitchFamily="34" charset="0"/>
                <a:ea typeface="Times New Roman" pitchFamily="18" charset="0"/>
                <a:cs typeface="Arial" pitchFamily="34" charset="0"/>
              </a:rPr>
              <a:t>Evans and Luskin (1994) Model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a:t>Peppers&amp; Rogers - IDIC MODEL</a:t>
            </a:r>
            <a:br>
              <a:rPr lang="en-US" dirty="0"/>
            </a:br>
            <a:endParaRPr lang="en-US" dirty="0"/>
          </a:p>
        </p:txBody>
      </p:sp>
      <p:sp>
        <p:nvSpPr>
          <p:cNvPr id="3" name="Content Placeholder 2"/>
          <p:cNvSpPr>
            <a:spLocks noGrp="1"/>
          </p:cNvSpPr>
          <p:nvPr>
            <p:ph idx="1"/>
          </p:nvPr>
        </p:nvSpPr>
        <p:spPr>
          <a:xfrm>
            <a:off x="228600" y="609600"/>
            <a:ext cx="8686800" cy="5516563"/>
          </a:xfrm>
        </p:spPr>
        <p:txBody>
          <a:bodyPr>
            <a:noAutofit/>
          </a:bodyPr>
          <a:lstStyle/>
          <a:p>
            <a:pPr algn="just">
              <a:buNone/>
            </a:pPr>
            <a:r>
              <a:rPr lang="en-US" sz="1800" dirty="0"/>
              <a:t>This model suggests the following steps to be done by companies </a:t>
            </a:r>
          </a:p>
          <a:p>
            <a:pPr algn="just">
              <a:buNone/>
            </a:pPr>
            <a:r>
              <a:rPr lang="en-US" sz="1800" b="1" dirty="0"/>
              <a:t>I) Identify</a:t>
            </a:r>
            <a:r>
              <a:rPr lang="en-US" sz="1800" dirty="0"/>
              <a:t> – A company should first identify their customer and enhance their knowledge about them, so that they take care of them in a better way and also serve them profitably in the long run.</a:t>
            </a:r>
          </a:p>
          <a:p>
            <a:pPr algn="just">
              <a:buNone/>
            </a:pPr>
            <a:r>
              <a:rPr lang="en-US" sz="1800" b="1" dirty="0"/>
              <a:t>II) Differentiate</a:t>
            </a:r>
            <a:r>
              <a:rPr lang="en-US" sz="1800" dirty="0"/>
              <a:t>– The customer is differentiated based on two aspects:</a:t>
            </a:r>
          </a:p>
          <a:p>
            <a:pPr lvl="0" algn="just">
              <a:buNone/>
            </a:pPr>
            <a:r>
              <a:rPr lang="en-US" sz="1800" dirty="0" err="1"/>
              <a:t>i</a:t>
            </a:r>
            <a:r>
              <a:rPr lang="en-US" sz="1800" dirty="0"/>
              <a:t>) Need - which differs between different customers and can only be assessed if they are understood better? </a:t>
            </a:r>
          </a:p>
          <a:p>
            <a:pPr lvl="0" algn="just">
              <a:buNone/>
            </a:pPr>
            <a:r>
              <a:rPr lang="en-US" sz="1800" dirty="0"/>
              <a:t>ii) Value – by which they are differentiated based on who generate most value at present and who has the chance to offer more in future. </a:t>
            </a:r>
          </a:p>
          <a:p>
            <a:pPr algn="just">
              <a:buNone/>
            </a:pPr>
            <a:r>
              <a:rPr lang="en-US" sz="1800" b="1" dirty="0"/>
              <a:t>III) Interaction</a:t>
            </a:r>
            <a:r>
              <a:rPr lang="en-US" sz="1800" dirty="0"/>
              <a:t> – The Company must lay much emphasis on its interaction with the customer because it helps them to understand the expectation of customer in a better way and with this they are able to create relationship with their brand. The interaction of the customer varies based on their needs as well as value provided by them. The direct interaction with the customer makes them believe that the company is interested in them and they want to serve them better. These efforts by the company enhance their loyalty factor and also help the company to build long lasting relations with them. </a:t>
            </a:r>
          </a:p>
          <a:p>
            <a:pPr algn="just">
              <a:buNone/>
            </a:pPr>
            <a:r>
              <a:rPr lang="en-US" sz="1800" dirty="0"/>
              <a:t>IV)  </a:t>
            </a:r>
            <a:r>
              <a:rPr lang="en-US" sz="1800" b="1" dirty="0"/>
              <a:t>Customize</a:t>
            </a:r>
            <a:r>
              <a:rPr lang="en-US" sz="1800" dirty="0"/>
              <a:t> - When the customers are differentiated based on their needs and values, then the company also has to change their offerings and make their products customized based on the needs and wants of customers. The communications are also tailored similarly to meet their expectations and are customized to meet their needs and requirements. </a:t>
            </a:r>
          </a:p>
          <a:p>
            <a:pPr lvl="0">
              <a:buNone/>
            </a:pPr>
            <a:endParaRPr lang="en-US" sz="1400" dirty="0"/>
          </a:p>
          <a:p>
            <a:pPr>
              <a:buNone/>
            </a:pPr>
            <a:endParaRPr lang="en-US" sz="1400"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21" name="Rectangle 21"/>
          <p:cNvSpPr>
            <a:spLocks noChangeArrowheads="1"/>
          </p:cNvSpPr>
          <p:nvPr/>
        </p:nvSpPr>
        <p:spPr bwMode="auto">
          <a:xfrm>
            <a:off x="333375" y="2390775"/>
            <a:ext cx="914400" cy="1190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Identify your customers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0" name="Rectangle 20"/>
          <p:cNvSpPr>
            <a:spLocks noChangeArrowheads="1"/>
          </p:cNvSpPr>
          <p:nvPr/>
        </p:nvSpPr>
        <p:spPr bwMode="auto">
          <a:xfrm>
            <a:off x="1895475" y="2390775"/>
            <a:ext cx="1009650" cy="1190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rPr>
              <a:t>Differentiate customers by value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619" name="Rectangle 19"/>
          <p:cNvSpPr>
            <a:spLocks noChangeArrowheads="1"/>
          </p:cNvSpPr>
          <p:nvPr/>
        </p:nvSpPr>
        <p:spPr bwMode="auto">
          <a:xfrm>
            <a:off x="3314700" y="2390775"/>
            <a:ext cx="1028700" cy="1190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Differentiate the customers based on their needs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8" name="Rectangle 18"/>
          <p:cNvSpPr>
            <a:spLocks noChangeArrowheads="1"/>
          </p:cNvSpPr>
          <p:nvPr/>
        </p:nvSpPr>
        <p:spPr bwMode="auto">
          <a:xfrm>
            <a:off x="4838700" y="2390775"/>
            <a:ext cx="1190625" cy="1190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Interact with customers based on their needs and values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7" name="Rectangle 17"/>
          <p:cNvSpPr>
            <a:spLocks noChangeArrowheads="1"/>
          </p:cNvSpPr>
          <p:nvPr/>
        </p:nvSpPr>
        <p:spPr bwMode="auto">
          <a:xfrm>
            <a:off x="6486525" y="2343150"/>
            <a:ext cx="1162050" cy="12382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Customize your products and services based on the needs of the customer</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6" name="Rectangle 16"/>
          <p:cNvSpPr>
            <a:spLocks noChangeArrowheads="1"/>
          </p:cNvSpPr>
          <p:nvPr/>
        </p:nvSpPr>
        <p:spPr bwMode="auto">
          <a:xfrm>
            <a:off x="4781550" y="3819525"/>
            <a:ext cx="2762250" cy="447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Information to customers on your ability to cope up with their needs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5" name="Text Box 15"/>
          <p:cNvSpPr txBox="1">
            <a:spLocks noChangeArrowheads="1"/>
          </p:cNvSpPr>
          <p:nvPr/>
        </p:nvSpPr>
        <p:spPr bwMode="auto">
          <a:xfrm>
            <a:off x="2428875" y="4124325"/>
            <a:ext cx="1381125" cy="447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 The ‘Value Sieve’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4" name="AutoShape 14"/>
          <p:cNvSpPr>
            <a:spLocks noChangeShapeType="1"/>
          </p:cNvSpPr>
          <p:nvPr/>
        </p:nvSpPr>
        <p:spPr bwMode="auto">
          <a:xfrm flipV="1">
            <a:off x="7086600" y="3543300"/>
            <a:ext cx="0" cy="26670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5613" name="AutoShape 13"/>
          <p:cNvSpPr>
            <a:spLocks noChangeShapeType="1"/>
          </p:cNvSpPr>
          <p:nvPr/>
        </p:nvSpPr>
        <p:spPr bwMode="auto">
          <a:xfrm>
            <a:off x="5486400" y="3581400"/>
            <a:ext cx="0" cy="2667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12" name="AutoShape 12"/>
          <p:cNvSpPr>
            <a:spLocks noChangeShapeType="1"/>
          </p:cNvSpPr>
          <p:nvPr/>
        </p:nvSpPr>
        <p:spPr bwMode="auto">
          <a:xfrm>
            <a:off x="5067300" y="1828800"/>
            <a:ext cx="4191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11" name="AutoShape 11"/>
          <p:cNvSpPr>
            <a:spLocks noChangeShapeType="1"/>
          </p:cNvSpPr>
          <p:nvPr/>
        </p:nvSpPr>
        <p:spPr bwMode="auto">
          <a:xfrm>
            <a:off x="5486400" y="1828800"/>
            <a:ext cx="0" cy="4857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10" name="AutoShape 10"/>
          <p:cNvSpPr>
            <a:spLocks noChangeShapeType="1"/>
          </p:cNvSpPr>
          <p:nvPr/>
        </p:nvSpPr>
        <p:spPr bwMode="auto">
          <a:xfrm flipH="1">
            <a:off x="933450" y="1828800"/>
            <a:ext cx="10477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09" name="AutoShape 9"/>
          <p:cNvSpPr>
            <a:spLocks noChangeShapeType="1"/>
          </p:cNvSpPr>
          <p:nvPr/>
        </p:nvSpPr>
        <p:spPr bwMode="auto">
          <a:xfrm>
            <a:off x="914400" y="1876425"/>
            <a:ext cx="0" cy="48577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5608" name="AutoShape 8"/>
          <p:cNvSpPr>
            <a:spLocks noChangeShapeType="1"/>
          </p:cNvSpPr>
          <p:nvPr/>
        </p:nvSpPr>
        <p:spPr bwMode="auto">
          <a:xfrm>
            <a:off x="2371725" y="2114550"/>
            <a:ext cx="9525" cy="2476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5607" name="AutoShape 7"/>
          <p:cNvSpPr>
            <a:spLocks noChangeShapeType="1"/>
          </p:cNvSpPr>
          <p:nvPr/>
        </p:nvSpPr>
        <p:spPr bwMode="auto">
          <a:xfrm>
            <a:off x="3810000" y="2133600"/>
            <a:ext cx="0" cy="24765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5606" name="AutoShape 6"/>
          <p:cNvSpPr>
            <a:spLocks noChangeArrowheads="1"/>
          </p:cNvSpPr>
          <p:nvPr/>
        </p:nvSpPr>
        <p:spPr bwMode="auto">
          <a:xfrm>
            <a:off x="1247775" y="2895600"/>
            <a:ext cx="647700" cy="228600"/>
          </a:xfrm>
          <a:prstGeom prst="rightArrow">
            <a:avLst>
              <a:gd name="adj1" fmla="val 50000"/>
              <a:gd name="adj2" fmla="val 708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605" name="AutoShape 5"/>
          <p:cNvSpPr>
            <a:spLocks noChangeArrowheads="1"/>
          </p:cNvSpPr>
          <p:nvPr/>
        </p:nvSpPr>
        <p:spPr bwMode="auto">
          <a:xfrm>
            <a:off x="2905125" y="2943225"/>
            <a:ext cx="409575" cy="180975"/>
          </a:xfrm>
          <a:prstGeom prst="rightArrow">
            <a:avLst>
              <a:gd name="adj1" fmla="val 50176"/>
              <a:gd name="adj2" fmla="val 5668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604" name="AutoShape 4"/>
          <p:cNvSpPr>
            <a:spLocks noChangeArrowheads="1"/>
          </p:cNvSpPr>
          <p:nvPr/>
        </p:nvSpPr>
        <p:spPr bwMode="auto">
          <a:xfrm>
            <a:off x="4343400" y="2943225"/>
            <a:ext cx="495300" cy="180975"/>
          </a:xfrm>
          <a:prstGeom prst="rightArrow">
            <a:avLst>
              <a:gd name="adj1" fmla="val 50000"/>
              <a:gd name="adj2" fmla="val 6842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603" name="AutoShape 3"/>
          <p:cNvSpPr>
            <a:spLocks noChangeArrowheads="1"/>
          </p:cNvSpPr>
          <p:nvPr/>
        </p:nvSpPr>
        <p:spPr bwMode="auto">
          <a:xfrm>
            <a:off x="6029325" y="2867025"/>
            <a:ext cx="457200" cy="180975"/>
          </a:xfrm>
          <a:prstGeom prst="rightArrow">
            <a:avLst>
              <a:gd name="adj1" fmla="val 50000"/>
              <a:gd name="adj2" fmla="val 6315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602" name="AutoShape 2"/>
          <p:cNvSpPr>
            <a:spLocks noChangeArrowheads="1"/>
          </p:cNvSpPr>
          <p:nvPr/>
        </p:nvSpPr>
        <p:spPr bwMode="auto">
          <a:xfrm>
            <a:off x="2976563" y="3790950"/>
            <a:ext cx="185737" cy="323850"/>
          </a:xfrm>
          <a:prstGeom prst="upArrow">
            <a:avLst>
              <a:gd name="adj1" fmla="val 50000"/>
              <a:gd name="adj2" fmla="val 43590"/>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5601" name="AutoShape 1"/>
          <p:cNvSpPr>
            <a:spLocks noChangeShapeType="1"/>
          </p:cNvSpPr>
          <p:nvPr/>
        </p:nvSpPr>
        <p:spPr bwMode="auto">
          <a:xfrm>
            <a:off x="3076575" y="2362200"/>
            <a:ext cx="0" cy="11430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22"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630" name="Rectangle 30"/>
          <p:cNvSpPr>
            <a:spLocks noChangeArrowheads="1"/>
          </p:cNvSpPr>
          <p:nvPr/>
        </p:nvSpPr>
        <p:spPr bwMode="auto">
          <a:xfrm>
            <a:off x="609600" y="4876800"/>
            <a:ext cx="7696200" cy="14927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800" b="0" i="0" u="none" strike="noStrike" cap="none" normalizeH="0" baseline="0" dirty="0">
              <a:ln>
                <a:noFill/>
              </a:ln>
              <a:solidFill>
                <a:schemeClr val="tx1"/>
              </a:solidFill>
              <a:effectLst/>
              <a:latin typeface="Arial" pitchFamily="34" charset="0"/>
              <a:cs typeface="Arial" pitchFamily="34" charset="0"/>
            </a:endParaRPr>
          </a:p>
          <a:p>
            <a:pPr eaLnBrk="0" fontAlgn="base" hangingPunct="0">
              <a:spcBef>
                <a:spcPct val="0"/>
              </a:spcBef>
              <a:spcAft>
                <a:spcPct val="0"/>
              </a:spcAft>
            </a:pPr>
            <a:r>
              <a:rPr kumimoji="0" lang="en-US" sz="1600" b="1" i="0" u="sng" strike="noStrike" cap="none" normalizeH="0" baseline="0">
                <a:ln>
                  <a:noFill/>
                </a:ln>
                <a:solidFill>
                  <a:schemeClr val="tx1"/>
                </a:solidFill>
                <a:effectLst/>
                <a:latin typeface="Arial" pitchFamily="34" charset="0"/>
                <a:ea typeface="Times New Roman" pitchFamily="18" charset="0"/>
                <a:cs typeface="Arial" pitchFamily="34" charset="0"/>
              </a:rPr>
              <a:t>IDIC </a:t>
            </a:r>
            <a:r>
              <a:rPr kumimoji="0" lang="en-US" sz="1600" b="1" i="0" u="sng" strike="noStrike" cap="none" normalizeH="0" baseline="0" dirty="0">
                <a:ln>
                  <a:noFill/>
                </a:ln>
                <a:solidFill>
                  <a:schemeClr val="tx1"/>
                </a:solidFill>
                <a:effectLst/>
                <a:latin typeface="Arial" pitchFamily="34" charset="0"/>
                <a:ea typeface="Times New Roman" pitchFamily="18" charset="0"/>
                <a:cs typeface="Arial" pitchFamily="34" charset="0"/>
              </a:rPr>
              <a:t>MODEL</a:t>
            </a:r>
          </a:p>
          <a:p>
            <a:pPr eaLnBrk="0" fontAlgn="base" hangingPunct="0">
              <a:spcBef>
                <a:spcPct val="0"/>
              </a:spcBef>
              <a:spcAft>
                <a:spcPct val="0"/>
              </a:spcAft>
            </a:pPr>
            <a:r>
              <a:rPr kumimoji="0" lang="en-US" sz="1200" b="1" i="0" u="sng" strike="noStrike" cap="none" normalizeH="0" baseline="0" dirty="0">
                <a:ln>
                  <a:noFill/>
                </a:ln>
                <a:solidFill>
                  <a:schemeClr val="tx1"/>
                </a:solidFill>
                <a:effectLst/>
                <a:latin typeface="Arial" pitchFamily="34" charset="0"/>
                <a:ea typeface="Times New Roman" pitchFamily="18" charset="0"/>
                <a:cs typeface="Arial" pitchFamily="34" charset="0"/>
              </a:rPr>
              <a:t> </a:t>
            </a:r>
            <a:r>
              <a:rPr lang="en-US" sz="900" b="1" u="sng" dirty="0"/>
              <a:t>(The IDIC model was first published in 1997 in The One to One </a:t>
            </a:r>
            <a:r>
              <a:rPr lang="en-US" sz="900" b="1" u="sng" dirty="0" err="1"/>
              <a:t>Fieldbook</a:t>
            </a:r>
            <a:r>
              <a:rPr lang="en-US" sz="900" b="1" u="sng" dirty="0"/>
              <a:t>, by Don Peppers and Martha Rogers, Ph.D.   Identify-Differentiate-Interact-Customize © Peppers &amp; Rogers Group).</a:t>
            </a:r>
            <a:endParaRPr lang="en-US" sz="9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 name="Rectangle 16"/>
          <p:cNvSpPr>
            <a:spLocks noChangeArrowheads="1"/>
          </p:cNvSpPr>
          <p:nvPr/>
        </p:nvSpPr>
        <p:spPr bwMode="auto">
          <a:xfrm>
            <a:off x="1981200" y="1685925"/>
            <a:ext cx="3124200" cy="447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Information to the</a:t>
            </a:r>
            <a:r>
              <a:rPr kumimoji="0" lang="en-US" sz="1200" b="0" i="0" u="none" strike="noStrike" cap="none" normalizeH="0" dirty="0">
                <a:ln>
                  <a:noFill/>
                </a:ln>
                <a:solidFill>
                  <a:schemeClr val="tx1"/>
                </a:solidFill>
                <a:effectLst/>
                <a:latin typeface="Arial" pitchFamily="34" charset="0"/>
                <a:ea typeface="Times New Roman" pitchFamily="18" charset="0"/>
                <a:cs typeface="Arial" pitchFamily="34" charset="0"/>
              </a:rPr>
              <a:t>  </a:t>
            </a:r>
            <a:r>
              <a:rPr kumimoji="0" lang="en-US" sz="1200" b="0" i="0" u="none" strike="noStrike" cap="none" normalizeH="0" dirty="0" err="1">
                <a:ln>
                  <a:noFill/>
                </a:ln>
                <a:solidFill>
                  <a:schemeClr val="tx1"/>
                </a:solidFill>
                <a:effectLst/>
                <a:latin typeface="Arial" pitchFamily="34" charset="0"/>
                <a:ea typeface="Times New Roman" pitchFamily="18" charset="0"/>
                <a:cs typeface="Arial" pitchFamily="34" charset="0"/>
              </a:rPr>
              <a:t>organisation</a:t>
            </a:r>
            <a:r>
              <a:rPr kumimoji="0" lang="en-US" sz="1200" b="0" i="0" u="none" strike="noStrike" cap="none" normalizeH="0" dirty="0">
                <a:ln>
                  <a:noFill/>
                </a:ln>
                <a:solidFill>
                  <a:schemeClr val="tx1"/>
                </a:solidFill>
                <a:effectLst/>
                <a:latin typeface="Arial" pitchFamily="34" charset="0"/>
                <a:ea typeface="Times New Roman" pitchFamily="18" charset="0"/>
                <a:cs typeface="Arial" pitchFamily="34" charset="0"/>
              </a:rPr>
              <a:t> </a:t>
            </a:r>
            <a:r>
              <a:rPr lang="en-US" sz="1200" dirty="0">
                <a:latin typeface="Arial" pitchFamily="34" charset="0"/>
                <a:ea typeface="Times New Roman" pitchFamily="18" charset="0"/>
                <a:cs typeface="Arial" pitchFamily="34" charset="0"/>
              </a:rPr>
              <a:t> in regards to their customers as well as their </a:t>
            </a:r>
            <a:r>
              <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 needs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Reasons for the rise in CRM</a:t>
            </a:r>
          </a:p>
        </p:txBody>
      </p:sp>
      <p:sp>
        <p:nvSpPr>
          <p:cNvPr id="3" name="Content Placeholder 2"/>
          <p:cNvSpPr>
            <a:spLocks noGrp="1"/>
          </p:cNvSpPr>
          <p:nvPr>
            <p:ph idx="1"/>
          </p:nvPr>
        </p:nvSpPr>
        <p:spPr>
          <a:xfrm>
            <a:off x="457200" y="1600200"/>
            <a:ext cx="8229600" cy="4859555"/>
          </a:xfrm>
        </p:spPr>
        <p:txBody>
          <a:bodyPr>
            <a:noAutofit/>
          </a:bodyPr>
          <a:lstStyle/>
          <a:p>
            <a:r>
              <a:rPr lang="en-US" sz="2400" dirty="0"/>
              <a:t>Changed focus in companies</a:t>
            </a:r>
          </a:p>
          <a:p>
            <a:pPr algn="just"/>
            <a:r>
              <a:rPr lang="en-US" sz="2400" dirty="0"/>
              <a:t>Realization in companies about the importance of its customers</a:t>
            </a:r>
          </a:p>
          <a:p>
            <a:pPr algn="just"/>
            <a:r>
              <a:rPr lang="en-US" sz="2400" dirty="0"/>
              <a:t>Structuring of organization on a strategic basis from functions to processes</a:t>
            </a:r>
          </a:p>
          <a:p>
            <a:pPr algn="just"/>
            <a:r>
              <a:rPr lang="en-US" sz="2400" dirty="0"/>
              <a:t>Recognizing the benefits of information and utilizing it proactively</a:t>
            </a:r>
          </a:p>
          <a:p>
            <a:pPr algn="just"/>
            <a:r>
              <a:rPr lang="en-US" sz="2400" dirty="0"/>
              <a:t>Utilization of technology in managing and maximizing the information value</a:t>
            </a:r>
          </a:p>
          <a:p>
            <a:pPr algn="just"/>
            <a:r>
              <a:rPr lang="en-US" sz="2400" dirty="0"/>
              <a:t>Development of one-to-one marketing approaches</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extLst>
      <p:ext uri="{BB962C8B-B14F-4D97-AF65-F5344CB8AC3E}">
        <p14:creationId xmlns:p14="http://schemas.microsoft.com/office/powerpoint/2010/main" val="3985511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EFFB5-4D3B-4F59-B15B-0A1DB69A8832}"/>
              </a:ext>
            </a:extLst>
          </p:cNvPr>
          <p:cNvSpPr>
            <a:spLocks noGrp="1"/>
          </p:cNvSpPr>
          <p:nvPr>
            <p:ph type="title"/>
          </p:nvPr>
        </p:nvSpPr>
        <p:spPr/>
        <p:txBody>
          <a:bodyPr/>
          <a:lstStyle/>
          <a:p>
            <a:r>
              <a:rPr lang="en-IN" dirty="0"/>
              <a:t>Retaining customers</a:t>
            </a:r>
          </a:p>
        </p:txBody>
      </p:sp>
      <p:sp>
        <p:nvSpPr>
          <p:cNvPr id="3" name="Content Placeholder 2">
            <a:extLst>
              <a:ext uri="{FF2B5EF4-FFF2-40B4-BE49-F238E27FC236}">
                <a16:creationId xmlns:a16="http://schemas.microsoft.com/office/drawing/2014/main" id="{6306F7E7-D5D6-40EB-A51F-D3D50996C8B6}"/>
              </a:ext>
            </a:extLst>
          </p:cNvPr>
          <p:cNvSpPr>
            <a:spLocks noGrp="1"/>
          </p:cNvSpPr>
          <p:nvPr>
            <p:ph idx="1"/>
          </p:nvPr>
        </p:nvSpPr>
        <p:spPr/>
        <p:txBody>
          <a:bodyPr/>
          <a:lstStyle/>
          <a:p>
            <a:r>
              <a:rPr lang="en-IN" dirty="0"/>
              <a:t>Acquiring a new customer is 5 times more costly than retaining one</a:t>
            </a:r>
          </a:p>
          <a:p>
            <a:r>
              <a:rPr lang="en-IN" dirty="0"/>
              <a:t>It improves brand loyalty and equity</a:t>
            </a:r>
          </a:p>
          <a:p>
            <a:pPr lvl="1"/>
            <a:r>
              <a:rPr lang="en-IN" dirty="0"/>
              <a:t>Say thank you</a:t>
            </a:r>
          </a:p>
          <a:p>
            <a:pPr lvl="1"/>
            <a:r>
              <a:rPr lang="en-IN" dirty="0"/>
              <a:t>Customer feedback</a:t>
            </a:r>
          </a:p>
          <a:p>
            <a:pPr lvl="1"/>
            <a:r>
              <a:rPr lang="en-IN" dirty="0"/>
              <a:t>Communicate consistently</a:t>
            </a:r>
          </a:p>
          <a:p>
            <a:pPr lvl="1"/>
            <a:r>
              <a:rPr lang="en-IN" dirty="0"/>
              <a:t>Highlight the customer experience- Social media</a:t>
            </a:r>
          </a:p>
        </p:txBody>
      </p:sp>
      <p:sp>
        <p:nvSpPr>
          <p:cNvPr id="4" name="Footer Placeholder 3">
            <a:extLst>
              <a:ext uri="{FF2B5EF4-FFF2-40B4-BE49-F238E27FC236}">
                <a16:creationId xmlns:a16="http://schemas.microsoft.com/office/drawing/2014/main" id="{341BAAF5-16CE-4AE1-AF59-D55882B7600E}"/>
              </a:ext>
            </a:extLst>
          </p:cNvPr>
          <p:cNvSpPr>
            <a:spLocks noGrp="1"/>
          </p:cNvSpPr>
          <p:nvPr>
            <p:ph type="ftr" sz="quarter" idx="11"/>
          </p:nvPr>
        </p:nvSpPr>
        <p:spPr/>
        <p:txBody>
          <a:bodyPr/>
          <a:lstStyle/>
          <a:p>
            <a:r>
              <a:rPr lang="en-IN"/>
              <a:t>© Oxford University Press 2015. All rights reserved.</a:t>
            </a:r>
          </a:p>
        </p:txBody>
      </p:sp>
    </p:spTree>
    <p:extLst>
      <p:ext uri="{BB962C8B-B14F-4D97-AF65-F5344CB8AC3E}">
        <p14:creationId xmlns:p14="http://schemas.microsoft.com/office/powerpoint/2010/main" val="13437993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Principles of CRM</a:t>
            </a:r>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pPr>
              <a:buNone/>
            </a:pPr>
            <a:r>
              <a:rPr lang="en-US" dirty="0"/>
              <a:t> </a:t>
            </a:r>
          </a:p>
          <a:p>
            <a:pPr lvl="1">
              <a:buFont typeface="Arial" pitchFamily="34" charset="0"/>
              <a:buChar char="•"/>
            </a:pPr>
            <a:r>
              <a:rPr lang="en-US" dirty="0"/>
              <a:t>CRM is not about only purchasing software, but it is a strategy to succeed.</a:t>
            </a:r>
          </a:p>
          <a:p>
            <a:pPr lvl="1">
              <a:buFont typeface="Arial" pitchFamily="34" charset="0"/>
              <a:buChar char="•"/>
            </a:pPr>
            <a:r>
              <a:rPr lang="en-US" dirty="0"/>
              <a:t>CRM must be in conducive to the work environment, present as well as future.</a:t>
            </a:r>
          </a:p>
          <a:p>
            <a:pPr lvl="1">
              <a:buFont typeface="Arial" pitchFamily="34" charset="0"/>
              <a:buChar char="•"/>
            </a:pPr>
            <a:r>
              <a:rPr lang="en-US" dirty="0"/>
              <a:t>In CRM, Quantitative goals have to be set and benchmarked.</a:t>
            </a:r>
          </a:p>
          <a:p>
            <a:pPr lvl="1">
              <a:buFont typeface="Arial" pitchFamily="34" charset="0"/>
              <a:buChar char="•"/>
            </a:pPr>
            <a:r>
              <a:rPr lang="en-US" dirty="0"/>
              <a:t>Total cost of CRM Implementation must be understood carefully.</a:t>
            </a:r>
          </a:p>
          <a:p>
            <a:pPr lvl="1">
              <a:buFont typeface="Arial" pitchFamily="34" charset="0"/>
              <a:buChar char="•"/>
            </a:pPr>
            <a:r>
              <a:rPr lang="en-US" dirty="0"/>
              <a:t>Selection of the right partner to find the CRM solution.</a:t>
            </a:r>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sz="3600" dirty="0"/>
              <a:t>CRM Trends Today</a:t>
            </a:r>
          </a:p>
        </p:txBody>
      </p:sp>
      <p:sp>
        <p:nvSpPr>
          <p:cNvPr id="3" name="Content Placeholder 2"/>
          <p:cNvSpPr>
            <a:spLocks noGrp="1"/>
          </p:cNvSpPr>
          <p:nvPr>
            <p:ph idx="1"/>
          </p:nvPr>
        </p:nvSpPr>
        <p:spPr>
          <a:xfrm>
            <a:off x="228600" y="914400"/>
            <a:ext cx="8686800" cy="5562600"/>
          </a:xfrm>
        </p:spPr>
        <p:txBody>
          <a:bodyPr>
            <a:normAutofit fontScale="25000" lnSpcReduction="20000"/>
          </a:bodyPr>
          <a:lstStyle/>
          <a:p>
            <a:pPr marL="1371600" indent="-1371600">
              <a:buNone/>
            </a:pPr>
            <a:r>
              <a:rPr lang="en-US" sz="8000" b="1" dirty="0"/>
              <a:t>1. Business Analytics </a:t>
            </a:r>
          </a:p>
          <a:p>
            <a:pPr marL="1371600" indent="-1371600">
              <a:buNone/>
            </a:pPr>
            <a:endParaRPr lang="en-US" sz="8000" dirty="0"/>
          </a:p>
          <a:p>
            <a:pPr algn="just"/>
            <a:r>
              <a:rPr lang="en-US" sz="8000" dirty="0"/>
              <a:t>Firms are feeling the need to analyze their customers and find out as what makes them satisfied more. </a:t>
            </a:r>
          </a:p>
          <a:p>
            <a:pPr algn="just"/>
            <a:r>
              <a:rPr lang="en-US" sz="8000" dirty="0"/>
              <a:t>They therefore are encouraging their teams for doing analytics as well as working closer with their customers </a:t>
            </a:r>
          </a:p>
          <a:p>
            <a:pPr algn="just"/>
            <a:r>
              <a:rPr lang="en-US" sz="8000" dirty="0"/>
              <a:t>They are also trying to help the organization in enhancing its productivity as well as profitability.</a:t>
            </a:r>
          </a:p>
          <a:p>
            <a:pPr algn="just">
              <a:buNone/>
            </a:pPr>
            <a:endParaRPr lang="en-US" sz="8000" dirty="0"/>
          </a:p>
          <a:p>
            <a:pPr>
              <a:buNone/>
            </a:pPr>
            <a:r>
              <a:rPr lang="en-US" sz="8000" b="1" dirty="0"/>
              <a:t>2. CRM goes Mobile </a:t>
            </a:r>
          </a:p>
          <a:p>
            <a:pPr>
              <a:buNone/>
            </a:pPr>
            <a:endParaRPr lang="en-US" sz="8000" dirty="0"/>
          </a:p>
          <a:p>
            <a:pPr algn="just"/>
            <a:r>
              <a:rPr lang="en-US" sz="8000" dirty="0"/>
              <a:t>The contact at all levels is getting enhanced because the interface is getting more complex. </a:t>
            </a:r>
          </a:p>
          <a:p>
            <a:pPr algn="just"/>
            <a:r>
              <a:rPr lang="en-US" sz="8000" dirty="0"/>
              <a:t>Today with the increase in the number of mobiles and the collection of information through CRM has gone mobile. </a:t>
            </a:r>
          </a:p>
          <a:p>
            <a:pPr algn="just"/>
            <a:r>
              <a:rPr lang="en-US" sz="8000" dirty="0"/>
              <a:t>This trend is gaining ground fast as the interaction has become necessary and information as well as feedback are disseminated effectively through mobiles. </a:t>
            </a:r>
          </a:p>
          <a:p>
            <a:pPr algn="just"/>
            <a:r>
              <a:rPr lang="en-US" sz="8000" dirty="0"/>
              <a:t>This has helped customers as well as companies to access and deliver information effectively at all levels.</a:t>
            </a:r>
          </a:p>
          <a:p>
            <a:pPr>
              <a:buNone/>
            </a:pPr>
            <a:r>
              <a:rPr lang="en-US" sz="8000" dirty="0"/>
              <a:t> </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CRM Trends Today</a:t>
            </a:r>
          </a:p>
        </p:txBody>
      </p:sp>
      <p:sp>
        <p:nvSpPr>
          <p:cNvPr id="3" name="Content Placeholder 2"/>
          <p:cNvSpPr>
            <a:spLocks noGrp="1"/>
          </p:cNvSpPr>
          <p:nvPr>
            <p:ph idx="1"/>
          </p:nvPr>
        </p:nvSpPr>
        <p:spPr>
          <a:xfrm>
            <a:off x="457200" y="1295400"/>
            <a:ext cx="8229600" cy="4830763"/>
          </a:xfrm>
        </p:spPr>
        <p:txBody>
          <a:bodyPr>
            <a:normAutofit fontScale="25000" lnSpcReduction="20000"/>
          </a:bodyPr>
          <a:lstStyle/>
          <a:p>
            <a:pPr marL="514350" indent="-514350" algn="just">
              <a:buNone/>
            </a:pPr>
            <a:r>
              <a:rPr lang="en-US" sz="7200" b="1" dirty="0"/>
              <a:t>3. Integrated Approach towards CRM </a:t>
            </a:r>
          </a:p>
          <a:p>
            <a:pPr marL="514350" indent="-514350" algn="just">
              <a:buNone/>
            </a:pPr>
            <a:endParaRPr lang="en-US" sz="7200" dirty="0"/>
          </a:p>
          <a:p>
            <a:pPr algn="just"/>
            <a:r>
              <a:rPr lang="en-US" sz="7200" dirty="0"/>
              <a:t>The thinking of companies have changed today and now they do not think marketing, service and sales as separate functions, and they intend to integrate all these functions for better results. </a:t>
            </a:r>
          </a:p>
          <a:p>
            <a:pPr algn="just"/>
            <a:r>
              <a:rPr lang="en-US" sz="7200" dirty="0"/>
              <a:t>CRM research shows that the organization today has a holistic approach and the CRM vendors must ensure of providing an integrated CRM solution in their CRM solutions.</a:t>
            </a:r>
          </a:p>
          <a:p>
            <a:pPr lvl="0" algn="just"/>
            <a:endParaRPr lang="en-US" sz="7200" b="1" dirty="0"/>
          </a:p>
          <a:p>
            <a:pPr lvl="0" algn="just">
              <a:buNone/>
            </a:pPr>
            <a:r>
              <a:rPr lang="en-US" sz="7200" b="1" dirty="0"/>
              <a:t>4. CRM and the Internet</a:t>
            </a:r>
            <a:endParaRPr lang="en-US" sz="7200" dirty="0"/>
          </a:p>
          <a:p>
            <a:pPr algn="just">
              <a:buNone/>
            </a:pPr>
            <a:r>
              <a:rPr lang="en-US" sz="7200" dirty="0"/>
              <a:t> </a:t>
            </a:r>
          </a:p>
          <a:p>
            <a:pPr algn="just"/>
            <a:r>
              <a:rPr lang="en-US" sz="7200" dirty="0"/>
              <a:t>Internet technology is gaining ground and helping CRM in a big way by integrating it further with other systems. </a:t>
            </a:r>
          </a:p>
          <a:p>
            <a:pPr algn="just"/>
            <a:r>
              <a:rPr lang="en-US" sz="7200" dirty="0"/>
              <a:t>As in the case of Client Dynamics software with an Internet search engine which helps the company to register the details of the customer profile in the system and company to register the details of the company profile in the system. </a:t>
            </a:r>
          </a:p>
          <a:p>
            <a:pPr algn="just"/>
            <a:r>
              <a:rPr lang="en-US" sz="7200" dirty="0"/>
              <a:t>With the help of the software the organization takes cues from the information searched by customers in the search engine to devise better strategy.</a:t>
            </a:r>
          </a:p>
          <a:p>
            <a:pPr>
              <a:buNone/>
            </a:pPr>
            <a:br>
              <a:rPr lang="en-US" sz="4000" dirty="0"/>
            </a:br>
            <a:endParaRPr lang="en-US" sz="4000"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600" dirty="0"/>
              <a:t>CRM Trends Today</a:t>
            </a:r>
          </a:p>
        </p:txBody>
      </p:sp>
      <p:sp>
        <p:nvSpPr>
          <p:cNvPr id="3" name="Content Placeholder 2"/>
          <p:cNvSpPr>
            <a:spLocks noGrp="1"/>
          </p:cNvSpPr>
          <p:nvPr>
            <p:ph idx="1"/>
          </p:nvPr>
        </p:nvSpPr>
        <p:spPr>
          <a:xfrm>
            <a:off x="457200" y="838200"/>
            <a:ext cx="8229600" cy="5287963"/>
          </a:xfrm>
        </p:spPr>
        <p:txBody>
          <a:bodyPr>
            <a:normAutofit fontScale="55000" lnSpcReduction="20000"/>
          </a:bodyPr>
          <a:lstStyle/>
          <a:p>
            <a:pPr>
              <a:buNone/>
            </a:pPr>
            <a:r>
              <a:rPr lang="en-US" b="1" dirty="0"/>
              <a:t>5. Vertical CRM</a:t>
            </a:r>
            <a:endParaRPr lang="en-US" dirty="0"/>
          </a:p>
          <a:p>
            <a:pPr algn="just"/>
            <a:r>
              <a:rPr lang="en-US" dirty="0"/>
              <a:t>In this the focus of vendors is on the changing needs of various organizations,</a:t>
            </a:r>
          </a:p>
          <a:p>
            <a:pPr algn="just"/>
            <a:r>
              <a:rPr lang="en-US" dirty="0"/>
              <a:t>They try to analyze these differences and synchronize it through customization</a:t>
            </a:r>
          </a:p>
          <a:p>
            <a:pPr algn="just"/>
            <a:r>
              <a:rPr lang="en-US" dirty="0"/>
              <a:t>They fulfill the individual needs of organizations. </a:t>
            </a:r>
            <a:r>
              <a:rPr lang="en-US" dirty="0" err="1"/>
              <a:t>E.g</a:t>
            </a:r>
            <a:r>
              <a:rPr lang="en-US" dirty="0"/>
              <a:t> the CRM software catering to the legal, financial, accounting and management sector needs of the organization.</a:t>
            </a:r>
          </a:p>
          <a:p>
            <a:pPr algn="just">
              <a:buNone/>
            </a:pPr>
            <a:endParaRPr lang="en-US" dirty="0"/>
          </a:p>
          <a:p>
            <a:pPr algn="just">
              <a:buNone/>
            </a:pPr>
            <a:r>
              <a:rPr lang="en-US" b="1" dirty="0"/>
              <a:t>6. Outsourcing CRM </a:t>
            </a:r>
            <a:endParaRPr lang="en-US" dirty="0"/>
          </a:p>
          <a:p>
            <a:pPr algn="just"/>
            <a:r>
              <a:rPr lang="en-US" dirty="0"/>
              <a:t> Outsourcing therefore has become essential for organizations to reduce its costs. </a:t>
            </a:r>
          </a:p>
          <a:p>
            <a:pPr algn="just"/>
            <a:r>
              <a:rPr lang="en-US" dirty="0"/>
              <a:t>Sales activities is one of the area where companies are giving contracts especially in the segment of generating sales force leads as it helps them in reducing sales costs through analyzing better prospects. </a:t>
            </a:r>
          </a:p>
          <a:p>
            <a:pPr algn="just">
              <a:buNone/>
            </a:pPr>
            <a:r>
              <a:rPr lang="en-US" b="1" dirty="0"/>
              <a:t> </a:t>
            </a:r>
            <a:endParaRPr lang="en-US" dirty="0"/>
          </a:p>
          <a:p>
            <a:pPr algn="just">
              <a:buNone/>
            </a:pPr>
            <a:r>
              <a:rPr lang="en-US" b="1" dirty="0"/>
              <a:t>7. Midmarket Trends</a:t>
            </a:r>
            <a:endParaRPr lang="en-US" dirty="0"/>
          </a:p>
          <a:p>
            <a:pPr algn="just"/>
            <a:r>
              <a:rPr lang="en-US" dirty="0"/>
              <a:t>The newest trend is the desire of companies to run licensed CRM applications, like Sales force, Microsoft, etc.</a:t>
            </a:r>
          </a:p>
          <a:p>
            <a:pPr algn="just"/>
            <a:r>
              <a:rPr lang="en-US" dirty="0"/>
              <a:t> Apart from this the leaders of the market today are opting more for partnerships than acquisitions like Sales Net, Net suite etc.</a:t>
            </a:r>
          </a:p>
          <a:p>
            <a:pPr algn="just"/>
            <a:r>
              <a:rPr lang="en-US" dirty="0"/>
              <a:t> CRM research also shows that all these players prefer more for flexible as well as customizable CRM.</a:t>
            </a:r>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600" dirty="0"/>
              <a:t>Software applications in the CRM market</a:t>
            </a:r>
          </a:p>
        </p:txBody>
      </p:sp>
      <p:sp>
        <p:nvSpPr>
          <p:cNvPr id="3" name="Content Placeholder 2"/>
          <p:cNvSpPr>
            <a:spLocks noGrp="1"/>
          </p:cNvSpPr>
          <p:nvPr>
            <p:ph idx="1"/>
          </p:nvPr>
        </p:nvSpPr>
        <p:spPr>
          <a:xfrm>
            <a:off x="457200" y="1143000"/>
            <a:ext cx="8229600" cy="4983163"/>
          </a:xfrm>
        </p:spPr>
        <p:txBody>
          <a:bodyPr>
            <a:normAutofit fontScale="62500" lnSpcReduction="20000"/>
          </a:bodyPr>
          <a:lstStyle/>
          <a:p>
            <a:pPr algn="just"/>
            <a:r>
              <a:rPr lang="en-US" dirty="0"/>
              <a:t>There are wide varieties of solutions available in the market for companies but they must not take CRM only as a fad. </a:t>
            </a:r>
          </a:p>
          <a:p>
            <a:pPr algn="just"/>
            <a:r>
              <a:rPr lang="en-US" dirty="0"/>
              <a:t>They must understand the requirements of their company and do the implementation in a phased manner, explaining the process and requirement to their people. </a:t>
            </a:r>
          </a:p>
          <a:p>
            <a:pPr algn="just"/>
            <a:r>
              <a:rPr lang="en-US" dirty="0"/>
              <a:t>They must also spend money based on the savings envisaged and see the trends of the market and understand the applicability and suitability of the software before opting the same for their company. </a:t>
            </a:r>
          </a:p>
          <a:p>
            <a:pPr algn="just"/>
            <a:r>
              <a:rPr lang="en-US" dirty="0"/>
              <a:t>They must select the best package available in the category which can justify the costs in the long run.</a:t>
            </a:r>
          </a:p>
          <a:p>
            <a:pPr>
              <a:buNone/>
            </a:pPr>
            <a:endParaRPr lang="en-US" dirty="0"/>
          </a:p>
          <a:p>
            <a:pPr>
              <a:buNone/>
            </a:pPr>
            <a:r>
              <a:rPr lang="en-US" dirty="0"/>
              <a:t>CRM market consists of three markets</a:t>
            </a:r>
          </a:p>
          <a:p>
            <a:pPr>
              <a:buNone/>
            </a:pPr>
            <a:endParaRPr lang="en-US" dirty="0"/>
          </a:p>
          <a:p>
            <a:pPr>
              <a:buNone/>
            </a:pPr>
            <a:r>
              <a:rPr lang="en-US" dirty="0"/>
              <a:t> (</a:t>
            </a:r>
            <a:r>
              <a:rPr lang="en-US" dirty="0" err="1"/>
              <a:t>i</a:t>
            </a:r>
            <a:r>
              <a:rPr lang="en-US" dirty="0"/>
              <a:t>) Large Business Enterprises </a:t>
            </a:r>
          </a:p>
          <a:p>
            <a:pPr>
              <a:buNone/>
            </a:pPr>
            <a:r>
              <a:rPr lang="en-US" dirty="0"/>
              <a:t>(ii) Mid-Market Enterprises</a:t>
            </a:r>
          </a:p>
          <a:p>
            <a:pPr>
              <a:buNone/>
            </a:pPr>
            <a:r>
              <a:rPr lang="en-US" dirty="0"/>
              <a:t>(iii) Small Market Enterprises</a:t>
            </a:r>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66801" y="1524000"/>
          <a:ext cx="7086600" cy="2971801"/>
        </p:xfrm>
        <a:graphic>
          <a:graphicData uri="http://schemas.openxmlformats.org/drawingml/2006/table">
            <a:tbl>
              <a:tblPr/>
              <a:tblGrid>
                <a:gridCol w="2339915">
                  <a:extLst>
                    <a:ext uri="{9D8B030D-6E8A-4147-A177-3AD203B41FA5}">
                      <a16:colId xmlns:a16="http://schemas.microsoft.com/office/drawing/2014/main" val="20000"/>
                    </a:ext>
                  </a:extLst>
                </a:gridCol>
                <a:gridCol w="2406770">
                  <a:extLst>
                    <a:ext uri="{9D8B030D-6E8A-4147-A177-3AD203B41FA5}">
                      <a16:colId xmlns:a16="http://schemas.microsoft.com/office/drawing/2014/main" val="20001"/>
                    </a:ext>
                  </a:extLst>
                </a:gridCol>
                <a:gridCol w="2339915">
                  <a:extLst>
                    <a:ext uri="{9D8B030D-6E8A-4147-A177-3AD203B41FA5}">
                      <a16:colId xmlns:a16="http://schemas.microsoft.com/office/drawing/2014/main" val="20002"/>
                    </a:ext>
                  </a:extLst>
                </a:gridCol>
              </a:tblGrid>
              <a:tr h="424543">
                <a:tc gridSpan="3">
                  <a:txBody>
                    <a:bodyPr/>
                    <a:lstStyle/>
                    <a:p>
                      <a:pPr marL="0" marR="0" algn="ctr">
                        <a:lnSpc>
                          <a:spcPct val="200000"/>
                        </a:lnSpc>
                        <a:spcBef>
                          <a:spcPts val="0"/>
                        </a:spcBef>
                        <a:spcAft>
                          <a:spcPts val="0"/>
                        </a:spcAft>
                        <a:tabLst>
                          <a:tab pos="228600" algn="l"/>
                        </a:tabLst>
                      </a:pPr>
                      <a:r>
                        <a:rPr lang="en-US" sz="1200" b="1" dirty="0">
                          <a:latin typeface="Times New Roman"/>
                          <a:ea typeface="Times New Roman"/>
                        </a:rPr>
                        <a:t>Table 1.1: MAJOR SOFTWARE PLAYERS</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24543">
                <a:tc>
                  <a:txBody>
                    <a:bodyPr/>
                    <a:lstStyle/>
                    <a:p>
                      <a:pPr marL="0" marR="0" algn="just">
                        <a:lnSpc>
                          <a:spcPct val="200000"/>
                        </a:lnSpc>
                        <a:spcBef>
                          <a:spcPts val="0"/>
                        </a:spcBef>
                        <a:spcAft>
                          <a:spcPts val="0"/>
                        </a:spcAft>
                        <a:tabLst>
                          <a:tab pos="228600" algn="l"/>
                        </a:tabLst>
                      </a:pPr>
                      <a:r>
                        <a:rPr lang="en-US" sz="1200" b="1">
                          <a:latin typeface="Times New Roman"/>
                          <a:ea typeface="Times New Roman"/>
                        </a:rPr>
                        <a:t>Large Business Enterprises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b="1">
                          <a:latin typeface="Times New Roman"/>
                          <a:ea typeface="Times New Roman"/>
                        </a:rPr>
                        <a:t>Mid Market Enterprises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b="1">
                          <a:latin typeface="Times New Roman"/>
                          <a:ea typeface="Times New Roman"/>
                        </a:rPr>
                        <a:t>Small Market Enterprises</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4543">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Oracle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Microsoft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Microsoft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4543">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SAP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SAP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Onyx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4543">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Salesforce.com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Salesforce.com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Netsuite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4543">
                <a:tc>
                  <a:txBody>
                    <a:bodyPr/>
                    <a:lstStyle/>
                    <a:p>
                      <a:pPr marL="0" marR="0" algn="just">
                        <a:lnSpc>
                          <a:spcPct val="200000"/>
                        </a:lnSpc>
                        <a:spcBef>
                          <a:spcPts val="0"/>
                        </a:spcBef>
                        <a:spcAft>
                          <a:spcPts val="0"/>
                        </a:spcAft>
                        <a:tabLst>
                          <a:tab pos="228600" algn="l"/>
                        </a:tabLst>
                      </a:pPr>
                      <a:r>
                        <a:rPr lang="en-US" sz="1200" dirty="0" err="1">
                          <a:latin typeface="Times New Roman"/>
                          <a:ea typeface="Times New Roman"/>
                        </a:rPr>
                        <a:t>Peoplesoft</a:t>
                      </a: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Peoplesoft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4543">
                <a:tc>
                  <a:txBody>
                    <a:bodyPr/>
                    <a:lstStyle/>
                    <a:p>
                      <a:pPr marL="0" marR="0" algn="just">
                        <a:lnSpc>
                          <a:spcPct val="200000"/>
                        </a:lnSpc>
                        <a:spcBef>
                          <a:spcPts val="0"/>
                        </a:spcBef>
                        <a:spcAft>
                          <a:spcPts val="0"/>
                        </a:spcAft>
                        <a:tabLst>
                          <a:tab pos="228600" algn="l"/>
                        </a:tabLst>
                      </a:pP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r>
                        <a:rPr lang="en-US" sz="1200">
                          <a:latin typeface="Times New Roman"/>
                          <a:ea typeface="Times New Roman"/>
                        </a:rPr>
                        <a:t>Siebel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200000"/>
                        </a:lnSpc>
                        <a:spcBef>
                          <a:spcPts val="0"/>
                        </a:spcBef>
                        <a:spcAft>
                          <a:spcPts val="0"/>
                        </a:spcAft>
                        <a:tabLst>
                          <a:tab pos="228600" algn="l"/>
                        </a:tabLst>
                      </a:pPr>
                      <a:endParaRPr lang="en-U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6625" name="Rectangle 1"/>
          <p:cNvSpPr>
            <a:spLocks noChangeArrowheads="1"/>
          </p:cNvSpPr>
          <p:nvPr/>
        </p:nvSpPr>
        <p:spPr bwMode="auto">
          <a:xfrm>
            <a:off x="2790494" y="5223302"/>
            <a:ext cx="3153106"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Lst>
            </a:pP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28600" algn="l"/>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Table 1.1: MAJOR SOFTWARE PLAYERS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Large Business Enterprises</a:t>
            </a:r>
          </a:p>
        </p:txBody>
      </p:sp>
      <p:sp>
        <p:nvSpPr>
          <p:cNvPr id="3" name="Content Placeholder 2"/>
          <p:cNvSpPr>
            <a:spLocks noGrp="1"/>
          </p:cNvSpPr>
          <p:nvPr>
            <p:ph idx="1"/>
          </p:nvPr>
        </p:nvSpPr>
        <p:spPr/>
        <p:txBody>
          <a:bodyPr>
            <a:normAutofit fontScale="70000" lnSpcReduction="20000"/>
          </a:bodyPr>
          <a:lstStyle/>
          <a:p>
            <a:pPr>
              <a:buNone/>
            </a:pPr>
            <a:endParaRPr lang="en-US" dirty="0"/>
          </a:p>
          <a:p>
            <a:pPr>
              <a:buNone/>
            </a:pPr>
            <a:r>
              <a:rPr lang="en-US" b="1" dirty="0"/>
              <a:t>Major players </a:t>
            </a:r>
            <a:endParaRPr lang="en-US" dirty="0"/>
          </a:p>
          <a:p>
            <a:pPr>
              <a:buNone/>
            </a:pPr>
            <a:r>
              <a:rPr lang="en-US" b="1" dirty="0"/>
              <a:t>Oracle</a:t>
            </a:r>
            <a:endParaRPr lang="en-US" dirty="0"/>
          </a:p>
          <a:p>
            <a:pPr algn="just">
              <a:buNone/>
            </a:pPr>
            <a:br>
              <a:rPr lang="en-US" dirty="0"/>
            </a:br>
            <a:r>
              <a:rPr lang="en-US" dirty="0"/>
              <a:t>Oracle excels in the large business market due to its hosted CRM, data integration, functionality and customer satisfaction. It is the option of on premise CRM which has made it successful in its sector. Its quality have helped it to stay on par with its competitors and excel further in this sector.</a:t>
            </a:r>
          </a:p>
          <a:p>
            <a:pPr algn="just">
              <a:buNone/>
            </a:pPr>
            <a:r>
              <a:rPr lang="en-US" b="1" dirty="0"/>
              <a:t>SAP</a:t>
            </a:r>
          </a:p>
          <a:p>
            <a:pPr algn="just">
              <a:buNone/>
            </a:pPr>
            <a:r>
              <a:rPr lang="en-US" dirty="0"/>
              <a:t>     The success of SAP is based on their expertise in boosting the CRM efficiency and functionality in organizations. This effort of satisfying its clients has resulted in capturing large number of large corporations as its clients. Its growth in this sector is phenomenal and at present its share in this sector is 13 percent. </a:t>
            </a:r>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Large Business Enterprises</a:t>
            </a:r>
          </a:p>
        </p:txBody>
      </p:sp>
      <p:sp>
        <p:nvSpPr>
          <p:cNvPr id="3" name="Content Placeholder 2"/>
          <p:cNvSpPr>
            <a:spLocks noGrp="1"/>
          </p:cNvSpPr>
          <p:nvPr>
            <p:ph idx="1"/>
          </p:nvPr>
        </p:nvSpPr>
        <p:spPr/>
        <p:txBody>
          <a:bodyPr>
            <a:normAutofit fontScale="70000" lnSpcReduction="20000"/>
          </a:bodyPr>
          <a:lstStyle/>
          <a:p>
            <a:pPr>
              <a:buNone/>
            </a:pPr>
            <a:r>
              <a:rPr lang="en-US" b="1" dirty="0"/>
              <a:t>Salesforce.com</a:t>
            </a:r>
            <a:br>
              <a:rPr lang="en-US" dirty="0"/>
            </a:br>
            <a:br>
              <a:rPr lang="en-US" dirty="0"/>
            </a:br>
            <a:r>
              <a:rPr lang="en-US" dirty="0"/>
              <a:t>The acceptance of Sales force.com is gaining day by day with the advent of internet, still it is behind large competitors like Oracle etc. It also commands a sizeable share in the CRM market of large companies but still most of its sales come from it’s product on- demand CRM which has been accepted well in the market because of its features and application</a:t>
            </a:r>
          </a:p>
          <a:p>
            <a:pPr>
              <a:buNone/>
            </a:pPr>
            <a:endParaRPr lang="en-US" dirty="0"/>
          </a:p>
          <a:p>
            <a:pPr>
              <a:buNone/>
            </a:pPr>
            <a:r>
              <a:rPr lang="en-US" b="1" dirty="0"/>
              <a:t>PeopleSoft</a:t>
            </a:r>
            <a:br>
              <a:rPr lang="en-US" dirty="0"/>
            </a:br>
            <a:br>
              <a:rPr lang="en-US" dirty="0"/>
            </a:br>
            <a:r>
              <a:rPr lang="en-US" dirty="0"/>
              <a:t>PeopleSoft is known more for its functionality and Customer satisfaction. Its cost of ownership is low and has an ease of integrating all the processes in the organization. Its revenues from this sector are not much as its focus is more on small businesses but it has established its footing in this category.</a:t>
            </a:r>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Mid-Market</a:t>
            </a:r>
          </a:p>
        </p:txBody>
      </p:sp>
      <p:sp>
        <p:nvSpPr>
          <p:cNvPr id="3" name="Content Placeholder 2"/>
          <p:cNvSpPr>
            <a:spLocks noGrp="1"/>
          </p:cNvSpPr>
          <p:nvPr>
            <p:ph idx="1"/>
          </p:nvPr>
        </p:nvSpPr>
        <p:spPr>
          <a:xfrm>
            <a:off x="457200" y="1219200"/>
            <a:ext cx="8229600" cy="5257800"/>
          </a:xfrm>
        </p:spPr>
        <p:txBody>
          <a:bodyPr>
            <a:normAutofit fontScale="25000" lnSpcReduction="20000"/>
          </a:bodyPr>
          <a:lstStyle/>
          <a:p>
            <a:pPr>
              <a:buNone/>
            </a:pPr>
            <a:r>
              <a:rPr lang="en-US" dirty="0"/>
              <a:t>        </a:t>
            </a:r>
            <a:r>
              <a:rPr lang="en-US" sz="8000" dirty="0"/>
              <a:t>Midmarket companies are companies that are earning revenues in between $100 million and $1 billion. This is a market where CRM will be able to give the maximum dividends in terms of growth and productivity in organizations. Vendors are therefore trying their best to capture this market as this is where the focus is more on creating new trends and the management are aggressive enough to bring results because of its dynamism. </a:t>
            </a:r>
          </a:p>
          <a:p>
            <a:pPr>
              <a:buNone/>
            </a:pPr>
            <a:r>
              <a:rPr lang="en-US" sz="8000" dirty="0"/>
              <a:t> </a:t>
            </a:r>
          </a:p>
          <a:p>
            <a:pPr>
              <a:buNone/>
            </a:pPr>
            <a:r>
              <a:rPr lang="en-US" sz="8000" b="1" dirty="0"/>
              <a:t> PeopleSoft</a:t>
            </a:r>
            <a:br>
              <a:rPr lang="en-US" sz="8000" dirty="0"/>
            </a:br>
            <a:br>
              <a:rPr lang="en-US" sz="8000" dirty="0"/>
            </a:br>
            <a:r>
              <a:rPr lang="en-US" sz="8000" dirty="0"/>
              <a:t>PeopleSoft Enterprise One as a product has been very successful and has been accepted well among the companies in the mid market. Today it accounts for the highest number of CRM users and has resulted in the high growth of the company.</a:t>
            </a:r>
          </a:p>
          <a:p>
            <a:pPr>
              <a:buNone/>
            </a:pPr>
            <a:r>
              <a:rPr lang="en-US" sz="8000" b="1" dirty="0"/>
              <a:t>Salesforce.com</a:t>
            </a:r>
            <a:br>
              <a:rPr lang="en-US" sz="8000" dirty="0"/>
            </a:br>
            <a:br>
              <a:rPr lang="en-US" sz="8000" dirty="0"/>
            </a:br>
            <a:r>
              <a:rPr lang="en-US" sz="8000" dirty="0"/>
              <a:t>In the mid-market the revenues earned by Salesforce.com is small but it is having a high growth with the advent of internet as well as changed market conditions. The salient feature of Sales force.com is its integrative platform as well as its ability for customization.</a:t>
            </a:r>
          </a:p>
          <a:p>
            <a:pPr>
              <a:buNone/>
            </a:pPr>
            <a:br>
              <a:rPr lang="en-US" dirty="0"/>
            </a:b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r>
              <a:rPr lang="en-US" dirty="0"/>
              <a:t>Mid-Market</a:t>
            </a:r>
          </a:p>
        </p:txBody>
      </p:sp>
      <p:sp>
        <p:nvSpPr>
          <p:cNvPr id="3" name="Content Placeholder 2"/>
          <p:cNvSpPr>
            <a:spLocks noGrp="1"/>
          </p:cNvSpPr>
          <p:nvPr>
            <p:ph idx="1"/>
          </p:nvPr>
        </p:nvSpPr>
        <p:spPr>
          <a:xfrm>
            <a:off x="228600" y="685800"/>
            <a:ext cx="8458200" cy="5943600"/>
          </a:xfrm>
        </p:spPr>
        <p:txBody>
          <a:bodyPr>
            <a:noAutofit/>
          </a:bodyPr>
          <a:lstStyle/>
          <a:p>
            <a:pPr>
              <a:buNone/>
            </a:pPr>
            <a:r>
              <a:rPr lang="en-US" sz="2000" b="1" dirty="0"/>
              <a:t>Siebel </a:t>
            </a:r>
            <a:br>
              <a:rPr lang="en-US" sz="2000" dirty="0"/>
            </a:br>
            <a:r>
              <a:rPr lang="en-US" sz="2000" dirty="0"/>
              <a:t>The success of the Siebel software lies in the integration of Up Shot into its software as it gave a big boost in the efficiency and functioning of mid market companies. Today, 30 percent of its overall profits come from midmarket companies and this is based on the sales of On Demand, Siebel Enterprise Product and Midmarket suite.</a:t>
            </a:r>
          </a:p>
          <a:p>
            <a:pPr>
              <a:buNone/>
            </a:pPr>
            <a:r>
              <a:rPr lang="en-US" sz="2000" b="1" dirty="0"/>
              <a:t>Microsoft</a:t>
            </a:r>
            <a:br>
              <a:rPr lang="en-US" sz="2000" dirty="0"/>
            </a:br>
            <a:r>
              <a:rPr lang="en-US" sz="2000" dirty="0"/>
              <a:t>The focus of Microsoft is on the retention of customers and today this is the pertinent need of organization in today’s business scenario. It is the best CRM provider today and has proven results in the companies where it has been installed and today it has a number of installations and a fair share in the mid market. </a:t>
            </a:r>
          </a:p>
          <a:p>
            <a:pPr>
              <a:buNone/>
            </a:pPr>
            <a:r>
              <a:rPr lang="en-US" sz="2000" b="1" dirty="0"/>
              <a:t>SAP </a:t>
            </a:r>
            <a:br>
              <a:rPr lang="en-US" sz="2000" dirty="0"/>
            </a:br>
            <a:br>
              <a:rPr lang="en-US" sz="2000" dirty="0"/>
            </a:br>
            <a:r>
              <a:rPr lang="en-US" sz="2000" dirty="0" err="1"/>
              <a:t>SAP</a:t>
            </a:r>
            <a:r>
              <a:rPr lang="en-US" sz="2000" dirty="0"/>
              <a:t> is today emerging as a leader in the CRM market and have around 10 percent share in the midmarket. It is emerging fast as a leader in the overall CRM market even though the companies using this product are less in numbers. Its usefulness is helping it to gain mid-market shares. </a:t>
            </a:r>
          </a:p>
          <a:p>
            <a:pPr>
              <a:buNone/>
            </a:pPr>
            <a:endParaRPr lang="en-US" sz="2000"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3DC1-2E29-4CEB-A779-2FF7B8EDBCA1}"/>
              </a:ext>
            </a:extLst>
          </p:cNvPr>
          <p:cNvSpPr>
            <a:spLocks noGrp="1"/>
          </p:cNvSpPr>
          <p:nvPr>
            <p:ph type="title"/>
          </p:nvPr>
        </p:nvSpPr>
        <p:spPr/>
        <p:txBody>
          <a:bodyPr/>
          <a:lstStyle/>
          <a:p>
            <a:r>
              <a:rPr lang="en-IN" dirty="0"/>
              <a:t>Concept of CRM</a:t>
            </a:r>
          </a:p>
        </p:txBody>
      </p:sp>
      <p:sp>
        <p:nvSpPr>
          <p:cNvPr id="3" name="Content Placeholder 2">
            <a:extLst>
              <a:ext uri="{FF2B5EF4-FFF2-40B4-BE49-F238E27FC236}">
                <a16:creationId xmlns:a16="http://schemas.microsoft.com/office/drawing/2014/main" id="{024A1FC1-1BFF-4A4C-988E-A23CDC14D7CD}"/>
              </a:ext>
            </a:extLst>
          </p:cNvPr>
          <p:cNvSpPr>
            <a:spLocks noGrp="1"/>
          </p:cNvSpPr>
          <p:nvPr>
            <p:ph idx="1"/>
          </p:nvPr>
        </p:nvSpPr>
        <p:spPr/>
        <p:txBody>
          <a:bodyPr/>
          <a:lstStyle/>
          <a:p>
            <a:r>
              <a:rPr lang="en-IN" dirty="0"/>
              <a:t>Shift from sellers mkt to buyers mkt</a:t>
            </a:r>
          </a:p>
          <a:p>
            <a:r>
              <a:rPr lang="en-IN" dirty="0"/>
              <a:t>CRM combination of </a:t>
            </a:r>
          </a:p>
          <a:p>
            <a:pPr lvl="1"/>
            <a:r>
              <a:rPr lang="en-IN" dirty="0"/>
              <a:t>Growing customers</a:t>
            </a:r>
          </a:p>
          <a:p>
            <a:pPr lvl="1"/>
            <a:r>
              <a:rPr lang="en-IN" dirty="0"/>
              <a:t>Retaining old ones</a:t>
            </a:r>
          </a:p>
          <a:p>
            <a:pPr lvl="1"/>
            <a:r>
              <a:rPr lang="en-IN" dirty="0"/>
              <a:t>Understanding their requirements</a:t>
            </a:r>
          </a:p>
          <a:p>
            <a:pPr lvl="1"/>
            <a:r>
              <a:rPr lang="en-IN" dirty="0"/>
              <a:t>Customer focus- people, process and technology</a:t>
            </a:r>
          </a:p>
        </p:txBody>
      </p:sp>
      <p:sp>
        <p:nvSpPr>
          <p:cNvPr id="4" name="Footer Placeholder 3">
            <a:extLst>
              <a:ext uri="{FF2B5EF4-FFF2-40B4-BE49-F238E27FC236}">
                <a16:creationId xmlns:a16="http://schemas.microsoft.com/office/drawing/2014/main" id="{16C17840-F8D0-477E-8363-EB1BD2686190}"/>
              </a:ext>
            </a:extLst>
          </p:cNvPr>
          <p:cNvSpPr>
            <a:spLocks noGrp="1"/>
          </p:cNvSpPr>
          <p:nvPr>
            <p:ph type="ftr" sz="quarter" idx="11"/>
          </p:nvPr>
        </p:nvSpPr>
        <p:spPr/>
        <p:txBody>
          <a:bodyPr/>
          <a:lstStyle/>
          <a:p>
            <a:r>
              <a:rPr lang="en-IN"/>
              <a:t>© Oxford University Press 2015. All rights reserved.</a:t>
            </a:r>
          </a:p>
        </p:txBody>
      </p:sp>
    </p:spTree>
    <p:extLst>
      <p:ext uri="{BB962C8B-B14F-4D97-AF65-F5344CB8AC3E}">
        <p14:creationId xmlns:p14="http://schemas.microsoft.com/office/powerpoint/2010/main" val="39152370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Small Business market</a:t>
            </a:r>
          </a:p>
        </p:txBody>
      </p:sp>
      <p:sp>
        <p:nvSpPr>
          <p:cNvPr id="3" name="Content Placeholder 2"/>
          <p:cNvSpPr>
            <a:spLocks noGrp="1"/>
          </p:cNvSpPr>
          <p:nvPr>
            <p:ph idx="1"/>
          </p:nvPr>
        </p:nvSpPr>
        <p:spPr/>
        <p:txBody>
          <a:bodyPr>
            <a:normAutofit fontScale="70000" lnSpcReduction="20000"/>
          </a:bodyPr>
          <a:lstStyle/>
          <a:p>
            <a:pPr algn="just">
              <a:buNone/>
            </a:pPr>
            <a:br>
              <a:rPr lang="en-US" dirty="0"/>
            </a:br>
            <a:r>
              <a:rPr lang="en-US" dirty="0"/>
              <a:t>Major players are currently are also trying to cater to smaller businesses. This market sector can be tremendously profitable provided vendors know just how to tap it. The change in the CRM trends has resulted in taking attention of this market by the leaders in the field who are interested to capture this new market because of its future potential. </a:t>
            </a:r>
          </a:p>
          <a:p>
            <a:pPr>
              <a:buNone/>
            </a:pPr>
            <a:br>
              <a:rPr lang="en-US" dirty="0"/>
            </a:br>
            <a:r>
              <a:rPr lang="en-US" b="1" dirty="0"/>
              <a:t>Microsoft</a:t>
            </a:r>
            <a:br>
              <a:rPr lang="en-US" dirty="0"/>
            </a:br>
            <a:br>
              <a:rPr lang="en-US" dirty="0"/>
            </a:br>
            <a:r>
              <a:rPr lang="en-US" dirty="0"/>
              <a:t>In this sector , Microsoft’s growth is phenomenal and it is a also a leader in this category. The cost of this software as well as the server requirements are high, but most of the small business enterprises have been attracted towards it due to its ease of integration and usefulness and effectiveness to the company.</a:t>
            </a:r>
          </a:p>
          <a:p>
            <a:pPr>
              <a:buNone/>
            </a:pPr>
            <a:r>
              <a:rPr lang="en-US" b="1" dirty="0"/>
              <a:t> </a:t>
            </a:r>
            <a:endParaRPr lang="en-US" dirty="0"/>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Small market</a:t>
            </a:r>
          </a:p>
        </p:txBody>
      </p:sp>
      <p:sp>
        <p:nvSpPr>
          <p:cNvPr id="3" name="Content Placeholder 2"/>
          <p:cNvSpPr>
            <a:spLocks noGrp="1"/>
          </p:cNvSpPr>
          <p:nvPr>
            <p:ph idx="1"/>
          </p:nvPr>
        </p:nvSpPr>
        <p:spPr/>
        <p:txBody>
          <a:bodyPr>
            <a:normAutofit fontScale="77500" lnSpcReduction="20000"/>
          </a:bodyPr>
          <a:lstStyle/>
          <a:p>
            <a:pPr>
              <a:buNone/>
            </a:pPr>
            <a:r>
              <a:rPr lang="en-US" b="1" dirty="0"/>
              <a:t>Onyx </a:t>
            </a:r>
            <a:br>
              <a:rPr lang="en-US" dirty="0"/>
            </a:br>
            <a:r>
              <a:rPr lang="en-US" dirty="0"/>
              <a:t>In the small business market, Onyx is a big player and its acceptability has been high as it caters mostly to the midmarket, especially in the public sector.</a:t>
            </a:r>
          </a:p>
          <a:p>
            <a:pPr>
              <a:buNone/>
            </a:pPr>
            <a:endParaRPr lang="en-US" b="1" dirty="0"/>
          </a:p>
          <a:p>
            <a:pPr>
              <a:buNone/>
            </a:pPr>
            <a:r>
              <a:rPr lang="en-US" b="1" dirty="0"/>
              <a:t>Net Suite</a:t>
            </a:r>
          </a:p>
          <a:p>
            <a:pPr>
              <a:buNone/>
            </a:pPr>
            <a:endParaRPr lang="en-US" dirty="0"/>
          </a:p>
          <a:p>
            <a:pPr>
              <a:buNone/>
            </a:pPr>
            <a:r>
              <a:rPr lang="en-US" dirty="0"/>
              <a:t>     Net Suite’s strength lies in its property of customization as well as its ease of integration and has been growing phenomenally in this sector. It caters mostly to small companies who are interested in finding better solutions. </a:t>
            </a:r>
          </a:p>
          <a:p>
            <a:pPr>
              <a:buNone/>
            </a:pPr>
            <a:r>
              <a:rPr lang="en-US" dirty="0"/>
              <a:t> </a:t>
            </a:r>
          </a:p>
          <a:p>
            <a:pPr>
              <a:buNone/>
            </a:pPr>
            <a:r>
              <a:rPr lang="en-US" dirty="0"/>
              <a:t> </a:t>
            </a:r>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893C8-FD38-4065-8C0C-28703CDB86CB}"/>
              </a:ext>
            </a:extLst>
          </p:cNvPr>
          <p:cNvSpPr>
            <a:spLocks noGrp="1"/>
          </p:cNvSpPr>
          <p:nvPr>
            <p:ph type="title"/>
          </p:nvPr>
        </p:nvSpPr>
        <p:spPr/>
        <p:txBody>
          <a:bodyPr/>
          <a:lstStyle/>
          <a:p>
            <a:r>
              <a:rPr lang="en-IN" dirty="0"/>
              <a:t>Relationship as a marketing tool</a:t>
            </a:r>
          </a:p>
        </p:txBody>
      </p:sp>
      <p:sp>
        <p:nvSpPr>
          <p:cNvPr id="3" name="Content Placeholder 2">
            <a:extLst>
              <a:ext uri="{FF2B5EF4-FFF2-40B4-BE49-F238E27FC236}">
                <a16:creationId xmlns:a16="http://schemas.microsoft.com/office/drawing/2014/main" id="{6895C53A-8C44-4E77-98F1-E4FAF5E79D94}"/>
              </a:ext>
            </a:extLst>
          </p:cNvPr>
          <p:cNvSpPr>
            <a:spLocks noGrp="1"/>
          </p:cNvSpPr>
          <p:nvPr>
            <p:ph idx="1"/>
          </p:nvPr>
        </p:nvSpPr>
        <p:spPr/>
        <p:txBody>
          <a:bodyPr/>
          <a:lstStyle/>
          <a:p>
            <a:r>
              <a:rPr lang="en-IN" dirty="0"/>
              <a:t>Early 1950’s- Mkt Mix- 4P’s</a:t>
            </a:r>
          </a:p>
          <a:p>
            <a:r>
              <a:rPr lang="en-IN" dirty="0"/>
              <a:t>21C- trend changed- Saturated mkt, competition, customer choices and awareness</a:t>
            </a:r>
          </a:p>
          <a:p>
            <a:r>
              <a:rPr lang="en-IN" dirty="0"/>
              <a:t>Relationship marketing</a:t>
            </a:r>
          </a:p>
          <a:p>
            <a:pPr lvl="1"/>
            <a:r>
              <a:rPr lang="en-IN" dirty="0"/>
              <a:t>Optimising relations with customers</a:t>
            </a:r>
          </a:p>
          <a:p>
            <a:pPr lvl="1"/>
            <a:r>
              <a:rPr lang="en-IN" dirty="0"/>
              <a:t>Utilising various tools and techniques</a:t>
            </a:r>
          </a:p>
        </p:txBody>
      </p:sp>
      <p:sp>
        <p:nvSpPr>
          <p:cNvPr id="4" name="Footer Placeholder 3">
            <a:extLst>
              <a:ext uri="{FF2B5EF4-FFF2-40B4-BE49-F238E27FC236}">
                <a16:creationId xmlns:a16="http://schemas.microsoft.com/office/drawing/2014/main" id="{6E9B4154-3B54-49D9-9963-0ED204D54ED9}"/>
              </a:ext>
            </a:extLst>
          </p:cNvPr>
          <p:cNvSpPr>
            <a:spLocks noGrp="1"/>
          </p:cNvSpPr>
          <p:nvPr>
            <p:ph type="ftr" sz="quarter" idx="11"/>
          </p:nvPr>
        </p:nvSpPr>
        <p:spPr/>
        <p:txBody>
          <a:bodyPr/>
          <a:lstStyle/>
          <a:p>
            <a:r>
              <a:rPr lang="en-IN"/>
              <a:t>© Oxford University Press 2015. All rights reserved.</a:t>
            </a:r>
          </a:p>
        </p:txBody>
      </p:sp>
    </p:spTree>
    <p:extLst>
      <p:ext uri="{BB962C8B-B14F-4D97-AF65-F5344CB8AC3E}">
        <p14:creationId xmlns:p14="http://schemas.microsoft.com/office/powerpoint/2010/main" val="2403407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F1F2B-58F9-4CE6-935B-B566C5DAD434}"/>
              </a:ext>
            </a:extLst>
          </p:cNvPr>
          <p:cNvSpPr>
            <a:spLocks noGrp="1"/>
          </p:cNvSpPr>
          <p:nvPr>
            <p:ph type="title"/>
          </p:nvPr>
        </p:nvSpPr>
        <p:spPr/>
        <p:txBody>
          <a:bodyPr/>
          <a:lstStyle/>
          <a:p>
            <a:r>
              <a:rPr lang="en-IN" dirty="0"/>
              <a:t>Relationship Marketing</a:t>
            </a:r>
          </a:p>
        </p:txBody>
      </p:sp>
      <p:sp>
        <p:nvSpPr>
          <p:cNvPr id="3" name="Content Placeholder 2">
            <a:extLst>
              <a:ext uri="{FF2B5EF4-FFF2-40B4-BE49-F238E27FC236}">
                <a16:creationId xmlns:a16="http://schemas.microsoft.com/office/drawing/2014/main" id="{972C706E-7A78-4327-AEB5-9C03CEEA6B15}"/>
              </a:ext>
            </a:extLst>
          </p:cNvPr>
          <p:cNvSpPr>
            <a:spLocks noGrp="1"/>
          </p:cNvSpPr>
          <p:nvPr>
            <p:ph idx="1"/>
          </p:nvPr>
        </p:nvSpPr>
        <p:spPr/>
        <p:txBody>
          <a:bodyPr/>
          <a:lstStyle/>
          <a:p>
            <a:r>
              <a:rPr lang="en-IN" dirty="0"/>
              <a:t>Relationship Marketing  is a concept found by Leonard Berry in 1983.</a:t>
            </a:r>
          </a:p>
          <a:p>
            <a:r>
              <a:rPr lang="en-IN" dirty="0"/>
              <a:t>It involves inviting, maintaining and improving customer relations.</a:t>
            </a:r>
          </a:p>
          <a:p>
            <a:r>
              <a:rPr lang="en-IN" dirty="0"/>
              <a:t>Companies started engaging in more </a:t>
            </a:r>
            <a:r>
              <a:rPr lang="en-IN" b="1" dirty="0"/>
              <a:t>meaningful dialogues </a:t>
            </a:r>
            <a:r>
              <a:rPr lang="en-IN" dirty="0"/>
              <a:t>for </a:t>
            </a:r>
            <a:r>
              <a:rPr lang="en-IN" b="1" dirty="0"/>
              <a:t>sustained relationships.</a:t>
            </a:r>
          </a:p>
        </p:txBody>
      </p:sp>
      <p:sp>
        <p:nvSpPr>
          <p:cNvPr id="4" name="Footer Placeholder 3">
            <a:extLst>
              <a:ext uri="{FF2B5EF4-FFF2-40B4-BE49-F238E27FC236}">
                <a16:creationId xmlns:a16="http://schemas.microsoft.com/office/drawing/2014/main" id="{618400F9-8D4D-4D91-A418-FFB9E2FDE4B8}"/>
              </a:ext>
            </a:extLst>
          </p:cNvPr>
          <p:cNvSpPr>
            <a:spLocks noGrp="1"/>
          </p:cNvSpPr>
          <p:nvPr>
            <p:ph type="ftr" sz="quarter" idx="11"/>
          </p:nvPr>
        </p:nvSpPr>
        <p:spPr/>
        <p:txBody>
          <a:bodyPr/>
          <a:lstStyle/>
          <a:p>
            <a:r>
              <a:rPr lang="en-IN"/>
              <a:t>© Oxford University Press 2015. All rights reserved.</a:t>
            </a:r>
          </a:p>
        </p:txBody>
      </p:sp>
    </p:spTree>
    <p:extLst>
      <p:ext uri="{BB962C8B-B14F-4D97-AF65-F5344CB8AC3E}">
        <p14:creationId xmlns:p14="http://schemas.microsoft.com/office/powerpoint/2010/main" val="3876322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Relationship Marketing</a:t>
            </a:r>
          </a:p>
        </p:txBody>
      </p:sp>
      <p:sp>
        <p:nvSpPr>
          <p:cNvPr id="3" name="Content Placeholder 2"/>
          <p:cNvSpPr>
            <a:spLocks noGrp="1"/>
          </p:cNvSpPr>
          <p:nvPr>
            <p:ph idx="1"/>
          </p:nvPr>
        </p:nvSpPr>
        <p:spPr/>
        <p:txBody>
          <a:bodyPr>
            <a:normAutofit/>
          </a:bodyPr>
          <a:lstStyle/>
          <a:p>
            <a:pPr algn="just"/>
            <a:r>
              <a:rPr lang="en-US" sz="2800" b="1" u="sng" dirty="0"/>
              <a:t>Outcomes</a:t>
            </a:r>
          </a:p>
          <a:p>
            <a:pPr algn="just"/>
            <a:r>
              <a:rPr lang="en-US" sz="2800" dirty="0"/>
              <a:t>A tool for </a:t>
            </a:r>
            <a:r>
              <a:rPr lang="en-US" sz="2800" b="1" dirty="0"/>
              <a:t>differentiating</a:t>
            </a:r>
            <a:r>
              <a:rPr lang="en-US" sz="2800" dirty="0"/>
              <a:t> their products and services. </a:t>
            </a:r>
          </a:p>
          <a:p>
            <a:pPr algn="just"/>
            <a:r>
              <a:rPr lang="en-US" sz="2800" dirty="0"/>
              <a:t>This led to the creation of </a:t>
            </a:r>
            <a:r>
              <a:rPr lang="en-US" sz="2800" b="1" dirty="0"/>
              <a:t>brand loyal customers </a:t>
            </a:r>
            <a:r>
              <a:rPr lang="en-US" sz="2800" dirty="0"/>
              <a:t>in the long run and proved beneficial for company’s growth.</a:t>
            </a:r>
          </a:p>
          <a:p>
            <a:pPr algn="just"/>
            <a:r>
              <a:rPr lang="en-US" sz="2800" dirty="0"/>
              <a:t>Relationships are important and </a:t>
            </a:r>
            <a:r>
              <a:rPr lang="en-US" sz="2800" b="1" dirty="0"/>
              <a:t>customer value </a:t>
            </a:r>
            <a:r>
              <a:rPr lang="en-US" sz="2800" dirty="0"/>
              <a:t>is built on </a:t>
            </a:r>
            <a:r>
              <a:rPr lang="en-US" sz="2800" b="1" dirty="0"/>
              <a:t>customer retention</a:t>
            </a:r>
            <a:r>
              <a:rPr lang="en-US" sz="2800" dirty="0"/>
              <a:t>.</a:t>
            </a:r>
          </a:p>
          <a:p>
            <a:pPr algn="just"/>
            <a:r>
              <a:rPr lang="en-US" sz="2800" dirty="0"/>
              <a:t>Increases the </a:t>
            </a:r>
            <a:r>
              <a:rPr lang="en-US" sz="2800" b="1" dirty="0"/>
              <a:t>life time value of customers</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extLst>
      <p:ext uri="{BB962C8B-B14F-4D97-AF65-F5344CB8AC3E}">
        <p14:creationId xmlns:p14="http://schemas.microsoft.com/office/powerpoint/2010/main" val="3014457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ChangeArrowheads="1"/>
          </p:cNvSpPr>
          <p:nvPr/>
        </p:nvSpPr>
        <p:spPr bwMode="auto">
          <a:xfrm>
            <a:off x="3009900" y="2019300"/>
            <a:ext cx="2933700" cy="2247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Relationship      </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Marketing</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b="1"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b="1"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b="1"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Transactional </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Marketing</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12" name="AutoShape 4"/>
          <p:cNvSpPr>
            <a:spLocks noChangeShapeType="1"/>
          </p:cNvSpPr>
          <p:nvPr/>
        </p:nvSpPr>
        <p:spPr bwMode="auto">
          <a:xfrm>
            <a:off x="4419600" y="2019300"/>
            <a:ext cx="0" cy="22479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09" name="AutoShape 1"/>
          <p:cNvSpPr>
            <a:spLocks noChangeShapeType="1"/>
          </p:cNvSpPr>
          <p:nvPr/>
        </p:nvSpPr>
        <p:spPr bwMode="auto">
          <a:xfrm flipV="1">
            <a:off x="3009900" y="3038475"/>
            <a:ext cx="2933700" cy="95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10" name="AutoShape 2"/>
          <p:cNvSpPr>
            <a:spLocks noChangeShapeType="1"/>
          </p:cNvSpPr>
          <p:nvPr/>
        </p:nvSpPr>
        <p:spPr bwMode="auto">
          <a:xfrm flipV="1">
            <a:off x="4057650" y="2743200"/>
            <a:ext cx="742950" cy="56197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7415" name="Rectangle 7"/>
          <p:cNvSpPr>
            <a:spLocks noChangeArrowheads="1"/>
          </p:cNvSpPr>
          <p:nvPr/>
        </p:nvSpPr>
        <p:spPr bwMode="auto">
          <a:xfrm>
            <a:off x="1219200" y="2057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Emphasis on all </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market domains and</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16" name="Rectangle 8"/>
          <p:cNvSpPr>
            <a:spLocks noChangeArrowheads="1"/>
          </p:cNvSpPr>
          <p:nvPr/>
        </p:nvSpPr>
        <p:spPr bwMode="auto">
          <a:xfrm>
            <a:off x="1219200" y="2438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customer retention</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7417" name="Rectangle 9"/>
          <p:cNvSpPr>
            <a:spLocks noChangeArrowheads="1"/>
          </p:cNvSpPr>
          <p:nvPr/>
        </p:nvSpPr>
        <p:spPr bwMode="auto">
          <a:xfrm>
            <a:off x="1203485" y="2838778"/>
            <a:ext cx="5316551" cy="30931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Emphasis on </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Customer acquisition</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b="1"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b="1"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sz="1200" b="1"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Functionally based</a:t>
            </a:r>
            <a:r>
              <a:rPr lang="en-US" sz="1200" b="1" dirty="0">
                <a:latin typeface="Arial" pitchFamily="34" charset="0"/>
                <a:ea typeface="Times New Roman" pitchFamily="18" charset="0"/>
                <a:cs typeface="Arial" pitchFamily="34" charset="0"/>
              </a:rPr>
              <a:t>                                                                                                         -                                       marketing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en-US" sz="1200" b="1" i="0" u="none" strike="noStrike" cap="none" normalizeH="0" dirty="0">
                <a:ln>
                  <a:noFill/>
                </a:ln>
                <a:solidFill>
                  <a:schemeClr val="tx1"/>
                </a:solidFill>
                <a:effectLst/>
                <a:latin typeface="Arial" pitchFamily="34" charset="0"/>
                <a:ea typeface="Times New Roman" pitchFamily="18" charset="0"/>
                <a:cs typeface="Arial" pitchFamily="34" charset="0"/>
              </a:rPr>
              <a:t>                 </a:t>
            </a: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Cross-functionality                   </a:t>
            </a:r>
          </a:p>
          <a:p>
            <a:pPr marL="0" marR="0" lvl="0" indent="0" algn="l" defTabSz="914400" rtl="0" eaLnBrk="0" fontAlgn="base" latinLnBrk="0" hangingPunct="0">
              <a:lnSpc>
                <a:spcPct val="100000"/>
              </a:lnSpc>
              <a:spcBef>
                <a:spcPct val="0"/>
              </a:spcBef>
              <a:spcAft>
                <a:spcPct val="0"/>
              </a:spcAft>
              <a:buClrTx/>
              <a:buSzTx/>
              <a:buFontTx/>
              <a:buNone/>
              <a:tabLst/>
            </a:pPr>
            <a:r>
              <a:rPr lang="en-US" sz="1200" b="1" dirty="0">
                <a:latin typeface="Arial" pitchFamily="34" charset="0"/>
                <a:ea typeface="Times New Roman" pitchFamily="18" charset="0"/>
                <a:cs typeface="Arial" pitchFamily="34" charset="0"/>
              </a:rPr>
              <a:t>                                                                                </a:t>
            </a: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based marketing</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2" name="TextBox 11"/>
          <p:cNvSpPr txBox="1"/>
          <p:nvPr/>
        </p:nvSpPr>
        <p:spPr>
          <a:xfrm>
            <a:off x="2438146" y="819150"/>
            <a:ext cx="3592843" cy="369332"/>
          </a:xfrm>
          <a:prstGeom prst="rect">
            <a:avLst/>
          </a:prstGeom>
          <a:noFill/>
        </p:spPr>
        <p:txBody>
          <a:bodyPr wrap="none" rtlCol="0">
            <a:spAutoFit/>
          </a:bodyPr>
          <a:lstStyle/>
          <a:p>
            <a:r>
              <a:rPr lang="en-US" u="sng" dirty="0"/>
              <a:t>Transition to relationship marketing</a:t>
            </a:r>
          </a:p>
        </p:txBody>
      </p:sp>
      <p:sp>
        <p:nvSpPr>
          <p:cNvPr id="10"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Difference between Transactional and Relationship-based Marketing</a:t>
            </a:r>
          </a:p>
        </p:txBody>
      </p:sp>
      <p:sp>
        <p:nvSpPr>
          <p:cNvPr id="3" name="Content Placeholder 2"/>
          <p:cNvSpPr>
            <a:spLocks noGrp="1"/>
          </p:cNvSpPr>
          <p:nvPr>
            <p:ph idx="1"/>
          </p:nvPr>
        </p:nvSpPr>
        <p:spPr/>
        <p:txBody>
          <a:bodyPr>
            <a:normAutofit fontScale="47500" lnSpcReduction="20000"/>
          </a:bodyPr>
          <a:lstStyle/>
          <a:p>
            <a:pPr algn="just">
              <a:buNone/>
            </a:pPr>
            <a:r>
              <a:rPr lang="en-US" b="1" dirty="0"/>
              <a:t>      Transactional marketing </a:t>
            </a:r>
            <a:r>
              <a:rPr lang="en-US" dirty="0"/>
              <a:t>is based on a single objective where the organization looks for more sales and profits. </a:t>
            </a:r>
          </a:p>
          <a:p>
            <a:pPr algn="just">
              <a:buNone/>
            </a:pPr>
            <a:endParaRPr lang="en-US" dirty="0"/>
          </a:p>
          <a:p>
            <a:pPr algn="just"/>
            <a:r>
              <a:rPr lang="en-US" dirty="0"/>
              <a:t>It includes all the marketing activities like advertising and promotion devised for </a:t>
            </a:r>
            <a:r>
              <a:rPr lang="en-US" b="1" dirty="0"/>
              <a:t>increasing sales </a:t>
            </a:r>
            <a:r>
              <a:rPr lang="en-US" dirty="0"/>
              <a:t>instantly. </a:t>
            </a:r>
          </a:p>
          <a:p>
            <a:pPr algn="just"/>
            <a:r>
              <a:rPr lang="en-US" dirty="0"/>
              <a:t>In this the company emphasizes not only on single sales but also on achieving </a:t>
            </a:r>
            <a:r>
              <a:rPr lang="en-US" b="1" dirty="0"/>
              <a:t>larger volume of sales. </a:t>
            </a:r>
          </a:p>
          <a:p>
            <a:pPr algn="just"/>
            <a:r>
              <a:rPr lang="en-US" dirty="0"/>
              <a:t>They go for high sales pitch on QVC (quality, value and convenience) and do not have time to build relationships.</a:t>
            </a:r>
          </a:p>
          <a:p>
            <a:pPr algn="just">
              <a:buNone/>
            </a:pPr>
            <a:endParaRPr lang="en-US" dirty="0"/>
          </a:p>
          <a:p>
            <a:pPr algn="just">
              <a:buNone/>
            </a:pPr>
            <a:r>
              <a:rPr lang="en-US" b="1" dirty="0"/>
              <a:t>      Relationship marketing </a:t>
            </a:r>
            <a:r>
              <a:rPr lang="en-US" dirty="0"/>
              <a:t>has a broader and a long term goal as compared to transactional marketing. </a:t>
            </a:r>
          </a:p>
          <a:p>
            <a:pPr algn="just">
              <a:buNone/>
            </a:pPr>
            <a:endParaRPr lang="en-US" dirty="0"/>
          </a:p>
          <a:p>
            <a:pPr algn="just"/>
            <a:r>
              <a:rPr lang="en-US" dirty="0"/>
              <a:t>In this the company focuses on </a:t>
            </a:r>
            <a:r>
              <a:rPr lang="en-US" b="1" dirty="0"/>
              <a:t>building long-term relationships </a:t>
            </a:r>
            <a:r>
              <a:rPr lang="en-US" dirty="0"/>
              <a:t>with its customers to achieve better sales in the long run.</a:t>
            </a:r>
          </a:p>
          <a:p>
            <a:pPr algn="just"/>
            <a:r>
              <a:rPr lang="en-US" dirty="0"/>
              <a:t>It helps to understand customers and their requirements for a </a:t>
            </a:r>
            <a:r>
              <a:rPr lang="en-US" b="1" dirty="0"/>
              <a:t>profitable exchange relationship</a:t>
            </a:r>
            <a:r>
              <a:rPr lang="en-US" dirty="0"/>
              <a:t>.</a:t>
            </a:r>
          </a:p>
          <a:p>
            <a:pPr algn="just"/>
            <a:r>
              <a:rPr lang="en-US" dirty="0"/>
              <a:t>It provides better customer satisfaction while </a:t>
            </a:r>
            <a:r>
              <a:rPr lang="en-US" b="1" dirty="0"/>
              <a:t>retaining them and acquiring </a:t>
            </a:r>
            <a:r>
              <a:rPr lang="en-US" dirty="0"/>
              <a:t>new customers.</a:t>
            </a:r>
          </a:p>
          <a:p>
            <a:pPr algn="just"/>
            <a:r>
              <a:rPr lang="en-US" dirty="0"/>
              <a:t>Relationship marketing strategies includes branding, service training of customers, developing community and improving relationship with the media, social media, newsletters, blogs, referral program and frequent buyer incentives which the company invests to improve long-term sales.</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1461</TotalTime>
  <Words>3856</Words>
  <Application>Microsoft Office PowerPoint</Application>
  <PresentationFormat>On-screen Show (4:3)</PresentationFormat>
  <Paragraphs>422</Paragraphs>
  <Slides>41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Gulim</vt:lpstr>
      <vt:lpstr>Arial</vt:lpstr>
      <vt:lpstr>Calibri</vt:lpstr>
      <vt:lpstr>Century Gothic</vt:lpstr>
      <vt:lpstr>Times New Roman</vt:lpstr>
      <vt:lpstr>Office Theme</vt:lpstr>
      <vt:lpstr>PowerPoint Presentation</vt:lpstr>
      <vt:lpstr>Customer Relationship Management</vt:lpstr>
      <vt:lpstr>Retaining customers</vt:lpstr>
      <vt:lpstr>Concept of CRM</vt:lpstr>
      <vt:lpstr>Relationship as a marketing tool</vt:lpstr>
      <vt:lpstr>Relationship Marketing</vt:lpstr>
      <vt:lpstr>Relationship Marketing</vt:lpstr>
      <vt:lpstr>PowerPoint Presentation</vt:lpstr>
      <vt:lpstr>Difference between Transactional and Relationship-based Marketing</vt:lpstr>
      <vt:lpstr>PowerPoint Presentation</vt:lpstr>
      <vt:lpstr>Three levels of customers</vt:lpstr>
      <vt:lpstr>Evolution of CRM </vt:lpstr>
      <vt:lpstr>Evolution of CRM </vt:lpstr>
      <vt:lpstr>Evolution of CRM </vt:lpstr>
      <vt:lpstr>Evolution of CRM </vt:lpstr>
      <vt:lpstr>Evolution of CRM </vt:lpstr>
      <vt:lpstr>PowerPoint Presentation</vt:lpstr>
      <vt:lpstr>PowerPoint Presentation</vt:lpstr>
      <vt:lpstr>Operational CRM</vt:lpstr>
      <vt:lpstr>PowerPoint Presentation</vt:lpstr>
      <vt:lpstr>Analytical CRM</vt:lpstr>
      <vt:lpstr>PowerPoint Presentation</vt:lpstr>
      <vt:lpstr>Collaborative CRM</vt:lpstr>
      <vt:lpstr>CRM Models</vt:lpstr>
      <vt:lpstr>Evans and Luskin Model for Effective Relationship Marketing</vt:lpstr>
      <vt:lpstr>PowerPoint Presentation</vt:lpstr>
      <vt:lpstr>Peppers&amp; Rogers - IDIC MODEL </vt:lpstr>
      <vt:lpstr>PowerPoint Presentation</vt:lpstr>
      <vt:lpstr>Reasons for the rise in CRM</vt:lpstr>
      <vt:lpstr>Principles of CRM</vt:lpstr>
      <vt:lpstr>CRM Trends Today</vt:lpstr>
      <vt:lpstr>CRM Trends Today</vt:lpstr>
      <vt:lpstr>CRM Trends Today</vt:lpstr>
      <vt:lpstr>Software applications in the CRM market</vt:lpstr>
      <vt:lpstr>PowerPoint Presentation</vt:lpstr>
      <vt:lpstr>Large Business Enterprises</vt:lpstr>
      <vt:lpstr>Large Business Enterprises</vt:lpstr>
      <vt:lpstr>Mid-Market</vt:lpstr>
      <vt:lpstr>Mid-Market</vt:lpstr>
      <vt:lpstr>Small Business market</vt:lpstr>
      <vt:lpstr>Small market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Relationship Management</dc:title>
  <dc:creator>class</dc:creator>
  <cp:lastModifiedBy>Neha  Verma</cp:lastModifiedBy>
  <cp:revision>146</cp:revision>
  <dcterms:created xsi:type="dcterms:W3CDTF">2006-08-16T00:00:00Z</dcterms:created>
  <dcterms:modified xsi:type="dcterms:W3CDTF">2022-02-24T08:25:04Z</dcterms:modified>
</cp:coreProperties>
</file>