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21"/>
  </p:notesMasterIdLst>
  <p:sldIdLst>
    <p:sldId id="256" r:id="rId2"/>
    <p:sldId id="345" r:id="rId3"/>
    <p:sldId id="328" r:id="rId4"/>
    <p:sldId id="330" r:id="rId5"/>
    <p:sldId id="331" r:id="rId6"/>
    <p:sldId id="334" r:id="rId7"/>
    <p:sldId id="346" r:id="rId8"/>
    <p:sldId id="371" r:id="rId9"/>
    <p:sldId id="335" r:id="rId10"/>
    <p:sldId id="372" r:id="rId11"/>
    <p:sldId id="354" r:id="rId12"/>
    <p:sldId id="360" r:id="rId13"/>
    <p:sldId id="373" r:id="rId14"/>
    <p:sldId id="356" r:id="rId15"/>
    <p:sldId id="357" r:id="rId16"/>
    <p:sldId id="374" r:id="rId17"/>
    <p:sldId id="349" r:id="rId18"/>
    <p:sldId id="364" r:id="rId19"/>
    <p:sldId id="363"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A761"/>
    <a:srgbClr val="C6C3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80" autoAdjust="0"/>
    <p:restoredTop sz="93878" autoAdjust="0"/>
  </p:normalViewPr>
  <p:slideViewPr>
    <p:cSldViewPr>
      <p:cViewPr varScale="1">
        <p:scale>
          <a:sx n="68" d="100"/>
          <a:sy n="68" d="100"/>
        </p:scale>
        <p:origin x="1296" y="54"/>
      </p:cViewPr>
      <p:guideLst>
        <p:guide orient="horz" pos="2160"/>
        <p:guide pos="2880"/>
      </p:guideLst>
    </p:cSldViewPr>
  </p:slideViewPr>
  <p:notesTextViewPr>
    <p:cViewPr>
      <p:scale>
        <a:sx n="100" d="100"/>
        <a:sy n="100" d="100"/>
      </p:scale>
      <p:origin x="0" y="0"/>
    </p:cViewPr>
  </p:notesTextViewPr>
  <p:sorterViewPr>
    <p:cViewPr>
      <p:scale>
        <a:sx n="60" d="100"/>
        <a:sy n="60" d="100"/>
      </p:scale>
      <p:origin x="0" y="0"/>
    </p:cViewPr>
  </p:sorterViewPr>
  <p:notesViewPr>
    <p:cSldViewPr>
      <p:cViewPr>
        <p:scale>
          <a:sx n="100" d="100"/>
          <a:sy n="100" d="100"/>
        </p:scale>
        <p:origin x="-2028" y="4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523530-A31C-4583-A98A-0118FAA4FD81}" type="doc">
      <dgm:prSet loTypeId="urn:microsoft.com/office/officeart/2005/8/layout/vList2" loCatId="list" qsTypeId="urn:microsoft.com/office/officeart/2005/8/quickstyle/simple1" qsCatId="simple" csTypeId="urn:microsoft.com/office/officeart/2005/8/colors/accent3_3" csCatId="accent3"/>
      <dgm:spPr/>
      <dgm:t>
        <a:bodyPr/>
        <a:lstStyle/>
        <a:p>
          <a:endParaRPr lang="en-US"/>
        </a:p>
      </dgm:t>
    </dgm:pt>
    <dgm:pt modelId="{5B94A0EC-F5BC-4E48-A538-EB4943A77DD9}">
      <dgm:prSet/>
      <dgm:spPr/>
      <dgm:t>
        <a:bodyPr/>
        <a:lstStyle/>
        <a:p>
          <a:pPr rtl="0"/>
          <a:r>
            <a:rPr lang="en-US" dirty="0"/>
            <a:t>The Innovation</a:t>
          </a:r>
        </a:p>
      </dgm:t>
    </dgm:pt>
    <dgm:pt modelId="{F9CA2C56-D1A7-4437-A337-DB83E4999D3B}" type="parTrans" cxnId="{E9B89E42-39A6-48F1-B769-96E1010781A6}">
      <dgm:prSet/>
      <dgm:spPr/>
      <dgm:t>
        <a:bodyPr/>
        <a:lstStyle/>
        <a:p>
          <a:endParaRPr lang="en-US"/>
        </a:p>
      </dgm:t>
    </dgm:pt>
    <dgm:pt modelId="{3AF5FB61-634A-4F63-91B5-1483EB0BF861}" type="sibTrans" cxnId="{E9B89E42-39A6-48F1-B769-96E1010781A6}">
      <dgm:prSet/>
      <dgm:spPr/>
      <dgm:t>
        <a:bodyPr/>
        <a:lstStyle/>
        <a:p>
          <a:endParaRPr lang="en-US"/>
        </a:p>
      </dgm:t>
    </dgm:pt>
    <dgm:pt modelId="{2DFD7534-5241-4FED-9462-0797B10AB148}">
      <dgm:prSet/>
      <dgm:spPr/>
      <dgm:t>
        <a:bodyPr/>
        <a:lstStyle/>
        <a:p>
          <a:pPr rtl="0"/>
          <a:r>
            <a:rPr lang="en-US" dirty="0"/>
            <a:t>The Channels of Communication</a:t>
          </a:r>
        </a:p>
      </dgm:t>
    </dgm:pt>
    <dgm:pt modelId="{8FADBBB5-6153-4763-A3E4-13E82F58C56C}" type="parTrans" cxnId="{562C8B44-6CD6-41EE-8F32-6B6C24C922E7}">
      <dgm:prSet/>
      <dgm:spPr/>
      <dgm:t>
        <a:bodyPr/>
        <a:lstStyle/>
        <a:p>
          <a:endParaRPr lang="en-US"/>
        </a:p>
      </dgm:t>
    </dgm:pt>
    <dgm:pt modelId="{82127141-3BB0-4677-8BAF-DB7921F424A1}" type="sibTrans" cxnId="{562C8B44-6CD6-41EE-8F32-6B6C24C922E7}">
      <dgm:prSet/>
      <dgm:spPr/>
      <dgm:t>
        <a:bodyPr/>
        <a:lstStyle/>
        <a:p>
          <a:endParaRPr lang="en-US"/>
        </a:p>
      </dgm:t>
    </dgm:pt>
    <dgm:pt modelId="{6F76D391-950F-4AE7-A466-7B08BC5A90C7}">
      <dgm:prSet/>
      <dgm:spPr/>
      <dgm:t>
        <a:bodyPr/>
        <a:lstStyle/>
        <a:p>
          <a:pPr rtl="0"/>
          <a:r>
            <a:rPr lang="en-US" dirty="0"/>
            <a:t>The Social System</a:t>
          </a:r>
        </a:p>
      </dgm:t>
    </dgm:pt>
    <dgm:pt modelId="{C9ABA58E-D40B-4EC7-8EAC-D978F13355BB}" type="parTrans" cxnId="{F793CB1F-BEBE-4187-B295-74BB6A82EF5F}">
      <dgm:prSet/>
      <dgm:spPr/>
      <dgm:t>
        <a:bodyPr/>
        <a:lstStyle/>
        <a:p>
          <a:endParaRPr lang="en-US"/>
        </a:p>
      </dgm:t>
    </dgm:pt>
    <dgm:pt modelId="{4EAFE2DC-9DD4-4875-A21B-76E3EA03F8FF}" type="sibTrans" cxnId="{F793CB1F-BEBE-4187-B295-74BB6A82EF5F}">
      <dgm:prSet/>
      <dgm:spPr/>
      <dgm:t>
        <a:bodyPr/>
        <a:lstStyle/>
        <a:p>
          <a:endParaRPr lang="en-US"/>
        </a:p>
      </dgm:t>
    </dgm:pt>
    <dgm:pt modelId="{84771B4B-157A-4601-AE66-CA48C806682B}">
      <dgm:prSet/>
      <dgm:spPr/>
      <dgm:t>
        <a:bodyPr/>
        <a:lstStyle/>
        <a:p>
          <a:pPr rtl="0"/>
          <a:r>
            <a:rPr lang="en-US" dirty="0"/>
            <a:t>Time</a:t>
          </a:r>
        </a:p>
      </dgm:t>
    </dgm:pt>
    <dgm:pt modelId="{E4C05CBE-E5F7-4573-B9F2-9E0540AB6DE7}" type="parTrans" cxnId="{A89D3CC5-939A-4C95-BFC4-E12F38E311D3}">
      <dgm:prSet/>
      <dgm:spPr/>
      <dgm:t>
        <a:bodyPr/>
        <a:lstStyle/>
        <a:p>
          <a:endParaRPr lang="en-US"/>
        </a:p>
      </dgm:t>
    </dgm:pt>
    <dgm:pt modelId="{B4C1C5B3-A7DC-41D5-AF32-FC186B4ECFEE}" type="sibTrans" cxnId="{A89D3CC5-939A-4C95-BFC4-E12F38E311D3}">
      <dgm:prSet/>
      <dgm:spPr/>
      <dgm:t>
        <a:bodyPr/>
        <a:lstStyle/>
        <a:p>
          <a:endParaRPr lang="en-US"/>
        </a:p>
      </dgm:t>
    </dgm:pt>
    <dgm:pt modelId="{1FB15E79-F8C8-4459-A904-FBACB146FDD0}" type="pres">
      <dgm:prSet presAssocID="{0A523530-A31C-4583-A98A-0118FAA4FD81}" presName="linear" presStyleCnt="0">
        <dgm:presLayoutVars>
          <dgm:animLvl val="lvl"/>
          <dgm:resizeHandles val="exact"/>
        </dgm:presLayoutVars>
      </dgm:prSet>
      <dgm:spPr/>
    </dgm:pt>
    <dgm:pt modelId="{EBA3C268-B45C-4894-83AE-6C646DEAF34C}" type="pres">
      <dgm:prSet presAssocID="{5B94A0EC-F5BC-4E48-A538-EB4943A77DD9}" presName="parentText" presStyleLbl="node1" presStyleIdx="0" presStyleCnt="4">
        <dgm:presLayoutVars>
          <dgm:chMax val="0"/>
          <dgm:bulletEnabled val="1"/>
        </dgm:presLayoutVars>
      </dgm:prSet>
      <dgm:spPr/>
    </dgm:pt>
    <dgm:pt modelId="{3420C0D4-43BB-45BA-8360-9716DA43864C}" type="pres">
      <dgm:prSet presAssocID="{3AF5FB61-634A-4F63-91B5-1483EB0BF861}" presName="spacer" presStyleCnt="0"/>
      <dgm:spPr/>
    </dgm:pt>
    <dgm:pt modelId="{1B90F14A-C0B3-4635-AA4D-D83AE1AED4A1}" type="pres">
      <dgm:prSet presAssocID="{2DFD7534-5241-4FED-9462-0797B10AB148}" presName="parentText" presStyleLbl="node1" presStyleIdx="1" presStyleCnt="4">
        <dgm:presLayoutVars>
          <dgm:chMax val="0"/>
          <dgm:bulletEnabled val="1"/>
        </dgm:presLayoutVars>
      </dgm:prSet>
      <dgm:spPr/>
    </dgm:pt>
    <dgm:pt modelId="{A08255A3-6D50-4FDA-B2F7-80918A0AADF2}" type="pres">
      <dgm:prSet presAssocID="{82127141-3BB0-4677-8BAF-DB7921F424A1}" presName="spacer" presStyleCnt="0"/>
      <dgm:spPr/>
    </dgm:pt>
    <dgm:pt modelId="{F2CF554C-1E5E-4D37-B569-60C3AB97688A}" type="pres">
      <dgm:prSet presAssocID="{6F76D391-950F-4AE7-A466-7B08BC5A90C7}" presName="parentText" presStyleLbl="node1" presStyleIdx="2" presStyleCnt="4">
        <dgm:presLayoutVars>
          <dgm:chMax val="0"/>
          <dgm:bulletEnabled val="1"/>
        </dgm:presLayoutVars>
      </dgm:prSet>
      <dgm:spPr/>
    </dgm:pt>
    <dgm:pt modelId="{205CB7D9-1743-435A-B208-EFA87B917680}" type="pres">
      <dgm:prSet presAssocID="{4EAFE2DC-9DD4-4875-A21B-76E3EA03F8FF}" presName="spacer" presStyleCnt="0"/>
      <dgm:spPr/>
    </dgm:pt>
    <dgm:pt modelId="{696D12FE-2961-47C3-BACD-C5FD868996F0}" type="pres">
      <dgm:prSet presAssocID="{84771B4B-157A-4601-AE66-CA48C806682B}" presName="parentText" presStyleLbl="node1" presStyleIdx="3" presStyleCnt="4">
        <dgm:presLayoutVars>
          <dgm:chMax val="0"/>
          <dgm:bulletEnabled val="1"/>
        </dgm:presLayoutVars>
      </dgm:prSet>
      <dgm:spPr/>
    </dgm:pt>
  </dgm:ptLst>
  <dgm:cxnLst>
    <dgm:cxn modelId="{F793CB1F-BEBE-4187-B295-74BB6A82EF5F}" srcId="{0A523530-A31C-4583-A98A-0118FAA4FD81}" destId="{6F76D391-950F-4AE7-A466-7B08BC5A90C7}" srcOrd="2" destOrd="0" parTransId="{C9ABA58E-D40B-4EC7-8EAC-D978F13355BB}" sibTransId="{4EAFE2DC-9DD4-4875-A21B-76E3EA03F8FF}"/>
    <dgm:cxn modelId="{2E6F092C-AE92-4621-8C99-751B90DFA5F1}" type="presOf" srcId="{2DFD7534-5241-4FED-9462-0797B10AB148}" destId="{1B90F14A-C0B3-4635-AA4D-D83AE1AED4A1}" srcOrd="0" destOrd="0" presId="urn:microsoft.com/office/officeart/2005/8/layout/vList2"/>
    <dgm:cxn modelId="{709FC82C-86E8-419A-B312-D43704968900}" type="presOf" srcId="{0A523530-A31C-4583-A98A-0118FAA4FD81}" destId="{1FB15E79-F8C8-4459-A904-FBACB146FDD0}" srcOrd="0" destOrd="0" presId="urn:microsoft.com/office/officeart/2005/8/layout/vList2"/>
    <dgm:cxn modelId="{5155C23C-9E0E-4EED-92E3-46DA06B684B9}" type="presOf" srcId="{6F76D391-950F-4AE7-A466-7B08BC5A90C7}" destId="{F2CF554C-1E5E-4D37-B569-60C3AB97688A}" srcOrd="0" destOrd="0" presId="urn:microsoft.com/office/officeart/2005/8/layout/vList2"/>
    <dgm:cxn modelId="{E9B89E42-39A6-48F1-B769-96E1010781A6}" srcId="{0A523530-A31C-4583-A98A-0118FAA4FD81}" destId="{5B94A0EC-F5BC-4E48-A538-EB4943A77DD9}" srcOrd="0" destOrd="0" parTransId="{F9CA2C56-D1A7-4437-A337-DB83E4999D3B}" sibTransId="{3AF5FB61-634A-4F63-91B5-1483EB0BF861}"/>
    <dgm:cxn modelId="{562C8B44-6CD6-41EE-8F32-6B6C24C922E7}" srcId="{0A523530-A31C-4583-A98A-0118FAA4FD81}" destId="{2DFD7534-5241-4FED-9462-0797B10AB148}" srcOrd="1" destOrd="0" parTransId="{8FADBBB5-6153-4763-A3E4-13E82F58C56C}" sibTransId="{82127141-3BB0-4677-8BAF-DB7921F424A1}"/>
    <dgm:cxn modelId="{91094AB8-10AF-4FDB-A7C9-BB96250DC2D1}" type="presOf" srcId="{84771B4B-157A-4601-AE66-CA48C806682B}" destId="{696D12FE-2961-47C3-BACD-C5FD868996F0}" srcOrd="0" destOrd="0" presId="urn:microsoft.com/office/officeart/2005/8/layout/vList2"/>
    <dgm:cxn modelId="{A89D3CC5-939A-4C95-BFC4-E12F38E311D3}" srcId="{0A523530-A31C-4583-A98A-0118FAA4FD81}" destId="{84771B4B-157A-4601-AE66-CA48C806682B}" srcOrd="3" destOrd="0" parTransId="{E4C05CBE-E5F7-4573-B9F2-9E0540AB6DE7}" sibTransId="{B4C1C5B3-A7DC-41D5-AF32-FC186B4ECFEE}"/>
    <dgm:cxn modelId="{DA1D7FC5-8AFE-4185-832E-0967D6A1467D}" type="presOf" srcId="{5B94A0EC-F5BC-4E48-A538-EB4943A77DD9}" destId="{EBA3C268-B45C-4894-83AE-6C646DEAF34C}" srcOrd="0" destOrd="0" presId="urn:microsoft.com/office/officeart/2005/8/layout/vList2"/>
    <dgm:cxn modelId="{E4FA2621-C9AB-4781-AA77-2B7D68258D86}" type="presParOf" srcId="{1FB15E79-F8C8-4459-A904-FBACB146FDD0}" destId="{EBA3C268-B45C-4894-83AE-6C646DEAF34C}" srcOrd="0" destOrd="0" presId="urn:microsoft.com/office/officeart/2005/8/layout/vList2"/>
    <dgm:cxn modelId="{7F398EC7-1CE4-4069-A6D9-B619438896F4}" type="presParOf" srcId="{1FB15E79-F8C8-4459-A904-FBACB146FDD0}" destId="{3420C0D4-43BB-45BA-8360-9716DA43864C}" srcOrd="1" destOrd="0" presId="urn:microsoft.com/office/officeart/2005/8/layout/vList2"/>
    <dgm:cxn modelId="{73591250-2EA0-4DAF-8EC7-381011D46E91}" type="presParOf" srcId="{1FB15E79-F8C8-4459-A904-FBACB146FDD0}" destId="{1B90F14A-C0B3-4635-AA4D-D83AE1AED4A1}" srcOrd="2" destOrd="0" presId="urn:microsoft.com/office/officeart/2005/8/layout/vList2"/>
    <dgm:cxn modelId="{627C5DFC-81A8-4770-BEDF-064B0915C9C2}" type="presParOf" srcId="{1FB15E79-F8C8-4459-A904-FBACB146FDD0}" destId="{A08255A3-6D50-4FDA-B2F7-80918A0AADF2}" srcOrd="3" destOrd="0" presId="urn:microsoft.com/office/officeart/2005/8/layout/vList2"/>
    <dgm:cxn modelId="{47C0F14B-7C1B-46F7-B506-E0AF6C83B578}" type="presParOf" srcId="{1FB15E79-F8C8-4459-A904-FBACB146FDD0}" destId="{F2CF554C-1E5E-4D37-B569-60C3AB97688A}" srcOrd="4" destOrd="0" presId="urn:microsoft.com/office/officeart/2005/8/layout/vList2"/>
    <dgm:cxn modelId="{ABF4D342-74F7-40F6-B165-89FE7BEE6F68}" type="presParOf" srcId="{1FB15E79-F8C8-4459-A904-FBACB146FDD0}" destId="{205CB7D9-1743-435A-B208-EFA87B917680}" srcOrd="5" destOrd="0" presId="urn:microsoft.com/office/officeart/2005/8/layout/vList2"/>
    <dgm:cxn modelId="{A1B9E9DA-E7B5-405A-A057-591CA8171EE6}" type="presParOf" srcId="{1FB15E79-F8C8-4459-A904-FBACB146FDD0}" destId="{696D12FE-2961-47C3-BACD-C5FD868996F0}"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1034A2-2802-4A28-8077-8C86DAEFF9E3}"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69610AB4-5FB4-46E4-8C8B-3B42A94A54A8}">
      <dgm:prSet/>
      <dgm:spPr/>
      <dgm:t>
        <a:bodyPr/>
        <a:lstStyle/>
        <a:p>
          <a:pPr rtl="0"/>
          <a:r>
            <a:rPr lang="en-US" dirty="0">
              <a:solidFill>
                <a:schemeClr val="tx1"/>
              </a:solidFill>
            </a:rPr>
            <a:t>Relative Advantage</a:t>
          </a:r>
        </a:p>
      </dgm:t>
    </dgm:pt>
    <dgm:pt modelId="{B3C5F21E-4D9F-44DA-A36A-72049D8E8B7C}" type="parTrans" cxnId="{DA35A8D9-E11A-4922-8779-2A6D88F38FCA}">
      <dgm:prSet/>
      <dgm:spPr/>
      <dgm:t>
        <a:bodyPr/>
        <a:lstStyle/>
        <a:p>
          <a:endParaRPr lang="en-US"/>
        </a:p>
      </dgm:t>
    </dgm:pt>
    <dgm:pt modelId="{C2E9ED7D-DF1F-4574-8D2F-710FD153B4BD}" type="sibTrans" cxnId="{DA35A8D9-E11A-4922-8779-2A6D88F38FCA}">
      <dgm:prSet/>
      <dgm:spPr/>
      <dgm:t>
        <a:bodyPr/>
        <a:lstStyle/>
        <a:p>
          <a:endParaRPr lang="en-US"/>
        </a:p>
      </dgm:t>
    </dgm:pt>
    <dgm:pt modelId="{7F06888A-E799-42C0-B773-EFFEDB688D30}">
      <dgm:prSet/>
      <dgm:spPr/>
      <dgm:t>
        <a:bodyPr/>
        <a:lstStyle/>
        <a:p>
          <a:pPr rtl="0"/>
          <a:r>
            <a:rPr lang="en-US" dirty="0">
              <a:solidFill>
                <a:schemeClr val="tx1"/>
              </a:solidFill>
            </a:rPr>
            <a:t>Compatibility</a:t>
          </a:r>
        </a:p>
      </dgm:t>
    </dgm:pt>
    <dgm:pt modelId="{82659215-339E-4405-B427-F9128A9E449F}" type="parTrans" cxnId="{6FB0BBD4-A21E-4CFD-BCF1-5F3FC58C2AC7}">
      <dgm:prSet/>
      <dgm:spPr/>
      <dgm:t>
        <a:bodyPr/>
        <a:lstStyle/>
        <a:p>
          <a:endParaRPr lang="en-US"/>
        </a:p>
      </dgm:t>
    </dgm:pt>
    <dgm:pt modelId="{491C19C9-4C2E-4EE6-A395-2DF972EDCCE6}" type="sibTrans" cxnId="{6FB0BBD4-A21E-4CFD-BCF1-5F3FC58C2AC7}">
      <dgm:prSet/>
      <dgm:spPr/>
      <dgm:t>
        <a:bodyPr/>
        <a:lstStyle/>
        <a:p>
          <a:endParaRPr lang="en-US"/>
        </a:p>
      </dgm:t>
    </dgm:pt>
    <dgm:pt modelId="{BA9A72DA-146E-4269-92DF-5F6FD37E6EAA}">
      <dgm:prSet/>
      <dgm:spPr/>
      <dgm:t>
        <a:bodyPr/>
        <a:lstStyle/>
        <a:p>
          <a:pPr rtl="0"/>
          <a:r>
            <a:rPr lang="en-US" dirty="0">
              <a:solidFill>
                <a:schemeClr val="tx1"/>
              </a:solidFill>
            </a:rPr>
            <a:t>Complexity</a:t>
          </a:r>
        </a:p>
      </dgm:t>
    </dgm:pt>
    <dgm:pt modelId="{D87F5F51-70F9-452D-99B8-FE97AED5B027}" type="parTrans" cxnId="{14AE66BE-75B4-4768-8B47-43EEFCBB8960}">
      <dgm:prSet/>
      <dgm:spPr/>
      <dgm:t>
        <a:bodyPr/>
        <a:lstStyle/>
        <a:p>
          <a:endParaRPr lang="en-US"/>
        </a:p>
      </dgm:t>
    </dgm:pt>
    <dgm:pt modelId="{87EE5DDB-85E1-49A9-9350-C6E36D537EAE}" type="sibTrans" cxnId="{14AE66BE-75B4-4768-8B47-43EEFCBB8960}">
      <dgm:prSet/>
      <dgm:spPr/>
      <dgm:t>
        <a:bodyPr/>
        <a:lstStyle/>
        <a:p>
          <a:endParaRPr lang="en-US"/>
        </a:p>
      </dgm:t>
    </dgm:pt>
    <dgm:pt modelId="{F6ADA68D-B0C8-4010-B12C-1D0EA5976DDB}">
      <dgm:prSet/>
      <dgm:spPr/>
      <dgm:t>
        <a:bodyPr/>
        <a:lstStyle/>
        <a:p>
          <a:pPr rtl="0"/>
          <a:r>
            <a:rPr lang="en-US" dirty="0">
              <a:solidFill>
                <a:schemeClr val="tx1"/>
              </a:solidFill>
            </a:rPr>
            <a:t>Trialability</a:t>
          </a:r>
        </a:p>
      </dgm:t>
    </dgm:pt>
    <dgm:pt modelId="{9F57DD05-5E51-4D99-A7DF-2CF10C78C294}" type="parTrans" cxnId="{88BB7B0E-96B8-491A-9AF2-35105F397149}">
      <dgm:prSet/>
      <dgm:spPr/>
      <dgm:t>
        <a:bodyPr/>
        <a:lstStyle/>
        <a:p>
          <a:endParaRPr lang="en-US"/>
        </a:p>
      </dgm:t>
    </dgm:pt>
    <dgm:pt modelId="{2E6C9526-BBC5-429D-A39E-469EB68A5C26}" type="sibTrans" cxnId="{88BB7B0E-96B8-491A-9AF2-35105F397149}">
      <dgm:prSet/>
      <dgm:spPr/>
      <dgm:t>
        <a:bodyPr/>
        <a:lstStyle/>
        <a:p>
          <a:endParaRPr lang="en-US"/>
        </a:p>
      </dgm:t>
    </dgm:pt>
    <dgm:pt modelId="{36801A17-B350-404B-A940-90833BA5E332}">
      <dgm:prSet/>
      <dgm:spPr/>
      <dgm:t>
        <a:bodyPr/>
        <a:lstStyle/>
        <a:p>
          <a:pPr rtl="0"/>
          <a:r>
            <a:rPr lang="en-US" dirty="0">
              <a:solidFill>
                <a:schemeClr val="tx1"/>
              </a:solidFill>
            </a:rPr>
            <a:t>Observability</a:t>
          </a:r>
        </a:p>
      </dgm:t>
    </dgm:pt>
    <dgm:pt modelId="{B0EAF6AD-2BF7-4BEC-9A30-71A3EF5EEE78}" type="parTrans" cxnId="{E6100F3E-FA44-45E4-B25D-5CAD578A72E5}">
      <dgm:prSet/>
      <dgm:spPr/>
      <dgm:t>
        <a:bodyPr/>
        <a:lstStyle/>
        <a:p>
          <a:endParaRPr lang="en-US"/>
        </a:p>
      </dgm:t>
    </dgm:pt>
    <dgm:pt modelId="{EAB2A1B6-374D-4943-A9FB-191D9C5896C8}" type="sibTrans" cxnId="{E6100F3E-FA44-45E4-B25D-5CAD578A72E5}">
      <dgm:prSet/>
      <dgm:spPr/>
      <dgm:t>
        <a:bodyPr/>
        <a:lstStyle/>
        <a:p>
          <a:endParaRPr lang="en-US"/>
        </a:p>
      </dgm:t>
    </dgm:pt>
    <dgm:pt modelId="{2F98A7B9-B7C2-45BC-905B-C9F36506F334}">
      <dgm:prSet/>
      <dgm:spPr/>
      <dgm:t>
        <a:bodyPr/>
        <a:lstStyle/>
        <a:p>
          <a:pPr rtl="0"/>
          <a:r>
            <a:rPr lang="en-US" dirty="0"/>
            <a:t>Degree to which consumers consider it superior to existing substitutes</a:t>
          </a:r>
        </a:p>
      </dgm:t>
    </dgm:pt>
    <dgm:pt modelId="{E48A4C0A-131E-48D1-843D-2C9D1ECF094D}" type="parTrans" cxnId="{B0DB4C68-7CF7-431D-AF18-6D31C59930D7}">
      <dgm:prSet/>
      <dgm:spPr/>
      <dgm:t>
        <a:bodyPr/>
        <a:lstStyle/>
        <a:p>
          <a:endParaRPr lang="en-US"/>
        </a:p>
      </dgm:t>
    </dgm:pt>
    <dgm:pt modelId="{91D9A440-C9DF-43C3-AB4C-3822B1B5A886}" type="sibTrans" cxnId="{B0DB4C68-7CF7-431D-AF18-6D31C59930D7}">
      <dgm:prSet/>
      <dgm:spPr/>
      <dgm:t>
        <a:bodyPr/>
        <a:lstStyle/>
        <a:p>
          <a:endParaRPr lang="en-US"/>
        </a:p>
      </dgm:t>
    </dgm:pt>
    <dgm:pt modelId="{418AD5FC-ECC7-4616-B953-A32CC7A21D9F}">
      <dgm:prSet/>
      <dgm:spPr/>
      <dgm:t>
        <a:bodyPr/>
        <a:lstStyle/>
        <a:p>
          <a:pPr rtl="0"/>
          <a:r>
            <a:rPr lang="en-US" dirty="0"/>
            <a:t>Degree to which consumers feel it is consistent with their present needs, values, and practices</a:t>
          </a:r>
        </a:p>
      </dgm:t>
    </dgm:pt>
    <dgm:pt modelId="{0528C1F9-11CD-46BD-BE1E-EAB4E99DE96E}" type="parTrans" cxnId="{3BA972DF-8AA7-493A-9C40-97B63DB296C3}">
      <dgm:prSet/>
      <dgm:spPr/>
      <dgm:t>
        <a:bodyPr/>
        <a:lstStyle/>
        <a:p>
          <a:endParaRPr lang="en-US"/>
        </a:p>
      </dgm:t>
    </dgm:pt>
    <dgm:pt modelId="{6C11080E-22EB-4ED3-A77B-A3C8B3175C2E}" type="sibTrans" cxnId="{3BA972DF-8AA7-493A-9C40-97B63DB296C3}">
      <dgm:prSet/>
      <dgm:spPr/>
      <dgm:t>
        <a:bodyPr/>
        <a:lstStyle/>
        <a:p>
          <a:endParaRPr lang="en-US"/>
        </a:p>
      </dgm:t>
    </dgm:pt>
    <dgm:pt modelId="{E720367F-5FE5-422D-9BEC-41BFFA68D864}">
      <dgm:prSet/>
      <dgm:spPr/>
      <dgm:t>
        <a:bodyPr/>
        <a:lstStyle/>
        <a:p>
          <a:pPr rtl="0"/>
          <a:r>
            <a:rPr lang="en-US" dirty="0"/>
            <a:t>The degree to which it is difficult to understand or use</a:t>
          </a:r>
        </a:p>
      </dgm:t>
    </dgm:pt>
    <dgm:pt modelId="{BADB0F0C-D23F-4D71-B1F5-2732EC315F4E}" type="parTrans" cxnId="{2DD485FA-0AE4-4609-BDB0-52A6DB6C0393}">
      <dgm:prSet/>
      <dgm:spPr/>
      <dgm:t>
        <a:bodyPr/>
        <a:lstStyle/>
        <a:p>
          <a:endParaRPr lang="en-US"/>
        </a:p>
      </dgm:t>
    </dgm:pt>
    <dgm:pt modelId="{F2D0BFB7-FBD1-47A9-B96B-60E4A8EBEFE2}" type="sibTrans" cxnId="{2DD485FA-0AE4-4609-BDB0-52A6DB6C0393}">
      <dgm:prSet/>
      <dgm:spPr/>
      <dgm:t>
        <a:bodyPr/>
        <a:lstStyle/>
        <a:p>
          <a:endParaRPr lang="en-US"/>
        </a:p>
      </dgm:t>
    </dgm:pt>
    <dgm:pt modelId="{9B3B6BB1-8FDD-4AF1-A4BF-B15FA0FB37FC}">
      <dgm:prSet/>
      <dgm:spPr/>
      <dgm:t>
        <a:bodyPr/>
        <a:lstStyle/>
        <a:p>
          <a:pPr rtl="0"/>
          <a:r>
            <a:rPr lang="en-US" dirty="0"/>
            <a:t>The degree to which it can be tried on a limited basis</a:t>
          </a:r>
        </a:p>
      </dgm:t>
    </dgm:pt>
    <dgm:pt modelId="{58B46B99-44BB-4AC1-99FD-8D092EEFD626}" type="parTrans" cxnId="{F6674A26-055D-4430-8742-5666570A0AFA}">
      <dgm:prSet/>
      <dgm:spPr/>
      <dgm:t>
        <a:bodyPr/>
        <a:lstStyle/>
        <a:p>
          <a:endParaRPr lang="en-US"/>
        </a:p>
      </dgm:t>
    </dgm:pt>
    <dgm:pt modelId="{6064F8CA-4396-475C-9E3C-D17E88427144}" type="sibTrans" cxnId="{F6674A26-055D-4430-8742-5666570A0AFA}">
      <dgm:prSet/>
      <dgm:spPr/>
      <dgm:t>
        <a:bodyPr/>
        <a:lstStyle/>
        <a:p>
          <a:endParaRPr lang="en-US"/>
        </a:p>
      </dgm:t>
    </dgm:pt>
    <dgm:pt modelId="{3DFA4ECA-5272-43F7-90A3-CDA88B8D0478}">
      <dgm:prSet/>
      <dgm:spPr/>
      <dgm:t>
        <a:bodyPr/>
        <a:lstStyle/>
        <a:p>
          <a:pPr rtl="0"/>
          <a:r>
            <a:rPr lang="en-US" dirty="0"/>
            <a:t>The degree to which its benefits can be observed, imagined, or described</a:t>
          </a:r>
        </a:p>
      </dgm:t>
    </dgm:pt>
    <dgm:pt modelId="{AACB14A8-37C6-49DB-A46A-ABB0E1603A4A}" type="parTrans" cxnId="{A04DFBCA-32C4-4DD8-8D31-76066586711C}">
      <dgm:prSet/>
      <dgm:spPr/>
      <dgm:t>
        <a:bodyPr/>
        <a:lstStyle/>
        <a:p>
          <a:endParaRPr lang="en-US"/>
        </a:p>
      </dgm:t>
    </dgm:pt>
    <dgm:pt modelId="{556988AB-911D-45C6-B80F-403D930DBA9F}" type="sibTrans" cxnId="{A04DFBCA-32C4-4DD8-8D31-76066586711C}">
      <dgm:prSet/>
      <dgm:spPr/>
      <dgm:t>
        <a:bodyPr/>
        <a:lstStyle/>
        <a:p>
          <a:endParaRPr lang="en-US"/>
        </a:p>
      </dgm:t>
    </dgm:pt>
    <dgm:pt modelId="{AA7F5029-A484-497A-8C36-B7F0DE878E7F}" type="pres">
      <dgm:prSet presAssocID="{411034A2-2802-4A28-8077-8C86DAEFF9E3}" presName="Name0" presStyleCnt="0">
        <dgm:presLayoutVars>
          <dgm:dir/>
          <dgm:animLvl val="lvl"/>
          <dgm:resizeHandles val="exact"/>
        </dgm:presLayoutVars>
      </dgm:prSet>
      <dgm:spPr/>
    </dgm:pt>
    <dgm:pt modelId="{4E9DEBD1-ADAA-4E32-A8EC-BEE60944063A}" type="pres">
      <dgm:prSet presAssocID="{69610AB4-5FB4-46E4-8C8B-3B42A94A54A8}" presName="linNode" presStyleCnt="0"/>
      <dgm:spPr/>
    </dgm:pt>
    <dgm:pt modelId="{0BB2F0A3-8158-4F9E-A6DD-58180B7D23B8}" type="pres">
      <dgm:prSet presAssocID="{69610AB4-5FB4-46E4-8C8B-3B42A94A54A8}" presName="parentText" presStyleLbl="node1" presStyleIdx="0" presStyleCnt="5">
        <dgm:presLayoutVars>
          <dgm:chMax val="1"/>
          <dgm:bulletEnabled val="1"/>
        </dgm:presLayoutVars>
      </dgm:prSet>
      <dgm:spPr/>
    </dgm:pt>
    <dgm:pt modelId="{170D4A21-753D-4A7B-83B8-EE9D3EE9F0E7}" type="pres">
      <dgm:prSet presAssocID="{69610AB4-5FB4-46E4-8C8B-3B42A94A54A8}" presName="descendantText" presStyleLbl="alignAccFollowNode1" presStyleIdx="0" presStyleCnt="5">
        <dgm:presLayoutVars>
          <dgm:bulletEnabled val="1"/>
        </dgm:presLayoutVars>
      </dgm:prSet>
      <dgm:spPr/>
    </dgm:pt>
    <dgm:pt modelId="{7C1A7F5C-18A2-43BE-A456-33340242A4BB}" type="pres">
      <dgm:prSet presAssocID="{C2E9ED7D-DF1F-4574-8D2F-710FD153B4BD}" presName="sp" presStyleCnt="0"/>
      <dgm:spPr/>
    </dgm:pt>
    <dgm:pt modelId="{8E2A0044-74C0-4F72-ACAC-7DA120B209F2}" type="pres">
      <dgm:prSet presAssocID="{7F06888A-E799-42C0-B773-EFFEDB688D30}" presName="linNode" presStyleCnt="0"/>
      <dgm:spPr/>
    </dgm:pt>
    <dgm:pt modelId="{D90F91F1-B8DE-4175-8898-6B2820337FDD}" type="pres">
      <dgm:prSet presAssocID="{7F06888A-E799-42C0-B773-EFFEDB688D30}" presName="parentText" presStyleLbl="node1" presStyleIdx="1" presStyleCnt="5">
        <dgm:presLayoutVars>
          <dgm:chMax val="1"/>
          <dgm:bulletEnabled val="1"/>
        </dgm:presLayoutVars>
      </dgm:prSet>
      <dgm:spPr/>
    </dgm:pt>
    <dgm:pt modelId="{946F06B2-31F9-459E-8A52-6C1CF9A7CF52}" type="pres">
      <dgm:prSet presAssocID="{7F06888A-E799-42C0-B773-EFFEDB688D30}" presName="descendantText" presStyleLbl="alignAccFollowNode1" presStyleIdx="1" presStyleCnt="5">
        <dgm:presLayoutVars>
          <dgm:bulletEnabled val="1"/>
        </dgm:presLayoutVars>
      </dgm:prSet>
      <dgm:spPr/>
    </dgm:pt>
    <dgm:pt modelId="{C979DF15-52A8-4E42-90D7-48293757550C}" type="pres">
      <dgm:prSet presAssocID="{491C19C9-4C2E-4EE6-A395-2DF972EDCCE6}" presName="sp" presStyleCnt="0"/>
      <dgm:spPr/>
    </dgm:pt>
    <dgm:pt modelId="{E739F567-9F4C-4FE5-AEAE-24F6856E1A51}" type="pres">
      <dgm:prSet presAssocID="{BA9A72DA-146E-4269-92DF-5F6FD37E6EAA}" presName="linNode" presStyleCnt="0"/>
      <dgm:spPr/>
    </dgm:pt>
    <dgm:pt modelId="{A0602F34-1CCE-450F-9743-8E0D65092071}" type="pres">
      <dgm:prSet presAssocID="{BA9A72DA-146E-4269-92DF-5F6FD37E6EAA}" presName="parentText" presStyleLbl="node1" presStyleIdx="2" presStyleCnt="5">
        <dgm:presLayoutVars>
          <dgm:chMax val="1"/>
          <dgm:bulletEnabled val="1"/>
        </dgm:presLayoutVars>
      </dgm:prSet>
      <dgm:spPr/>
    </dgm:pt>
    <dgm:pt modelId="{C559FE66-5AD9-44CF-9379-06200213ADF5}" type="pres">
      <dgm:prSet presAssocID="{BA9A72DA-146E-4269-92DF-5F6FD37E6EAA}" presName="descendantText" presStyleLbl="alignAccFollowNode1" presStyleIdx="2" presStyleCnt="5">
        <dgm:presLayoutVars>
          <dgm:bulletEnabled val="1"/>
        </dgm:presLayoutVars>
      </dgm:prSet>
      <dgm:spPr/>
    </dgm:pt>
    <dgm:pt modelId="{BB883756-308F-4F2C-93B3-88E784508B27}" type="pres">
      <dgm:prSet presAssocID="{87EE5DDB-85E1-49A9-9350-C6E36D537EAE}" presName="sp" presStyleCnt="0"/>
      <dgm:spPr/>
    </dgm:pt>
    <dgm:pt modelId="{5B9173C0-CEDA-419E-93C4-37E9CDE78CBF}" type="pres">
      <dgm:prSet presAssocID="{F6ADA68D-B0C8-4010-B12C-1D0EA5976DDB}" presName="linNode" presStyleCnt="0"/>
      <dgm:spPr/>
    </dgm:pt>
    <dgm:pt modelId="{39814DD6-41EE-4F46-A974-C120F3F1DAD8}" type="pres">
      <dgm:prSet presAssocID="{F6ADA68D-B0C8-4010-B12C-1D0EA5976DDB}" presName="parentText" presStyleLbl="node1" presStyleIdx="3" presStyleCnt="5">
        <dgm:presLayoutVars>
          <dgm:chMax val="1"/>
          <dgm:bulletEnabled val="1"/>
        </dgm:presLayoutVars>
      </dgm:prSet>
      <dgm:spPr/>
    </dgm:pt>
    <dgm:pt modelId="{4395E8B1-A939-4FBA-BE18-7A577C8E392D}" type="pres">
      <dgm:prSet presAssocID="{F6ADA68D-B0C8-4010-B12C-1D0EA5976DDB}" presName="descendantText" presStyleLbl="alignAccFollowNode1" presStyleIdx="3" presStyleCnt="5">
        <dgm:presLayoutVars>
          <dgm:bulletEnabled val="1"/>
        </dgm:presLayoutVars>
      </dgm:prSet>
      <dgm:spPr/>
    </dgm:pt>
    <dgm:pt modelId="{557F37FF-357E-4629-BE20-EEA38E2094F4}" type="pres">
      <dgm:prSet presAssocID="{2E6C9526-BBC5-429D-A39E-469EB68A5C26}" presName="sp" presStyleCnt="0"/>
      <dgm:spPr/>
    </dgm:pt>
    <dgm:pt modelId="{32668F38-48B8-4A7A-95BC-0881BA941562}" type="pres">
      <dgm:prSet presAssocID="{36801A17-B350-404B-A940-90833BA5E332}" presName="linNode" presStyleCnt="0"/>
      <dgm:spPr/>
    </dgm:pt>
    <dgm:pt modelId="{8E0B615C-ECAD-41EC-8D55-832880DA7FC1}" type="pres">
      <dgm:prSet presAssocID="{36801A17-B350-404B-A940-90833BA5E332}" presName="parentText" presStyleLbl="node1" presStyleIdx="4" presStyleCnt="5">
        <dgm:presLayoutVars>
          <dgm:chMax val="1"/>
          <dgm:bulletEnabled val="1"/>
        </dgm:presLayoutVars>
      </dgm:prSet>
      <dgm:spPr/>
    </dgm:pt>
    <dgm:pt modelId="{AEA5B778-3E05-4450-BE91-A3340355D364}" type="pres">
      <dgm:prSet presAssocID="{36801A17-B350-404B-A940-90833BA5E332}" presName="descendantText" presStyleLbl="alignAccFollowNode1" presStyleIdx="4" presStyleCnt="5">
        <dgm:presLayoutVars>
          <dgm:bulletEnabled val="1"/>
        </dgm:presLayoutVars>
      </dgm:prSet>
      <dgm:spPr/>
    </dgm:pt>
  </dgm:ptLst>
  <dgm:cxnLst>
    <dgm:cxn modelId="{88BB7B0E-96B8-491A-9AF2-35105F397149}" srcId="{411034A2-2802-4A28-8077-8C86DAEFF9E3}" destId="{F6ADA68D-B0C8-4010-B12C-1D0EA5976DDB}" srcOrd="3" destOrd="0" parTransId="{9F57DD05-5E51-4D99-A7DF-2CF10C78C294}" sibTransId="{2E6C9526-BBC5-429D-A39E-469EB68A5C26}"/>
    <dgm:cxn modelId="{AE4A600F-BCCF-4CD6-827D-779036EEEFBD}" type="presOf" srcId="{418AD5FC-ECC7-4616-B953-A32CC7A21D9F}" destId="{946F06B2-31F9-459E-8A52-6C1CF9A7CF52}" srcOrd="0" destOrd="0" presId="urn:microsoft.com/office/officeart/2005/8/layout/vList5"/>
    <dgm:cxn modelId="{F6674A26-055D-4430-8742-5666570A0AFA}" srcId="{F6ADA68D-B0C8-4010-B12C-1D0EA5976DDB}" destId="{9B3B6BB1-8FDD-4AF1-A4BF-B15FA0FB37FC}" srcOrd="0" destOrd="0" parTransId="{58B46B99-44BB-4AC1-99FD-8D092EEFD626}" sibTransId="{6064F8CA-4396-475C-9E3C-D17E88427144}"/>
    <dgm:cxn modelId="{E6100F3E-FA44-45E4-B25D-5CAD578A72E5}" srcId="{411034A2-2802-4A28-8077-8C86DAEFF9E3}" destId="{36801A17-B350-404B-A940-90833BA5E332}" srcOrd="4" destOrd="0" parTransId="{B0EAF6AD-2BF7-4BEC-9A30-71A3EF5EEE78}" sibTransId="{EAB2A1B6-374D-4943-A9FB-191D9C5896C8}"/>
    <dgm:cxn modelId="{EDFFC364-60ED-4073-BC2F-EA3FFC95690B}" type="presOf" srcId="{3DFA4ECA-5272-43F7-90A3-CDA88B8D0478}" destId="{AEA5B778-3E05-4450-BE91-A3340355D364}" srcOrd="0" destOrd="0" presId="urn:microsoft.com/office/officeart/2005/8/layout/vList5"/>
    <dgm:cxn modelId="{B0DB4C68-7CF7-431D-AF18-6D31C59930D7}" srcId="{69610AB4-5FB4-46E4-8C8B-3B42A94A54A8}" destId="{2F98A7B9-B7C2-45BC-905B-C9F36506F334}" srcOrd="0" destOrd="0" parTransId="{E48A4C0A-131E-48D1-843D-2C9D1ECF094D}" sibTransId="{91D9A440-C9DF-43C3-AB4C-3822B1B5A886}"/>
    <dgm:cxn modelId="{42125474-EED5-42EB-A2B1-B399137B12FD}" type="presOf" srcId="{E720367F-5FE5-422D-9BEC-41BFFA68D864}" destId="{C559FE66-5AD9-44CF-9379-06200213ADF5}" srcOrd="0" destOrd="0" presId="urn:microsoft.com/office/officeart/2005/8/layout/vList5"/>
    <dgm:cxn modelId="{B273DB7A-6F75-4F10-9D89-EE5CFBDE51F1}" type="presOf" srcId="{F6ADA68D-B0C8-4010-B12C-1D0EA5976DDB}" destId="{39814DD6-41EE-4F46-A974-C120F3F1DAD8}" srcOrd="0" destOrd="0" presId="urn:microsoft.com/office/officeart/2005/8/layout/vList5"/>
    <dgm:cxn modelId="{9625078F-11DA-4BA7-BF7F-63F3663497F8}" type="presOf" srcId="{9B3B6BB1-8FDD-4AF1-A4BF-B15FA0FB37FC}" destId="{4395E8B1-A939-4FBA-BE18-7A577C8E392D}" srcOrd="0" destOrd="0" presId="urn:microsoft.com/office/officeart/2005/8/layout/vList5"/>
    <dgm:cxn modelId="{7D744FA1-9D19-4278-B8DE-2C2662B3C268}" type="presOf" srcId="{2F98A7B9-B7C2-45BC-905B-C9F36506F334}" destId="{170D4A21-753D-4A7B-83B8-EE9D3EE9F0E7}" srcOrd="0" destOrd="0" presId="urn:microsoft.com/office/officeart/2005/8/layout/vList5"/>
    <dgm:cxn modelId="{EE4092B0-A735-4DF4-8F99-0599B71A7796}" type="presOf" srcId="{36801A17-B350-404B-A940-90833BA5E332}" destId="{8E0B615C-ECAD-41EC-8D55-832880DA7FC1}" srcOrd="0" destOrd="0" presId="urn:microsoft.com/office/officeart/2005/8/layout/vList5"/>
    <dgm:cxn modelId="{14AE66BE-75B4-4768-8B47-43EEFCBB8960}" srcId="{411034A2-2802-4A28-8077-8C86DAEFF9E3}" destId="{BA9A72DA-146E-4269-92DF-5F6FD37E6EAA}" srcOrd="2" destOrd="0" parTransId="{D87F5F51-70F9-452D-99B8-FE97AED5B027}" sibTransId="{87EE5DDB-85E1-49A9-9350-C6E36D537EAE}"/>
    <dgm:cxn modelId="{631C3DC3-FA7F-4DAE-8265-7F2828ECC42A}" type="presOf" srcId="{69610AB4-5FB4-46E4-8C8B-3B42A94A54A8}" destId="{0BB2F0A3-8158-4F9E-A6DD-58180B7D23B8}" srcOrd="0" destOrd="0" presId="urn:microsoft.com/office/officeart/2005/8/layout/vList5"/>
    <dgm:cxn modelId="{A04DFBCA-32C4-4DD8-8D31-76066586711C}" srcId="{36801A17-B350-404B-A940-90833BA5E332}" destId="{3DFA4ECA-5272-43F7-90A3-CDA88B8D0478}" srcOrd="0" destOrd="0" parTransId="{AACB14A8-37C6-49DB-A46A-ABB0E1603A4A}" sibTransId="{556988AB-911D-45C6-B80F-403D930DBA9F}"/>
    <dgm:cxn modelId="{335B19CB-D673-4DFF-89D7-F0A619325571}" type="presOf" srcId="{BA9A72DA-146E-4269-92DF-5F6FD37E6EAA}" destId="{A0602F34-1CCE-450F-9743-8E0D65092071}" srcOrd="0" destOrd="0" presId="urn:microsoft.com/office/officeart/2005/8/layout/vList5"/>
    <dgm:cxn modelId="{6FB0BBD4-A21E-4CFD-BCF1-5F3FC58C2AC7}" srcId="{411034A2-2802-4A28-8077-8C86DAEFF9E3}" destId="{7F06888A-E799-42C0-B773-EFFEDB688D30}" srcOrd="1" destOrd="0" parTransId="{82659215-339E-4405-B427-F9128A9E449F}" sibTransId="{491C19C9-4C2E-4EE6-A395-2DF972EDCCE6}"/>
    <dgm:cxn modelId="{DA35A8D9-E11A-4922-8779-2A6D88F38FCA}" srcId="{411034A2-2802-4A28-8077-8C86DAEFF9E3}" destId="{69610AB4-5FB4-46E4-8C8B-3B42A94A54A8}" srcOrd="0" destOrd="0" parTransId="{B3C5F21E-4D9F-44DA-A36A-72049D8E8B7C}" sibTransId="{C2E9ED7D-DF1F-4574-8D2F-710FD153B4BD}"/>
    <dgm:cxn modelId="{3BA972DF-8AA7-493A-9C40-97B63DB296C3}" srcId="{7F06888A-E799-42C0-B773-EFFEDB688D30}" destId="{418AD5FC-ECC7-4616-B953-A32CC7A21D9F}" srcOrd="0" destOrd="0" parTransId="{0528C1F9-11CD-46BD-BE1E-EAB4E99DE96E}" sibTransId="{6C11080E-22EB-4ED3-A77B-A3C8B3175C2E}"/>
    <dgm:cxn modelId="{6AC24DEA-F526-4F1D-9577-35721B560DF5}" type="presOf" srcId="{7F06888A-E799-42C0-B773-EFFEDB688D30}" destId="{D90F91F1-B8DE-4175-8898-6B2820337FDD}" srcOrd="0" destOrd="0" presId="urn:microsoft.com/office/officeart/2005/8/layout/vList5"/>
    <dgm:cxn modelId="{313F32F1-CEF3-4217-81D8-31E59FB82729}" type="presOf" srcId="{411034A2-2802-4A28-8077-8C86DAEFF9E3}" destId="{AA7F5029-A484-497A-8C36-B7F0DE878E7F}" srcOrd="0" destOrd="0" presId="urn:microsoft.com/office/officeart/2005/8/layout/vList5"/>
    <dgm:cxn modelId="{2DD485FA-0AE4-4609-BDB0-52A6DB6C0393}" srcId="{BA9A72DA-146E-4269-92DF-5F6FD37E6EAA}" destId="{E720367F-5FE5-422D-9BEC-41BFFA68D864}" srcOrd="0" destOrd="0" parTransId="{BADB0F0C-D23F-4D71-B1F5-2732EC315F4E}" sibTransId="{F2D0BFB7-FBD1-47A9-B96B-60E4A8EBEFE2}"/>
    <dgm:cxn modelId="{AD3AF96C-8521-4EE9-BA6B-57999D606B09}" type="presParOf" srcId="{AA7F5029-A484-497A-8C36-B7F0DE878E7F}" destId="{4E9DEBD1-ADAA-4E32-A8EC-BEE60944063A}" srcOrd="0" destOrd="0" presId="urn:microsoft.com/office/officeart/2005/8/layout/vList5"/>
    <dgm:cxn modelId="{0A3566F1-04AA-4F21-A9FD-79DA0504F622}" type="presParOf" srcId="{4E9DEBD1-ADAA-4E32-A8EC-BEE60944063A}" destId="{0BB2F0A3-8158-4F9E-A6DD-58180B7D23B8}" srcOrd="0" destOrd="0" presId="urn:microsoft.com/office/officeart/2005/8/layout/vList5"/>
    <dgm:cxn modelId="{B409240F-5CD0-483A-845A-18D5AD92124E}" type="presParOf" srcId="{4E9DEBD1-ADAA-4E32-A8EC-BEE60944063A}" destId="{170D4A21-753D-4A7B-83B8-EE9D3EE9F0E7}" srcOrd="1" destOrd="0" presId="urn:microsoft.com/office/officeart/2005/8/layout/vList5"/>
    <dgm:cxn modelId="{7F68214A-35EE-48E5-95DC-A6BC15211D4B}" type="presParOf" srcId="{AA7F5029-A484-497A-8C36-B7F0DE878E7F}" destId="{7C1A7F5C-18A2-43BE-A456-33340242A4BB}" srcOrd="1" destOrd="0" presId="urn:microsoft.com/office/officeart/2005/8/layout/vList5"/>
    <dgm:cxn modelId="{EB4BF906-6F1F-417E-A094-353B4A80D7B5}" type="presParOf" srcId="{AA7F5029-A484-497A-8C36-B7F0DE878E7F}" destId="{8E2A0044-74C0-4F72-ACAC-7DA120B209F2}" srcOrd="2" destOrd="0" presId="urn:microsoft.com/office/officeart/2005/8/layout/vList5"/>
    <dgm:cxn modelId="{AE88A560-D77C-41B9-A233-5B7613784410}" type="presParOf" srcId="{8E2A0044-74C0-4F72-ACAC-7DA120B209F2}" destId="{D90F91F1-B8DE-4175-8898-6B2820337FDD}" srcOrd="0" destOrd="0" presId="urn:microsoft.com/office/officeart/2005/8/layout/vList5"/>
    <dgm:cxn modelId="{0B70BA3F-092D-43DD-B30C-378831D6A512}" type="presParOf" srcId="{8E2A0044-74C0-4F72-ACAC-7DA120B209F2}" destId="{946F06B2-31F9-459E-8A52-6C1CF9A7CF52}" srcOrd="1" destOrd="0" presId="urn:microsoft.com/office/officeart/2005/8/layout/vList5"/>
    <dgm:cxn modelId="{1CA12C42-CAB6-4D96-92D1-210E89FA70C4}" type="presParOf" srcId="{AA7F5029-A484-497A-8C36-B7F0DE878E7F}" destId="{C979DF15-52A8-4E42-90D7-48293757550C}" srcOrd="3" destOrd="0" presId="urn:microsoft.com/office/officeart/2005/8/layout/vList5"/>
    <dgm:cxn modelId="{D9B61CC9-816C-4B32-B250-1EEA02D2C60C}" type="presParOf" srcId="{AA7F5029-A484-497A-8C36-B7F0DE878E7F}" destId="{E739F567-9F4C-4FE5-AEAE-24F6856E1A51}" srcOrd="4" destOrd="0" presId="urn:microsoft.com/office/officeart/2005/8/layout/vList5"/>
    <dgm:cxn modelId="{3A305F6C-7856-4D46-8986-70A9A821A4B4}" type="presParOf" srcId="{E739F567-9F4C-4FE5-AEAE-24F6856E1A51}" destId="{A0602F34-1CCE-450F-9743-8E0D65092071}" srcOrd="0" destOrd="0" presId="urn:microsoft.com/office/officeart/2005/8/layout/vList5"/>
    <dgm:cxn modelId="{0E1DE45B-EC9B-43D7-B529-6C4A75DE365D}" type="presParOf" srcId="{E739F567-9F4C-4FE5-AEAE-24F6856E1A51}" destId="{C559FE66-5AD9-44CF-9379-06200213ADF5}" srcOrd="1" destOrd="0" presId="urn:microsoft.com/office/officeart/2005/8/layout/vList5"/>
    <dgm:cxn modelId="{09111096-64F1-4641-81C0-6F20D1140B4D}" type="presParOf" srcId="{AA7F5029-A484-497A-8C36-B7F0DE878E7F}" destId="{BB883756-308F-4F2C-93B3-88E784508B27}" srcOrd="5" destOrd="0" presId="urn:microsoft.com/office/officeart/2005/8/layout/vList5"/>
    <dgm:cxn modelId="{83E79FCB-B14F-48DF-B68E-3E4487A74452}" type="presParOf" srcId="{AA7F5029-A484-497A-8C36-B7F0DE878E7F}" destId="{5B9173C0-CEDA-419E-93C4-37E9CDE78CBF}" srcOrd="6" destOrd="0" presId="urn:microsoft.com/office/officeart/2005/8/layout/vList5"/>
    <dgm:cxn modelId="{92697DB9-6E29-4E67-ADE5-268028C7566F}" type="presParOf" srcId="{5B9173C0-CEDA-419E-93C4-37E9CDE78CBF}" destId="{39814DD6-41EE-4F46-A974-C120F3F1DAD8}" srcOrd="0" destOrd="0" presId="urn:microsoft.com/office/officeart/2005/8/layout/vList5"/>
    <dgm:cxn modelId="{FE3A4731-6100-4746-BFEC-A7D9B3DDC722}" type="presParOf" srcId="{5B9173C0-CEDA-419E-93C4-37E9CDE78CBF}" destId="{4395E8B1-A939-4FBA-BE18-7A577C8E392D}" srcOrd="1" destOrd="0" presId="urn:microsoft.com/office/officeart/2005/8/layout/vList5"/>
    <dgm:cxn modelId="{F3825746-983E-4D69-81B1-916DA94EA1CD}" type="presParOf" srcId="{AA7F5029-A484-497A-8C36-B7F0DE878E7F}" destId="{557F37FF-357E-4629-BE20-EEA38E2094F4}" srcOrd="7" destOrd="0" presId="urn:microsoft.com/office/officeart/2005/8/layout/vList5"/>
    <dgm:cxn modelId="{4DF9BBCD-5920-4233-AD63-0CC315C345C3}" type="presParOf" srcId="{AA7F5029-A484-497A-8C36-B7F0DE878E7F}" destId="{32668F38-48B8-4A7A-95BC-0881BA941562}" srcOrd="8" destOrd="0" presId="urn:microsoft.com/office/officeart/2005/8/layout/vList5"/>
    <dgm:cxn modelId="{845F67AA-576D-4039-B112-728ECAC20D89}" type="presParOf" srcId="{32668F38-48B8-4A7A-95BC-0881BA941562}" destId="{8E0B615C-ECAD-41EC-8D55-832880DA7FC1}" srcOrd="0" destOrd="0" presId="urn:microsoft.com/office/officeart/2005/8/layout/vList5"/>
    <dgm:cxn modelId="{579AF44D-A9B2-49A9-8B2A-E881446B0219}" type="presParOf" srcId="{32668F38-48B8-4A7A-95BC-0881BA941562}" destId="{AEA5B778-3E05-4450-BE91-A3340355D36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7C5390-877C-435C-81E0-E9BED9D69A10}" type="doc">
      <dgm:prSet loTypeId="urn:microsoft.com/office/officeart/2005/8/layout/hList1" loCatId="list" qsTypeId="urn:microsoft.com/office/officeart/2005/8/quickstyle/simple1" qsCatId="simple" csTypeId="urn:microsoft.com/office/officeart/2005/8/colors/accent3_2" csCatId="accent3" phldr="1"/>
      <dgm:spPr/>
      <dgm:t>
        <a:bodyPr/>
        <a:lstStyle/>
        <a:p>
          <a:endParaRPr lang="en-US"/>
        </a:p>
      </dgm:t>
    </dgm:pt>
    <dgm:pt modelId="{30D237C5-A73B-4896-AE49-683D85669566}">
      <dgm:prSet phldrT="[Text]" custT="1"/>
      <dgm:spPr/>
      <dgm:t>
        <a:bodyPr/>
        <a:lstStyle/>
        <a:p>
          <a:r>
            <a:rPr lang="en-US" sz="1800" dirty="0"/>
            <a:t>Category 1 - Innovators</a:t>
          </a:r>
        </a:p>
      </dgm:t>
    </dgm:pt>
    <dgm:pt modelId="{FCB77B6B-7071-4413-A0BB-33D4512A3D11}" type="parTrans" cxnId="{D7830251-2F31-4150-9ED6-319FFBBB2293}">
      <dgm:prSet/>
      <dgm:spPr/>
      <dgm:t>
        <a:bodyPr/>
        <a:lstStyle/>
        <a:p>
          <a:endParaRPr lang="en-US" sz="2400"/>
        </a:p>
      </dgm:t>
    </dgm:pt>
    <dgm:pt modelId="{C20BAE89-A5C1-4AE5-B6CD-34E812682823}" type="sibTrans" cxnId="{D7830251-2F31-4150-9ED6-319FFBBB2293}">
      <dgm:prSet/>
      <dgm:spPr/>
      <dgm:t>
        <a:bodyPr/>
        <a:lstStyle/>
        <a:p>
          <a:endParaRPr lang="en-US" sz="2400"/>
        </a:p>
      </dgm:t>
    </dgm:pt>
    <dgm:pt modelId="{F61965CE-8CC1-419D-940C-1688B08E9A3A}">
      <dgm:prSet phldrT="[Text]" custT="1"/>
      <dgm:spPr/>
      <dgm:t>
        <a:bodyPr/>
        <a:lstStyle/>
        <a:p>
          <a:r>
            <a:rPr lang="en-US" sz="2000" dirty="0"/>
            <a:t>First to buy the mini netbook</a:t>
          </a:r>
        </a:p>
      </dgm:t>
    </dgm:pt>
    <dgm:pt modelId="{5CFD37FF-2F30-4480-A1B0-ED0B62C9C90B}" type="parTrans" cxnId="{F74CB511-AC84-4EDF-A03D-27E581210E4B}">
      <dgm:prSet/>
      <dgm:spPr/>
      <dgm:t>
        <a:bodyPr/>
        <a:lstStyle/>
        <a:p>
          <a:endParaRPr lang="en-US" sz="2400"/>
        </a:p>
      </dgm:t>
    </dgm:pt>
    <dgm:pt modelId="{3B122503-0F66-4AE7-BF46-263174E99FE8}" type="sibTrans" cxnId="{F74CB511-AC84-4EDF-A03D-27E581210E4B}">
      <dgm:prSet/>
      <dgm:spPr/>
      <dgm:t>
        <a:bodyPr/>
        <a:lstStyle/>
        <a:p>
          <a:endParaRPr lang="en-US" sz="2400"/>
        </a:p>
      </dgm:t>
    </dgm:pt>
    <dgm:pt modelId="{0B672DD7-35BE-4A70-99B8-E5EEBC4D18F7}">
      <dgm:prSet phldrT="[Text]" custT="1"/>
      <dgm:spPr/>
      <dgm:t>
        <a:bodyPr/>
        <a:lstStyle/>
        <a:p>
          <a:r>
            <a:rPr lang="en-US" sz="1600" dirty="0"/>
            <a:t>Category 2 – Early adopters</a:t>
          </a:r>
        </a:p>
      </dgm:t>
    </dgm:pt>
    <dgm:pt modelId="{7C71A8EA-D9DE-481E-A528-8947C91C2186}" type="parTrans" cxnId="{9D3CEBB0-378B-499E-8F74-633993E1826E}">
      <dgm:prSet/>
      <dgm:spPr/>
      <dgm:t>
        <a:bodyPr/>
        <a:lstStyle/>
        <a:p>
          <a:endParaRPr lang="en-US" sz="2400"/>
        </a:p>
      </dgm:t>
    </dgm:pt>
    <dgm:pt modelId="{5ED95F77-2DA2-42FD-B577-CDA4D4445892}" type="sibTrans" cxnId="{9D3CEBB0-378B-499E-8F74-633993E1826E}">
      <dgm:prSet/>
      <dgm:spPr/>
      <dgm:t>
        <a:bodyPr/>
        <a:lstStyle/>
        <a:p>
          <a:endParaRPr lang="en-US" sz="2400"/>
        </a:p>
      </dgm:t>
    </dgm:pt>
    <dgm:pt modelId="{E8416A4D-624D-4F5B-9144-4E73CB53176E}">
      <dgm:prSet phldrT="[Text]" custT="1"/>
      <dgm:spPr/>
      <dgm:t>
        <a:bodyPr/>
        <a:lstStyle/>
        <a:p>
          <a:r>
            <a:rPr lang="en-US" sz="2000" dirty="0"/>
            <a:t>Will buy mini netbook shortly after its introduction</a:t>
          </a:r>
        </a:p>
      </dgm:t>
    </dgm:pt>
    <dgm:pt modelId="{C85DFDD0-0029-4587-8D88-D1E3B29528CC}" type="parTrans" cxnId="{EEE71AD2-82E0-4527-AFFB-07127EC01C1A}">
      <dgm:prSet/>
      <dgm:spPr/>
      <dgm:t>
        <a:bodyPr/>
        <a:lstStyle/>
        <a:p>
          <a:endParaRPr lang="en-US" sz="2400"/>
        </a:p>
      </dgm:t>
    </dgm:pt>
    <dgm:pt modelId="{735343B5-382F-4117-9535-083FAA915011}" type="sibTrans" cxnId="{EEE71AD2-82E0-4527-AFFB-07127EC01C1A}">
      <dgm:prSet/>
      <dgm:spPr/>
      <dgm:t>
        <a:bodyPr/>
        <a:lstStyle/>
        <a:p>
          <a:endParaRPr lang="en-US" sz="2400"/>
        </a:p>
      </dgm:t>
    </dgm:pt>
    <dgm:pt modelId="{41B71289-C201-4164-A40A-492AF54DE04E}">
      <dgm:prSet phldrT="[Text]" custT="1"/>
      <dgm:spPr/>
      <dgm:t>
        <a:bodyPr/>
        <a:lstStyle/>
        <a:p>
          <a:r>
            <a:rPr lang="en-US" sz="1600" dirty="0"/>
            <a:t>Category 3 – Early Majority</a:t>
          </a:r>
        </a:p>
      </dgm:t>
    </dgm:pt>
    <dgm:pt modelId="{B67D1066-0BD1-438A-8142-D008D9367F7E}" type="parTrans" cxnId="{9EA0E9C7-0707-4140-AEE8-00F5C8ED0A43}">
      <dgm:prSet/>
      <dgm:spPr/>
      <dgm:t>
        <a:bodyPr/>
        <a:lstStyle/>
        <a:p>
          <a:endParaRPr lang="en-US" sz="2400"/>
        </a:p>
      </dgm:t>
    </dgm:pt>
    <dgm:pt modelId="{BF80B7B4-F083-4F65-BBA5-D237DAEF2CC4}" type="sibTrans" cxnId="{9EA0E9C7-0707-4140-AEE8-00F5C8ED0A43}">
      <dgm:prSet/>
      <dgm:spPr/>
      <dgm:t>
        <a:bodyPr/>
        <a:lstStyle/>
        <a:p>
          <a:endParaRPr lang="en-US" sz="2400"/>
        </a:p>
      </dgm:t>
    </dgm:pt>
    <dgm:pt modelId="{563F2477-6354-4A9C-8C7C-DBCC93FC7683}">
      <dgm:prSet phldrT="[Text]" custT="1"/>
      <dgm:spPr/>
      <dgm:t>
        <a:bodyPr/>
        <a:lstStyle/>
        <a:p>
          <a:r>
            <a:rPr lang="en-US" sz="2000" dirty="0"/>
            <a:t>Members of the 1</a:t>
          </a:r>
          <a:r>
            <a:rPr lang="en-US" sz="2000" baseline="30000" dirty="0"/>
            <a:t>st</a:t>
          </a:r>
          <a:r>
            <a:rPr lang="en-US" sz="2000" dirty="0"/>
            <a:t> ½ of the “mass market” who would purchase the mini netbook</a:t>
          </a:r>
        </a:p>
      </dgm:t>
    </dgm:pt>
    <dgm:pt modelId="{3B662D76-3F76-4CE0-8EA1-755AA6EF2B3F}" type="parTrans" cxnId="{721423F0-3B01-4418-A604-865FFA51D0E6}">
      <dgm:prSet/>
      <dgm:spPr/>
      <dgm:t>
        <a:bodyPr/>
        <a:lstStyle/>
        <a:p>
          <a:endParaRPr lang="en-US" sz="2400"/>
        </a:p>
      </dgm:t>
    </dgm:pt>
    <dgm:pt modelId="{EC48E611-52B8-4B37-A766-2FFE1299E18B}" type="sibTrans" cxnId="{721423F0-3B01-4418-A604-865FFA51D0E6}">
      <dgm:prSet/>
      <dgm:spPr/>
      <dgm:t>
        <a:bodyPr/>
        <a:lstStyle/>
        <a:p>
          <a:endParaRPr lang="en-US" sz="2400"/>
        </a:p>
      </dgm:t>
    </dgm:pt>
    <dgm:pt modelId="{4D60483A-30D4-47AF-9FE0-B450E95B5428}">
      <dgm:prSet phldrT="[Text]" custT="1"/>
      <dgm:spPr/>
      <dgm:t>
        <a:bodyPr/>
        <a:lstStyle/>
        <a:p>
          <a:r>
            <a:rPr lang="en-US" sz="1600" dirty="0"/>
            <a:t>Category 4 – Late Majority</a:t>
          </a:r>
        </a:p>
      </dgm:t>
    </dgm:pt>
    <dgm:pt modelId="{DEC7CE41-C58A-4117-926A-F78862302A64}" type="parTrans" cxnId="{3347B08D-664F-4F68-B48F-18AC9297D7A2}">
      <dgm:prSet/>
      <dgm:spPr/>
      <dgm:t>
        <a:bodyPr/>
        <a:lstStyle/>
        <a:p>
          <a:endParaRPr lang="en-US" sz="2400"/>
        </a:p>
      </dgm:t>
    </dgm:pt>
    <dgm:pt modelId="{52C6D7B1-D7F8-46AE-BE42-F93D8EACE854}" type="sibTrans" cxnId="{3347B08D-664F-4F68-B48F-18AC9297D7A2}">
      <dgm:prSet/>
      <dgm:spPr/>
      <dgm:t>
        <a:bodyPr/>
        <a:lstStyle/>
        <a:p>
          <a:endParaRPr lang="en-US" sz="2400"/>
        </a:p>
      </dgm:t>
    </dgm:pt>
    <dgm:pt modelId="{130C13B0-F56F-4ECA-86C5-500D1FF0E243}">
      <dgm:prSet phldrT="[Text]" custT="1"/>
      <dgm:spPr/>
      <dgm:t>
        <a:bodyPr/>
        <a:lstStyle/>
        <a:p>
          <a:r>
            <a:rPr lang="en-US" sz="2000" dirty="0"/>
            <a:t>Second half of the “mass market” who would purchase the mature mini netbook</a:t>
          </a:r>
        </a:p>
      </dgm:t>
    </dgm:pt>
    <dgm:pt modelId="{7EBE10BE-C225-46D4-ADDE-DD55337FCD4A}" type="parTrans" cxnId="{CE1F1EB3-2FB4-4A10-A354-F171B3BA39C9}">
      <dgm:prSet/>
      <dgm:spPr/>
      <dgm:t>
        <a:bodyPr/>
        <a:lstStyle/>
        <a:p>
          <a:endParaRPr lang="en-US" sz="2400"/>
        </a:p>
      </dgm:t>
    </dgm:pt>
    <dgm:pt modelId="{90EF9FBD-8E9D-44A0-BCC8-1D8ECA32F642}" type="sibTrans" cxnId="{CE1F1EB3-2FB4-4A10-A354-F171B3BA39C9}">
      <dgm:prSet/>
      <dgm:spPr/>
      <dgm:t>
        <a:bodyPr/>
        <a:lstStyle/>
        <a:p>
          <a:endParaRPr lang="en-US" sz="2400"/>
        </a:p>
      </dgm:t>
    </dgm:pt>
    <dgm:pt modelId="{5CD47BAC-94AF-48EC-B356-B41D30487B5F}">
      <dgm:prSet phldrT="[Text]" custT="1"/>
      <dgm:spPr/>
      <dgm:t>
        <a:bodyPr/>
        <a:lstStyle/>
        <a:p>
          <a:r>
            <a:rPr lang="en-US" sz="1600" dirty="0"/>
            <a:t>Category 5 – Laggards</a:t>
          </a:r>
        </a:p>
      </dgm:t>
    </dgm:pt>
    <dgm:pt modelId="{0C1BA9E9-DCBD-47CD-8D36-A56747864962}" type="parTrans" cxnId="{960A79A5-CBAB-4A07-B6E4-EAA16D9A208B}">
      <dgm:prSet/>
      <dgm:spPr/>
      <dgm:t>
        <a:bodyPr/>
        <a:lstStyle/>
        <a:p>
          <a:endParaRPr lang="en-US" sz="2400"/>
        </a:p>
      </dgm:t>
    </dgm:pt>
    <dgm:pt modelId="{F31EB0CA-1EEE-4D74-990E-785128EE47C6}" type="sibTrans" cxnId="{960A79A5-CBAB-4A07-B6E4-EAA16D9A208B}">
      <dgm:prSet/>
      <dgm:spPr/>
      <dgm:t>
        <a:bodyPr/>
        <a:lstStyle/>
        <a:p>
          <a:endParaRPr lang="en-US" sz="2400"/>
        </a:p>
      </dgm:t>
    </dgm:pt>
    <dgm:pt modelId="{871D1CA3-5A13-46F9-9189-55B1D71ABEB3}">
      <dgm:prSet phldrT="[Text]" custT="1"/>
      <dgm:spPr/>
      <dgm:t>
        <a:bodyPr/>
        <a:lstStyle/>
        <a:p>
          <a:r>
            <a:rPr lang="en-US" sz="2000" dirty="0"/>
            <a:t>Very last to purchase the mini netbook, if at all</a:t>
          </a:r>
        </a:p>
      </dgm:t>
    </dgm:pt>
    <dgm:pt modelId="{37B746A7-443B-49CF-97CF-3CF061F18EB1}" type="parTrans" cxnId="{28466687-1B83-4897-9299-ADFE0FB1ED58}">
      <dgm:prSet/>
      <dgm:spPr/>
      <dgm:t>
        <a:bodyPr/>
        <a:lstStyle/>
        <a:p>
          <a:endParaRPr lang="en-US" sz="2400"/>
        </a:p>
      </dgm:t>
    </dgm:pt>
    <dgm:pt modelId="{19C2A7A1-3947-41A5-8E42-E88BC9D29E1C}" type="sibTrans" cxnId="{28466687-1B83-4897-9299-ADFE0FB1ED58}">
      <dgm:prSet/>
      <dgm:spPr/>
      <dgm:t>
        <a:bodyPr/>
        <a:lstStyle/>
        <a:p>
          <a:endParaRPr lang="en-US" sz="2400"/>
        </a:p>
      </dgm:t>
    </dgm:pt>
    <dgm:pt modelId="{FFD3E57A-468A-481A-B008-78FBD9B99B9F}" type="pres">
      <dgm:prSet presAssocID="{387C5390-877C-435C-81E0-E9BED9D69A10}" presName="Name0" presStyleCnt="0">
        <dgm:presLayoutVars>
          <dgm:dir/>
          <dgm:animLvl val="lvl"/>
          <dgm:resizeHandles val="exact"/>
        </dgm:presLayoutVars>
      </dgm:prSet>
      <dgm:spPr/>
    </dgm:pt>
    <dgm:pt modelId="{BCA0803B-2A19-4CA7-BD46-8F700A540BA6}" type="pres">
      <dgm:prSet presAssocID="{30D237C5-A73B-4896-AE49-683D85669566}" presName="composite" presStyleCnt="0"/>
      <dgm:spPr/>
    </dgm:pt>
    <dgm:pt modelId="{6DF43EF5-AA1A-4442-8879-A92B73E0E8B1}" type="pres">
      <dgm:prSet presAssocID="{30D237C5-A73B-4896-AE49-683D85669566}" presName="parTx" presStyleLbl="alignNode1" presStyleIdx="0" presStyleCnt="5">
        <dgm:presLayoutVars>
          <dgm:chMax val="0"/>
          <dgm:chPref val="0"/>
          <dgm:bulletEnabled val="1"/>
        </dgm:presLayoutVars>
      </dgm:prSet>
      <dgm:spPr/>
    </dgm:pt>
    <dgm:pt modelId="{89411340-32C3-4D31-AA4A-081D15EC0AFC}" type="pres">
      <dgm:prSet presAssocID="{30D237C5-A73B-4896-AE49-683D85669566}" presName="desTx" presStyleLbl="alignAccFollowNode1" presStyleIdx="0" presStyleCnt="5">
        <dgm:presLayoutVars>
          <dgm:bulletEnabled val="1"/>
        </dgm:presLayoutVars>
      </dgm:prSet>
      <dgm:spPr/>
    </dgm:pt>
    <dgm:pt modelId="{4DDA2666-ED1F-4037-B036-1EE1771964D4}" type="pres">
      <dgm:prSet presAssocID="{C20BAE89-A5C1-4AE5-B6CD-34E812682823}" presName="space" presStyleCnt="0"/>
      <dgm:spPr/>
    </dgm:pt>
    <dgm:pt modelId="{6B97BBA5-5409-487B-BB0F-819F06922EB2}" type="pres">
      <dgm:prSet presAssocID="{0B672DD7-35BE-4A70-99B8-E5EEBC4D18F7}" presName="composite" presStyleCnt="0"/>
      <dgm:spPr/>
    </dgm:pt>
    <dgm:pt modelId="{4325B5DB-C414-44A8-8E80-755E0264A778}" type="pres">
      <dgm:prSet presAssocID="{0B672DD7-35BE-4A70-99B8-E5EEBC4D18F7}" presName="parTx" presStyleLbl="alignNode1" presStyleIdx="1" presStyleCnt="5">
        <dgm:presLayoutVars>
          <dgm:chMax val="0"/>
          <dgm:chPref val="0"/>
          <dgm:bulletEnabled val="1"/>
        </dgm:presLayoutVars>
      </dgm:prSet>
      <dgm:spPr/>
    </dgm:pt>
    <dgm:pt modelId="{B063F1A8-FE65-4F52-931D-CBF3DD9081F6}" type="pres">
      <dgm:prSet presAssocID="{0B672DD7-35BE-4A70-99B8-E5EEBC4D18F7}" presName="desTx" presStyleLbl="alignAccFollowNode1" presStyleIdx="1" presStyleCnt="5">
        <dgm:presLayoutVars>
          <dgm:bulletEnabled val="1"/>
        </dgm:presLayoutVars>
      </dgm:prSet>
      <dgm:spPr/>
    </dgm:pt>
    <dgm:pt modelId="{40C0C105-B604-4862-8FEE-142398C644E0}" type="pres">
      <dgm:prSet presAssocID="{5ED95F77-2DA2-42FD-B577-CDA4D4445892}" presName="space" presStyleCnt="0"/>
      <dgm:spPr/>
    </dgm:pt>
    <dgm:pt modelId="{4680F259-B565-43AA-B306-54C0E45585A2}" type="pres">
      <dgm:prSet presAssocID="{41B71289-C201-4164-A40A-492AF54DE04E}" presName="composite" presStyleCnt="0"/>
      <dgm:spPr/>
    </dgm:pt>
    <dgm:pt modelId="{FCAC343F-E7A0-4906-B135-B702DA3B1B9D}" type="pres">
      <dgm:prSet presAssocID="{41B71289-C201-4164-A40A-492AF54DE04E}" presName="parTx" presStyleLbl="alignNode1" presStyleIdx="2" presStyleCnt="5">
        <dgm:presLayoutVars>
          <dgm:chMax val="0"/>
          <dgm:chPref val="0"/>
          <dgm:bulletEnabled val="1"/>
        </dgm:presLayoutVars>
      </dgm:prSet>
      <dgm:spPr/>
    </dgm:pt>
    <dgm:pt modelId="{4EA88CC4-59BA-4E83-A2CE-FA79918075BD}" type="pres">
      <dgm:prSet presAssocID="{41B71289-C201-4164-A40A-492AF54DE04E}" presName="desTx" presStyleLbl="alignAccFollowNode1" presStyleIdx="2" presStyleCnt="5">
        <dgm:presLayoutVars>
          <dgm:bulletEnabled val="1"/>
        </dgm:presLayoutVars>
      </dgm:prSet>
      <dgm:spPr/>
    </dgm:pt>
    <dgm:pt modelId="{15432E05-E1D3-4F33-8B0A-F8443E38408F}" type="pres">
      <dgm:prSet presAssocID="{BF80B7B4-F083-4F65-BBA5-D237DAEF2CC4}" presName="space" presStyleCnt="0"/>
      <dgm:spPr/>
    </dgm:pt>
    <dgm:pt modelId="{C5E220C3-7DC8-41FD-8690-C21EDEFA011B}" type="pres">
      <dgm:prSet presAssocID="{4D60483A-30D4-47AF-9FE0-B450E95B5428}" presName="composite" presStyleCnt="0"/>
      <dgm:spPr/>
    </dgm:pt>
    <dgm:pt modelId="{98352B60-E04A-45CC-9DAD-8CD6B81B8227}" type="pres">
      <dgm:prSet presAssocID="{4D60483A-30D4-47AF-9FE0-B450E95B5428}" presName="parTx" presStyleLbl="alignNode1" presStyleIdx="3" presStyleCnt="5">
        <dgm:presLayoutVars>
          <dgm:chMax val="0"/>
          <dgm:chPref val="0"/>
          <dgm:bulletEnabled val="1"/>
        </dgm:presLayoutVars>
      </dgm:prSet>
      <dgm:spPr/>
    </dgm:pt>
    <dgm:pt modelId="{519B729B-EBFE-40BA-B3E2-80BED81862FB}" type="pres">
      <dgm:prSet presAssocID="{4D60483A-30D4-47AF-9FE0-B450E95B5428}" presName="desTx" presStyleLbl="alignAccFollowNode1" presStyleIdx="3" presStyleCnt="5">
        <dgm:presLayoutVars>
          <dgm:bulletEnabled val="1"/>
        </dgm:presLayoutVars>
      </dgm:prSet>
      <dgm:spPr/>
    </dgm:pt>
    <dgm:pt modelId="{D629E76A-FABF-4DC2-AB5A-8B50212C92E0}" type="pres">
      <dgm:prSet presAssocID="{52C6D7B1-D7F8-46AE-BE42-F93D8EACE854}" presName="space" presStyleCnt="0"/>
      <dgm:spPr/>
    </dgm:pt>
    <dgm:pt modelId="{1A61A268-3A97-426C-92EB-4811C4D7CF1F}" type="pres">
      <dgm:prSet presAssocID="{5CD47BAC-94AF-48EC-B356-B41D30487B5F}" presName="composite" presStyleCnt="0"/>
      <dgm:spPr/>
    </dgm:pt>
    <dgm:pt modelId="{41E113A3-6FEC-4475-BA99-7CD3E7224389}" type="pres">
      <dgm:prSet presAssocID="{5CD47BAC-94AF-48EC-B356-B41D30487B5F}" presName="parTx" presStyleLbl="alignNode1" presStyleIdx="4" presStyleCnt="5">
        <dgm:presLayoutVars>
          <dgm:chMax val="0"/>
          <dgm:chPref val="0"/>
          <dgm:bulletEnabled val="1"/>
        </dgm:presLayoutVars>
      </dgm:prSet>
      <dgm:spPr/>
    </dgm:pt>
    <dgm:pt modelId="{D65E3A6A-1231-4FB5-B739-B1C2C5B2B5AB}" type="pres">
      <dgm:prSet presAssocID="{5CD47BAC-94AF-48EC-B356-B41D30487B5F}" presName="desTx" presStyleLbl="alignAccFollowNode1" presStyleIdx="4" presStyleCnt="5">
        <dgm:presLayoutVars>
          <dgm:bulletEnabled val="1"/>
        </dgm:presLayoutVars>
      </dgm:prSet>
      <dgm:spPr/>
    </dgm:pt>
  </dgm:ptLst>
  <dgm:cxnLst>
    <dgm:cxn modelId="{F74CB511-AC84-4EDF-A03D-27E581210E4B}" srcId="{30D237C5-A73B-4896-AE49-683D85669566}" destId="{F61965CE-8CC1-419D-940C-1688B08E9A3A}" srcOrd="0" destOrd="0" parTransId="{5CFD37FF-2F30-4480-A1B0-ED0B62C9C90B}" sibTransId="{3B122503-0F66-4AE7-BF46-263174E99FE8}"/>
    <dgm:cxn modelId="{C2712E40-F424-4252-B46B-C002FF5C4E70}" type="presOf" srcId="{4D60483A-30D4-47AF-9FE0-B450E95B5428}" destId="{98352B60-E04A-45CC-9DAD-8CD6B81B8227}" srcOrd="0" destOrd="0" presId="urn:microsoft.com/office/officeart/2005/8/layout/hList1"/>
    <dgm:cxn modelId="{B5EF4443-4F96-453D-984E-699BBE0BF9AB}" type="presOf" srcId="{E8416A4D-624D-4F5B-9144-4E73CB53176E}" destId="{B063F1A8-FE65-4F52-931D-CBF3DD9081F6}" srcOrd="0" destOrd="0" presId="urn:microsoft.com/office/officeart/2005/8/layout/hList1"/>
    <dgm:cxn modelId="{CC252070-208C-4157-810B-DD79D6398E1F}" type="presOf" srcId="{130C13B0-F56F-4ECA-86C5-500D1FF0E243}" destId="{519B729B-EBFE-40BA-B3E2-80BED81862FB}" srcOrd="0" destOrd="0" presId="urn:microsoft.com/office/officeart/2005/8/layout/hList1"/>
    <dgm:cxn modelId="{D7830251-2F31-4150-9ED6-319FFBBB2293}" srcId="{387C5390-877C-435C-81E0-E9BED9D69A10}" destId="{30D237C5-A73B-4896-AE49-683D85669566}" srcOrd="0" destOrd="0" parTransId="{FCB77B6B-7071-4413-A0BB-33D4512A3D11}" sibTransId="{C20BAE89-A5C1-4AE5-B6CD-34E812682823}"/>
    <dgm:cxn modelId="{28466687-1B83-4897-9299-ADFE0FB1ED58}" srcId="{5CD47BAC-94AF-48EC-B356-B41D30487B5F}" destId="{871D1CA3-5A13-46F9-9189-55B1D71ABEB3}" srcOrd="0" destOrd="0" parTransId="{37B746A7-443B-49CF-97CF-3CF061F18EB1}" sibTransId="{19C2A7A1-3947-41A5-8E42-E88BC9D29E1C}"/>
    <dgm:cxn modelId="{1DAD9289-BC7A-4F1A-9E98-57DA77F03C84}" type="presOf" srcId="{871D1CA3-5A13-46F9-9189-55B1D71ABEB3}" destId="{D65E3A6A-1231-4FB5-B739-B1C2C5B2B5AB}" srcOrd="0" destOrd="0" presId="urn:microsoft.com/office/officeart/2005/8/layout/hList1"/>
    <dgm:cxn modelId="{3347B08D-664F-4F68-B48F-18AC9297D7A2}" srcId="{387C5390-877C-435C-81E0-E9BED9D69A10}" destId="{4D60483A-30D4-47AF-9FE0-B450E95B5428}" srcOrd="3" destOrd="0" parTransId="{DEC7CE41-C58A-4117-926A-F78862302A64}" sibTransId="{52C6D7B1-D7F8-46AE-BE42-F93D8EACE854}"/>
    <dgm:cxn modelId="{8118F795-651A-48D0-8192-C4EE03E4BC11}" type="presOf" srcId="{F61965CE-8CC1-419D-940C-1688B08E9A3A}" destId="{89411340-32C3-4D31-AA4A-081D15EC0AFC}" srcOrd="0" destOrd="0" presId="urn:microsoft.com/office/officeart/2005/8/layout/hList1"/>
    <dgm:cxn modelId="{960A79A5-CBAB-4A07-B6E4-EAA16D9A208B}" srcId="{387C5390-877C-435C-81E0-E9BED9D69A10}" destId="{5CD47BAC-94AF-48EC-B356-B41D30487B5F}" srcOrd="4" destOrd="0" parTransId="{0C1BA9E9-DCBD-47CD-8D36-A56747864962}" sibTransId="{F31EB0CA-1EEE-4D74-990E-785128EE47C6}"/>
    <dgm:cxn modelId="{9D3CEBB0-378B-499E-8F74-633993E1826E}" srcId="{387C5390-877C-435C-81E0-E9BED9D69A10}" destId="{0B672DD7-35BE-4A70-99B8-E5EEBC4D18F7}" srcOrd="1" destOrd="0" parTransId="{7C71A8EA-D9DE-481E-A528-8947C91C2186}" sibTransId="{5ED95F77-2DA2-42FD-B577-CDA4D4445892}"/>
    <dgm:cxn modelId="{975722B2-6BFF-4E3F-88ED-D25FC0EDD6C7}" type="presOf" srcId="{41B71289-C201-4164-A40A-492AF54DE04E}" destId="{FCAC343F-E7A0-4906-B135-B702DA3B1B9D}" srcOrd="0" destOrd="0" presId="urn:microsoft.com/office/officeart/2005/8/layout/hList1"/>
    <dgm:cxn modelId="{CE1F1EB3-2FB4-4A10-A354-F171B3BA39C9}" srcId="{4D60483A-30D4-47AF-9FE0-B450E95B5428}" destId="{130C13B0-F56F-4ECA-86C5-500D1FF0E243}" srcOrd="0" destOrd="0" parTransId="{7EBE10BE-C225-46D4-ADDE-DD55337FCD4A}" sibTransId="{90EF9FBD-8E9D-44A0-BCC8-1D8ECA32F642}"/>
    <dgm:cxn modelId="{9EA0E9C7-0707-4140-AEE8-00F5C8ED0A43}" srcId="{387C5390-877C-435C-81E0-E9BED9D69A10}" destId="{41B71289-C201-4164-A40A-492AF54DE04E}" srcOrd="2" destOrd="0" parTransId="{B67D1066-0BD1-438A-8142-D008D9367F7E}" sibTransId="{BF80B7B4-F083-4F65-BBA5-D237DAEF2CC4}"/>
    <dgm:cxn modelId="{998191CB-3239-462F-A444-D60F298093C0}" type="presOf" srcId="{0B672DD7-35BE-4A70-99B8-E5EEBC4D18F7}" destId="{4325B5DB-C414-44A8-8E80-755E0264A778}" srcOrd="0" destOrd="0" presId="urn:microsoft.com/office/officeart/2005/8/layout/hList1"/>
    <dgm:cxn modelId="{EEE71AD2-82E0-4527-AFFB-07127EC01C1A}" srcId="{0B672DD7-35BE-4A70-99B8-E5EEBC4D18F7}" destId="{E8416A4D-624D-4F5B-9144-4E73CB53176E}" srcOrd="0" destOrd="0" parTransId="{C85DFDD0-0029-4587-8D88-D1E3B29528CC}" sibTransId="{735343B5-382F-4117-9535-083FAA915011}"/>
    <dgm:cxn modelId="{188AA6D4-9217-464B-90CE-4D2473BD5A6F}" type="presOf" srcId="{387C5390-877C-435C-81E0-E9BED9D69A10}" destId="{FFD3E57A-468A-481A-B008-78FBD9B99B9F}" srcOrd="0" destOrd="0" presId="urn:microsoft.com/office/officeart/2005/8/layout/hList1"/>
    <dgm:cxn modelId="{D4EE15D9-7AB9-4B98-8532-87CC61486F7C}" type="presOf" srcId="{563F2477-6354-4A9C-8C7C-DBCC93FC7683}" destId="{4EA88CC4-59BA-4E83-A2CE-FA79918075BD}" srcOrd="0" destOrd="0" presId="urn:microsoft.com/office/officeart/2005/8/layout/hList1"/>
    <dgm:cxn modelId="{9AC7BDD9-A4ED-4425-AACC-B1018C5659F7}" type="presOf" srcId="{30D237C5-A73B-4896-AE49-683D85669566}" destId="{6DF43EF5-AA1A-4442-8879-A92B73E0E8B1}" srcOrd="0" destOrd="0" presId="urn:microsoft.com/office/officeart/2005/8/layout/hList1"/>
    <dgm:cxn modelId="{956036DC-75E7-4348-8FCD-4D8941EA6A5E}" type="presOf" srcId="{5CD47BAC-94AF-48EC-B356-B41D30487B5F}" destId="{41E113A3-6FEC-4475-BA99-7CD3E7224389}" srcOrd="0" destOrd="0" presId="urn:microsoft.com/office/officeart/2005/8/layout/hList1"/>
    <dgm:cxn modelId="{721423F0-3B01-4418-A604-865FFA51D0E6}" srcId="{41B71289-C201-4164-A40A-492AF54DE04E}" destId="{563F2477-6354-4A9C-8C7C-DBCC93FC7683}" srcOrd="0" destOrd="0" parTransId="{3B662D76-3F76-4CE0-8EA1-755AA6EF2B3F}" sibTransId="{EC48E611-52B8-4B37-A766-2FFE1299E18B}"/>
    <dgm:cxn modelId="{13118331-DD6B-4A0F-B7B7-DF36B6BBEDC9}" type="presParOf" srcId="{FFD3E57A-468A-481A-B008-78FBD9B99B9F}" destId="{BCA0803B-2A19-4CA7-BD46-8F700A540BA6}" srcOrd="0" destOrd="0" presId="urn:microsoft.com/office/officeart/2005/8/layout/hList1"/>
    <dgm:cxn modelId="{897C35EB-B68C-4B9A-B8AD-9E1BBC9A9DB7}" type="presParOf" srcId="{BCA0803B-2A19-4CA7-BD46-8F700A540BA6}" destId="{6DF43EF5-AA1A-4442-8879-A92B73E0E8B1}" srcOrd="0" destOrd="0" presId="urn:microsoft.com/office/officeart/2005/8/layout/hList1"/>
    <dgm:cxn modelId="{E0E70A93-5EAC-4564-A7BC-36C5160DF5EC}" type="presParOf" srcId="{BCA0803B-2A19-4CA7-BD46-8F700A540BA6}" destId="{89411340-32C3-4D31-AA4A-081D15EC0AFC}" srcOrd="1" destOrd="0" presId="urn:microsoft.com/office/officeart/2005/8/layout/hList1"/>
    <dgm:cxn modelId="{F744DF14-E86F-4D68-9141-5D362FD89CF8}" type="presParOf" srcId="{FFD3E57A-468A-481A-B008-78FBD9B99B9F}" destId="{4DDA2666-ED1F-4037-B036-1EE1771964D4}" srcOrd="1" destOrd="0" presId="urn:microsoft.com/office/officeart/2005/8/layout/hList1"/>
    <dgm:cxn modelId="{003FAB5E-B055-4702-81F6-34BE7F6D8C23}" type="presParOf" srcId="{FFD3E57A-468A-481A-B008-78FBD9B99B9F}" destId="{6B97BBA5-5409-487B-BB0F-819F06922EB2}" srcOrd="2" destOrd="0" presId="urn:microsoft.com/office/officeart/2005/8/layout/hList1"/>
    <dgm:cxn modelId="{83591B63-884C-440B-B321-39760C5AEEC6}" type="presParOf" srcId="{6B97BBA5-5409-487B-BB0F-819F06922EB2}" destId="{4325B5DB-C414-44A8-8E80-755E0264A778}" srcOrd="0" destOrd="0" presId="urn:microsoft.com/office/officeart/2005/8/layout/hList1"/>
    <dgm:cxn modelId="{3E2E5049-04B1-48AD-9B3F-2E636279BD3E}" type="presParOf" srcId="{6B97BBA5-5409-487B-BB0F-819F06922EB2}" destId="{B063F1A8-FE65-4F52-931D-CBF3DD9081F6}" srcOrd="1" destOrd="0" presId="urn:microsoft.com/office/officeart/2005/8/layout/hList1"/>
    <dgm:cxn modelId="{0AA98FA8-E49F-4B4F-8695-6A96A04BE5DC}" type="presParOf" srcId="{FFD3E57A-468A-481A-B008-78FBD9B99B9F}" destId="{40C0C105-B604-4862-8FEE-142398C644E0}" srcOrd="3" destOrd="0" presId="urn:microsoft.com/office/officeart/2005/8/layout/hList1"/>
    <dgm:cxn modelId="{08C73EE9-A27A-41BD-AF61-DBCC0AAA906A}" type="presParOf" srcId="{FFD3E57A-468A-481A-B008-78FBD9B99B9F}" destId="{4680F259-B565-43AA-B306-54C0E45585A2}" srcOrd="4" destOrd="0" presId="urn:microsoft.com/office/officeart/2005/8/layout/hList1"/>
    <dgm:cxn modelId="{9DE25E35-D4E1-4C16-A0ED-7C6095B52A8C}" type="presParOf" srcId="{4680F259-B565-43AA-B306-54C0E45585A2}" destId="{FCAC343F-E7A0-4906-B135-B702DA3B1B9D}" srcOrd="0" destOrd="0" presId="urn:microsoft.com/office/officeart/2005/8/layout/hList1"/>
    <dgm:cxn modelId="{0F6DF90D-61A8-4A7D-A517-3CD516A2A922}" type="presParOf" srcId="{4680F259-B565-43AA-B306-54C0E45585A2}" destId="{4EA88CC4-59BA-4E83-A2CE-FA79918075BD}" srcOrd="1" destOrd="0" presId="urn:microsoft.com/office/officeart/2005/8/layout/hList1"/>
    <dgm:cxn modelId="{9A0415F0-B064-4AE8-8399-785D23A9CAF8}" type="presParOf" srcId="{FFD3E57A-468A-481A-B008-78FBD9B99B9F}" destId="{15432E05-E1D3-4F33-8B0A-F8443E38408F}" srcOrd="5" destOrd="0" presId="urn:microsoft.com/office/officeart/2005/8/layout/hList1"/>
    <dgm:cxn modelId="{D09E0B77-2ACE-444D-8EE2-1970CEE713F1}" type="presParOf" srcId="{FFD3E57A-468A-481A-B008-78FBD9B99B9F}" destId="{C5E220C3-7DC8-41FD-8690-C21EDEFA011B}" srcOrd="6" destOrd="0" presId="urn:microsoft.com/office/officeart/2005/8/layout/hList1"/>
    <dgm:cxn modelId="{531EB556-96C2-446F-83EE-223926618FAF}" type="presParOf" srcId="{C5E220C3-7DC8-41FD-8690-C21EDEFA011B}" destId="{98352B60-E04A-45CC-9DAD-8CD6B81B8227}" srcOrd="0" destOrd="0" presId="urn:microsoft.com/office/officeart/2005/8/layout/hList1"/>
    <dgm:cxn modelId="{BBC63021-2D38-4CB8-99CA-05CFC0ADD5E0}" type="presParOf" srcId="{C5E220C3-7DC8-41FD-8690-C21EDEFA011B}" destId="{519B729B-EBFE-40BA-B3E2-80BED81862FB}" srcOrd="1" destOrd="0" presId="urn:microsoft.com/office/officeart/2005/8/layout/hList1"/>
    <dgm:cxn modelId="{E7943394-A0E1-4474-B5C8-A56F395D3D5C}" type="presParOf" srcId="{FFD3E57A-468A-481A-B008-78FBD9B99B9F}" destId="{D629E76A-FABF-4DC2-AB5A-8B50212C92E0}" srcOrd="7" destOrd="0" presId="urn:microsoft.com/office/officeart/2005/8/layout/hList1"/>
    <dgm:cxn modelId="{FE69B39D-B0E2-4731-9EE6-DF5B42110DCC}" type="presParOf" srcId="{FFD3E57A-468A-481A-B008-78FBD9B99B9F}" destId="{1A61A268-3A97-426C-92EB-4811C4D7CF1F}" srcOrd="8" destOrd="0" presId="urn:microsoft.com/office/officeart/2005/8/layout/hList1"/>
    <dgm:cxn modelId="{86DD9A34-6B7F-4651-B18A-BDD8C68255BC}" type="presParOf" srcId="{1A61A268-3A97-426C-92EB-4811C4D7CF1F}" destId="{41E113A3-6FEC-4475-BA99-7CD3E7224389}" srcOrd="0" destOrd="0" presId="urn:microsoft.com/office/officeart/2005/8/layout/hList1"/>
    <dgm:cxn modelId="{10682D67-4A50-47C4-9909-DEF4CB2E8D26}" type="presParOf" srcId="{1A61A268-3A97-426C-92EB-4811C4D7CF1F}" destId="{D65E3A6A-1231-4FB5-B739-B1C2C5B2B5A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A3C268-B45C-4894-83AE-6C646DEAF34C}">
      <dsp:nvSpPr>
        <dsp:cNvPr id="0" name=""/>
        <dsp:cNvSpPr/>
      </dsp:nvSpPr>
      <dsp:spPr>
        <a:xfrm>
          <a:off x="0" y="42891"/>
          <a:ext cx="8229600" cy="983384"/>
        </a:xfrm>
        <a:prstGeom prst="roundRect">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rtl="0">
            <a:lnSpc>
              <a:spcPct val="90000"/>
            </a:lnSpc>
            <a:spcBef>
              <a:spcPct val="0"/>
            </a:spcBef>
            <a:spcAft>
              <a:spcPct val="35000"/>
            </a:spcAft>
            <a:buNone/>
          </a:pPr>
          <a:r>
            <a:rPr lang="en-US" sz="4100" kern="1200" dirty="0"/>
            <a:t>The Innovation</a:t>
          </a:r>
        </a:p>
      </dsp:txBody>
      <dsp:txXfrm>
        <a:off x="48005" y="90896"/>
        <a:ext cx="8133590" cy="887374"/>
      </dsp:txXfrm>
    </dsp:sp>
    <dsp:sp modelId="{1B90F14A-C0B3-4635-AA4D-D83AE1AED4A1}">
      <dsp:nvSpPr>
        <dsp:cNvPr id="0" name=""/>
        <dsp:cNvSpPr/>
      </dsp:nvSpPr>
      <dsp:spPr>
        <a:xfrm>
          <a:off x="0" y="1144356"/>
          <a:ext cx="8229600" cy="983384"/>
        </a:xfrm>
        <a:prstGeom prst="roundRect">
          <a:avLst/>
        </a:prstGeom>
        <a:solidFill>
          <a:schemeClr val="accent3">
            <a:shade val="80000"/>
            <a:hueOff val="-37811"/>
            <a:satOff val="-3889"/>
            <a:lumOff val="93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rtl="0">
            <a:lnSpc>
              <a:spcPct val="90000"/>
            </a:lnSpc>
            <a:spcBef>
              <a:spcPct val="0"/>
            </a:spcBef>
            <a:spcAft>
              <a:spcPct val="35000"/>
            </a:spcAft>
            <a:buNone/>
          </a:pPr>
          <a:r>
            <a:rPr lang="en-US" sz="4100" kern="1200" dirty="0"/>
            <a:t>The Channels of Communication</a:t>
          </a:r>
        </a:p>
      </dsp:txBody>
      <dsp:txXfrm>
        <a:off x="48005" y="1192361"/>
        <a:ext cx="8133590" cy="887374"/>
      </dsp:txXfrm>
    </dsp:sp>
    <dsp:sp modelId="{F2CF554C-1E5E-4D37-B569-60C3AB97688A}">
      <dsp:nvSpPr>
        <dsp:cNvPr id="0" name=""/>
        <dsp:cNvSpPr/>
      </dsp:nvSpPr>
      <dsp:spPr>
        <a:xfrm>
          <a:off x="0" y="2245821"/>
          <a:ext cx="8229600" cy="983384"/>
        </a:xfrm>
        <a:prstGeom prst="roundRect">
          <a:avLst/>
        </a:prstGeom>
        <a:solidFill>
          <a:schemeClr val="accent3">
            <a:shade val="80000"/>
            <a:hueOff val="-75622"/>
            <a:satOff val="-7777"/>
            <a:lumOff val="186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rtl="0">
            <a:lnSpc>
              <a:spcPct val="90000"/>
            </a:lnSpc>
            <a:spcBef>
              <a:spcPct val="0"/>
            </a:spcBef>
            <a:spcAft>
              <a:spcPct val="35000"/>
            </a:spcAft>
            <a:buNone/>
          </a:pPr>
          <a:r>
            <a:rPr lang="en-US" sz="4100" kern="1200" dirty="0"/>
            <a:t>The Social System</a:t>
          </a:r>
        </a:p>
      </dsp:txBody>
      <dsp:txXfrm>
        <a:off x="48005" y="2293826"/>
        <a:ext cx="8133590" cy="887374"/>
      </dsp:txXfrm>
    </dsp:sp>
    <dsp:sp modelId="{696D12FE-2961-47C3-BACD-C5FD868996F0}">
      <dsp:nvSpPr>
        <dsp:cNvPr id="0" name=""/>
        <dsp:cNvSpPr/>
      </dsp:nvSpPr>
      <dsp:spPr>
        <a:xfrm>
          <a:off x="0" y="3347286"/>
          <a:ext cx="8229600" cy="983384"/>
        </a:xfrm>
        <a:prstGeom prst="roundRect">
          <a:avLst/>
        </a:prstGeom>
        <a:solidFill>
          <a:schemeClr val="accent3">
            <a:shade val="80000"/>
            <a:hueOff val="-113433"/>
            <a:satOff val="-11666"/>
            <a:lumOff val="2803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rtl="0">
            <a:lnSpc>
              <a:spcPct val="90000"/>
            </a:lnSpc>
            <a:spcBef>
              <a:spcPct val="0"/>
            </a:spcBef>
            <a:spcAft>
              <a:spcPct val="35000"/>
            </a:spcAft>
            <a:buNone/>
          </a:pPr>
          <a:r>
            <a:rPr lang="en-US" sz="4100" kern="1200" dirty="0"/>
            <a:t>Time</a:t>
          </a:r>
        </a:p>
      </dsp:txBody>
      <dsp:txXfrm>
        <a:off x="48005" y="3395291"/>
        <a:ext cx="8133590" cy="8873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0D4A21-753D-4A7B-83B8-EE9D3EE9F0E7}">
      <dsp:nvSpPr>
        <dsp:cNvPr id="0" name=""/>
        <dsp:cNvSpPr/>
      </dsp:nvSpPr>
      <dsp:spPr>
        <a:xfrm rot="5400000">
          <a:off x="5259995" y="-2211384"/>
          <a:ext cx="672264" cy="5266944"/>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dirty="0"/>
            <a:t>Degree to which consumers consider it superior to existing substitutes</a:t>
          </a:r>
        </a:p>
      </dsp:txBody>
      <dsp:txXfrm rot="-5400000">
        <a:off x="2962656" y="118772"/>
        <a:ext cx="5234127" cy="606630"/>
      </dsp:txXfrm>
    </dsp:sp>
    <dsp:sp modelId="{0BB2F0A3-8158-4F9E-A6DD-58180B7D23B8}">
      <dsp:nvSpPr>
        <dsp:cNvPr id="0" name=""/>
        <dsp:cNvSpPr/>
      </dsp:nvSpPr>
      <dsp:spPr>
        <a:xfrm>
          <a:off x="0" y="1921"/>
          <a:ext cx="2962656" cy="84033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kern="1200" dirty="0">
              <a:solidFill>
                <a:schemeClr val="tx1"/>
              </a:solidFill>
            </a:rPr>
            <a:t>Relative Advantage</a:t>
          </a:r>
        </a:p>
      </dsp:txBody>
      <dsp:txXfrm>
        <a:off x="41022" y="42943"/>
        <a:ext cx="2880612" cy="758286"/>
      </dsp:txXfrm>
    </dsp:sp>
    <dsp:sp modelId="{946F06B2-31F9-459E-8A52-6C1CF9A7CF52}">
      <dsp:nvSpPr>
        <dsp:cNvPr id="0" name=""/>
        <dsp:cNvSpPr/>
      </dsp:nvSpPr>
      <dsp:spPr>
        <a:xfrm rot="5400000">
          <a:off x="5259995" y="-1329037"/>
          <a:ext cx="672264" cy="5266944"/>
        </a:xfrm>
        <a:prstGeom prst="round2SameRect">
          <a:avLst/>
        </a:prstGeom>
        <a:solidFill>
          <a:schemeClr val="accent2">
            <a:tint val="40000"/>
            <a:alpha val="90000"/>
            <a:hueOff val="-23346"/>
            <a:satOff val="-2579"/>
            <a:lumOff val="-1998"/>
            <a:alphaOff val="0"/>
          </a:schemeClr>
        </a:solidFill>
        <a:ln w="25400" cap="flat" cmpd="sng" algn="ctr">
          <a:solidFill>
            <a:schemeClr val="accent2">
              <a:tint val="40000"/>
              <a:alpha val="90000"/>
              <a:hueOff val="-23346"/>
              <a:satOff val="-2579"/>
              <a:lumOff val="-19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dirty="0"/>
            <a:t>Degree to which consumers feel it is consistent with their present needs, values, and practices</a:t>
          </a:r>
        </a:p>
      </dsp:txBody>
      <dsp:txXfrm rot="-5400000">
        <a:off x="2962656" y="1001119"/>
        <a:ext cx="5234127" cy="606630"/>
      </dsp:txXfrm>
    </dsp:sp>
    <dsp:sp modelId="{D90F91F1-B8DE-4175-8898-6B2820337FDD}">
      <dsp:nvSpPr>
        <dsp:cNvPr id="0" name=""/>
        <dsp:cNvSpPr/>
      </dsp:nvSpPr>
      <dsp:spPr>
        <a:xfrm>
          <a:off x="0" y="884269"/>
          <a:ext cx="2962656" cy="840330"/>
        </a:xfrm>
        <a:prstGeom prst="roundRect">
          <a:avLst/>
        </a:prstGeom>
        <a:solidFill>
          <a:schemeClr val="accent2">
            <a:hueOff val="4520"/>
            <a:satOff val="98"/>
            <a:lumOff val="-81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kern="1200" dirty="0">
              <a:solidFill>
                <a:schemeClr val="tx1"/>
              </a:solidFill>
            </a:rPr>
            <a:t>Compatibility</a:t>
          </a:r>
        </a:p>
      </dsp:txBody>
      <dsp:txXfrm>
        <a:off x="41022" y="925291"/>
        <a:ext cx="2880612" cy="758286"/>
      </dsp:txXfrm>
    </dsp:sp>
    <dsp:sp modelId="{C559FE66-5AD9-44CF-9379-06200213ADF5}">
      <dsp:nvSpPr>
        <dsp:cNvPr id="0" name=""/>
        <dsp:cNvSpPr/>
      </dsp:nvSpPr>
      <dsp:spPr>
        <a:xfrm rot="5400000">
          <a:off x="5259995" y="-446690"/>
          <a:ext cx="672264" cy="5266944"/>
        </a:xfrm>
        <a:prstGeom prst="round2SameRect">
          <a:avLst/>
        </a:prstGeom>
        <a:solidFill>
          <a:schemeClr val="accent2">
            <a:tint val="40000"/>
            <a:alpha val="90000"/>
            <a:hueOff val="-46691"/>
            <a:satOff val="-5157"/>
            <a:lumOff val="-3997"/>
            <a:alphaOff val="0"/>
          </a:schemeClr>
        </a:solidFill>
        <a:ln w="25400" cap="flat" cmpd="sng" algn="ctr">
          <a:solidFill>
            <a:schemeClr val="accent2">
              <a:tint val="40000"/>
              <a:alpha val="90000"/>
              <a:hueOff val="-46691"/>
              <a:satOff val="-5157"/>
              <a:lumOff val="-399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dirty="0"/>
            <a:t>The degree to which it is difficult to understand or use</a:t>
          </a:r>
        </a:p>
      </dsp:txBody>
      <dsp:txXfrm rot="-5400000">
        <a:off x="2962656" y="1883466"/>
        <a:ext cx="5234127" cy="606630"/>
      </dsp:txXfrm>
    </dsp:sp>
    <dsp:sp modelId="{A0602F34-1CCE-450F-9743-8E0D65092071}">
      <dsp:nvSpPr>
        <dsp:cNvPr id="0" name=""/>
        <dsp:cNvSpPr/>
      </dsp:nvSpPr>
      <dsp:spPr>
        <a:xfrm>
          <a:off x="0" y="1766616"/>
          <a:ext cx="2962656" cy="840330"/>
        </a:xfrm>
        <a:prstGeom prst="roundRect">
          <a:avLst/>
        </a:prstGeom>
        <a:solidFill>
          <a:schemeClr val="accent2">
            <a:hueOff val="9039"/>
            <a:satOff val="197"/>
            <a:lumOff val="-163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kern="1200" dirty="0">
              <a:solidFill>
                <a:schemeClr val="tx1"/>
              </a:solidFill>
            </a:rPr>
            <a:t>Complexity</a:t>
          </a:r>
        </a:p>
      </dsp:txBody>
      <dsp:txXfrm>
        <a:off x="41022" y="1807638"/>
        <a:ext cx="2880612" cy="758286"/>
      </dsp:txXfrm>
    </dsp:sp>
    <dsp:sp modelId="{4395E8B1-A939-4FBA-BE18-7A577C8E392D}">
      <dsp:nvSpPr>
        <dsp:cNvPr id="0" name=""/>
        <dsp:cNvSpPr/>
      </dsp:nvSpPr>
      <dsp:spPr>
        <a:xfrm rot="5400000">
          <a:off x="5259995" y="435656"/>
          <a:ext cx="672264" cy="5266944"/>
        </a:xfrm>
        <a:prstGeom prst="round2SameRect">
          <a:avLst/>
        </a:prstGeom>
        <a:solidFill>
          <a:schemeClr val="accent2">
            <a:tint val="40000"/>
            <a:alpha val="90000"/>
            <a:hueOff val="-70037"/>
            <a:satOff val="-7736"/>
            <a:lumOff val="-5995"/>
            <a:alphaOff val="0"/>
          </a:schemeClr>
        </a:solidFill>
        <a:ln w="25400" cap="flat" cmpd="sng" algn="ctr">
          <a:solidFill>
            <a:schemeClr val="accent2">
              <a:tint val="40000"/>
              <a:alpha val="90000"/>
              <a:hueOff val="-70037"/>
              <a:satOff val="-7736"/>
              <a:lumOff val="-59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dirty="0"/>
            <a:t>The degree to which it can be tried on a limited basis</a:t>
          </a:r>
        </a:p>
      </dsp:txBody>
      <dsp:txXfrm rot="-5400000">
        <a:off x="2962656" y="2765813"/>
        <a:ext cx="5234127" cy="606630"/>
      </dsp:txXfrm>
    </dsp:sp>
    <dsp:sp modelId="{39814DD6-41EE-4F46-A974-C120F3F1DAD8}">
      <dsp:nvSpPr>
        <dsp:cNvPr id="0" name=""/>
        <dsp:cNvSpPr/>
      </dsp:nvSpPr>
      <dsp:spPr>
        <a:xfrm>
          <a:off x="0" y="2648963"/>
          <a:ext cx="2962656" cy="840330"/>
        </a:xfrm>
        <a:prstGeom prst="roundRect">
          <a:avLst/>
        </a:prstGeom>
        <a:solidFill>
          <a:schemeClr val="accent2">
            <a:hueOff val="13559"/>
            <a:satOff val="295"/>
            <a:lumOff val="-245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kern="1200" dirty="0">
              <a:solidFill>
                <a:schemeClr val="tx1"/>
              </a:solidFill>
            </a:rPr>
            <a:t>Trialability</a:t>
          </a:r>
        </a:p>
      </dsp:txBody>
      <dsp:txXfrm>
        <a:off x="41022" y="2689985"/>
        <a:ext cx="2880612" cy="758286"/>
      </dsp:txXfrm>
    </dsp:sp>
    <dsp:sp modelId="{AEA5B778-3E05-4450-BE91-A3340355D364}">
      <dsp:nvSpPr>
        <dsp:cNvPr id="0" name=""/>
        <dsp:cNvSpPr/>
      </dsp:nvSpPr>
      <dsp:spPr>
        <a:xfrm rot="5400000">
          <a:off x="5259995" y="1318003"/>
          <a:ext cx="672264" cy="5266944"/>
        </a:xfrm>
        <a:prstGeom prst="round2SameRect">
          <a:avLst/>
        </a:prstGeom>
        <a:solidFill>
          <a:schemeClr val="accent2">
            <a:tint val="40000"/>
            <a:alpha val="90000"/>
            <a:hueOff val="-93383"/>
            <a:satOff val="-10315"/>
            <a:lumOff val="-7993"/>
            <a:alphaOff val="0"/>
          </a:schemeClr>
        </a:solidFill>
        <a:ln w="25400" cap="flat" cmpd="sng" algn="ctr">
          <a:solidFill>
            <a:schemeClr val="accent2">
              <a:tint val="40000"/>
              <a:alpha val="90000"/>
              <a:hueOff val="-93383"/>
              <a:satOff val="-10315"/>
              <a:lumOff val="-799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dirty="0"/>
            <a:t>The degree to which its benefits can be observed, imagined, or described</a:t>
          </a:r>
        </a:p>
      </dsp:txBody>
      <dsp:txXfrm rot="-5400000">
        <a:off x="2962656" y="3648160"/>
        <a:ext cx="5234127" cy="606630"/>
      </dsp:txXfrm>
    </dsp:sp>
    <dsp:sp modelId="{8E0B615C-ECAD-41EC-8D55-832880DA7FC1}">
      <dsp:nvSpPr>
        <dsp:cNvPr id="0" name=""/>
        <dsp:cNvSpPr/>
      </dsp:nvSpPr>
      <dsp:spPr>
        <a:xfrm>
          <a:off x="0" y="3531310"/>
          <a:ext cx="2962656" cy="840330"/>
        </a:xfrm>
        <a:prstGeom prst="roundRect">
          <a:avLst/>
        </a:prstGeom>
        <a:solidFill>
          <a:schemeClr val="accent2">
            <a:hueOff val="18078"/>
            <a:satOff val="393"/>
            <a:lumOff val="-3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kern="1200" dirty="0">
              <a:solidFill>
                <a:schemeClr val="tx1"/>
              </a:solidFill>
            </a:rPr>
            <a:t>Observability</a:t>
          </a:r>
        </a:p>
      </dsp:txBody>
      <dsp:txXfrm>
        <a:off x="41022" y="3572332"/>
        <a:ext cx="2880612" cy="7582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F43EF5-AA1A-4442-8879-A92B73E0E8B1}">
      <dsp:nvSpPr>
        <dsp:cNvPr id="0" name=""/>
        <dsp:cNvSpPr/>
      </dsp:nvSpPr>
      <dsp:spPr>
        <a:xfrm>
          <a:off x="3893" y="276385"/>
          <a:ext cx="1492448" cy="596979"/>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kern="1200" dirty="0"/>
            <a:t>Category 1 - Innovators</a:t>
          </a:r>
        </a:p>
      </dsp:txBody>
      <dsp:txXfrm>
        <a:off x="3893" y="276385"/>
        <a:ext cx="1492448" cy="596979"/>
      </dsp:txXfrm>
    </dsp:sp>
    <dsp:sp modelId="{89411340-32C3-4D31-AA4A-081D15EC0AFC}">
      <dsp:nvSpPr>
        <dsp:cNvPr id="0" name=""/>
        <dsp:cNvSpPr/>
      </dsp:nvSpPr>
      <dsp:spPr>
        <a:xfrm>
          <a:off x="3893" y="873364"/>
          <a:ext cx="1492448" cy="3650850"/>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First to buy the mini netbook</a:t>
          </a:r>
        </a:p>
      </dsp:txBody>
      <dsp:txXfrm>
        <a:off x="3893" y="873364"/>
        <a:ext cx="1492448" cy="3650850"/>
      </dsp:txXfrm>
    </dsp:sp>
    <dsp:sp modelId="{4325B5DB-C414-44A8-8E80-755E0264A778}">
      <dsp:nvSpPr>
        <dsp:cNvPr id="0" name=""/>
        <dsp:cNvSpPr/>
      </dsp:nvSpPr>
      <dsp:spPr>
        <a:xfrm>
          <a:off x="1705284" y="276385"/>
          <a:ext cx="1492448" cy="596979"/>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kern="1200" dirty="0"/>
            <a:t>Category 2 – Early adopters</a:t>
          </a:r>
        </a:p>
      </dsp:txBody>
      <dsp:txXfrm>
        <a:off x="1705284" y="276385"/>
        <a:ext cx="1492448" cy="596979"/>
      </dsp:txXfrm>
    </dsp:sp>
    <dsp:sp modelId="{B063F1A8-FE65-4F52-931D-CBF3DD9081F6}">
      <dsp:nvSpPr>
        <dsp:cNvPr id="0" name=""/>
        <dsp:cNvSpPr/>
      </dsp:nvSpPr>
      <dsp:spPr>
        <a:xfrm>
          <a:off x="1705284" y="873364"/>
          <a:ext cx="1492448" cy="3650850"/>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Will buy mini netbook shortly after its introduction</a:t>
          </a:r>
        </a:p>
      </dsp:txBody>
      <dsp:txXfrm>
        <a:off x="1705284" y="873364"/>
        <a:ext cx="1492448" cy="3650850"/>
      </dsp:txXfrm>
    </dsp:sp>
    <dsp:sp modelId="{FCAC343F-E7A0-4906-B135-B702DA3B1B9D}">
      <dsp:nvSpPr>
        <dsp:cNvPr id="0" name=""/>
        <dsp:cNvSpPr/>
      </dsp:nvSpPr>
      <dsp:spPr>
        <a:xfrm>
          <a:off x="3406675" y="276385"/>
          <a:ext cx="1492448" cy="596979"/>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kern="1200" dirty="0"/>
            <a:t>Category 3 – Early Majority</a:t>
          </a:r>
        </a:p>
      </dsp:txBody>
      <dsp:txXfrm>
        <a:off x="3406675" y="276385"/>
        <a:ext cx="1492448" cy="596979"/>
      </dsp:txXfrm>
    </dsp:sp>
    <dsp:sp modelId="{4EA88CC4-59BA-4E83-A2CE-FA79918075BD}">
      <dsp:nvSpPr>
        <dsp:cNvPr id="0" name=""/>
        <dsp:cNvSpPr/>
      </dsp:nvSpPr>
      <dsp:spPr>
        <a:xfrm>
          <a:off x="3406675" y="873364"/>
          <a:ext cx="1492448" cy="3650850"/>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Members of the 1</a:t>
          </a:r>
          <a:r>
            <a:rPr lang="en-US" sz="2000" kern="1200" baseline="30000" dirty="0"/>
            <a:t>st</a:t>
          </a:r>
          <a:r>
            <a:rPr lang="en-US" sz="2000" kern="1200" dirty="0"/>
            <a:t> ½ of the “mass market” who would purchase the mini netbook</a:t>
          </a:r>
        </a:p>
      </dsp:txBody>
      <dsp:txXfrm>
        <a:off x="3406675" y="873364"/>
        <a:ext cx="1492448" cy="3650850"/>
      </dsp:txXfrm>
    </dsp:sp>
    <dsp:sp modelId="{98352B60-E04A-45CC-9DAD-8CD6B81B8227}">
      <dsp:nvSpPr>
        <dsp:cNvPr id="0" name=""/>
        <dsp:cNvSpPr/>
      </dsp:nvSpPr>
      <dsp:spPr>
        <a:xfrm>
          <a:off x="5108067" y="276385"/>
          <a:ext cx="1492448" cy="596979"/>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kern="1200" dirty="0"/>
            <a:t>Category 4 – Late Majority</a:t>
          </a:r>
        </a:p>
      </dsp:txBody>
      <dsp:txXfrm>
        <a:off x="5108067" y="276385"/>
        <a:ext cx="1492448" cy="596979"/>
      </dsp:txXfrm>
    </dsp:sp>
    <dsp:sp modelId="{519B729B-EBFE-40BA-B3E2-80BED81862FB}">
      <dsp:nvSpPr>
        <dsp:cNvPr id="0" name=""/>
        <dsp:cNvSpPr/>
      </dsp:nvSpPr>
      <dsp:spPr>
        <a:xfrm>
          <a:off x="5108067" y="873364"/>
          <a:ext cx="1492448" cy="3650850"/>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Second half of the “mass market” who would purchase the mature mini netbook</a:t>
          </a:r>
        </a:p>
      </dsp:txBody>
      <dsp:txXfrm>
        <a:off x="5108067" y="873364"/>
        <a:ext cx="1492448" cy="3650850"/>
      </dsp:txXfrm>
    </dsp:sp>
    <dsp:sp modelId="{41E113A3-6FEC-4475-BA99-7CD3E7224389}">
      <dsp:nvSpPr>
        <dsp:cNvPr id="0" name=""/>
        <dsp:cNvSpPr/>
      </dsp:nvSpPr>
      <dsp:spPr>
        <a:xfrm>
          <a:off x="6809458" y="276385"/>
          <a:ext cx="1492448" cy="596979"/>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kern="1200" dirty="0"/>
            <a:t>Category 5 – Laggards</a:t>
          </a:r>
        </a:p>
      </dsp:txBody>
      <dsp:txXfrm>
        <a:off x="6809458" y="276385"/>
        <a:ext cx="1492448" cy="596979"/>
      </dsp:txXfrm>
    </dsp:sp>
    <dsp:sp modelId="{D65E3A6A-1231-4FB5-B739-B1C2C5B2B5AB}">
      <dsp:nvSpPr>
        <dsp:cNvPr id="0" name=""/>
        <dsp:cNvSpPr/>
      </dsp:nvSpPr>
      <dsp:spPr>
        <a:xfrm>
          <a:off x="6809458" y="873364"/>
          <a:ext cx="1492448" cy="3650850"/>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Very last to purchase the mini netbook, if at all</a:t>
          </a:r>
        </a:p>
      </dsp:txBody>
      <dsp:txXfrm>
        <a:off x="6809458" y="873364"/>
        <a:ext cx="1492448" cy="36508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2364697E-A9E1-4948-B0A4-67B1FE3A01E9}" type="datetimeFigureOut">
              <a:rPr lang="en-US"/>
              <a:pPr>
                <a:defRPr/>
              </a:pPr>
              <a:t>2/22/2022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DAFFCC4-1A90-4CB4-A076-CCB8BF08635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a:defRPr/>
            </a:pPr>
            <a:fld id="{6DAFFCC4-1A90-4CB4-A076-CCB8BF08635A}" type="slidenum">
              <a:rPr lang="en-US" smtClean="0"/>
              <a:pPr>
                <a:defRPr/>
              </a:pPr>
              <a:t>1</a:t>
            </a:fld>
            <a:endParaRPr lang="en-US" dirty="0"/>
          </a:p>
        </p:txBody>
      </p:sp>
    </p:spTree>
    <p:extLst>
      <p:ext uri="{BB962C8B-B14F-4D97-AF65-F5344CB8AC3E}">
        <p14:creationId xmlns:p14="http://schemas.microsoft.com/office/powerpoint/2010/main" val="18651294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There are 5 major </a:t>
            </a:r>
            <a:r>
              <a:rPr lang="en-US" b="1"/>
              <a:t>adopter categories </a:t>
            </a:r>
            <a:r>
              <a:rPr lang="en-US"/>
              <a:t>which flow in order from the innovators who are the earliest to purchase to the laggards who are the latest.  Were you one of the last to purchase a Smartphone? (blackberry or iPhone)</a:t>
            </a: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0009AF-99BF-4250-8DD3-46873765CC07}" type="slidenum">
              <a:rPr lang="en-US"/>
              <a:pPr fontAlgn="base">
                <a:spcBef>
                  <a:spcPct val="0"/>
                </a:spcBef>
                <a:spcAft>
                  <a:spcPct val="0"/>
                </a:spcAft>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Here we can see the 5 categories explained on the earlier slide as the percent of the population in which they represent.  You can see in this example how well the bell curve for the distribution fits the distribution for a Netbook PC.</a:t>
            </a:r>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58B6DA-AEE6-4030-9E99-6A4044871546}" type="slidenum">
              <a:rPr lang="en-US"/>
              <a:pPr fontAlgn="base">
                <a:spcBef>
                  <a:spcPct val="0"/>
                </a:spcBef>
                <a:spcAft>
                  <a:spcPct val="0"/>
                </a:spcAft>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You may find yourself in different categories for different types of products.  You also may find yourself more innovator then older generations.</a:t>
            </a:r>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C458B-9734-4B34-9933-8AB7137D9C08}" type="slidenum">
              <a:rPr lang="en-US"/>
              <a:pPr fontAlgn="base">
                <a:spcBef>
                  <a:spcPct val="0"/>
                </a:spcBef>
                <a:spcAft>
                  <a:spcPct val="0"/>
                </a:spcAft>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 speed or </a:t>
            </a:r>
            <a:r>
              <a:rPr lang="en-US" b="1"/>
              <a:t>rate of adoption </a:t>
            </a:r>
            <a:r>
              <a:rPr lang="en-US"/>
              <a:t>for a product can be very fast or slow.  In general, all rates are picking up over time due to increased communication and global distribution systems.</a:t>
            </a:r>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111890-9D28-48DF-8F22-A232344FAB9C}" type="slidenum">
              <a:rPr lang="en-US"/>
              <a:pPr fontAlgn="base">
                <a:spcBef>
                  <a:spcPct val="0"/>
                </a:spcBef>
                <a:spcAft>
                  <a:spcPct val="0"/>
                </a:spcAft>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Here we look individually at each consumer rather than how a product makes it through the marketplace.  What states does the consumer pass through before making the decision to purchase or not purchase a new product?  The five stages will be given on the following  slides.</a:t>
            </a:r>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71DDCF-78A8-4314-A9EF-64F4EEB04FCD}" type="slidenum">
              <a:rPr lang="en-US"/>
              <a:pPr fontAlgn="base">
                <a:spcBef>
                  <a:spcPct val="0"/>
                </a:spcBef>
                <a:spcAft>
                  <a:spcPct val="0"/>
                </a:spcAft>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 next two slides outline the five stages in the adoption process and provide an example of each.</a:t>
            </a:r>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2C4A70-9771-40E0-85E4-40B491C30FDE}" type="slidenum">
              <a:rPr lang="en-US"/>
              <a:pPr fontAlgn="base">
                <a:spcBef>
                  <a:spcPct val="0"/>
                </a:spcBef>
                <a:spcAft>
                  <a:spcPct val="0"/>
                </a:spcAft>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 </a:t>
            </a:r>
            <a:r>
              <a:rPr lang="en-US" b="1"/>
              <a:t>consumer innovator </a:t>
            </a:r>
            <a:r>
              <a:rPr lang="en-US"/>
              <a:t>is very important to a marketer.  Furthermore, these individuals tend to have very specific personality traits and social standing characteristics.  This web link brings you to a web site often visited by fashion innovators.  The products on this site tend to be very expensive, which could tie to higher incomes from educational levels.</a:t>
            </a:r>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722416-1E10-4B7F-81FF-C3E384F7DA39}" type="slidenum">
              <a:rPr lang="en-US"/>
              <a:pPr fontAlgn="base">
                <a:spcBef>
                  <a:spcPct val="0"/>
                </a:spcBef>
                <a:spcAft>
                  <a:spcPct val="0"/>
                </a:spcAft>
                <a:defRPr/>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The </a:t>
            </a:r>
            <a:r>
              <a:rPr lang="en-US" b="1" dirty="0"/>
              <a:t>innovator</a:t>
            </a:r>
            <a:r>
              <a:rPr lang="en-US" dirty="0"/>
              <a:t> is usually very interested in the product category.  They may buy magazines based around these products or constantly visit retailers, websites, and blogs devoted to the sources.  They also tend to be opinion leaders, a topic discussed in an earlier slide.</a:t>
            </a:r>
          </a:p>
          <a:p>
            <a:pPr eaLnBrk="1" hangingPunct="1">
              <a:spcBef>
                <a:spcPct val="0"/>
              </a:spcBef>
            </a:pPr>
            <a:endParaRPr lang="en-US" dirty="0"/>
          </a:p>
          <a:p>
            <a:pPr eaLnBrk="1" hangingPunct="1">
              <a:spcBef>
                <a:spcPct val="0"/>
              </a:spcBef>
            </a:pPr>
            <a:r>
              <a:rPr lang="en-US" dirty="0"/>
              <a:t>As mentioned in an earlier slide, the </a:t>
            </a:r>
            <a:r>
              <a:rPr lang="en-US" b="1" dirty="0"/>
              <a:t>consumer innovators </a:t>
            </a:r>
            <a:r>
              <a:rPr lang="en-US" dirty="0"/>
              <a:t>will tend to share some characteristics.  Three of these are worth bringing to special attention.  If a consumer tends to have lower perceived risk, they are more apt to try a new product.  </a:t>
            </a:r>
            <a:r>
              <a:rPr lang="en-US" dirty="0" err="1"/>
              <a:t>Venturesomeness</a:t>
            </a:r>
            <a:r>
              <a:rPr lang="en-US" dirty="0"/>
              <a:t>, a related concept to risk as it is a measure of the consumer's willingness to accept risk for new products, could also be a signal of an innovator.</a:t>
            </a:r>
          </a:p>
          <a:p>
            <a:pPr eaLnBrk="1" hangingPunct="1">
              <a:spcBef>
                <a:spcPct val="0"/>
              </a:spcBef>
            </a:pPr>
            <a:r>
              <a:rPr lang="en-US" dirty="0"/>
              <a:t>There are certain purchase and consumption characteristics of an innovator.  They tend to be less brand loyal, are deal prone, and are heavy users of the product category in which they innovate.  Finally, their media habits show us they have a greater total exposure to magazines, especially those involved in the category where they innovate.</a:t>
            </a:r>
          </a:p>
          <a:p>
            <a:pPr eaLnBrk="1" hangingPunct="1">
              <a:spcBef>
                <a:spcPct val="0"/>
              </a:spcBef>
            </a:pPr>
            <a:endParaRPr lang="en-US" dirty="0"/>
          </a:p>
          <a:p>
            <a:pPr eaLnBrk="1" hangingPunct="1">
              <a:spcBef>
                <a:spcPct val="0"/>
              </a:spcBef>
            </a:pPr>
            <a:r>
              <a:rPr lang="en-US" dirty="0"/>
              <a:t>This web link goes to Computerworld, one of the many computer and high-tech specific sites that would be frequently visited by an innovator of technology and computer products.</a:t>
            </a:r>
          </a:p>
        </p:txBody>
      </p:sp>
      <p:sp>
        <p:nvSpPr>
          <p:cNvPr id="665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7218FD-B4F0-438F-8A6C-087D28C0FEA7}" type="slidenum">
              <a:rPr lang="en-US"/>
              <a:pPr fontAlgn="base">
                <a:spcBef>
                  <a:spcPct val="0"/>
                </a:spcBef>
                <a:spcAft>
                  <a:spcPct val="0"/>
                </a:spcAft>
                <a:defRPr/>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a:t>Innovators</a:t>
            </a:r>
            <a:r>
              <a:rPr lang="en-US" dirty="0"/>
              <a:t> tend to be more socially accepted and involved than </a:t>
            </a:r>
            <a:r>
              <a:rPr lang="en-US" dirty="0" err="1"/>
              <a:t>noninnovators</a:t>
            </a:r>
            <a:r>
              <a:rPr lang="en-US" dirty="0"/>
              <a:t>.  They belong to more groups and are more involved in those groups.  In addition, they tend to be more educated, younger, and professionals.  </a:t>
            </a:r>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7E6F12-7FF1-4D9D-89C7-6413F8AD0C95}" type="slidenum">
              <a:rPr lang="en-US"/>
              <a:pPr fontAlgn="base">
                <a:spcBef>
                  <a:spcPct val="0"/>
                </a:spcBef>
                <a:spcAft>
                  <a:spcPct val="0"/>
                </a:spcAft>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This chapter looks at consumers’ acceptance of new products, also called the </a:t>
            </a:r>
            <a:r>
              <a:rPr lang="en-US" b="1" dirty="0"/>
              <a:t>diffusion of innovation</a:t>
            </a:r>
            <a:r>
              <a:rPr lang="en-US" dirty="0"/>
              <a:t>.  The products can be new to the world or can be smaller changes, such as a new flavor for an existing chewing gum.  </a:t>
            </a:r>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79B2D3C-C159-4305-B735-5F12D11F2ECC}" type="slidenum">
              <a:rPr lang="en-US"/>
              <a:pPr fontAlgn="base">
                <a:spcBef>
                  <a:spcPct val="0"/>
                </a:spcBef>
                <a:spcAft>
                  <a:spcPct val="0"/>
                </a:spcAft>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 </a:t>
            </a:r>
            <a:r>
              <a:rPr lang="en-US" b="1"/>
              <a:t>diffusion process </a:t>
            </a:r>
            <a:r>
              <a:rPr lang="en-US"/>
              <a:t>concerns the spread of the new product or service to the members of society.  It has four important elements, including the innovation, the channels of communication, the social system, and time.</a:t>
            </a:r>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3B9638-D487-4C50-B702-9A8E267D8756}" type="slidenum">
              <a:rPr lang="en-US"/>
              <a:pPr fontAlgn="base">
                <a:spcBef>
                  <a:spcPct val="0"/>
                </a:spcBef>
                <a:spcAft>
                  <a:spcPct val="0"/>
                </a:spcAft>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These are the four critical elements of the diffusion process.  They will be discussed on the following slides.</a:t>
            </a:r>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2E8DADB-AD93-4888-8BCE-EFD664138AC6}" type="slidenum">
              <a:rPr lang="en-US"/>
              <a:pPr fontAlgn="base">
                <a:spcBef>
                  <a:spcPct val="0"/>
                </a:spcBef>
                <a:spcAft>
                  <a:spcPct val="0"/>
                </a:spcAft>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Innovation is often defined in terms of the firm, the product, the market, or the consumer.    A</a:t>
            </a:r>
            <a:r>
              <a:rPr lang="en-US" b="1" dirty="0"/>
              <a:t> firm-oriented </a:t>
            </a:r>
            <a:r>
              <a:rPr lang="en-US" dirty="0"/>
              <a:t>definition looks from the perspective of the company and asks whether the product is new to the firm.  </a:t>
            </a:r>
          </a:p>
          <a:p>
            <a:pPr eaLnBrk="1" hangingPunct="1">
              <a:spcBef>
                <a:spcPct val="0"/>
              </a:spcBef>
            </a:pPr>
            <a:endParaRPr lang="en-US" dirty="0"/>
          </a:p>
          <a:p>
            <a:pPr eaLnBrk="1" hangingPunct="1">
              <a:spcBef>
                <a:spcPct val="0"/>
              </a:spcBef>
            </a:pPr>
            <a:r>
              <a:rPr lang="en-US" dirty="0"/>
              <a:t>The </a:t>
            </a:r>
            <a:r>
              <a:rPr lang="en-US" b="1" dirty="0"/>
              <a:t>product-oriented</a:t>
            </a:r>
            <a:r>
              <a:rPr lang="en-US" dirty="0"/>
              <a:t> definitions of innovation can be put in three classes.  A </a:t>
            </a:r>
            <a:r>
              <a:rPr lang="en-US" b="1" dirty="0"/>
              <a:t>continuous innovation </a:t>
            </a:r>
            <a:r>
              <a:rPr lang="en-US" dirty="0"/>
              <a:t>tends to be a small change.  It does not really change the consumers’ pattern.  A </a:t>
            </a:r>
            <a:r>
              <a:rPr lang="en-US" b="1" dirty="0"/>
              <a:t>dynamically continuous </a:t>
            </a:r>
            <a:r>
              <a:rPr lang="en-US" dirty="0"/>
              <a:t>innovation is somewhat more disruptive.  You continue to do something you have done before, but there are often changes in your methods and style.  Most extreme is a </a:t>
            </a:r>
            <a:r>
              <a:rPr lang="en-US" b="1" dirty="0"/>
              <a:t>discontinuous innovation</a:t>
            </a:r>
            <a:r>
              <a:rPr lang="en-US" dirty="0"/>
              <a:t>,</a:t>
            </a:r>
            <a:r>
              <a:rPr lang="en-US" b="1" dirty="0"/>
              <a:t> </a:t>
            </a:r>
            <a:r>
              <a:rPr lang="en-US" dirty="0"/>
              <a:t>where the consumer adapts to an entirely new way of doing something.  The iPod is a good example of discontinuous innovation when you compare it to the tape deck or handheld CD player.</a:t>
            </a:r>
          </a:p>
        </p:txBody>
      </p:sp>
      <p:sp>
        <p:nvSpPr>
          <p:cNvPr id="491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EAA506-F2F9-434B-803F-4FC3A11348EF}" type="slidenum">
              <a:rPr lang="en-US"/>
              <a:pPr fontAlgn="base">
                <a:spcBef>
                  <a:spcPct val="0"/>
                </a:spcBef>
                <a:spcAft>
                  <a:spcPct val="0"/>
                </a:spcAft>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These five product characteristics help explain why some new products tend to get accepted more than others.  They are presented with their explanation in this slide.  Again, think about the iPod and how it has so many of these characteristics.</a:t>
            </a:r>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2DA43F-714A-4D13-8EFC-64D72DC288D5}" type="slidenum">
              <a:rPr lang="en-US"/>
              <a:pPr fontAlgn="base">
                <a:spcBef>
                  <a:spcPct val="0"/>
                </a:spcBef>
                <a:spcAft>
                  <a:spcPct val="0"/>
                </a:spcAft>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It is one thing to design and manufacture an innovative product and yet another to have consumers aware and interested in the product.  The marketer must develop strategies to inform the marketplace and to have people in the market, especially those who have purchased the product or are influential, to talk and recommend the new product.</a:t>
            </a:r>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375401-9913-46AD-8A8A-9052F4C88070}" type="slidenum">
              <a:rPr lang="en-US"/>
              <a:pPr fontAlgn="base">
                <a:spcBef>
                  <a:spcPct val="0"/>
                </a:spcBef>
                <a:spcAft>
                  <a:spcPct val="0"/>
                </a:spcAft>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A </a:t>
            </a:r>
            <a:r>
              <a:rPr lang="en-US" b="1"/>
              <a:t>social system </a:t>
            </a:r>
            <a:r>
              <a:rPr lang="en-US"/>
              <a:t>has a large impact on the diffusion of innovation.  A marketer is more able to reach a small and more closely knit social system.  Furthermore, the tighter group is more likely to discuss your product. Modern social systems tend to accept innovation due to their characteristics as seen on this slide.</a:t>
            </a:r>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14AAF3-7D9A-452E-9CDB-06C7E8EE0227}" type="slidenum">
              <a:rPr lang="en-US"/>
              <a:pPr fontAlgn="base">
                <a:spcBef>
                  <a:spcPct val="0"/>
                </a:spcBef>
                <a:spcAft>
                  <a:spcPct val="0"/>
                </a:spcAft>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These are the three main issues in the importance of </a:t>
            </a:r>
            <a:r>
              <a:rPr lang="en-US" b="1"/>
              <a:t>time</a:t>
            </a:r>
            <a:r>
              <a:rPr lang="en-US"/>
              <a:t> in the diffusion process.  Purchase time can differ when we consider the differences in complexity in the consumer decision process.  Some of the adopter categories will accept or try the new product faster than other categories.  The time it takes for each consumer to adopt a product influences the time for the overall adoption process.</a:t>
            </a:r>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E7DED7-1393-43D1-8322-A9FC29543F9D}" type="slidenum">
              <a:rPr lang="en-US"/>
              <a:pPr fontAlgn="base">
                <a:spcBef>
                  <a:spcPct val="0"/>
                </a:spcBef>
                <a:spcAft>
                  <a:spcPct val="0"/>
                </a:spcAft>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6ACC185C-B025-4895-B622-C036C16652CB}" type="datetime1">
              <a:rPr lang="en-US"/>
              <a:pPr>
                <a:defRPr/>
              </a:pPr>
              <a:t>2/22/2022</a:t>
            </a:fld>
            <a:endParaRPr lang="en-US" dirty="0"/>
          </a:p>
        </p:txBody>
      </p:sp>
      <p:sp>
        <p:nvSpPr>
          <p:cNvPr id="5" name="Footer Placeholder 4"/>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9B69F930-8858-4A08-8CB5-D82A336087B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81E43A56-77DE-4E4E-A361-AA530A795A03}" type="datetime1">
              <a:rPr lang="en-US"/>
              <a:pPr>
                <a:defRPr/>
              </a:pPr>
              <a:t>2/22/2022</a:t>
            </a:fld>
            <a:endParaRPr lang="en-US" dirty="0"/>
          </a:p>
        </p:txBody>
      </p:sp>
      <p:sp>
        <p:nvSpPr>
          <p:cNvPr id="5" name="Footer Placeholder 4"/>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01E95DD9-CA5C-40D3-AD7E-BD178AAB6FE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2C868CE-75E7-4895-AA29-B97FC9DB8BB6}" type="datetime1">
              <a:rPr lang="en-US"/>
              <a:pPr>
                <a:defRPr/>
              </a:pPr>
              <a:t>2/22/2022</a:t>
            </a:fld>
            <a:endParaRPr lang="en-US" dirty="0"/>
          </a:p>
        </p:txBody>
      </p:sp>
      <p:sp>
        <p:nvSpPr>
          <p:cNvPr id="5" name="Footer Placeholder 4"/>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62EA89FB-7570-4F9A-B8B0-A4FF1A2D0B9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ounded Rectangle 3"/>
          <p:cNvSpPr/>
          <p:nvPr userDrawn="1"/>
        </p:nvSpPr>
        <p:spPr>
          <a:xfrm>
            <a:off x="457200" y="1371600"/>
            <a:ext cx="8229600" cy="152400"/>
          </a:xfrm>
          <a:prstGeom prst="roundRect">
            <a:avLst/>
          </a:prstGeom>
          <a:solidFill>
            <a:srgbClr val="C6C3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457200" y="1752600"/>
            <a:ext cx="8229600" cy="43735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8AE87BBC-64D0-4FB4-9207-97F70A13D32E}" type="datetime1">
              <a:rPr lang="en-US"/>
              <a:pPr>
                <a:defRPr/>
              </a:pPr>
              <a:t>2/22/2022</a:t>
            </a:fld>
            <a:endParaRPr lang="en-US" dirty="0"/>
          </a:p>
        </p:txBody>
      </p:sp>
      <p:sp>
        <p:nvSpPr>
          <p:cNvPr id="6" name="Footer Placeholder 4"/>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42C36070-1BF5-414D-AE3D-43ADF5F76A5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5F634A1A-2C8E-4A73-9917-A637A7B7995C}" type="datetime1">
              <a:rPr lang="en-US"/>
              <a:pPr>
                <a:defRPr/>
              </a:pPr>
              <a:t>2/22/2022</a:t>
            </a:fld>
            <a:endParaRPr lang="en-US" dirty="0"/>
          </a:p>
        </p:txBody>
      </p:sp>
      <p:sp>
        <p:nvSpPr>
          <p:cNvPr id="5" name="Footer Placeholder 4"/>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AD1B3E8F-928A-4800-B36C-C0D97604D5D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ounded Rectangle 4"/>
          <p:cNvSpPr/>
          <p:nvPr userDrawn="1"/>
        </p:nvSpPr>
        <p:spPr>
          <a:xfrm>
            <a:off x="457200" y="1371600"/>
            <a:ext cx="8229600" cy="152400"/>
          </a:xfrm>
          <a:prstGeom prst="roundRect">
            <a:avLst/>
          </a:prstGeom>
          <a:solidFill>
            <a:srgbClr val="ABA761"/>
          </a:solidFill>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20C0E1B8-4348-4309-81E9-9A22CD5B90AB}" type="datetime1">
              <a:rPr lang="en-US"/>
              <a:pPr>
                <a:defRPr/>
              </a:pPr>
              <a:t>2/22/2022</a:t>
            </a:fld>
            <a:endParaRPr lang="en-US" dirty="0"/>
          </a:p>
        </p:txBody>
      </p:sp>
      <p:sp>
        <p:nvSpPr>
          <p:cNvPr id="7" name="Footer Placeholder 5"/>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8" name="Slide Number Placeholder 6"/>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BCEBBDA7-024D-4239-BF90-6ED8E60FCFA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113B1E84-EA17-498E-B81F-555F60482567}" type="datetime1">
              <a:rPr lang="en-US"/>
              <a:pPr>
                <a:defRPr/>
              </a:pPr>
              <a:t>2/22/2022</a:t>
            </a:fld>
            <a:endParaRPr lang="en-US" dirty="0"/>
          </a:p>
        </p:txBody>
      </p:sp>
      <p:sp>
        <p:nvSpPr>
          <p:cNvPr id="8" name="Footer Placeholder 7"/>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57418296-5A4F-48AA-8087-8FCFDE4D8B84}"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08E52A80-0F16-4A98-A363-E1D971FEF689}" type="datetime1">
              <a:rPr lang="en-US"/>
              <a:pPr>
                <a:defRPr/>
              </a:pPr>
              <a:t>2/22/2022</a:t>
            </a:fld>
            <a:endParaRPr lang="en-US" dirty="0"/>
          </a:p>
        </p:txBody>
      </p:sp>
      <p:sp>
        <p:nvSpPr>
          <p:cNvPr id="4" name="Footer Placeholder 3"/>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56EF86A2-AB94-4976-BDB4-3C93BEF2299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AFA36F4E-7309-4EE5-93F6-F70114D6881D}" type="datetime1">
              <a:rPr lang="en-US"/>
              <a:pPr>
                <a:defRPr/>
              </a:pPr>
              <a:t>2/22/2022</a:t>
            </a:fld>
            <a:endParaRPr lang="en-US" dirty="0"/>
          </a:p>
        </p:txBody>
      </p:sp>
      <p:sp>
        <p:nvSpPr>
          <p:cNvPr id="3" name="Footer Placeholder 2"/>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BAAB5532-2360-4114-A9D5-C1C12297317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E0A42E18-1F7D-402C-AC61-82B3063C7752}" type="datetime1">
              <a:rPr lang="en-US"/>
              <a:pPr>
                <a:defRPr/>
              </a:pPr>
              <a:t>2/22/2022</a:t>
            </a:fld>
            <a:endParaRPr lang="en-US" dirty="0"/>
          </a:p>
        </p:txBody>
      </p:sp>
      <p:sp>
        <p:nvSpPr>
          <p:cNvPr id="6" name="Footer Placeholder 5"/>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A4276C0E-D24F-4653-B4D6-2FBC68E7B3A4}"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465AB639-CC94-4FD5-B097-C39232541852}" type="datetime1">
              <a:rPr lang="en-US"/>
              <a:pPr>
                <a:defRPr/>
              </a:pPr>
              <a:t>2/22/2022</a:t>
            </a:fld>
            <a:endParaRPr lang="en-US" dirty="0"/>
          </a:p>
        </p:txBody>
      </p:sp>
      <p:sp>
        <p:nvSpPr>
          <p:cNvPr id="6" name="Footer Placeholder 5"/>
          <p:cNvSpPr>
            <a:spLocks noGrp="1"/>
          </p:cNvSpPr>
          <p:nvPr>
            <p:ph type="ftr" sz="quarter" idx="11"/>
          </p:nvPr>
        </p:nvSpPr>
        <p:spPr>
          <a:xfrm>
            <a:off x="457200" y="6492875"/>
            <a:ext cx="58674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492875"/>
            <a:ext cx="2133600" cy="365125"/>
          </a:xfrm>
          <a:prstGeom prst="rect">
            <a:avLst/>
          </a:prstGeom>
        </p:spPr>
        <p:txBody>
          <a:bodyPr/>
          <a:lstStyle>
            <a:lvl1pPr>
              <a:defRPr/>
            </a:lvl1pPr>
          </a:lstStyle>
          <a:p>
            <a:pPr>
              <a:defRPr/>
            </a:pPr>
            <a:fld id="{85D579E3-600D-432E-8A41-38AD6B4D04B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Lst>
  <p:hf hdr="0" ftr="0" dt="0"/>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000" b="1">
          <a:solidFill>
            <a:schemeClr val="tx1"/>
          </a:solidFill>
          <a:latin typeface="Calibri" pitchFamily="34" charset="0"/>
        </a:defRPr>
      </a:lvl2pPr>
      <a:lvl3pPr algn="ctr" rtl="0" eaLnBrk="0" fontAlgn="base" hangingPunct="0">
        <a:spcBef>
          <a:spcPct val="0"/>
        </a:spcBef>
        <a:spcAft>
          <a:spcPct val="0"/>
        </a:spcAft>
        <a:defRPr sz="4000" b="1">
          <a:solidFill>
            <a:schemeClr val="tx1"/>
          </a:solidFill>
          <a:latin typeface="Calibri" pitchFamily="34" charset="0"/>
        </a:defRPr>
      </a:lvl3pPr>
      <a:lvl4pPr algn="ctr" rtl="0" eaLnBrk="0" fontAlgn="base" hangingPunct="0">
        <a:spcBef>
          <a:spcPct val="0"/>
        </a:spcBef>
        <a:spcAft>
          <a:spcPct val="0"/>
        </a:spcAft>
        <a:defRPr sz="4000" b="1">
          <a:solidFill>
            <a:schemeClr val="tx1"/>
          </a:solidFill>
          <a:latin typeface="Calibri" pitchFamily="34" charset="0"/>
        </a:defRPr>
      </a:lvl4pPr>
      <a:lvl5pPr algn="ctr" rtl="0" eaLnBrk="0" fontAlgn="base" hangingPunct="0">
        <a:spcBef>
          <a:spcPct val="0"/>
        </a:spcBef>
        <a:spcAft>
          <a:spcPct val="0"/>
        </a:spcAft>
        <a:defRPr sz="4000" b="1">
          <a:solidFill>
            <a:schemeClr val="tx1"/>
          </a:solidFill>
          <a:latin typeface="Calibri" pitchFamily="34" charset="0"/>
        </a:defRPr>
      </a:lvl5pPr>
      <a:lvl6pPr marL="457200" algn="ctr" rtl="0" fontAlgn="base">
        <a:spcBef>
          <a:spcPct val="0"/>
        </a:spcBef>
        <a:spcAft>
          <a:spcPct val="0"/>
        </a:spcAft>
        <a:defRPr sz="4400" b="1">
          <a:solidFill>
            <a:schemeClr val="tx1"/>
          </a:solidFill>
          <a:latin typeface="Calibri" pitchFamily="34" charset="0"/>
        </a:defRPr>
      </a:lvl6pPr>
      <a:lvl7pPr marL="914400" algn="ctr" rtl="0" fontAlgn="base">
        <a:spcBef>
          <a:spcPct val="0"/>
        </a:spcBef>
        <a:spcAft>
          <a:spcPct val="0"/>
        </a:spcAft>
        <a:defRPr sz="4400" b="1">
          <a:solidFill>
            <a:schemeClr val="tx1"/>
          </a:solidFill>
          <a:latin typeface="Calibri" pitchFamily="34" charset="0"/>
        </a:defRPr>
      </a:lvl7pPr>
      <a:lvl8pPr marL="1371600" algn="ctr" rtl="0" fontAlgn="base">
        <a:spcBef>
          <a:spcPct val="0"/>
        </a:spcBef>
        <a:spcAft>
          <a:spcPct val="0"/>
        </a:spcAft>
        <a:defRPr sz="4400" b="1">
          <a:solidFill>
            <a:schemeClr val="tx1"/>
          </a:solidFill>
          <a:latin typeface="Calibri" pitchFamily="34" charset="0"/>
        </a:defRPr>
      </a:lvl8pPr>
      <a:lvl9pPr marL="1828800" algn="ctr" rtl="0" fontAlgn="base">
        <a:spcBef>
          <a:spcPct val="0"/>
        </a:spcBef>
        <a:spcAft>
          <a:spcPct val="0"/>
        </a:spcAft>
        <a:defRPr sz="4400" b="1">
          <a:solidFill>
            <a:schemeClr val="tx1"/>
          </a:solidFill>
          <a:latin typeface="Calibri" pitchFamily="34" charset="0"/>
        </a:defRPr>
      </a:lvl9pPr>
    </p:titleStyle>
    <p:bodyStyle>
      <a:lvl1pPr marL="342900" indent="-342900" algn="just"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just"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just"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just"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just"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8382000" y="304800"/>
            <a:ext cx="152400" cy="5791200"/>
          </a:xfrm>
          <a:prstGeom prst="rect">
            <a:avLst/>
          </a:prstGeom>
          <a:solidFill>
            <a:srgbClr val="C6C38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 name="Subtitle 2"/>
          <p:cNvSpPr>
            <a:spLocks noGrp="1"/>
          </p:cNvSpPr>
          <p:nvPr>
            <p:ph type="subTitle" idx="1"/>
          </p:nvPr>
        </p:nvSpPr>
        <p:spPr>
          <a:xfrm>
            <a:off x="762000" y="2514600"/>
            <a:ext cx="7239000" cy="2286000"/>
          </a:xfrm>
        </p:spPr>
        <p:txBody>
          <a:bodyPr rtlCol="0">
            <a:noAutofit/>
          </a:bodyPr>
          <a:lstStyle/>
          <a:p>
            <a:pPr eaLnBrk="1" fontAlgn="auto" hangingPunct="1">
              <a:spcAft>
                <a:spcPts val="0"/>
              </a:spcAft>
              <a:defRPr/>
            </a:pPr>
            <a:r>
              <a:rPr lang="en-US" sz="5400" b="1" dirty="0">
                <a:solidFill>
                  <a:schemeClr val="tx1"/>
                </a:solidFill>
              </a:rPr>
              <a:t>Consumers and the Diffusion of Innovations</a:t>
            </a:r>
            <a:endParaRPr lang="en-US" b="1" dirty="0"/>
          </a:p>
        </p:txBody>
      </p:sp>
      <p:sp>
        <p:nvSpPr>
          <p:cNvPr id="16" name="Rectangle 15"/>
          <p:cNvSpPr/>
          <p:nvPr/>
        </p:nvSpPr>
        <p:spPr>
          <a:xfrm>
            <a:off x="152400" y="6400800"/>
            <a:ext cx="8763000" cy="304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t>Adopter Categories</a:t>
            </a:r>
          </a:p>
        </p:txBody>
      </p:sp>
      <p:graphicFrame>
        <p:nvGraphicFramePr>
          <p:cNvPr id="5" name="Content Placeholder 4"/>
          <p:cNvGraphicFramePr>
            <a:graphicFrameLocks noGrp="1"/>
          </p:cNvGraphicFramePr>
          <p:nvPr>
            <p:ph idx="1"/>
          </p:nvPr>
        </p:nvGraphicFramePr>
        <p:xfrm>
          <a:off x="381000" y="1752600"/>
          <a:ext cx="83058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4600" y="2590800"/>
            <a:ext cx="2438400" cy="1143000"/>
          </a:xfrm>
        </p:spPr>
        <p:txBody>
          <a:bodyPr rtlCol="0">
            <a:normAutofit fontScale="90000"/>
          </a:bodyPr>
          <a:lstStyle/>
          <a:p>
            <a:pPr eaLnBrk="1" fontAlgn="auto" hangingPunct="1">
              <a:spcAft>
                <a:spcPts val="0"/>
              </a:spcAft>
              <a:defRPr/>
            </a:pPr>
            <a:r>
              <a:rPr lang="en-US" dirty="0"/>
              <a:t>Diffusion Curves for Adopter Categories</a:t>
            </a:r>
          </a:p>
        </p:txBody>
      </p:sp>
      <p:pic>
        <p:nvPicPr>
          <p:cNvPr id="30727" name="Picture 9" descr="fig14_05"/>
          <p:cNvPicPr>
            <a:picLocks noChangeAspect="1" noChangeArrowheads="1"/>
          </p:cNvPicPr>
          <p:nvPr/>
        </p:nvPicPr>
        <p:blipFill>
          <a:blip r:embed="rId3" cstate="print"/>
          <a:srcRect/>
          <a:stretch>
            <a:fillRect/>
          </a:stretch>
        </p:blipFill>
        <p:spPr bwMode="auto">
          <a:xfrm>
            <a:off x="457200" y="76200"/>
            <a:ext cx="5181600" cy="6719099"/>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t>Discussion Question</a:t>
            </a:r>
          </a:p>
        </p:txBody>
      </p:sp>
      <p:sp>
        <p:nvSpPr>
          <p:cNvPr id="31747" name="Rectangle 3"/>
          <p:cNvSpPr>
            <a:spLocks noGrp="1" noChangeArrowheads="1"/>
          </p:cNvSpPr>
          <p:nvPr>
            <p:ph type="body" idx="1"/>
          </p:nvPr>
        </p:nvSpPr>
        <p:spPr>
          <a:xfrm>
            <a:off x="457200" y="1752600"/>
            <a:ext cx="7239000" cy="4373563"/>
          </a:xfrm>
        </p:spPr>
        <p:txBody>
          <a:bodyPr/>
          <a:lstStyle/>
          <a:p>
            <a:pPr eaLnBrk="1" hangingPunct="1"/>
            <a:r>
              <a:rPr lang="en-US"/>
              <a:t>Which adopter category are you?</a:t>
            </a:r>
          </a:p>
          <a:p>
            <a:pPr eaLnBrk="1" hangingPunct="1"/>
            <a:r>
              <a:rPr lang="en-US"/>
              <a:t>Does it differ with different product categories?</a:t>
            </a:r>
          </a:p>
          <a:p>
            <a:pPr eaLnBrk="1" hangingPunct="1"/>
            <a:r>
              <a:rPr lang="en-US"/>
              <a:t>How about your parents, what category are they?</a:t>
            </a:r>
          </a:p>
          <a:p>
            <a:pPr eaLnBrk="1" hangingPunct="1"/>
            <a:r>
              <a:rPr lang="en-US"/>
              <a:t>Is age a factor in innovation behavior?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t>Rate of Adoption</a:t>
            </a:r>
          </a:p>
        </p:txBody>
      </p:sp>
      <p:sp>
        <p:nvSpPr>
          <p:cNvPr id="32771" name="Content Placeholder 2"/>
          <p:cNvSpPr>
            <a:spLocks noGrp="1"/>
          </p:cNvSpPr>
          <p:nvPr>
            <p:ph idx="1"/>
          </p:nvPr>
        </p:nvSpPr>
        <p:spPr>
          <a:xfrm>
            <a:off x="457200" y="1752600"/>
            <a:ext cx="3657600" cy="4373563"/>
          </a:xfrm>
        </p:spPr>
        <p:txBody>
          <a:bodyPr/>
          <a:lstStyle/>
          <a:p>
            <a:pPr eaLnBrk="1" hangingPunct="1"/>
            <a:r>
              <a:rPr lang="en-US"/>
              <a:t>How long does it take a new product to be adopted by the members of a social system?</a:t>
            </a:r>
          </a:p>
        </p:txBody>
      </p:sp>
      <p:graphicFrame>
        <p:nvGraphicFramePr>
          <p:cNvPr id="5" name="Table 4"/>
          <p:cNvGraphicFramePr>
            <a:graphicFrameLocks noGrp="1"/>
          </p:cNvGraphicFramePr>
          <p:nvPr/>
        </p:nvGraphicFramePr>
        <p:xfrm>
          <a:off x="4572000" y="1752600"/>
          <a:ext cx="3733800" cy="3886200"/>
        </p:xfrm>
        <a:graphic>
          <a:graphicData uri="http://schemas.openxmlformats.org/drawingml/2006/table">
            <a:tbl>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tblGrid>
              <a:tr h="488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alibri" pitchFamily="34" charset="0"/>
                        </a:rPr>
                        <a:t>Product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3895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alibri" pitchFamily="34" charset="0"/>
                        </a:rPr>
                        <a:t>Number of years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38953"/>
                    </a:solidFill>
                  </a:tcPr>
                </a:tc>
                <a:extLst>
                  <a:ext uri="{0D108BD9-81ED-4DB2-BD59-A6C34878D82A}">
                    <a16:rowId xmlns:a16="http://schemas.microsoft.com/office/drawing/2014/main" val="10000"/>
                  </a:ext>
                </a:extLst>
              </a:tr>
              <a:tr h="488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Pager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41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extLst>
                  <a:ext uri="{0D108BD9-81ED-4DB2-BD59-A6C34878D82A}">
                    <a16:rowId xmlns:a16="http://schemas.microsoft.com/office/drawing/2014/main" val="10001"/>
                  </a:ext>
                </a:extLst>
              </a:tr>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Telephone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38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9"/>
                    </a:solidFill>
                  </a:tcPr>
                </a:tc>
                <a:extLst>
                  <a:ext uri="{0D108BD9-81ED-4DB2-BD59-A6C34878D82A}">
                    <a16:rowId xmlns:a16="http://schemas.microsoft.com/office/drawing/2014/main" val="10002"/>
                  </a:ext>
                </a:extLst>
              </a:tr>
              <a:tr h="488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Cable television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extLst>
                  <a:ext uri="{0D108BD9-81ED-4DB2-BD59-A6C34878D82A}">
                    <a16:rowId xmlns:a16="http://schemas.microsoft.com/office/drawing/2014/main" val="10003"/>
                  </a:ext>
                </a:extLst>
              </a:tr>
              <a:tr h="488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Fax machine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9"/>
                    </a:solidFill>
                  </a:tcPr>
                </a:tc>
                <a:extLst>
                  <a:ext uri="{0D108BD9-81ED-4DB2-BD59-A6C34878D82A}">
                    <a16:rowId xmlns:a16="http://schemas.microsoft.com/office/drawing/2014/main" val="10004"/>
                  </a:ext>
                </a:extLst>
              </a:tr>
              <a:tr h="488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VCR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extLst>
                  <a:ext uri="{0D108BD9-81ED-4DB2-BD59-A6C34878D82A}">
                    <a16:rowId xmlns:a16="http://schemas.microsoft.com/office/drawing/2014/main" val="10005"/>
                  </a:ext>
                </a:extLst>
              </a:tr>
              <a:tr h="488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Cell pone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9"/>
                    </a:solidFill>
                  </a:tcPr>
                </a:tc>
                <a:extLst>
                  <a:ext uri="{0D108BD9-81ED-4DB2-BD59-A6C34878D82A}">
                    <a16:rowId xmlns:a16="http://schemas.microsoft.com/office/drawing/2014/main" val="10006"/>
                  </a:ext>
                </a:extLst>
              </a:tr>
              <a:tr h="488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PC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extLst>
                  <a:ext uri="{0D108BD9-81ED-4DB2-BD59-A6C34878D82A}">
                    <a16:rowId xmlns:a16="http://schemas.microsoft.com/office/drawing/2014/main" val="10007"/>
                  </a:ext>
                </a:extLst>
              </a:tr>
            </a:tbl>
          </a:graphicData>
        </a:graphic>
      </p:graphicFrame>
      <p:sp>
        <p:nvSpPr>
          <p:cNvPr id="6" name="Title 1"/>
          <p:cNvSpPr txBox="1">
            <a:spLocks/>
          </p:cNvSpPr>
          <p:nvPr/>
        </p:nvSpPr>
        <p:spPr>
          <a:xfrm>
            <a:off x="4343400" y="5638800"/>
            <a:ext cx="4419600" cy="990600"/>
          </a:xfrm>
          <a:prstGeom prst="rect">
            <a:avLst/>
          </a:prstGeom>
        </p:spPr>
        <p:txBody>
          <a:bodyPr anchor="ctr"/>
          <a:lstStyle/>
          <a:p>
            <a:pPr algn="ctr" fontAlgn="auto">
              <a:spcAft>
                <a:spcPts val="0"/>
              </a:spcAft>
              <a:defRPr/>
            </a:pPr>
            <a:r>
              <a:rPr lang="en-US" dirty="0">
                <a:latin typeface="+mj-lt"/>
                <a:ea typeface="+mj-ea"/>
                <a:cs typeface="+mj-cs"/>
              </a:rPr>
              <a:t>Time Required for Electronic Products to Penetrate 10 percent of UK market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609600" y="533400"/>
            <a:ext cx="2667000" cy="5638800"/>
          </a:xfrm>
          <a:prstGeom prst="rect">
            <a:avLst/>
          </a:prstGeom>
          <a:solidFill>
            <a:srgbClr val="ABA761"/>
          </a:solidFill>
          <a:ln w="9525">
            <a:solidFill>
              <a:schemeClr val="accent2"/>
            </a:solidFill>
            <a:miter lim="800000"/>
            <a:headEnd/>
            <a:tailEnd/>
          </a:ln>
        </p:spPr>
        <p:txBody>
          <a:bodyPr lIns="365760" rIns="365760" anchor="ctr"/>
          <a:lstStyle/>
          <a:p>
            <a:pPr algn="ctr" eaLnBrk="0" hangingPunct="0"/>
            <a:r>
              <a:rPr lang="en-US" sz="3200" b="1">
                <a:solidFill>
                  <a:schemeClr val="bg1"/>
                </a:solidFill>
                <a:latin typeface="Times New Roman" pitchFamily="18" charset="0"/>
              </a:rPr>
              <a:t>Adoption Process</a:t>
            </a:r>
            <a:endParaRPr lang="en-US" sz="3200">
              <a:solidFill>
                <a:schemeClr val="bg1"/>
              </a:solidFill>
              <a:latin typeface="Times New Roman" pitchFamily="18" charset="0"/>
            </a:endParaRPr>
          </a:p>
        </p:txBody>
      </p:sp>
      <p:sp>
        <p:nvSpPr>
          <p:cNvPr id="132099" name="Rectangle 3"/>
          <p:cNvSpPr>
            <a:spLocks noChangeArrowheads="1"/>
          </p:cNvSpPr>
          <p:nvPr/>
        </p:nvSpPr>
        <p:spPr bwMode="auto">
          <a:xfrm>
            <a:off x="3276600" y="533400"/>
            <a:ext cx="5257800" cy="5638800"/>
          </a:xfrm>
          <a:prstGeom prst="rect">
            <a:avLst/>
          </a:prstGeom>
          <a:solidFill>
            <a:schemeClr val="bg1">
              <a:lumMod val="95000"/>
            </a:schemeClr>
          </a:solidFill>
          <a:ln w="9525">
            <a:solidFill>
              <a:schemeClr val="accent2"/>
            </a:solidFill>
            <a:miter lim="800000"/>
            <a:headEnd/>
            <a:tailEnd/>
          </a:ln>
          <a:effectLst/>
        </p:spPr>
        <p:txBody>
          <a:bodyPr lIns="548640" rIns="548640" anchor="ctr"/>
          <a:lstStyle/>
          <a:p>
            <a:pPr algn="ctr" eaLnBrk="0" fontAlgn="auto" hangingPunct="0">
              <a:spcBef>
                <a:spcPts val="0"/>
              </a:spcBef>
              <a:spcAft>
                <a:spcPts val="0"/>
              </a:spcAft>
              <a:defRPr/>
            </a:pPr>
            <a:r>
              <a:rPr lang="en-US" sz="3200" dirty="0">
                <a:latin typeface="Times New Roman" pitchFamily="18" charset="0"/>
              </a:rPr>
              <a:t>The stages through which an individual consumer passes in arriving at a decision to try (or not to try), to continue using (or discontinue using) a new product. </a:t>
            </a:r>
          </a:p>
        </p:txBody>
      </p:sp>
    </p:spTree>
  </p:cSld>
  <p:clrMapOvr>
    <a:masterClrMapping/>
  </p:clrMapOvr>
  <p:transition>
    <p:cov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0" name="Group 30"/>
          <p:cNvGraphicFramePr>
            <a:graphicFrameLocks noGrp="1"/>
          </p:cNvGraphicFramePr>
          <p:nvPr/>
        </p:nvGraphicFramePr>
        <p:xfrm>
          <a:off x="76200" y="1295400"/>
          <a:ext cx="8915400" cy="5128895"/>
        </p:xfrm>
        <a:graphic>
          <a:graphicData uri="http://schemas.openxmlformats.org/drawingml/2006/table">
            <a:tbl>
              <a:tblPr/>
              <a:tblGrid>
                <a:gridCol w="1752600">
                  <a:extLst>
                    <a:ext uri="{9D8B030D-6E8A-4147-A177-3AD203B41FA5}">
                      <a16:colId xmlns:a16="http://schemas.microsoft.com/office/drawing/2014/main" val="20000"/>
                    </a:ext>
                  </a:extLst>
                </a:gridCol>
                <a:gridCol w="3200400">
                  <a:extLst>
                    <a:ext uri="{9D8B030D-6E8A-4147-A177-3AD203B41FA5}">
                      <a16:colId xmlns:a16="http://schemas.microsoft.com/office/drawing/2014/main" val="20001"/>
                    </a:ext>
                  </a:extLst>
                </a:gridCol>
                <a:gridCol w="3962400">
                  <a:extLst>
                    <a:ext uri="{9D8B030D-6E8A-4147-A177-3AD203B41FA5}">
                      <a16:colId xmlns:a16="http://schemas.microsoft.com/office/drawing/2014/main" val="20002"/>
                    </a:ext>
                  </a:extLst>
                </a:gridCol>
              </a:tblGrid>
              <a:tr h="600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alibri" pitchFamily="34" charset="0"/>
                        </a:rPr>
                        <a:t>NAME OF STAGE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FFFFFF"/>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3895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alibri" pitchFamily="34" charset="0"/>
                        </a:rPr>
                        <a:t>WHAT HAPPENS DURING THIS STAGE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FFFFFF"/>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3895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alibri" pitchFamily="34" charset="0"/>
                        </a:rPr>
                        <a:t>EXAMPLE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FFFFFF"/>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38953"/>
                    </a:solidFill>
                  </a:tcPr>
                </a:tc>
                <a:extLst>
                  <a:ext uri="{0D108BD9-81ED-4DB2-BD59-A6C34878D82A}">
                    <a16:rowId xmlns:a16="http://schemas.microsoft.com/office/drawing/2014/main" val="10000"/>
                  </a:ext>
                </a:extLst>
              </a:tr>
              <a:tr h="739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Awareness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Consumer is first exposed to the product innovation.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Eric sees an ad for a 23-inch thin LCD HDTV in a magazine he is reading.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extLst>
                  <a:ext uri="{0D108BD9-81ED-4DB2-BD59-A6C34878D82A}">
                    <a16:rowId xmlns:a16="http://schemas.microsoft.com/office/drawing/2014/main" val="10001"/>
                  </a:ext>
                </a:extLst>
              </a:tr>
              <a:tr h="1293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Interest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Consumer is interested in the product and searches for additional information.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Eric reads about the HDTV set on the manufacturer’s Web site and then goes to an electronics store near his apartment and has a sales person show him the unit.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9"/>
                    </a:solidFill>
                  </a:tcPr>
                </a:tc>
                <a:extLst>
                  <a:ext uri="{0D108BD9-81ED-4DB2-BD59-A6C34878D82A}">
                    <a16:rowId xmlns:a16="http://schemas.microsoft.com/office/drawing/2014/main" val="10002"/>
                  </a:ext>
                </a:extLst>
              </a:tr>
              <a:tr h="170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Evaluation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Consumer decides whether or not to believe that this product or service will satisfy the need –a kind of “mental trial.”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After talking to a knowledgeable friend, Eric decides that his TV will fit nicely on top of the chest in his bedroom. He also calls his cable company and finds out that he can exchange his “standard” cable box at no cost for an HDTV cable box.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DAD1"/>
                    </a:solidFill>
                  </a:tcPr>
                </a:tc>
                <a:extLst>
                  <a:ext uri="{0D108BD9-81ED-4DB2-BD59-A6C34878D82A}">
                    <a16:rowId xmlns:a16="http://schemas.microsoft.com/office/drawing/2014/main" val="10003"/>
                  </a:ext>
                </a:extLst>
              </a:tr>
            </a:tbl>
          </a:graphicData>
        </a:graphic>
      </p:graphicFrame>
      <p:sp>
        <p:nvSpPr>
          <p:cNvPr id="17" name="Title 16"/>
          <p:cNvSpPr>
            <a:spLocks noGrp="1"/>
          </p:cNvSpPr>
          <p:nvPr>
            <p:ph type="title"/>
          </p:nvPr>
        </p:nvSpPr>
        <p:spPr>
          <a:xfrm>
            <a:off x="457200" y="228600"/>
            <a:ext cx="8229600" cy="685800"/>
          </a:xfrm>
        </p:spPr>
        <p:txBody>
          <a:bodyPr rtlCol="0">
            <a:normAutofit fontScale="90000"/>
          </a:bodyPr>
          <a:lstStyle/>
          <a:p>
            <a:pPr eaLnBrk="1" fontAlgn="auto" hangingPunct="1">
              <a:spcAft>
                <a:spcPts val="0"/>
              </a:spcAft>
              <a:defRPr/>
            </a:pPr>
            <a:r>
              <a:rPr lang="en-US" dirty="0"/>
              <a:t>Stages in Adoption Process</a:t>
            </a:r>
          </a:p>
        </p:txBody>
      </p:sp>
    </p:spTree>
  </p:cSld>
  <p:clrMapOvr>
    <a:masterClrMapping/>
  </p:clrMapOvr>
  <p:transition>
    <p:cov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p:cNvGraphicFramePr>
            <a:graphicFrameLocks noGrp="1"/>
          </p:cNvGraphicFramePr>
          <p:nvPr/>
        </p:nvGraphicFramePr>
        <p:xfrm>
          <a:off x="76200" y="1981200"/>
          <a:ext cx="8915400" cy="3840480"/>
        </p:xfrm>
        <a:graphic>
          <a:graphicData uri="http://schemas.openxmlformats.org/drawingml/2006/table">
            <a:tbl>
              <a:tblPr firstRow="1" bandRow="1">
                <a:tableStyleId>{F5AB1C69-6EDB-4FF4-983F-18BD219EF322}</a:tableStyleId>
              </a:tblPr>
              <a:tblGrid>
                <a:gridCol w="1752600">
                  <a:extLst>
                    <a:ext uri="{9D8B030D-6E8A-4147-A177-3AD203B41FA5}">
                      <a16:colId xmlns:a16="http://schemas.microsoft.com/office/drawing/2014/main" val="20000"/>
                    </a:ext>
                  </a:extLst>
                </a:gridCol>
                <a:gridCol w="3200400">
                  <a:extLst>
                    <a:ext uri="{9D8B030D-6E8A-4147-A177-3AD203B41FA5}">
                      <a16:colId xmlns:a16="http://schemas.microsoft.com/office/drawing/2014/main" val="20001"/>
                    </a:ext>
                  </a:extLst>
                </a:gridCol>
                <a:gridCol w="3962400">
                  <a:extLst>
                    <a:ext uri="{9D8B030D-6E8A-4147-A177-3AD203B41FA5}">
                      <a16:colId xmlns:a16="http://schemas.microsoft.com/office/drawing/2014/main" val="20002"/>
                    </a:ext>
                  </a:extLst>
                </a:gridCol>
              </a:tblGrid>
              <a:tr h="6006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NAME OF STAGE</a:t>
                      </a:r>
                    </a:p>
                    <a:p>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WHAT HAPPENS DURING THIS STAGE</a:t>
                      </a:r>
                    </a:p>
                    <a:p>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EXAMPLE</a:t>
                      </a:r>
                    </a:p>
                    <a:p>
                      <a:endParaRPr lang="en-US" sz="1800" dirty="0"/>
                    </a:p>
                  </a:txBody>
                  <a:tcPr/>
                </a:tc>
                <a:extLst>
                  <a:ext uri="{0D108BD9-81ED-4DB2-BD59-A6C34878D82A}">
                    <a16:rowId xmlns:a16="http://schemas.microsoft.com/office/drawing/2014/main" val="10000"/>
                  </a:ext>
                </a:extLst>
              </a:tr>
              <a:tr h="739302">
                <a:tc>
                  <a:txBody>
                    <a:bodyPr/>
                    <a:lstStyle/>
                    <a:p>
                      <a:r>
                        <a:rPr lang="en-US" dirty="0"/>
                        <a:t>Trial</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Consumer uses the product on a limited basis</a:t>
                      </a:r>
                    </a:p>
                    <a:p>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Since the HDTV set cannot be “tried” like a small tube of toothpaste, Eric buys the TV at this local electronics store on his way home from work. The store offers a 14-day full refund policy.</a:t>
                      </a:r>
                    </a:p>
                  </a:txBody>
                  <a:tcPr/>
                </a:tc>
                <a:extLst>
                  <a:ext uri="{0D108BD9-81ED-4DB2-BD59-A6C34878D82A}">
                    <a16:rowId xmlns:a16="http://schemas.microsoft.com/office/drawing/2014/main" val="10001"/>
                  </a:ext>
                </a:extLst>
              </a:tr>
              <a:tr h="12937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Adoption (Rejection)</a:t>
                      </a:r>
                    </a:p>
                    <a:p>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If trial is favorable, consumer decides to use the product on a full, rather than a limited basis – if unfavorable, the consumer decides to reject it.</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Eric loves his new HDTV set and expects many year of service from 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a:p>
                  </a:txBody>
                  <a:tcPr/>
                </a:tc>
                <a:extLst>
                  <a:ext uri="{0D108BD9-81ED-4DB2-BD59-A6C34878D82A}">
                    <a16:rowId xmlns:a16="http://schemas.microsoft.com/office/drawing/2014/main" val="10002"/>
                  </a:ext>
                </a:extLst>
              </a:tr>
            </a:tbl>
          </a:graphicData>
        </a:graphic>
      </p:graphicFrame>
      <p:sp>
        <p:nvSpPr>
          <p:cNvPr id="17" name="Title 16"/>
          <p:cNvSpPr>
            <a:spLocks noGrp="1"/>
          </p:cNvSpPr>
          <p:nvPr>
            <p:ph type="title"/>
          </p:nvPr>
        </p:nvSpPr>
        <p:spPr/>
        <p:txBody>
          <a:bodyPr rtlCol="0">
            <a:normAutofit/>
          </a:bodyPr>
          <a:lstStyle/>
          <a:p>
            <a:pPr eaLnBrk="1" fontAlgn="auto" hangingPunct="1">
              <a:spcAft>
                <a:spcPts val="0"/>
              </a:spcAft>
              <a:defRPr/>
            </a:pPr>
            <a:r>
              <a:rPr lang="en-US" dirty="0"/>
              <a:t>Stages in Adoption Process</a:t>
            </a:r>
          </a:p>
        </p:txBody>
      </p:sp>
    </p:spTree>
  </p:cSld>
  <p:clrMapOvr>
    <a:masterClrMapping/>
  </p:clrMapOvr>
  <p:transition>
    <p:cove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a:t>The Consumer Innovator</a:t>
            </a:r>
          </a:p>
        </p:txBody>
      </p:sp>
      <p:sp>
        <p:nvSpPr>
          <p:cNvPr id="37891" name="Content Placeholder 2"/>
          <p:cNvSpPr>
            <a:spLocks noGrp="1"/>
          </p:cNvSpPr>
          <p:nvPr>
            <p:ph idx="1"/>
          </p:nvPr>
        </p:nvSpPr>
        <p:spPr>
          <a:xfrm>
            <a:off x="457200" y="1752600"/>
            <a:ext cx="7391400" cy="4373563"/>
          </a:xfrm>
        </p:spPr>
        <p:txBody>
          <a:bodyPr/>
          <a:lstStyle/>
          <a:p>
            <a:pPr eaLnBrk="1" hangingPunct="1"/>
            <a:r>
              <a:rPr lang="en-US"/>
              <a:t>The earliest purchasers of a new product</a:t>
            </a:r>
          </a:p>
          <a:p>
            <a:pPr eaLnBrk="1" hangingPunct="1"/>
            <a:r>
              <a:rPr lang="en-US"/>
              <a:t>Tend to have higher level of:</a:t>
            </a:r>
          </a:p>
          <a:p>
            <a:pPr lvl="1" eaLnBrk="1" hangingPunct="1"/>
            <a:r>
              <a:rPr lang="en-US"/>
              <a:t>Education</a:t>
            </a:r>
          </a:p>
          <a:p>
            <a:pPr lvl="1" eaLnBrk="1" hangingPunct="1"/>
            <a:r>
              <a:rPr lang="en-US"/>
              <a:t>Social interaction</a:t>
            </a:r>
          </a:p>
          <a:p>
            <a:pPr lvl="1" eaLnBrk="1" hangingPunct="1"/>
            <a:r>
              <a:rPr lang="en-US"/>
              <a:t>Opinion leadership</a:t>
            </a:r>
          </a:p>
          <a:p>
            <a:pPr lvl="1" eaLnBrk="1" hangingPunct="1"/>
            <a:r>
              <a:rPr lang="en-US"/>
              <a:t>Venturesomeness</a:t>
            </a:r>
          </a:p>
          <a:p>
            <a:pPr lvl="1" eaLnBrk="1" hangingPunct="1"/>
            <a:r>
              <a:rPr lang="en-US"/>
              <a:t>Social Status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US"/>
              <a:t>The Consumer Innovator</a:t>
            </a:r>
          </a:p>
        </p:txBody>
      </p:sp>
      <p:sp>
        <p:nvSpPr>
          <p:cNvPr id="40963" name="Content Placeholder 2"/>
          <p:cNvSpPr>
            <a:spLocks noGrp="1"/>
          </p:cNvSpPr>
          <p:nvPr>
            <p:ph idx="1"/>
          </p:nvPr>
        </p:nvSpPr>
        <p:spPr>
          <a:xfrm>
            <a:off x="457200" y="1752600"/>
            <a:ext cx="4648200" cy="4373563"/>
          </a:xfrm>
        </p:spPr>
        <p:txBody>
          <a:bodyPr/>
          <a:lstStyle/>
          <a:p>
            <a:pPr eaLnBrk="1" hangingPunct="1"/>
            <a:r>
              <a:rPr lang="en-US" dirty="0"/>
              <a:t>Interest in product category</a:t>
            </a:r>
          </a:p>
          <a:p>
            <a:pPr eaLnBrk="1" hangingPunct="1"/>
            <a:r>
              <a:rPr lang="en-US" dirty="0"/>
              <a:t>Opinion leader</a:t>
            </a:r>
          </a:p>
          <a:p>
            <a:pPr eaLnBrk="1" hangingPunct="1"/>
            <a:r>
              <a:rPr lang="en-US" dirty="0"/>
              <a:t>Personality traits</a:t>
            </a:r>
          </a:p>
          <a:p>
            <a:pPr lvl="1" eaLnBrk="1" hangingPunct="1"/>
            <a:r>
              <a:rPr lang="en-US" dirty="0"/>
              <a:t>Perceived risk and venture </a:t>
            </a:r>
            <a:r>
              <a:rPr lang="en-US" dirty="0" err="1"/>
              <a:t>someness</a:t>
            </a:r>
            <a:endParaRPr lang="en-US" dirty="0"/>
          </a:p>
          <a:p>
            <a:pPr lvl="1" eaLnBrk="1" hangingPunct="1"/>
            <a:r>
              <a:rPr lang="en-US" dirty="0"/>
              <a:t>Less loyal</a:t>
            </a:r>
          </a:p>
          <a:p>
            <a:pPr lvl="1" eaLnBrk="1" hangingPunct="1"/>
            <a:r>
              <a:rPr lang="en-US" dirty="0"/>
              <a:t>Exposed to more media</a:t>
            </a:r>
          </a:p>
          <a:p>
            <a:pPr marL="457200" lvl="1" indent="0" eaLnBrk="1" hangingPunct="1">
              <a:buNone/>
            </a:pPr>
            <a:endParaRPr lang="en-US" dirty="0"/>
          </a:p>
          <a:p>
            <a:pPr eaLnBrk="1" hangingPunct="1"/>
            <a:endParaRPr lang="en-US" dirty="0"/>
          </a:p>
          <a:p>
            <a:pPr eaLnBrk="1" hangingPunct="1">
              <a:buFont typeface="Arial" charset="0"/>
              <a:buNone/>
            </a:pPr>
            <a:endParaRPr lang="en-US" dirty="0"/>
          </a:p>
        </p:txBody>
      </p:sp>
      <p:pic>
        <p:nvPicPr>
          <p:cNvPr id="40965" name="Picture 4" descr="ch 14 innovation.jpg"/>
          <p:cNvPicPr>
            <a:picLocks noChangeAspect="1"/>
          </p:cNvPicPr>
          <p:nvPr/>
        </p:nvPicPr>
        <p:blipFill>
          <a:blip r:embed="rId3" cstate="print"/>
          <a:srcRect/>
          <a:stretch>
            <a:fillRect/>
          </a:stretch>
        </p:blipFill>
        <p:spPr bwMode="auto">
          <a:xfrm>
            <a:off x="4267200" y="2514600"/>
            <a:ext cx="4591050" cy="3048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a:t>The Consumer Innovator</a:t>
            </a:r>
          </a:p>
        </p:txBody>
      </p:sp>
      <p:sp>
        <p:nvSpPr>
          <p:cNvPr id="44035" name="Content Placeholder 2"/>
          <p:cNvSpPr>
            <a:spLocks noGrp="1"/>
          </p:cNvSpPr>
          <p:nvPr>
            <p:ph idx="1"/>
          </p:nvPr>
        </p:nvSpPr>
        <p:spPr>
          <a:xfrm>
            <a:off x="457200" y="1752600"/>
            <a:ext cx="4114800" cy="4373563"/>
          </a:xfrm>
        </p:spPr>
        <p:txBody>
          <a:bodyPr/>
          <a:lstStyle/>
          <a:p>
            <a:pPr eaLnBrk="1" hangingPunct="1"/>
            <a:r>
              <a:rPr lang="en-US" dirty="0"/>
              <a:t>Social characteristics</a:t>
            </a:r>
          </a:p>
          <a:p>
            <a:pPr lvl="1" eaLnBrk="1" hangingPunct="1"/>
            <a:r>
              <a:rPr lang="en-US" dirty="0"/>
              <a:t>Socially accepted</a:t>
            </a:r>
          </a:p>
          <a:p>
            <a:pPr eaLnBrk="1" hangingPunct="1"/>
            <a:r>
              <a:rPr lang="en-US" dirty="0"/>
              <a:t>Demographic characteristics</a:t>
            </a:r>
          </a:p>
          <a:p>
            <a:pPr lvl="1" eaLnBrk="1" hangingPunct="1"/>
            <a:r>
              <a:rPr lang="en-US" dirty="0"/>
              <a:t>Younger, educated and professionals</a:t>
            </a:r>
          </a:p>
          <a:p>
            <a:pPr eaLnBrk="1" hangingPunct="1"/>
            <a:endParaRPr lang="en-US" dirty="0"/>
          </a:p>
        </p:txBody>
      </p:sp>
      <p:pic>
        <p:nvPicPr>
          <p:cNvPr id="44037" name="Picture 4" descr="ch14 family.jpg"/>
          <p:cNvPicPr>
            <a:picLocks noChangeAspect="1"/>
          </p:cNvPicPr>
          <p:nvPr/>
        </p:nvPicPr>
        <p:blipFill>
          <a:blip r:embed="rId3" cstate="print"/>
          <a:srcRect/>
          <a:stretch>
            <a:fillRect/>
          </a:stretch>
        </p:blipFill>
        <p:spPr bwMode="auto">
          <a:xfrm>
            <a:off x="4683126" y="2743200"/>
            <a:ext cx="4114799" cy="32766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idx="1"/>
          </p:nvPr>
        </p:nvSpPr>
        <p:spPr>
          <a:xfrm>
            <a:off x="457200" y="1752600"/>
            <a:ext cx="7924800" cy="4373563"/>
          </a:xfrm>
        </p:spPr>
        <p:txBody>
          <a:bodyPr/>
          <a:lstStyle/>
          <a:p>
            <a:pPr algn="just" eaLnBrk="1" hangingPunct="1"/>
            <a:r>
              <a:rPr lang="en-US" sz="4800" b="1" dirty="0"/>
              <a:t>How are new products and services accepted?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609600" y="533400"/>
            <a:ext cx="2667000" cy="5638800"/>
          </a:xfrm>
          <a:prstGeom prst="rect">
            <a:avLst/>
          </a:prstGeom>
          <a:solidFill>
            <a:srgbClr val="ABA761"/>
          </a:solidFill>
          <a:ln w="9525">
            <a:solidFill>
              <a:schemeClr val="accent2"/>
            </a:solidFill>
            <a:miter lim="800000"/>
            <a:headEnd/>
            <a:tailEnd/>
          </a:ln>
        </p:spPr>
        <p:txBody>
          <a:bodyPr lIns="365760" rIns="365760" anchor="ctr"/>
          <a:lstStyle/>
          <a:p>
            <a:pPr algn="ctr" eaLnBrk="0" hangingPunct="0"/>
            <a:r>
              <a:rPr lang="en-US" sz="3600" b="1" dirty="0">
                <a:solidFill>
                  <a:schemeClr val="bg1"/>
                </a:solidFill>
                <a:latin typeface="Times New Roman" pitchFamily="18" charset="0"/>
              </a:rPr>
              <a:t>Diffusion Process</a:t>
            </a:r>
            <a:endParaRPr lang="en-US" sz="3600" dirty="0">
              <a:solidFill>
                <a:schemeClr val="bg1"/>
              </a:solidFill>
              <a:latin typeface="Times New Roman" pitchFamily="18" charset="0"/>
            </a:endParaRPr>
          </a:p>
        </p:txBody>
      </p:sp>
      <p:sp>
        <p:nvSpPr>
          <p:cNvPr id="131075" name="Rectangle 3"/>
          <p:cNvSpPr>
            <a:spLocks noChangeArrowheads="1"/>
          </p:cNvSpPr>
          <p:nvPr/>
        </p:nvSpPr>
        <p:spPr bwMode="auto">
          <a:xfrm>
            <a:off x="3276600" y="533400"/>
            <a:ext cx="5257800" cy="5638800"/>
          </a:xfrm>
          <a:prstGeom prst="rect">
            <a:avLst/>
          </a:prstGeom>
          <a:solidFill>
            <a:schemeClr val="bg1">
              <a:lumMod val="95000"/>
            </a:schemeClr>
          </a:solidFill>
          <a:ln w="9525">
            <a:solidFill>
              <a:schemeClr val="accent2"/>
            </a:solidFill>
            <a:miter lim="800000"/>
            <a:headEnd/>
            <a:tailEnd/>
          </a:ln>
          <a:effectLst/>
        </p:spPr>
        <p:txBody>
          <a:bodyPr lIns="548640" rIns="548640" anchor="ctr"/>
          <a:lstStyle/>
          <a:p>
            <a:pPr algn="ctr" eaLnBrk="0" hangingPunct="0">
              <a:defRPr/>
            </a:pPr>
            <a:r>
              <a:rPr lang="en-US" sz="4000" dirty="0">
                <a:latin typeface="Times New Roman" pitchFamily="18" charset="0"/>
              </a:rPr>
              <a:t>The process by which the acceptance of an innovation is spread by communication to members of a social system over a period of time.</a:t>
            </a:r>
          </a:p>
        </p:txBody>
      </p:sp>
    </p:spTree>
  </p:cSld>
  <p:clrMapOvr>
    <a:masterClrMapping/>
  </p:clrMapOvr>
  <p:transition>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p:txBody>
          <a:bodyPr/>
          <a:lstStyle/>
          <a:p>
            <a:pPr eaLnBrk="1" hangingPunct="1"/>
            <a:r>
              <a:rPr lang="en-US"/>
              <a:t>Elements of the Diffusion Process</a:t>
            </a:r>
          </a:p>
        </p:txBody>
      </p:sp>
      <p:graphicFrame>
        <p:nvGraphicFramePr>
          <p:cNvPr id="5" name="Diagram 4"/>
          <p:cNvGraphicFramePr/>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pPr eaLnBrk="1" hangingPunct="1"/>
            <a:r>
              <a:rPr lang="en-US" dirty="0"/>
              <a:t>1. The Innovation</a:t>
            </a:r>
          </a:p>
        </p:txBody>
      </p:sp>
      <p:sp>
        <p:nvSpPr>
          <p:cNvPr id="21507" name="Rectangle 5"/>
          <p:cNvSpPr>
            <a:spLocks noGrp="1" noChangeArrowheads="1"/>
          </p:cNvSpPr>
          <p:nvPr>
            <p:ph type="body" idx="1"/>
          </p:nvPr>
        </p:nvSpPr>
        <p:spPr>
          <a:xfrm>
            <a:off x="457200" y="1752600"/>
            <a:ext cx="7772400" cy="4373563"/>
          </a:xfrm>
        </p:spPr>
        <p:txBody>
          <a:bodyPr/>
          <a:lstStyle/>
          <a:p>
            <a:pPr eaLnBrk="1" hangingPunct="1">
              <a:lnSpc>
                <a:spcPct val="90000"/>
              </a:lnSpc>
            </a:pPr>
            <a:r>
              <a:rPr lang="en-US" sz="2800" dirty="0"/>
              <a:t>Firm-oriented definitions</a:t>
            </a:r>
          </a:p>
          <a:p>
            <a:pPr lvl="1" eaLnBrk="1" hangingPunct="1">
              <a:lnSpc>
                <a:spcPct val="90000"/>
              </a:lnSpc>
            </a:pPr>
            <a:r>
              <a:rPr lang="en-US" sz="2400" dirty="0"/>
              <a:t>Product is “new” to the company</a:t>
            </a:r>
          </a:p>
          <a:p>
            <a:pPr eaLnBrk="1" hangingPunct="1">
              <a:lnSpc>
                <a:spcPct val="90000"/>
              </a:lnSpc>
            </a:pPr>
            <a:r>
              <a:rPr lang="en-US" sz="2800" dirty="0"/>
              <a:t>Product-oriented definitions</a:t>
            </a:r>
          </a:p>
          <a:p>
            <a:pPr lvl="1" eaLnBrk="1" hangingPunct="1">
              <a:lnSpc>
                <a:spcPct val="90000"/>
              </a:lnSpc>
            </a:pPr>
            <a:r>
              <a:rPr lang="en-US" sz="2400" dirty="0"/>
              <a:t>Continuous- small changes</a:t>
            </a:r>
          </a:p>
          <a:p>
            <a:pPr lvl="1" eaLnBrk="1" hangingPunct="1">
              <a:lnSpc>
                <a:spcPct val="90000"/>
              </a:lnSpc>
            </a:pPr>
            <a:r>
              <a:rPr lang="en-US" sz="2400" dirty="0"/>
              <a:t>Dynamically continuous- disruptive , but changes in method and style</a:t>
            </a:r>
          </a:p>
          <a:p>
            <a:pPr lvl="1" eaLnBrk="1" hangingPunct="1">
              <a:lnSpc>
                <a:spcPct val="90000"/>
              </a:lnSpc>
            </a:pPr>
            <a:r>
              <a:rPr lang="en-US" sz="2400" dirty="0"/>
              <a:t>Discontinuous-adapts to a totally new way of doing things and the existing one becomes outdated.</a:t>
            </a:r>
          </a:p>
        </p:txBody>
      </p:sp>
    </p:spTree>
  </p:cSld>
  <p:clrMapOvr>
    <a:masterClrMapping/>
  </p:clrMapOvr>
  <p:transition>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5" name="Rectangle 5"/>
          <p:cNvSpPr>
            <a:spLocks noGrp="1" noChangeArrowheads="1"/>
          </p:cNvSpPr>
          <p:nvPr>
            <p:ph type="title"/>
          </p:nvPr>
        </p:nvSpPr>
        <p:spPr/>
        <p:txBody>
          <a:bodyPr rtlCol="0">
            <a:normAutofit fontScale="90000"/>
          </a:bodyPr>
          <a:lstStyle/>
          <a:p>
            <a:pPr eaLnBrk="1" fontAlgn="auto" hangingPunct="1">
              <a:spcAft>
                <a:spcPts val="0"/>
              </a:spcAft>
              <a:defRPr/>
            </a:pPr>
            <a:r>
              <a:rPr lang="en-US" dirty="0"/>
              <a:t>1. The Innovation - Product Characteristics</a:t>
            </a:r>
          </a:p>
        </p:txBody>
      </p:sp>
      <p:graphicFrame>
        <p:nvGraphicFramePr>
          <p:cNvPr id="8" name="Diagram 7"/>
          <p:cNvGraphicFramePr/>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dirty="0"/>
              <a:t>2. Channels of Communication</a:t>
            </a:r>
          </a:p>
        </p:txBody>
      </p:sp>
      <p:sp>
        <p:nvSpPr>
          <p:cNvPr id="26627" name="Content Placeholder 2"/>
          <p:cNvSpPr>
            <a:spLocks noGrp="1"/>
          </p:cNvSpPr>
          <p:nvPr>
            <p:ph idx="1"/>
          </p:nvPr>
        </p:nvSpPr>
        <p:spPr/>
        <p:txBody>
          <a:bodyPr/>
          <a:lstStyle/>
          <a:p>
            <a:pPr eaLnBrk="1" hangingPunct="1"/>
            <a:r>
              <a:rPr lang="en-US" dirty="0"/>
              <a:t>Channels of communication</a:t>
            </a:r>
          </a:p>
          <a:p>
            <a:pPr lvl="1" eaLnBrk="1" hangingPunct="1"/>
            <a:r>
              <a:rPr lang="en-US" dirty="0"/>
              <a:t>Marketer to consumer</a:t>
            </a:r>
          </a:p>
          <a:p>
            <a:pPr lvl="1" eaLnBrk="1" hangingPunct="1"/>
            <a:r>
              <a:rPr lang="en-US" dirty="0"/>
              <a:t>Consumer to consumer</a:t>
            </a:r>
          </a:p>
          <a:p>
            <a:pPr marL="457200" lvl="1" indent="0" eaLnBrk="1" hangingPunct="1">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dirty="0"/>
              <a:t>3. The Social System</a:t>
            </a:r>
          </a:p>
        </p:txBody>
      </p:sp>
      <p:sp>
        <p:nvSpPr>
          <p:cNvPr id="27651" name="Content Placeholder 2"/>
          <p:cNvSpPr>
            <a:spLocks noGrp="1"/>
          </p:cNvSpPr>
          <p:nvPr>
            <p:ph idx="1"/>
          </p:nvPr>
        </p:nvSpPr>
        <p:spPr/>
        <p:txBody>
          <a:bodyPr/>
          <a:lstStyle/>
          <a:p>
            <a:pPr eaLnBrk="1" hangingPunct="1">
              <a:lnSpc>
                <a:spcPct val="90000"/>
              </a:lnSpc>
            </a:pPr>
            <a:r>
              <a:rPr lang="en-US" sz="3000" dirty="0"/>
              <a:t>Modern social systems accept more innovation due to their:</a:t>
            </a:r>
          </a:p>
          <a:p>
            <a:pPr lvl="1" eaLnBrk="1" hangingPunct="1">
              <a:lnSpc>
                <a:spcPct val="90000"/>
              </a:lnSpc>
            </a:pPr>
            <a:r>
              <a:rPr lang="en-US" sz="2600" dirty="0"/>
              <a:t>Positive attitude toward change</a:t>
            </a:r>
          </a:p>
          <a:p>
            <a:pPr lvl="1" eaLnBrk="1" hangingPunct="1">
              <a:lnSpc>
                <a:spcPct val="90000"/>
              </a:lnSpc>
            </a:pPr>
            <a:r>
              <a:rPr lang="en-US" sz="2600" dirty="0"/>
              <a:t>Advanced technology and skilled labor force</a:t>
            </a:r>
          </a:p>
          <a:p>
            <a:pPr lvl="1" eaLnBrk="1" hangingPunct="1">
              <a:lnSpc>
                <a:spcPct val="90000"/>
              </a:lnSpc>
            </a:pPr>
            <a:r>
              <a:rPr lang="en-US" sz="2600" dirty="0"/>
              <a:t>Respect for education and science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title"/>
          </p:nvPr>
        </p:nvSpPr>
        <p:spPr/>
        <p:txBody>
          <a:bodyPr/>
          <a:lstStyle/>
          <a:p>
            <a:pPr eaLnBrk="1" hangingPunct="1"/>
            <a:r>
              <a:rPr lang="en-US" dirty="0"/>
              <a:t>4. Time</a:t>
            </a:r>
          </a:p>
        </p:txBody>
      </p:sp>
      <p:sp>
        <p:nvSpPr>
          <p:cNvPr id="28675" name="Rectangle 6"/>
          <p:cNvSpPr>
            <a:spLocks noGrp="1" noChangeArrowheads="1"/>
          </p:cNvSpPr>
          <p:nvPr>
            <p:ph type="body" idx="1"/>
          </p:nvPr>
        </p:nvSpPr>
        <p:spPr>
          <a:xfrm>
            <a:off x="457200" y="1752600"/>
            <a:ext cx="4038600" cy="4373563"/>
          </a:xfrm>
        </p:spPr>
        <p:txBody>
          <a:bodyPr/>
          <a:lstStyle/>
          <a:p>
            <a:pPr eaLnBrk="1" hangingPunct="1"/>
            <a:r>
              <a:rPr lang="en-US"/>
              <a:t>Purchase Time</a:t>
            </a:r>
          </a:p>
          <a:p>
            <a:pPr eaLnBrk="1" hangingPunct="1"/>
            <a:r>
              <a:rPr lang="en-US"/>
              <a:t>Adopter Categories</a:t>
            </a:r>
          </a:p>
          <a:p>
            <a:pPr eaLnBrk="1" hangingPunct="1"/>
            <a:r>
              <a:rPr lang="en-US"/>
              <a:t>Rate of Adoption</a:t>
            </a:r>
          </a:p>
        </p:txBody>
      </p:sp>
      <p:pic>
        <p:nvPicPr>
          <p:cNvPr id="28676" name="Picture 5" descr="ch 14 clock.jpg"/>
          <p:cNvPicPr>
            <a:picLocks noChangeAspect="1"/>
          </p:cNvPicPr>
          <p:nvPr/>
        </p:nvPicPr>
        <p:blipFill>
          <a:blip r:embed="rId3" cstate="print"/>
          <a:srcRect/>
          <a:stretch>
            <a:fillRect/>
          </a:stretch>
        </p:blipFill>
        <p:spPr bwMode="auto">
          <a:xfrm>
            <a:off x="4318000" y="1828800"/>
            <a:ext cx="4064000" cy="3048000"/>
          </a:xfrm>
          <a:prstGeom prst="rect">
            <a:avLst/>
          </a:prstGeom>
          <a:noFill/>
          <a:ln w="9525">
            <a:noFill/>
            <a:miter lim="800000"/>
            <a:headEnd/>
            <a:tailEnd/>
          </a:ln>
        </p:spPr>
      </p:pic>
    </p:spTree>
  </p:cSld>
  <p:clrMapOvr>
    <a:masterClrMapping/>
  </p:clrMapOvr>
  <p:transition>
    <p:cover/>
  </p:transition>
</p:sld>
</file>

<file path=ppt/theme/theme1.xml><?xml version="1.0" encoding="utf-8"?>
<a:theme xmlns:a="http://schemas.openxmlformats.org/drawingml/2006/main" name="Office Theme">
  <a:themeElements>
    <a:clrScheme name="Custom 29">
      <a:dk1>
        <a:sysClr val="windowText" lastClr="000000"/>
      </a:dk1>
      <a:lt1>
        <a:sysClr val="window" lastClr="FFFFFF"/>
      </a:lt1>
      <a:dk2>
        <a:srgbClr val="1F497D"/>
      </a:dk2>
      <a:lt2>
        <a:srgbClr val="EEECE1"/>
      </a:lt2>
      <a:accent1>
        <a:srgbClr val="4F81BD"/>
      </a:accent1>
      <a:accent2>
        <a:srgbClr val="D6D1B7"/>
      </a:accent2>
      <a:accent3>
        <a:srgbClr val="938953"/>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5918</TotalTime>
  <Words>1814</Words>
  <Application>Microsoft Office PowerPoint</Application>
  <PresentationFormat>On-screen Show (4:3)</PresentationFormat>
  <Paragraphs>164</Paragraphs>
  <Slides>19</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Times New Roman</vt:lpstr>
      <vt:lpstr>Office Theme</vt:lpstr>
      <vt:lpstr>PowerPoint Presentation</vt:lpstr>
      <vt:lpstr>PowerPoint Presentation</vt:lpstr>
      <vt:lpstr>PowerPoint Presentation</vt:lpstr>
      <vt:lpstr>Elements of the Diffusion Process</vt:lpstr>
      <vt:lpstr>1. The Innovation</vt:lpstr>
      <vt:lpstr>1. The Innovation - Product Characteristics</vt:lpstr>
      <vt:lpstr>2. Channels of Communication</vt:lpstr>
      <vt:lpstr>3. The Social System</vt:lpstr>
      <vt:lpstr>4. Time</vt:lpstr>
      <vt:lpstr>Adopter Categories</vt:lpstr>
      <vt:lpstr>Diffusion Curves for Adopter Categories</vt:lpstr>
      <vt:lpstr>Discussion Question</vt:lpstr>
      <vt:lpstr>Rate of Adoption</vt:lpstr>
      <vt:lpstr>PowerPoint Presentation</vt:lpstr>
      <vt:lpstr>Stages in Adoption Process</vt:lpstr>
      <vt:lpstr>Stages in Adoption Process</vt:lpstr>
      <vt:lpstr>The Consumer Innovator</vt:lpstr>
      <vt:lpstr>The Consumer Innovator</vt:lpstr>
      <vt:lpstr>The Consumer Innovator</vt:lpstr>
    </vt:vector>
  </TitlesOfParts>
  <Company>School of Management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Neha  Verma</cp:lastModifiedBy>
  <cp:revision>163</cp:revision>
  <dcterms:created xsi:type="dcterms:W3CDTF">2009-03-11T14:14:40Z</dcterms:created>
  <dcterms:modified xsi:type="dcterms:W3CDTF">2022-02-22T05:49:41Z</dcterms:modified>
</cp:coreProperties>
</file>