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72"/>
  </p:notesMasterIdLst>
  <p:handoutMasterIdLst>
    <p:handoutMasterId r:id="rId73"/>
  </p:handoutMasterIdLst>
  <p:sldIdLst>
    <p:sldId id="256" r:id="rId3"/>
    <p:sldId id="340" r:id="rId4"/>
    <p:sldId id="343" r:id="rId5"/>
    <p:sldId id="258" r:id="rId6"/>
    <p:sldId id="381" r:id="rId7"/>
    <p:sldId id="344" r:id="rId8"/>
    <p:sldId id="382" r:id="rId9"/>
    <p:sldId id="443" r:id="rId10"/>
    <p:sldId id="444" r:id="rId11"/>
    <p:sldId id="384" r:id="rId12"/>
    <p:sldId id="385" r:id="rId13"/>
    <p:sldId id="265" r:id="rId14"/>
    <p:sldId id="266" r:id="rId15"/>
    <p:sldId id="310" r:id="rId16"/>
    <p:sldId id="337" r:id="rId17"/>
    <p:sldId id="325" r:id="rId18"/>
    <p:sldId id="345" r:id="rId19"/>
    <p:sldId id="312" r:id="rId20"/>
    <p:sldId id="346" r:id="rId21"/>
    <p:sldId id="348" r:id="rId22"/>
    <p:sldId id="442" r:id="rId23"/>
    <p:sldId id="314" r:id="rId24"/>
    <p:sldId id="315" r:id="rId25"/>
    <p:sldId id="349" r:id="rId26"/>
    <p:sldId id="350" r:id="rId27"/>
    <p:sldId id="351" r:id="rId28"/>
    <p:sldId id="352" r:id="rId29"/>
    <p:sldId id="313" r:id="rId30"/>
    <p:sldId id="353" r:id="rId31"/>
    <p:sldId id="354" r:id="rId32"/>
    <p:sldId id="267" r:id="rId33"/>
    <p:sldId id="373" r:id="rId34"/>
    <p:sldId id="316" r:id="rId35"/>
    <p:sldId id="286" r:id="rId36"/>
    <p:sldId id="372" r:id="rId37"/>
    <p:sldId id="289" r:id="rId38"/>
    <p:sldId id="332" r:id="rId39"/>
    <p:sldId id="356" r:id="rId40"/>
    <p:sldId id="328" r:id="rId41"/>
    <p:sldId id="375" r:id="rId42"/>
    <p:sldId id="376" r:id="rId43"/>
    <p:sldId id="377" r:id="rId44"/>
    <p:sldId id="378" r:id="rId45"/>
    <p:sldId id="358" r:id="rId46"/>
    <p:sldId id="360" r:id="rId47"/>
    <p:sldId id="361" r:id="rId48"/>
    <p:sldId id="362" r:id="rId49"/>
    <p:sldId id="363" r:id="rId50"/>
    <p:sldId id="369" r:id="rId51"/>
    <p:sldId id="365" r:id="rId52"/>
    <p:sldId id="370" r:id="rId53"/>
    <p:sldId id="437" r:id="rId54"/>
    <p:sldId id="409" r:id="rId55"/>
    <p:sldId id="413" r:id="rId56"/>
    <p:sldId id="414" r:id="rId57"/>
    <p:sldId id="439" r:id="rId58"/>
    <p:sldId id="440" r:id="rId59"/>
    <p:sldId id="415" r:id="rId60"/>
    <p:sldId id="420" r:id="rId61"/>
    <p:sldId id="438" r:id="rId62"/>
    <p:sldId id="441" r:id="rId63"/>
    <p:sldId id="424" r:id="rId64"/>
    <p:sldId id="425" r:id="rId65"/>
    <p:sldId id="426" r:id="rId66"/>
    <p:sldId id="427" r:id="rId67"/>
    <p:sldId id="428" r:id="rId68"/>
    <p:sldId id="429" r:id="rId69"/>
    <p:sldId id="430" r:id="rId70"/>
    <p:sldId id="432" r:id="rId7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66CCFF"/>
    <a:srgbClr val="CCFFFF"/>
    <a:srgbClr val="DDDDDD"/>
    <a:srgbClr val="B10909"/>
    <a:srgbClr val="0066CC"/>
    <a:srgbClr val="A50021"/>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67" autoAdjust="0"/>
    <p:restoredTop sz="86380" autoAdjust="0"/>
  </p:normalViewPr>
  <p:slideViewPr>
    <p:cSldViewPr>
      <p:cViewPr varScale="1">
        <p:scale>
          <a:sx n="62" d="100"/>
          <a:sy n="62" d="100"/>
        </p:scale>
        <p:origin x="1572"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5BF8E6-A1D0-4179-BCDE-3BAF75D38BEA}" type="doc">
      <dgm:prSet loTypeId="urn:microsoft.com/office/officeart/2005/8/layout/hList1" loCatId="list" qsTypeId="urn:microsoft.com/office/officeart/2005/8/quickstyle/simple1" qsCatId="simple" csTypeId="urn:microsoft.com/office/officeart/2005/8/colors/colorful1#1" csCatId="colorful" phldr="1"/>
      <dgm:spPr/>
      <dgm:t>
        <a:bodyPr/>
        <a:lstStyle/>
        <a:p>
          <a:endParaRPr lang="en-US"/>
        </a:p>
      </dgm:t>
    </dgm:pt>
    <dgm:pt modelId="{5527D089-A2C2-49F0-A632-D087B33E93D5}">
      <dgm:prSet/>
      <dgm:spPr/>
      <dgm:t>
        <a:bodyPr/>
        <a:lstStyle/>
        <a:p>
          <a:pPr rtl="0"/>
          <a:r>
            <a:rPr lang="en-US" b="1" dirty="0"/>
            <a:t>Behavioral Learning</a:t>
          </a:r>
          <a:endParaRPr lang="en-US" dirty="0"/>
        </a:p>
      </dgm:t>
    </dgm:pt>
    <dgm:pt modelId="{5ED1CFD1-BA9F-4F7B-8D9F-B064F6564E90}" type="parTrans" cxnId="{56D45B35-044F-4ED6-81BD-FCAD45176021}">
      <dgm:prSet/>
      <dgm:spPr/>
      <dgm:t>
        <a:bodyPr/>
        <a:lstStyle/>
        <a:p>
          <a:endParaRPr lang="en-US"/>
        </a:p>
      </dgm:t>
    </dgm:pt>
    <dgm:pt modelId="{D150B322-E8BC-4BBD-9FCE-6B0997217808}" type="sibTrans" cxnId="{56D45B35-044F-4ED6-81BD-FCAD45176021}">
      <dgm:prSet/>
      <dgm:spPr/>
      <dgm:t>
        <a:bodyPr/>
        <a:lstStyle/>
        <a:p>
          <a:endParaRPr lang="en-US"/>
        </a:p>
      </dgm:t>
    </dgm:pt>
    <dgm:pt modelId="{E88EC617-5C3B-4DFA-8333-618D9A1AB758}">
      <dgm:prSet/>
      <dgm:spPr/>
      <dgm:t>
        <a:bodyPr/>
        <a:lstStyle/>
        <a:p>
          <a:pPr algn="l" rtl="0"/>
          <a:r>
            <a:rPr lang="en-US" dirty="0"/>
            <a:t>Based on observable behaviors (responses) that occur as the result of exposure to stimuli</a:t>
          </a:r>
        </a:p>
      </dgm:t>
    </dgm:pt>
    <dgm:pt modelId="{B3788CD7-3B60-4084-BBED-79DCCA9FBDE3}" type="parTrans" cxnId="{7FBBB6D4-1A89-499A-865B-8402D8EC0A2C}">
      <dgm:prSet/>
      <dgm:spPr/>
      <dgm:t>
        <a:bodyPr/>
        <a:lstStyle/>
        <a:p>
          <a:endParaRPr lang="en-US"/>
        </a:p>
      </dgm:t>
    </dgm:pt>
    <dgm:pt modelId="{5D11C65D-7124-4FBD-9E55-7EEB9A63A994}" type="sibTrans" cxnId="{7FBBB6D4-1A89-499A-865B-8402D8EC0A2C}">
      <dgm:prSet/>
      <dgm:spPr/>
      <dgm:t>
        <a:bodyPr/>
        <a:lstStyle/>
        <a:p>
          <a:endParaRPr lang="en-US"/>
        </a:p>
      </dgm:t>
    </dgm:pt>
    <dgm:pt modelId="{3ACBC9E9-6092-4F7E-8218-0B05CBF7295E}">
      <dgm:prSet/>
      <dgm:spPr/>
      <dgm:t>
        <a:bodyPr/>
        <a:lstStyle/>
        <a:p>
          <a:pPr rtl="0"/>
          <a:r>
            <a:rPr lang="en-US" b="1" dirty="0"/>
            <a:t>Cognitive Learning</a:t>
          </a:r>
          <a:endParaRPr lang="en-US" dirty="0"/>
        </a:p>
      </dgm:t>
    </dgm:pt>
    <dgm:pt modelId="{AFC3CD78-5EDF-4B94-9E97-0C9234A402B7}" type="parTrans" cxnId="{D64CFEAB-5B31-4461-AE91-925B5D867E51}">
      <dgm:prSet/>
      <dgm:spPr/>
      <dgm:t>
        <a:bodyPr/>
        <a:lstStyle/>
        <a:p>
          <a:endParaRPr lang="en-US"/>
        </a:p>
      </dgm:t>
    </dgm:pt>
    <dgm:pt modelId="{CECD495B-ACCA-490A-ACBE-53686A7388E9}" type="sibTrans" cxnId="{D64CFEAB-5B31-4461-AE91-925B5D867E51}">
      <dgm:prSet/>
      <dgm:spPr/>
      <dgm:t>
        <a:bodyPr/>
        <a:lstStyle/>
        <a:p>
          <a:endParaRPr lang="en-US"/>
        </a:p>
      </dgm:t>
    </dgm:pt>
    <dgm:pt modelId="{208CB258-EFEC-43D6-9125-037F4C25F807}">
      <dgm:prSet/>
      <dgm:spPr/>
      <dgm:t>
        <a:bodyPr/>
        <a:lstStyle/>
        <a:p>
          <a:r>
            <a:rPr lang="en-US" dirty="0"/>
            <a:t>Learning based on mental information processing</a:t>
          </a:r>
        </a:p>
      </dgm:t>
    </dgm:pt>
    <dgm:pt modelId="{42600790-2B78-474C-86CB-9254FA37F649}" type="parTrans" cxnId="{B871535E-374F-40E0-943F-A91FC28A644F}">
      <dgm:prSet/>
      <dgm:spPr/>
      <dgm:t>
        <a:bodyPr/>
        <a:lstStyle/>
        <a:p>
          <a:endParaRPr lang="en-US"/>
        </a:p>
      </dgm:t>
    </dgm:pt>
    <dgm:pt modelId="{2033602A-8431-462B-9DCB-A7DC284D6878}" type="sibTrans" cxnId="{B871535E-374F-40E0-943F-A91FC28A644F}">
      <dgm:prSet/>
      <dgm:spPr/>
      <dgm:t>
        <a:bodyPr/>
        <a:lstStyle/>
        <a:p>
          <a:endParaRPr lang="en-US"/>
        </a:p>
      </dgm:t>
    </dgm:pt>
    <dgm:pt modelId="{0C12D1A2-2DFF-4123-A241-820D7E4C1C72}">
      <dgm:prSet/>
      <dgm:spPr/>
      <dgm:t>
        <a:bodyPr/>
        <a:lstStyle/>
        <a:p>
          <a:r>
            <a:rPr lang="en-US" dirty="0"/>
            <a:t>Often in response to problem solving</a:t>
          </a:r>
        </a:p>
      </dgm:t>
    </dgm:pt>
    <dgm:pt modelId="{BDA5826B-CCAA-4E1C-8845-B341EEFB8529}" type="parTrans" cxnId="{814819F3-7B5C-4F34-9EA5-AC93884FB401}">
      <dgm:prSet/>
      <dgm:spPr/>
      <dgm:t>
        <a:bodyPr/>
        <a:lstStyle/>
        <a:p>
          <a:endParaRPr lang="en-US"/>
        </a:p>
      </dgm:t>
    </dgm:pt>
    <dgm:pt modelId="{5C6EBD70-A6C0-4829-82F8-C70720CB8CDB}" type="sibTrans" cxnId="{814819F3-7B5C-4F34-9EA5-AC93884FB401}">
      <dgm:prSet/>
      <dgm:spPr/>
      <dgm:t>
        <a:bodyPr/>
        <a:lstStyle/>
        <a:p>
          <a:endParaRPr lang="en-US"/>
        </a:p>
      </dgm:t>
    </dgm:pt>
    <dgm:pt modelId="{D0EE7E66-54D9-47D5-999D-A0732698A91C}">
      <dgm:prSet/>
      <dgm:spPr/>
      <dgm:t>
        <a:bodyPr/>
        <a:lstStyle/>
        <a:p>
          <a:pPr algn="l" rtl="0"/>
          <a:r>
            <a:rPr lang="en-US" dirty="0"/>
            <a:t>Also known as </a:t>
          </a:r>
          <a:r>
            <a:rPr lang="en-US" b="1" i="1" dirty="0"/>
            <a:t>stimulus response theory</a:t>
          </a:r>
          <a:r>
            <a:rPr lang="en-US" dirty="0"/>
            <a:t>.</a:t>
          </a:r>
        </a:p>
      </dgm:t>
    </dgm:pt>
    <dgm:pt modelId="{1DD3434E-7DBC-4058-BB8E-9D8DDB6942C9}" type="parTrans" cxnId="{80537C08-DA3C-453C-8445-546BE389B542}">
      <dgm:prSet/>
      <dgm:spPr/>
      <dgm:t>
        <a:bodyPr/>
        <a:lstStyle/>
        <a:p>
          <a:endParaRPr lang="en-US"/>
        </a:p>
      </dgm:t>
    </dgm:pt>
    <dgm:pt modelId="{0485233A-F6B2-44DA-A3A0-0BBE0D4FA616}" type="sibTrans" cxnId="{80537C08-DA3C-453C-8445-546BE389B542}">
      <dgm:prSet/>
      <dgm:spPr/>
      <dgm:t>
        <a:bodyPr/>
        <a:lstStyle/>
        <a:p>
          <a:endParaRPr lang="en-US"/>
        </a:p>
      </dgm:t>
    </dgm:pt>
    <dgm:pt modelId="{8727FB78-1F00-443B-93D6-B380A896FD18}" type="pres">
      <dgm:prSet presAssocID="{AF5BF8E6-A1D0-4179-BCDE-3BAF75D38BEA}" presName="Name0" presStyleCnt="0">
        <dgm:presLayoutVars>
          <dgm:dir/>
          <dgm:animLvl val="lvl"/>
          <dgm:resizeHandles val="exact"/>
        </dgm:presLayoutVars>
      </dgm:prSet>
      <dgm:spPr/>
    </dgm:pt>
    <dgm:pt modelId="{94093F48-F5D6-49C4-AED1-4C572470E21B}" type="pres">
      <dgm:prSet presAssocID="{5527D089-A2C2-49F0-A632-D087B33E93D5}" presName="composite" presStyleCnt="0"/>
      <dgm:spPr/>
    </dgm:pt>
    <dgm:pt modelId="{6FC16DB1-4D96-49B0-97B1-FEA7DC8F27A5}" type="pres">
      <dgm:prSet presAssocID="{5527D089-A2C2-49F0-A632-D087B33E93D5}" presName="parTx" presStyleLbl="alignNode1" presStyleIdx="0" presStyleCnt="2">
        <dgm:presLayoutVars>
          <dgm:chMax val="0"/>
          <dgm:chPref val="0"/>
          <dgm:bulletEnabled val="1"/>
        </dgm:presLayoutVars>
      </dgm:prSet>
      <dgm:spPr/>
    </dgm:pt>
    <dgm:pt modelId="{92F9901A-57BF-4AD5-A0A3-3B896EAA2502}" type="pres">
      <dgm:prSet presAssocID="{5527D089-A2C2-49F0-A632-D087B33E93D5}" presName="desTx" presStyleLbl="alignAccFollowNode1" presStyleIdx="0" presStyleCnt="2">
        <dgm:presLayoutVars>
          <dgm:bulletEnabled val="1"/>
        </dgm:presLayoutVars>
      </dgm:prSet>
      <dgm:spPr/>
    </dgm:pt>
    <dgm:pt modelId="{EA7B7AE8-3632-4DEE-8989-009005B7479F}" type="pres">
      <dgm:prSet presAssocID="{D150B322-E8BC-4BBD-9FCE-6B0997217808}" presName="space" presStyleCnt="0"/>
      <dgm:spPr/>
    </dgm:pt>
    <dgm:pt modelId="{970744FE-0C47-4282-86D7-EB98CE20A104}" type="pres">
      <dgm:prSet presAssocID="{3ACBC9E9-6092-4F7E-8218-0B05CBF7295E}" presName="composite" presStyleCnt="0"/>
      <dgm:spPr/>
    </dgm:pt>
    <dgm:pt modelId="{EAC11E51-685E-4642-B5A2-3D76EC129351}" type="pres">
      <dgm:prSet presAssocID="{3ACBC9E9-6092-4F7E-8218-0B05CBF7295E}" presName="parTx" presStyleLbl="alignNode1" presStyleIdx="1" presStyleCnt="2">
        <dgm:presLayoutVars>
          <dgm:chMax val="0"/>
          <dgm:chPref val="0"/>
          <dgm:bulletEnabled val="1"/>
        </dgm:presLayoutVars>
      </dgm:prSet>
      <dgm:spPr/>
    </dgm:pt>
    <dgm:pt modelId="{F69A81B9-6CD4-486B-8B9E-546873C37B14}" type="pres">
      <dgm:prSet presAssocID="{3ACBC9E9-6092-4F7E-8218-0B05CBF7295E}" presName="desTx" presStyleLbl="alignAccFollowNode1" presStyleIdx="1" presStyleCnt="2">
        <dgm:presLayoutVars>
          <dgm:bulletEnabled val="1"/>
        </dgm:presLayoutVars>
      </dgm:prSet>
      <dgm:spPr/>
    </dgm:pt>
  </dgm:ptLst>
  <dgm:cxnLst>
    <dgm:cxn modelId="{80537C08-DA3C-453C-8445-546BE389B542}" srcId="{5527D089-A2C2-49F0-A632-D087B33E93D5}" destId="{D0EE7E66-54D9-47D5-999D-A0732698A91C}" srcOrd="1" destOrd="0" parTransId="{1DD3434E-7DBC-4058-BB8E-9D8DDB6942C9}" sibTransId="{0485233A-F6B2-44DA-A3A0-0BBE0D4FA616}"/>
    <dgm:cxn modelId="{56D45B35-044F-4ED6-81BD-FCAD45176021}" srcId="{AF5BF8E6-A1D0-4179-BCDE-3BAF75D38BEA}" destId="{5527D089-A2C2-49F0-A632-D087B33E93D5}" srcOrd="0" destOrd="0" parTransId="{5ED1CFD1-BA9F-4F7B-8D9F-B064F6564E90}" sibTransId="{D150B322-E8BC-4BBD-9FCE-6B0997217808}"/>
    <dgm:cxn modelId="{73C5F55B-B77E-4FF2-AD04-4B196CEC9186}" type="presOf" srcId="{5527D089-A2C2-49F0-A632-D087B33E93D5}" destId="{6FC16DB1-4D96-49B0-97B1-FEA7DC8F27A5}" srcOrd="0" destOrd="0" presId="urn:microsoft.com/office/officeart/2005/8/layout/hList1"/>
    <dgm:cxn modelId="{B871535E-374F-40E0-943F-A91FC28A644F}" srcId="{3ACBC9E9-6092-4F7E-8218-0B05CBF7295E}" destId="{208CB258-EFEC-43D6-9125-037F4C25F807}" srcOrd="0" destOrd="0" parTransId="{42600790-2B78-474C-86CB-9254FA37F649}" sibTransId="{2033602A-8431-462B-9DCB-A7DC284D6878}"/>
    <dgm:cxn modelId="{AB56A069-3516-4FFF-B755-F1BD5EEB1B4A}" type="presOf" srcId="{3ACBC9E9-6092-4F7E-8218-0B05CBF7295E}" destId="{EAC11E51-685E-4642-B5A2-3D76EC129351}" srcOrd="0" destOrd="0" presId="urn:microsoft.com/office/officeart/2005/8/layout/hList1"/>
    <dgm:cxn modelId="{DD575377-7546-4C2F-8530-F8055F698DF0}" type="presOf" srcId="{0C12D1A2-2DFF-4123-A241-820D7E4C1C72}" destId="{F69A81B9-6CD4-486B-8B9E-546873C37B14}" srcOrd="0" destOrd="1" presId="urn:microsoft.com/office/officeart/2005/8/layout/hList1"/>
    <dgm:cxn modelId="{9F5BFF84-834D-469D-94A0-ADDDE385D8D6}" type="presOf" srcId="{AF5BF8E6-A1D0-4179-BCDE-3BAF75D38BEA}" destId="{8727FB78-1F00-443B-93D6-B380A896FD18}" srcOrd="0" destOrd="0" presId="urn:microsoft.com/office/officeart/2005/8/layout/hList1"/>
    <dgm:cxn modelId="{D64CFEAB-5B31-4461-AE91-925B5D867E51}" srcId="{AF5BF8E6-A1D0-4179-BCDE-3BAF75D38BEA}" destId="{3ACBC9E9-6092-4F7E-8218-0B05CBF7295E}" srcOrd="1" destOrd="0" parTransId="{AFC3CD78-5EDF-4B94-9E97-0C9234A402B7}" sibTransId="{CECD495B-ACCA-490A-ACBE-53686A7388E9}"/>
    <dgm:cxn modelId="{E43721CA-A2FA-4751-B6D8-29B4608EBAB6}" type="presOf" srcId="{D0EE7E66-54D9-47D5-999D-A0732698A91C}" destId="{92F9901A-57BF-4AD5-A0A3-3B896EAA2502}" srcOrd="0" destOrd="1" presId="urn:microsoft.com/office/officeart/2005/8/layout/hList1"/>
    <dgm:cxn modelId="{7FBBB6D4-1A89-499A-865B-8402D8EC0A2C}" srcId="{5527D089-A2C2-49F0-A632-D087B33E93D5}" destId="{E88EC617-5C3B-4DFA-8333-618D9A1AB758}" srcOrd="0" destOrd="0" parTransId="{B3788CD7-3B60-4084-BBED-79DCCA9FBDE3}" sibTransId="{5D11C65D-7124-4FBD-9E55-7EEB9A63A994}"/>
    <dgm:cxn modelId="{86AEADDE-2E4C-47DB-9964-712AC8EB023D}" type="presOf" srcId="{E88EC617-5C3B-4DFA-8333-618D9A1AB758}" destId="{92F9901A-57BF-4AD5-A0A3-3B896EAA2502}" srcOrd="0" destOrd="0" presId="urn:microsoft.com/office/officeart/2005/8/layout/hList1"/>
    <dgm:cxn modelId="{CB371FE1-107D-4588-B1BE-BD6EAD07E860}" type="presOf" srcId="{208CB258-EFEC-43D6-9125-037F4C25F807}" destId="{F69A81B9-6CD4-486B-8B9E-546873C37B14}" srcOrd="0" destOrd="0" presId="urn:microsoft.com/office/officeart/2005/8/layout/hList1"/>
    <dgm:cxn modelId="{814819F3-7B5C-4F34-9EA5-AC93884FB401}" srcId="{3ACBC9E9-6092-4F7E-8218-0B05CBF7295E}" destId="{0C12D1A2-2DFF-4123-A241-820D7E4C1C72}" srcOrd="1" destOrd="0" parTransId="{BDA5826B-CCAA-4E1C-8845-B341EEFB8529}" sibTransId="{5C6EBD70-A6C0-4829-82F8-C70720CB8CDB}"/>
    <dgm:cxn modelId="{8FC79566-F208-4F00-9FBA-4E7BBAEDAFC8}" type="presParOf" srcId="{8727FB78-1F00-443B-93D6-B380A896FD18}" destId="{94093F48-F5D6-49C4-AED1-4C572470E21B}" srcOrd="0" destOrd="0" presId="urn:microsoft.com/office/officeart/2005/8/layout/hList1"/>
    <dgm:cxn modelId="{04830BC7-CE2D-4C8F-8696-F58037F0FD08}" type="presParOf" srcId="{94093F48-F5D6-49C4-AED1-4C572470E21B}" destId="{6FC16DB1-4D96-49B0-97B1-FEA7DC8F27A5}" srcOrd="0" destOrd="0" presId="urn:microsoft.com/office/officeart/2005/8/layout/hList1"/>
    <dgm:cxn modelId="{E728AA3D-5272-4686-811F-0B24DEDE7F03}" type="presParOf" srcId="{94093F48-F5D6-49C4-AED1-4C572470E21B}" destId="{92F9901A-57BF-4AD5-A0A3-3B896EAA2502}" srcOrd="1" destOrd="0" presId="urn:microsoft.com/office/officeart/2005/8/layout/hList1"/>
    <dgm:cxn modelId="{2B5B6087-695F-41F6-B3DD-2705386396C8}" type="presParOf" srcId="{8727FB78-1F00-443B-93D6-B380A896FD18}" destId="{EA7B7AE8-3632-4DEE-8989-009005B7479F}" srcOrd="1" destOrd="0" presId="urn:microsoft.com/office/officeart/2005/8/layout/hList1"/>
    <dgm:cxn modelId="{FE96382E-6080-4848-9E8E-C238F5DC939A}" type="presParOf" srcId="{8727FB78-1F00-443B-93D6-B380A896FD18}" destId="{970744FE-0C47-4282-86D7-EB98CE20A104}" srcOrd="2" destOrd="0" presId="urn:microsoft.com/office/officeart/2005/8/layout/hList1"/>
    <dgm:cxn modelId="{82C571C9-2CA0-4A0C-BC13-3C2665EDF484}" type="presParOf" srcId="{970744FE-0C47-4282-86D7-EB98CE20A104}" destId="{EAC11E51-685E-4642-B5A2-3D76EC129351}" srcOrd="0" destOrd="0" presId="urn:microsoft.com/office/officeart/2005/8/layout/hList1"/>
    <dgm:cxn modelId="{EB14BEA3-7491-406F-93B1-2204A62B0FA3}" type="presParOf" srcId="{970744FE-0C47-4282-86D7-EB98CE20A104}" destId="{F69A81B9-6CD4-486B-8B9E-546873C37B1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357D67-3EB9-48BD-8A21-E22CC8A72C67}" type="doc">
      <dgm:prSet loTypeId="urn:microsoft.com/office/officeart/2005/8/layout/vList5" loCatId="list" qsTypeId="urn:microsoft.com/office/officeart/2005/8/quickstyle/simple1" qsCatId="simple" csTypeId="urn:microsoft.com/office/officeart/2005/8/colors/colorful1#2" csCatId="colorful" phldr="1"/>
      <dgm:spPr/>
      <dgm:t>
        <a:bodyPr/>
        <a:lstStyle/>
        <a:p>
          <a:endParaRPr lang="en-US"/>
        </a:p>
      </dgm:t>
    </dgm:pt>
    <dgm:pt modelId="{21EB189B-65AB-4BD6-9A1B-B0D093E8B34D}">
      <dgm:prSet/>
      <dgm:spPr/>
      <dgm:t>
        <a:bodyPr/>
        <a:lstStyle/>
        <a:p>
          <a:pPr rtl="0"/>
          <a:r>
            <a:rPr lang="en-US" b="1" dirty="0"/>
            <a:t>Motivation</a:t>
          </a:r>
        </a:p>
      </dgm:t>
    </dgm:pt>
    <dgm:pt modelId="{57A9304B-752E-479A-AE88-9A9D61AB3B76}" type="parTrans" cxnId="{86B239BA-F4AB-445A-8470-8D3E98CDE1E0}">
      <dgm:prSet/>
      <dgm:spPr/>
      <dgm:t>
        <a:bodyPr/>
        <a:lstStyle/>
        <a:p>
          <a:endParaRPr lang="en-US"/>
        </a:p>
      </dgm:t>
    </dgm:pt>
    <dgm:pt modelId="{3571C6A8-7CBA-4AEF-AB20-F135356B0B69}" type="sibTrans" cxnId="{86B239BA-F4AB-445A-8470-8D3E98CDE1E0}">
      <dgm:prSet/>
      <dgm:spPr/>
      <dgm:t>
        <a:bodyPr/>
        <a:lstStyle/>
        <a:p>
          <a:endParaRPr lang="en-US"/>
        </a:p>
      </dgm:t>
    </dgm:pt>
    <dgm:pt modelId="{A5606914-9921-4E89-8092-8637B588EEB2}">
      <dgm:prSet/>
      <dgm:spPr/>
      <dgm:t>
        <a:bodyPr/>
        <a:lstStyle/>
        <a:p>
          <a:pPr rtl="0"/>
          <a:r>
            <a:rPr lang="en-US" b="1" dirty="0"/>
            <a:t>Cues</a:t>
          </a:r>
        </a:p>
      </dgm:t>
    </dgm:pt>
    <dgm:pt modelId="{3780436D-513E-4E6E-85AB-44B84927CE32}" type="parTrans" cxnId="{4952DF41-F25D-4592-9C54-21F302A2B40A}">
      <dgm:prSet/>
      <dgm:spPr/>
      <dgm:t>
        <a:bodyPr/>
        <a:lstStyle/>
        <a:p>
          <a:endParaRPr lang="en-US"/>
        </a:p>
      </dgm:t>
    </dgm:pt>
    <dgm:pt modelId="{E0CCC589-3E86-4F5E-B375-2A970843A432}" type="sibTrans" cxnId="{4952DF41-F25D-4592-9C54-21F302A2B40A}">
      <dgm:prSet/>
      <dgm:spPr/>
      <dgm:t>
        <a:bodyPr/>
        <a:lstStyle/>
        <a:p>
          <a:endParaRPr lang="en-US"/>
        </a:p>
      </dgm:t>
    </dgm:pt>
    <dgm:pt modelId="{109CE2D4-8223-4F3C-B846-344836E2CED7}">
      <dgm:prSet/>
      <dgm:spPr/>
      <dgm:t>
        <a:bodyPr/>
        <a:lstStyle/>
        <a:p>
          <a:pPr rtl="0"/>
          <a:r>
            <a:rPr lang="en-US" b="1" dirty="0"/>
            <a:t>Response</a:t>
          </a:r>
        </a:p>
      </dgm:t>
    </dgm:pt>
    <dgm:pt modelId="{9FFADA55-B9C1-4EC7-8101-6FE813D3E72B}" type="parTrans" cxnId="{FB784FCE-1A71-413E-8E88-059F74AFBD06}">
      <dgm:prSet/>
      <dgm:spPr/>
      <dgm:t>
        <a:bodyPr/>
        <a:lstStyle/>
        <a:p>
          <a:endParaRPr lang="en-US"/>
        </a:p>
      </dgm:t>
    </dgm:pt>
    <dgm:pt modelId="{920983D9-C173-445E-A9FD-F9BCEB25CE90}" type="sibTrans" cxnId="{FB784FCE-1A71-413E-8E88-059F74AFBD06}">
      <dgm:prSet/>
      <dgm:spPr/>
      <dgm:t>
        <a:bodyPr/>
        <a:lstStyle/>
        <a:p>
          <a:endParaRPr lang="en-US"/>
        </a:p>
      </dgm:t>
    </dgm:pt>
    <dgm:pt modelId="{E75980C5-48F4-4851-A3B2-73B5FDFBA58C}">
      <dgm:prSet/>
      <dgm:spPr/>
      <dgm:t>
        <a:bodyPr/>
        <a:lstStyle/>
        <a:p>
          <a:pPr rtl="0"/>
          <a:r>
            <a:rPr lang="en-US" b="1" dirty="0"/>
            <a:t>Reinforcement</a:t>
          </a:r>
        </a:p>
      </dgm:t>
    </dgm:pt>
    <dgm:pt modelId="{61B90E8A-5EC6-4CED-A9B3-7AA56FDB72B7}" type="parTrans" cxnId="{472A2013-7F37-4C85-ACEA-C0EA4430B21F}">
      <dgm:prSet/>
      <dgm:spPr/>
      <dgm:t>
        <a:bodyPr/>
        <a:lstStyle/>
        <a:p>
          <a:endParaRPr lang="en-US"/>
        </a:p>
      </dgm:t>
    </dgm:pt>
    <dgm:pt modelId="{73499E34-44A5-43C0-8A00-9C45CC303D50}" type="sibTrans" cxnId="{472A2013-7F37-4C85-ACEA-C0EA4430B21F}">
      <dgm:prSet/>
      <dgm:spPr/>
      <dgm:t>
        <a:bodyPr/>
        <a:lstStyle/>
        <a:p>
          <a:endParaRPr lang="en-US"/>
        </a:p>
      </dgm:t>
    </dgm:pt>
    <dgm:pt modelId="{4D2A9B1B-04EE-4065-9F3F-7CEF055D094C}">
      <dgm:prSet custT="1"/>
      <dgm:spPr/>
      <dgm:t>
        <a:bodyPr/>
        <a:lstStyle/>
        <a:p>
          <a:pPr rtl="0"/>
          <a:r>
            <a:rPr lang="en-US" sz="2400" dirty="0"/>
            <a:t>Unfulfilled needs lead to motivation</a:t>
          </a:r>
        </a:p>
      </dgm:t>
    </dgm:pt>
    <dgm:pt modelId="{656EEEBD-242E-42DF-84D7-18CD7B02308D}" type="parTrans" cxnId="{860380CD-A19D-45AD-971C-15E16EEDB426}">
      <dgm:prSet/>
      <dgm:spPr/>
      <dgm:t>
        <a:bodyPr/>
        <a:lstStyle/>
        <a:p>
          <a:endParaRPr lang="en-US"/>
        </a:p>
      </dgm:t>
    </dgm:pt>
    <dgm:pt modelId="{04CDE084-7B94-4D11-8FB2-F5191E8663E8}" type="sibTrans" cxnId="{860380CD-A19D-45AD-971C-15E16EEDB426}">
      <dgm:prSet/>
      <dgm:spPr/>
      <dgm:t>
        <a:bodyPr/>
        <a:lstStyle/>
        <a:p>
          <a:endParaRPr lang="en-US"/>
        </a:p>
      </dgm:t>
    </dgm:pt>
    <dgm:pt modelId="{45B54B2D-2AA6-4BF8-B347-AEBDD5A77D13}">
      <dgm:prSet custT="1"/>
      <dgm:spPr/>
      <dgm:t>
        <a:bodyPr/>
        <a:lstStyle/>
        <a:p>
          <a:pPr rtl="0"/>
          <a:r>
            <a:rPr lang="en-US" sz="2400" dirty="0"/>
            <a:t>Stimuli that direct motives</a:t>
          </a:r>
        </a:p>
      </dgm:t>
    </dgm:pt>
    <dgm:pt modelId="{85E77C57-74D9-4259-881A-5BCCF37D71C8}" type="parTrans" cxnId="{9DE023C9-1799-4D79-9B28-FF1D8CD15303}">
      <dgm:prSet/>
      <dgm:spPr/>
      <dgm:t>
        <a:bodyPr/>
        <a:lstStyle/>
        <a:p>
          <a:endParaRPr lang="en-US"/>
        </a:p>
      </dgm:t>
    </dgm:pt>
    <dgm:pt modelId="{DDEFB8FA-FD6E-4060-8337-375A075BA351}" type="sibTrans" cxnId="{9DE023C9-1799-4D79-9B28-FF1D8CD15303}">
      <dgm:prSet/>
      <dgm:spPr/>
      <dgm:t>
        <a:bodyPr/>
        <a:lstStyle/>
        <a:p>
          <a:endParaRPr lang="en-US"/>
        </a:p>
      </dgm:t>
    </dgm:pt>
    <dgm:pt modelId="{52C90439-A2FA-4F4F-BC91-5CC381E36F85}">
      <dgm:prSet custT="1"/>
      <dgm:spPr/>
      <dgm:t>
        <a:bodyPr/>
        <a:lstStyle/>
        <a:p>
          <a:pPr rtl="0"/>
          <a:r>
            <a:rPr lang="en-US" sz="2400" dirty="0"/>
            <a:t>Consumer reaction to a drive or cue</a:t>
          </a:r>
        </a:p>
      </dgm:t>
    </dgm:pt>
    <dgm:pt modelId="{9187DC17-839A-4316-BDE2-D390FC935E78}" type="parTrans" cxnId="{142695FE-6004-4D90-9653-22F3AF466115}">
      <dgm:prSet/>
      <dgm:spPr/>
      <dgm:t>
        <a:bodyPr/>
        <a:lstStyle/>
        <a:p>
          <a:endParaRPr lang="en-US"/>
        </a:p>
      </dgm:t>
    </dgm:pt>
    <dgm:pt modelId="{F144CA8D-E998-4A08-B30C-041C87013A36}" type="sibTrans" cxnId="{142695FE-6004-4D90-9653-22F3AF466115}">
      <dgm:prSet/>
      <dgm:spPr/>
      <dgm:t>
        <a:bodyPr/>
        <a:lstStyle/>
        <a:p>
          <a:endParaRPr lang="en-US"/>
        </a:p>
      </dgm:t>
    </dgm:pt>
    <dgm:pt modelId="{B60DA5AF-6DEA-49CE-B0FB-6018CE8AD61A}">
      <dgm:prSet custT="1"/>
      <dgm:spPr/>
      <dgm:t>
        <a:bodyPr/>
        <a:lstStyle/>
        <a:p>
          <a:pPr rtl="0"/>
          <a:r>
            <a:rPr lang="en-US" sz="2400" dirty="0"/>
            <a:t>Increases the likelihood that a response will occur in the future as a result of a cue</a:t>
          </a:r>
        </a:p>
      </dgm:t>
    </dgm:pt>
    <dgm:pt modelId="{8BFE9D11-AE7C-4560-83A9-57453A4EA1AB}" type="parTrans" cxnId="{FE8D4C86-10DC-4491-B501-4182B091350F}">
      <dgm:prSet/>
      <dgm:spPr/>
      <dgm:t>
        <a:bodyPr/>
        <a:lstStyle/>
        <a:p>
          <a:endParaRPr lang="en-US"/>
        </a:p>
      </dgm:t>
    </dgm:pt>
    <dgm:pt modelId="{98335900-FAF7-40E8-AF9A-242EC6CACCC3}" type="sibTrans" cxnId="{FE8D4C86-10DC-4491-B501-4182B091350F}">
      <dgm:prSet/>
      <dgm:spPr/>
      <dgm:t>
        <a:bodyPr/>
        <a:lstStyle/>
        <a:p>
          <a:endParaRPr lang="en-US"/>
        </a:p>
      </dgm:t>
    </dgm:pt>
    <dgm:pt modelId="{67DDB34D-A020-477B-9A05-958FF4F0C00C}" type="pres">
      <dgm:prSet presAssocID="{92357D67-3EB9-48BD-8A21-E22CC8A72C67}" presName="Name0" presStyleCnt="0">
        <dgm:presLayoutVars>
          <dgm:dir/>
          <dgm:animLvl val="lvl"/>
          <dgm:resizeHandles val="exact"/>
        </dgm:presLayoutVars>
      </dgm:prSet>
      <dgm:spPr/>
    </dgm:pt>
    <dgm:pt modelId="{A78700A0-67E8-42DD-AE73-781486DF49DA}" type="pres">
      <dgm:prSet presAssocID="{21EB189B-65AB-4BD6-9A1B-B0D093E8B34D}" presName="linNode" presStyleCnt="0"/>
      <dgm:spPr/>
    </dgm:pt>
    <dgm:pt modelId="{4E95C324-4DC1-43D9-A545-D0C6691ACC89}" type="pres">
      <dgm:prSet presAssocID="{21EB189B-65AB-4BD6-9A1B-B0D093E8B34D}" presName="parentText" presStyleLbl="node1" presStyleIdx="0" presStyleCnt="4">
        <dgm:presLayoutVars>
          <dgm:chMax val="1"/>
          <dgm:bulletEnabled val="1"/>
        </dgm:presLayoutVars>
      </dgm:prSet>
      <dgm:spPr/>
    </dgm:pt>
    <dgm:pt modelId="{B07EA074-1969-48AD-8B6D-001CFA2C1EC6}" type="pres">
      <dgm:prSet presAssocID="{21EB189B-65AB-4BD6-9A1B-B0D093E8B34D}" presName="descendantText" presStyleLbl="alignAccFollowNode1" presStyleIdx="0" presStyleCnt="4">
        <dgm:presLayoutVars>
          <dgm:bulletEnabled val="1"/>
        </dgm:presLayoutVars>
      </dgm:prSet>
      <dgm:spPr/>
    </dgm:pt>
    <dgm:pt modelId="{833C80B6-4E81-4302-BE79-CD04D76D49EB}" type="pres">
      <dgm:prSet presAssocID="{3571C6A8-7CBA-4AEF-AB20-F135356B0B69}" presName="sp" presStyleCnt="0"/>
      <dgm:spPr/>
    </dgm:pt>
    <dgm:pt modelId="{DB441A6E-F67B-4377-99BC-DE7B8F1ACA52}" type="pres">
      <dgm:prSet presAssocID="{A5606914-9921-4E89-8092-8637B588EEB2}" presName="linNode" presStyleCnt="0"/>
      <dgm:spPr/>
    </dgm:pt>
    <dgm:pt modelId="{DB14B01C-1EBC-4C4A-A052-EC22661107A5}" type="pres">
      <dgm:prSet presAssocID="{A5606914-9921-4E89-8092-8637B588EEB2}" presName="parentText" presStyleLbl="node1" presStyleIdx="1" presStyleCnt="4">
        <dgm:presLayoutVars>
          <dgm:chMax val="1"/>
          <dgm:bulletEnabled val="1"/>
        </dgm:presLayoutVars>
      </dgm:prSet>
      <dgm:spPr/>
    </dgm:pt>
    <dgm:pt modelId="{A240D7D0-1EAD-47EB-84CF-3C432EB770F5}" type="pres">
      <dgm:prSet presAssocID="{A5606914-9921-4E89-8092-8637B588EEB2}" presName="descendantText" presStyleLbl="alignAccFollowNode1" presStyleIdx="1" presStyleCnt="4">
        <dgm:presLayoutVars>
          <dgm:bulletEnabled val="1"/>
        </dgm:presLayoutVars>
      </dgm:prSet>
      <dgm:spPr/>
    </dgm:pt>
    <dgm:pt modelId="{0354E0DA-06B2-4058-AE5C-C5A2DBE01A6E}" type="pres">
      <dgm:prSet presAssocID="{E0CCC589-3E86-4F5E-B375-2A970843A432}" presName="sp" presStyleCnt="0"/>
      <dgm:spPr/>
    </dgm:pt>
    <dgm:pt modelId="{2FC3101D-D792-4DAD-8B55-0ADF0D19C793}" type="pres">
      <dgm:prSet presAssocID="{109CE2D4-8223-4F3C-B846-344836E2CED7}" presName="linNode" presStyleCnt="0"/>
      <dgm:spPr/>
    </dgm:pt>
    <dgm:pt modelId="{21C0203A-A01E-4246-8600-5B35BA706106}" type="pres">
      <dgm:prSet presAssocID="{109CE2D4-8223-4F3C-B846-344836E2CED7}" presName="parentText" presStyleLbl="node1" presStyleIdx="2" presStyleCnt="4">
        <dgm:presLayoutVars>
          <dgm:chMax val="1"/>
          <dgm:bulletEnabled val="1"/>
        </dgm:presLayoutVars>
      </dgm:prSet>
      <dgm:spPr/>
    </dgm:pt>
    <dgm:pt modelId="{887895F4-83F6-4A07-A27A-EA46D2B696FE}" type="pres">
      <dgm:prSet presAssocID="{109CE2D4-8223-4F3C-B846-344836E2CED7}" presName="descendantText" presStyleLbl="alignAccFollowNode1" presStyleIdx="2" presStyleCnt="4">
        <dgm:presLayoutVars>
          <dgm:bulletEnabled val="1"/>
        </dgm:presLayoutVars>
      </dgm:prSet>
      <dgm:spPr/>
    </dgm:pt>
    <dgm:pt modelId="{67876736-CF26-4ED5-B5C3-51CE0930ADF2}" type="pres">
      <dgm:prSet presAssocID="{920983D9-C173-445E-A9FD-F9BCEB25CE90}" presName="sp" presStyleCnt="0"/>
      <dgm:spPr/>
    </dgm:pt>
    <dgm:pt modelId="{091DB2F0-DF61-498F-B3DE-ED3AAE6070D7}" type="pres">
      <dgm:prSet presAssocID="{E75980C5-48F4-4851-A3B2-73B5FDFBA58C}" presName="linNode" presStyleCnt="0"/>
      <dgm:spPr/>
    </dgm:pt>
    <dgm:pt modelId="{7F20B836-E1AA-47FC-837C-1B205895E98F}" type="pres">
      <dgm:prSet presAssocID="{E75980C5-48F4-4851-A3B2-73B5FDFBA58C}" presName="parentText" presStyleLbl="node1" presStyleIdx="3" presStyleCnt="4">
        <dgm:presLayoutVars>
          <dgm:chMax val="1"/>
          <dgm:bulletEnabled val="1"/>
        </dgm:presLayoutVars>
      </dgm:prSet>
      <dgm:spPr/>
    </dgm:pt>
    <dgm:pt modelId="{54876645-9130-4C9F-BF9A-38BCFB0FC134}" type="pres">
      <dgm:prSet presAssocID="{E75980C5-48F4-4851-A3B2-73B5FDFBA58C}" presName="descendantText" presStyleLbl="alignAccFollowNode1" presStyleIdx="3" presStyleCnt="4">
        <dgm:presLayoutVars>
          <dgm:bulletEnabled val="1"/>
        </dgm:presLayoutVars>
      </dgm:prSet>
      <dgm:spPr/>
    </dgm:pt>
  </dgm:ptLst>
  <dgm:cxnLst>
    <dgm:cxn modelId="{ABF0DB0C-ECB4-476E-9839-E6B4DE80CC01}" type="presOf" srcId="{E75980C5-48F4-4851-A3B2-73B5FDFBA58C}" destId="{7F20B836-E1AA-47FC-837C-1B205895E98F}" srcOrd="0" destOrd="0" presId="urn:microsoft.com/office/officeart/2005/8/layout/vList5"/>
    <dgm:cxn modelId="{472A2013-7F37-4C85-ACEA-C0EA4430B21F}" srcId="{92357D67-3EB9-48BD-8A21-E22CC8A72C67}" destId="{E75980C5-48F4-4851-A3B2-73B5FDFBA58C}" srcOrd="3" destOrd="0" parTransId="{61B90E8A-5EC6-4CED-A9B3-7AA56FDB72B7}" sibTransId="{73499E34-44A5-43C0-8A00-9C45CC303D50}"/>
    <dgm:cxn modelId="{F54B1617-4805-4C55-9579-B0FB369AD6D1}" type="presOf" srcId="{92357D67-3EB9-48BD-8A21-E22CC8A72C67}" destId="{67DDB34D-A020-477B-9A05-958FF4F0C00C}" srcOrd="0" destOrd="0" presId="urn:microsoft.com/office/officeart/2005/8/layout/vList5"/>
    <dgm:cxn modelId="{BA1A891C-F790-4B8C-A65D-6A384912EB96}" type="presOf" srcId="{21EB189B-65AB-4BD6-9A1B-B0D093E8B34D}" destId="{4E95C324-4DC1-43D9-A545-D0C6691ACC89}" srcOrd="0" destOrd="0" presId="urn:microsoft.com/office/officeart/2005/8/layout/vList5"/>
    <dgm:cxn modelId="{F5551530-819D-4676-8948-0E3360A01C48}" type="presOf" srcId="{52C90439-A2FA-4F4F-BC91-5CC381E36F85}" destId="{887895F4-83F6-4A07-A27A-EA46D2B696FE}" srcOrd="0" destOrd="0" presId="urn:microsoft.com/office/officeart/2005/8/layout/vList5"/>
    <dgm:cxn modelId="{4952DF41-F25D-4592-9C54-21F302A2B40A}" srcId="{92357D67-3EB9-48BD-8A21-E22CC8A72C67}" destId="{A5606914-9921-4E89-8092-8637B588EEB2}" srcOrd="1" destOrd="0" parTransId="{3780436D-513E-4E6E-85AB-44B84927CE32}" sibTransId="{E0CCC589-3E86-4F5E-B375-2A970843A432}"/>
    <dgm:cxn modelId="{AFFA5A43-9EE2-48EB-B4D1-654A4B037411}" type="presOf" srcId="{A5606914-9921-4E89-8092-8637B588EEB2}" destId="{DB14B01C-1EBC-4C4A-A052-EC22661107A5}" srcOrd="0" destOrd="0" presId="urn:microsoft.com/office/officeart/2005/8/layout/vList5"/>
    <dgm:cxn modelId="{FE8D4C86-10DC-4491-B501-4182B091350F}" srcId="{E75980C5-48F4-4851-A3B2-73B5FDFBA58C}" destId="{B60DA5AF-6DEA-49CE-B0FB-6018CE8AD61A}" srcOrd="0" destOrd="0" parTransId="{8BFE9D11-AE7C-4560-83A9-57453A4EA1AB}" sibTransId="{98335900-FAF7-40E8-AF9A-242EC6CACCC3}"/>
    <dgm:cxn modelId="{627C919C-CB98-4969-B4CC-87E66A27F752}" type="presOf" srcId="{109CE2D4-8223-4F3C-B846-344836E2CED7}" destId="{21C0203A-A01E-4246-8600-5B35BA706106}" srcOrd="0" destOrd="0" presId="urn:microsoft.com/office/officeart/2005/8/layout/vList5"/>
    <dgm:cxn modelId="{86B239BA-F4AB-445A-8470-8D3E98CDE1E0}" srcId="{92357D67-3EB9-48BD-8A21-E22CC8A72C67}" destId="{21EB189B-65AB-4BD6-9A1B-B0D093E8B34D}" srcOrd="0" destOrd="0" parTransId="{57A9304B-752E-479A-AE88-9A9D61AB3B76}" sibTransId="{3571C6A8-7CBA-4AEF-AB20-F135356B0B69}"/>
    <dgm:cxn modelId="{742E15C0-77C1-4FC7-8E1C-CECA912DDB51}" type="presOf" srcId="{B60DA5AF-6DEA-49CE-B0FB-6018CE8AD61A}" destId="{54876645-9130-4C9F-BF9A-38BCFB0FC134}" srcOrd="0" destOrd="0" presId="urn:microsoft.com/office/officeart/2005/8/layout/vList5"/>
    <dgm:cxn modelId="{BEFF89C7-99FC-4E0B-A085-74FD1334F910}" type="presOf" srcId="{45B54B2D-2AA6-4BF8-B347-AEBDD5A77D13}" destId="{A240D7D0-1EAD-47EB-84CF-3C432EB770F5}" srcOrd="0" destOrd="0" presId="urn:microsoft.com/office/officeart/2005/8/layout/vList5"/>
    <dgm:cxn modelId="{9DE023C9-1799-4D79-9B28-FF1D8CD15303}" srcId="{A5606914-9921-4E89-8092-8637B588EEB2}" destId="{45B54B2D-2AA6-4BF8-B347-AEBDD5A77D13}" srcOrd="0" destOrd="0" parTransId="{85E77C57-74D9-4259-881A-5BCCF37D71C8}" sibTransId="{DDEFB8FA-FD6E-4060-8337-375A075BA351}"/>
    <dgm:cxn modelId="{860380CD-A19D-45AD-971C-15E16EEDB426}" srcId="{21EB189B-65AB-4BD6-9A1B-B0D093E8B34D}" destId="{4D2A9B1B-04EE-4065-9F3F-7CEF055D094C}" srcOrd="0" destOrd="0" parTransId="{656EEEBD-242E-42DF-84D7-18CD7B02308D}" sibTransId="{04CDE084-7B94-4D11-8FB2-F5191E8663E8}"/>
    <dgm:cxn modelId="{FB784FCE-1A71-413E-8E88-059F74AFBD06}" srcId="{92357D67-3EB9-48BD-8A21-E22CC8A72C67}" destId="{109CE2D4-8223-4F3C-B846-344836E2CED7}" srcOrd="2" destOrd="0" parTransId="{9FFADA55-B9C1-4EC7-8101-6FE813D3E72B}" sibTransId="{920983D9-C173-445E-A9FD-F9BCEB25CE90}"/>
    <dgm:cxn modelId="{4E8DEEFA-1A74-490B-9947-834DDCB409FF}" type="presOf" srcId="{4D2A9B1B-04EE-4065-9F3F-7CEF055D094C}" destId="{B07EA074-1969-48AD-8B6D-001CFA2C1EC6}" srcOrd="0" destOrd="0" presId="urn:microsoft.com/office/officeart/2005/8/layout/vList5"/>
    <dgm:cxn modelId="{142695FE-6004-4D90-9653-22F3AF466115}" srcId="{109CE2D4-8223-4F3C-B846-344836E2CED7}" destId="{52C90439-A2FA-4F4F-BC91-5CC381E36F85}" srcOrd="0" destOrd="0" parTransId="{9187DC17-839A-4316-BDE2-D390FC935E78}" sibTransId="{F144CA8D-E998-4A08-B30C-041C87013A36}"/>
    <dgm:cxn modelId="{CC5437E7-7CFD-4319-9905-6CF622DE8F6F}" type="presParOf" srcId="{67DDB34D-A020-477B-9A05-958FF4F0C00C}" destId="{A78700A0-67E8-42DD-AE73-781486DF49DA}" srcOrd="0" destOrd="0" presId="urn:microsoft.com/office/officeart/2005/8/layout/vList5"/>
    <dgm:cxn modelId="{6D48C33D-852A-4D4B-BDB2-1BE243E49108}" type="presParOf" srcId="{A78700A0-67E8-42DD-AE73-781486DF49DA}" destId="{4E95C324-4DC1-43D9-A545-D0C6691ACC89}" srcOrd="0" destOrd="0" presId="urn:microsoft.com/office/officeart/2005/8/layout/vList5"/>
    <dgm:cxn modelId="{E4240A17-FD2B-41CA-BE92-4450A3609F66}" type="presParOf" srcId="{A78700A0-67E8-42DD-AE73-781486DF49DA}" destId="{B07EA074-1969-48AD-8B6D-001CFA2C1EC6}" srcOrd="1" destOrd="0" presId="urn:microsoft.com/office/officeart/2005/8/layout/vList5"/>
    <dgm:cxn modelId="{737A482B-F8B4-43CB-BC90-30B12969069A}" type="presParOf" srcId="{67DDB34D-A020-477B-9A05-958FF4F0C00C}" destId="{833C80B6-4E81-4302-BE79-CD04D76D49EB}" srcOrd="1" destOrd="0" presId="urn:microsoft.com/office/officeart/2005/8/layout/vList5"/>
    <dgm:cxn modelId="{55DEEFF3-7D38-45BF-B9CE-024A7929D67B}" type="presParOf" srcId="{67DDB34D-A020-477B-9A05-958FF4F0C00C}" destId="{DB441A6E-F67B-4377-99BC-DE7B8F1ACA52}" srcOrd="2" destOrd="0" presId="urn:microsoft.com/office/officeart/2005/8/layout/vList5"/>
    <dgm:cxn modelId="{AAC63E95-37DB-4DE0-A832-724828D3B013}" type="presParOf" srcId="{DB441A6E-F67B-4377-99BC-DE7B8F1ACA52}" destId="{DB14B01C-1EBC-4C4A-A052-EC22661107A5}" srcOrd="0" destOrd="0" presId="urn:microsoft.com/office/officeart/2005/8/layout/vList5"/>
    <dgm:cxn modelId="{955BF478-5205-4875-938B-263C68CF1DFE}" type="presParOf" srcId="{DB441A6E-F67B-4377-99BC-DE7B8F1ACA52}" destId="{A240D7D0-1EAD-47EB-84CF-3C432EB770F5}" srcOrd="1" destOrd="0" presId="urn:microsoft.com/office/officeart/2005/8/layout/vList5"/>
    <dgm:cxn modelId="{F0CE9FD4-5EF7-4F67-AA90-9804AC13FE54}" type="presParOf" srcId="{67DDB34D-A020-477B-9A05-958FF4F0C00C}" destId="{0354E0DA-06B2-4058-AE5C-C5A2DBE01A6E}" srcOrd="3" destOrd="0" presId="urn:microsoft.com/office/officeart/2005/8/layout/vList5"/>
    <dgm:cxn modelId="{D22E4E9E-3CCA-4A9E-B5B9-82FAB3CD1F45}" type="presParOf" srcId="{67DDB34D-A020-477B-9A05-958FF4F0C00C}" destId="{2FC3101D-D792-4DAD-8B55-0ADF0D19C793}" srcOrd="4" destOrd="0" presId="urn:microsoft.com/office/officeart/2005/8/layout/vList5"/>
    <dgm:cxn modelId="{0B150CB4-821A-4A23-B9B9-BD0D3A06E64C}" type="presParOf" srcId="{2FC3101D-D792-4DAD-8B55-0ADF0D19C793}" destId="{21C0203A-A01E-4246-8600-5B35BA706106}" srcOrd="0" destOrd="0" presId="urn:microsoft.com/office/officeart/2005/8/layout/vList5"/>
    <dgm:cxn modelId="{07A71578-8F43-4602-A899-0B5C0C419C35}" type="presParOf" srcId="{2FC3101D-D792-4DAD-8B55-0ADF0D19C793}" destId="{887895F4-83F6-4A07-A27A-EA46D2B696FE}" srcOrd="1" destOrd="0" presId="urn:microsoft.com/office/officeart/2005/8/layout/vList5"/>
    <dgm:cxn modelId="{78041119-BB0F-41BF-963D-78A555D00208}" type="presParOf" srcId="{67DDB34D-A020-477B-9A05-958FF4F0C00C}" destId="{67876736-CF26-4ED5-B5C3-51CE0930ADF2}" srcOrd="5" destOrd="0" presId="urn:microsoft.com/office/officeart/2005/8/layout/vList5"/>
    <dgm:cxn modelId="{B8DBD130-7465-46D5-9E19-09363285A4FC}" type="presParOf" srcId="{67DDB34D-A020-477B-9A05-958FF4F0C00C}" destId="{091DB2F0-DF61-498F-B3DE-ED3AAE6070D7}" srcOrd="6" destOrd="0" presId="urn:microsoft.com/office/officeart/2005/8/layout/vList5"/>
    <dgm:cxn modelId="{1147C70E-A242-4542-A1AD-9353C88B9017}" type="presParOf" srcId="{091DB2F0-DF61-498F-B3DE-ED3AAE6070D7}" destId="{7F20B836-E1AA-47FC-837C-1B205895E98F}" srcOrd="0" destOrd="0" presId="urn:microsoft.com/office/officeart/2005/8/layout/vList5"/>
    <dgm:cxn modelId="{4E881580-4577-40FF-8396-4F5C178A3892}" type="presParOf" srcId="{091DB2F0-DF61-498F-B3DE-ED3AAE6070D7}" destId="{54876645-9130-4C9F-BF9A-38BCFB0FC134}"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140111F-A372-46AA-B664-423F49026993}"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en-US"/>
        </a:p>
      </dgm:t>
    </dgm:pt>
    <dgm:pt modelId="{09F748F8-E2FA-44AD-8E6C-494D26F6FDA2}">
      <dgm:prSet/>
      <dgm:spPr/>
      <dgm:t>
        <a:bodyPr/>
        <a:lstStyle/>
        <a:p>
          <a:pPr rtl="0"/>
          <a:r>
            <a:rPr lang="en-US" dirty="0">
              <a:latin typeface="Calibri" pitchFamily="34" charset="0"/>
            </a:rPr>
            <a:t>Degree of personal relevance that the product or purchase holds for that customer.  </a:t>
          </a:r>
        </a:p>
      </dgm:t>
    </dgm:pt>
    <dgm:pt modelId="{5A1674F8-A526-48B0-A50B-DDEA037CE00D}" type="parTrans" cxnId="{3F69B46D-3036-4D04-981F-80EB1698C7F2}">
      <dgm:prSet/>
      <dgm:spPr/>
      <dgm:t>
        <a:bodyPr/>
        <a:lstStyle/>
        <a:p>
          <a:endParaRPr lang="en-US"/>
        </a:p>
      </dgm:t>
    </dgm:pt>
    <dgm:pt modelId="{DE0FBC96-2D9F-4898-A794-D4656F7DEBF8}" type="sibTrans" cxnId="{3F69B46D-3036-4D04-981F-80EB1698C7F2}">
      <dgm:prSet/>
      <dgm:spPr/>
      <dgm:t>
        <a:bodyPr/>
        <a:lstStyle/>
        <a:p>
          <a:endParaRPr lang="en-US"/>
        </a:p>
      </dgm:t>
    </dgm:pt>
    <dgm:pt modelId="{9AF7431F-09DD-4E37-8B67-ACDC35D4896D}">
      <dgm:prSet custT="1"/>
      <dgm:spPr/>
      <dgm:t>
        <a:bodyPr/>
        <a:lstStyle/>
        <a:p>
          <a:pPr rtl="0"/>
          <a:r>
            <a:rPr lang="en-US" sz="4800" b="1" dirty="0">
              <a:solidFill>
                <a:schemeClr val="bg1"/>
              </a:solidFill>
              <a:effectLst>
                <a:outerShdw blurRad="38100" dist="38100" dir="2700000" algn="tl">
                  <a:srgbClr val="000000"/>
                </a:outerShdw>
              </a:effectLst>
              <a:latin typeface="Times New Roman" pitchFamily="18" charset="0"/>
            </a:rPr>
            <a:t>Involvement</a:t>
          </a:r>
          <a:endParaRPr lang="en-US" sz="4800" dirty="0"/>
        </a:p>
      </dgm:t>
    </dgm:pt>
    <dgm:pt modelId="{372A8A05-E657-42D3-81CD-E1265A31BF03}" type="parTrans" cxnId="{179A4B9F-9F07-421B-A146-BC8026E7F5B6}">
      <dgm:prSet/>
      <dgm:spPr/>
      <dgm:t>
        <a:bodyPr/>
        <a:lstStyle/>
        <a:p>
          <a:endParaRPr lang="en-US"/>
        </a:p>
      </dgm:t>
    </dgm:pt>
    <dgm:pt modelId="{07BF1A85-7EA6-4EF8-BD5D-5C1E1CA31075}" type="sibTrans" cxnId="{179A4B9F-9F07-421B-A146-BC8026E7F5B6}">
      <dgm:prSet/>
      <dgm:spPr/>
      <dgm:t>
        <a:bodyPr/>
        <a:lstStyle/>
        <a:p>
          <a:endParaRPr lang="en-US"/>
        </a:p>
      </dgm:t>
    </dgm:pt>
    <dgm:pt modelId="{E0102CB4-7EFE-4EAD-91F0-DE9885AA3881}">
      <dgm:prSet/>
      <dgm:spPr/>
      <dgm:t>
        <a:bodyPr/>
        <a:lstStyle/>
        <a:p>
          <a:pPr rtl="0"/>
          <a:r>
            <a:rPr lang="en-US" dirty="0"/>
            <a:t>High involvement purchases are very important to the consumer</a:t>
          </a:r>
        </a:p>
      </dgm:t>
    </dgm:pt>
    <dgm:pt modelId="{7C104956-023F-444E-A5F4-87F2400934C2}" type="parTrans" cxnId="{8377991D-0AF3-4A1E-95BD-6DF63B82988D}">
      <dgm:prSet/>
      <dgm:spPr/>
      <dgm:t>
        <a:bodyPr/>
        <a:lstStyle/>
        <a:p>
          <a:endParaRPr lang="en-US"/>
        </a:p>
      </dgm:t>
    </dgm:pt>
    <dgm:pt modelId="{061A580C-3DEF-4F74-BD35-0A1E785DCD8A}" type="sibTrans" cxnId="{8377991D-0AF3-4A1E-95BD-6DF63B82988D}">
      <dgm:prSet/>
      <dgm:spPr/>
      <dgm:t>
        <a:bodyPr/>
        <a:lstStyle/>
        <a:p>
          <a:endParaRPr lang="en-US"/>
        </a:p>
      </dgm:t>
    </dgm:pt>
    <dgm:pt modelId="{191C6D35-03D5-41F4-8778-F5CA847A190F}">
      <dgm:prSet/>
      <dgm:spPr/>
      <dgm:t>
        <a:bodyPr/>
        <a:lstStyle/>
        <a:p>
          <a:pPr rtl="0"/>
          <a:r>
            <a:rPr lang="en-US" dirty="0"/>
            <a:t>Low-involvement hold little relevance, have little perceived risk, and have limited information processing</a:t>
          </a:r>
        </a:p>
      </dgm:t>
    </dgm:pt>
    <dgm:pt modelId="{8FE548AC-E294-44B8-946D-FD3723AF9E70}" type="parTrans" cxnId="{C0133C77-3A43-43C0-96C5-175AA5A856BE}">
      <dgm:prSet/>
      <dgm:spPr/>
      <dgm:t>
        <a:bodyPr/>
        <a:lstStyle/>
        <a:p>
          <a:endParaRPr lang="en-US"/>
        </a:p>
      </dgm:t>
    </dgm:pt>
    <dgm:pt modelId="{DB8D72A4-5761-4E2D-899E-875C3CC2A02A}" type="sibTrans" cxnId="{C0133C77-3A43-43C0-96C5-175AA5A856BE}">
      <dgm:prSet/>
      <dgm:spPr/>
      <dgm:t>
        <a:bodyPr/>
        <a:lstStyle/>
        <a:p>
          <a:endParaRPr lang="en-US"/>
        </a:p>
      </dgm:t>
    </dgm:pt>
    <dgm:pt modelId="{AD4FFE15-8E32-4F92-A6F7-1C5B3FFB478A}" type="pres">
      <dgm:prSet presAssocID="{A140111F-A372-46AA-B664-423F49026993}" presName="Name0" presStyleCnt="0">
        <dgm:presLayoutVars>
          <dgm:dir/>
          <dgm:animLvl val="lvl"/>
          <dgm:resizeHandles val="exact"/>
        </dgm:presLayoutVars>
      </dgm:prSet>
      <dgm:spPr/>
    </dgm:pt>
    <dgm:pt modelId="{DBF1F62E-7DCF-429D-A15C-FD2DA02C31A1}" type="pres">
      <dgm:prSet presAssocID="{9AF7431F-09DD-4E37-8B67-ACDC35D4896D}" presName="composite" presStyleCnt="0"/>
      <dgm:spPr/>
    </dgm:pt>
    <dgm:pt modelId="{A0CC4B2C-C072-4243-A4FC-BCA0955D39A6}" type="pres">
      <dgm:prSet presAssocID="{9AF7431F-09DD-4E37-8B67-ACDC35D4896D}" presName="parTx" presStyleLbl="alignNode1" presStyleIdx="0" presStyleCnt="1">
        <dgm:presLayoutVars>
          <dgm:chMax val="0"/>
          <dgm:chPref val="0"/>
          <dgm:bulletEnabled val="1"/>
        </dgm:presLayoutVars>
      </dgm:prSet>
      <dgm:spPr/>
    </dgm:pt>
    <dgm:pt modelId="{670A7A92-B12F-40A3-8612-EBD0F7F04CBA}" type="pres">
      <dgm:prSet presAssocID="{9AF7431F-09DD-4E37-8B67-ACDC35D4896D}" presName="desTx" presStyleLbl="alignAccFollowNode1" presStyleIdx="0" presStyleCnt="1">
        <dgm:presLayoutVars>
          <dgm:bulletEnabled val="1"/>
        </dgm:presLayoutVars>
      </dgm:prSet>
      <dgm:spPr/>
    </dgm:pt>
  </dgm:ptLst>
  <dgm:cxnLst>
    <dgm:cxn modelId="{1B64091C-58EF-4A0F-8417-1380C3CEF05C}" type="presOf" srcId="{E0102CB4-7EFE-4EAD-91F0-DE9885AA3881}" destId="{670A7A92-B12F-40A3-8612-EBD0F7F04CBA}" srcOrd="0" destOrd="1" presId="urn:microsoft.com/office/officeart/2005/8/layout/hList1"/>
    <dgm:cxn modelId="{3ECFE21C-51A7-4721-8E4C-7F859AA8AC19}" type="presOf" srcId="{191C6D35-03D5-41F4-8778-F5CA847A190F}" destId="{670A7A92-B12F-40A3-8612-EBD0F7F04CBA}" srcOrd="0" destOrd="2" presId="urn:microsoft.com/office/officeart/2005/8/layout/hList1"/>
    <dgm:cxn modelId="{8377991D-0AF3-4A1E-95BD-6DF63B82988D}" srcId="{9AF7431F-09DD-4E37-8B67-ACDC35D4896D}" destId="{E0102CB4-7EFE-4EAD-91F0-DE9885AA3881}" srcOrd="1" destOrd="0" parTransId="{7C104956-023F-444E-A5F4-87F2400934C2}" sibTransId="{061A580C-3DEF-4F74-BD35-0A1E785DCD8A}"/>
    <dgm:cxn modelId="{3F69B46D-3036-4D04-981F-80EB1698C7F2}" srcId="{9AF7431F-09DD-4E37-8B67-ACDC35D4896D}" destId="{09F748F8-E2FA-44AD-8E6C-494D26F6FDA2}" srcOrd="0" destOrd="0" parTransId="{5A1674F8-A526-48B0-A50B-DDEA037CE00D}" sibTransId="{DE0FBC96-2D9F-4898-A794-D4656F7DEBF8}"/>
    <dgm:cxn modelId="{C0133C77-3A43-43C0-96C5-175AA5A856BE}" srcId="{9AF7431F-09DD-4E37-8B67-ACDC35D4896D}" destId="{191C6D35-03D5-41F4-8778-F5CA847A190F}" srcOrd="2" destOrd="0" parTransId="{8FE548AC-E294-44B8-946D-FD3723AF9E70}" sibTransId="{DB8D72A4-5761-4E2D-899E-875C3CC2A02A}"/>
    <dgm:cxn modelId="{179A4B9F-9F07-421B-A146-BC8026E7F5B6}" srcId="{A140111F-A372-46AA-B664-423F49026993}" destId="{9AF7431F-09DD-4E37-8B67-ACDC35D4896D}" srcOrd="0" destOrd="0" parTransId="{372A8A05-E657-42D3-81CD-E1265A31BF03}" sibTransId="{07BF1A85-7EA6-4EF8-BD5D-5C1E1CA31075}"/>
    <dgm:cxn modelId="{4767F1B6-A9CC-4FF7-A25D-9DD0F215798C}" type="presOf" srcId="{A140111F-A372-46AA-B664-423F49026993}" destId="{AD4FFE15-8E32-4F92-A6F7-1C5B3FFB478A}" srcOrd="0" destOrd="0" presId="urn:microsoft.com/office/officeart/2005/8/layout/hList1"/>
    <dgm:cxn modelId="{F72721BD-E9F4-4E15-AA19-30E2D8EC8603}" type="presOf" srcId="{09F748F8-E2FA-44AD-8E6C-494D26F6FDA2}" destId="{670A7A92-B12F-40A3-8612-EBD0F7F04CBA}" srcOrd="0" destOrd="0" presId="urn:microsoft.com/office/officeart/2005/8/layout/hList1"/>
    <dgm:cxn modelId="{46FBEABD-DF19-42BA-A993-3D257996DDD2}" type="presOf" srcId="{9AF7431F-09DD-4E37-8B67-ACDC35D4896D}" destId="{A0CC4B2C-C072-4243-A4FC-BCA0955D39A6}" srcOrd="0" destOrd="0" presId="urn:microsoft.com/office/officeart/2005/8/layout/hList1"/>
    <dgm:cxn modelId="{9C4AA55D-9F2F-40CF-B477-19A6B4D1BF18}" type="presParOf" srcId="{AD4FFE15-8E32-4F92-A6F7-1C5B3FFB478A}" destId="{DBF1F62E-7DCF-429D-A15C-FD2DA02C31A1}" srcOrd="0" destOrd="0" presId="urn:microsoft.com/office/officeart/2005/8/layout/hList1"/>
    <dgm:cxn modelId="{2F60F889-55A2-471A-BC8D-BF5D48FE2C55}" type="presParOf" srcId="{DBF1F62E-7DCF-429D-A15C-FD2DA02C31A1}" destId="{A0CC4B2C-C072-4243-A4FC-BCA0955D39A6}" srcOrd="0" destOrd="0" presId="urn:microsoft.com/office/officeart/2005/8/layout/hList1"/>
    <dgm:cxn modelId="{12CB789C-8D4F-4708-8EBD-FBDC50212A05}" type="presParOf" srcId="{DBF1F62E-7DCF-429D-A15C-FD2DA02C31A1}" destId="{670A7A92-B12F-40A3-8612-EBD0F7F04CBA}"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D54EE6B-9A1E-41FE-899F-AB1C99D2FF33}"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lang="en-US"/>
        </a:p>
      </dgm:t>
    </dgm:pt>
    <dgm:pt modelId="{52DE5295-0A69-4F23-BF7B-21AB36C74F97}">
      <dgm:prSet/>
      <dgm:spPr/>
      <dgm:t>
        <a:bodyPr/>
        <a:lstStyle/>
        <a:p>
          <a:pPr rtl="0"/>
          <a:r>
            <a:rPr lang="en-US" dirty="0"/>
            <a:t>Central route to persuasion</a:t>
          </a:r>
        </a:p>
      </dgm:t>
    </dgm:pt>
    <dgm:pt modelId="{355B1CAA-5889-446A-9DFA-5A530A8C75E0}" type="parTrans" cxnId="{65BE408C-FC3A-44BC-8957-F18ACA52B3BC}">
      <dgm:prSet/>
      <dgm:spPr/>
      <dgm:t>
        <a:bodyPr/>
        <a:lstStyle/>
        <a:p>
          <a:endParaRPr lang="en-US"/>
        </a:p>
      </dgm:t>
    </dgm:pt>
    <dgm:pt modelId="{FE37D381-9170-4041-AF98-50383AE36571}" type="sibTrans" cxnId="{65BE408C-FC3A-44BC-8957-F18ACA52B3BC}">
      <dgm:prSet/>
      <dgm:spPr/>
      <dgm:t>
        <a:bodyPr/>
        <a:lstStyle/>
        <a:p>
          <a:endParaRPr lang="en-US"/>
        </a:p>
      </dgm:t>
    </dgm:pt>
    <dgm:pt modelId="{2E27A60D-DE2F-4335-A92E-B5DA1573F156}">
      <dgm:prSet/>
      <dgm:spPr/>
      <dgm:t>
        <a:bodyPr/>
        <a:lstStyle/>
        <a:p>
          <a:pPr rtl="0"/>
          <a:r>
            <a:rPr lang="en-US" dirty="0"/>
            <a:t>For high involvement purchases</a:t>
          </a:r>
        </a:p>
      </dgm:t>
    </dgm:pt>
    <dgm:pt modelId="{C71965FE-6DE6-4CFE-9F30-17EA3BEA5D73}" type="parTrans" cxnId="{366A3F06-384D-4E3A-BE6D-1C5A76B8CF6E}">
      <dgm:prSet/>
      <dgm:spPr/>
      <dgm:t>
        <a:bodyPr/>
        <a:lstStyle/>
        <a:p>
          <a:endParaRPr lang="en-US"/>
        </a:p>
      </dgm:t>
    </dgm:pt>
    <dgm:pt modelId="{AA431A8E-F881-4D21-B173-3724229966CD}" type="sibTrans" cxnId="{366A3F06-384D-4E3A-BE6D-1C5A76B8CF6E}">
      <dgm:prSet/>
      <dgm:spPr/>
      <dgm:t>
        <a:bodyPr/>
        <a:lstStyle/>
        <a:p>
          <a:endParaRPr lang="en-US"/>
        </a:p>
      </dgm:t>
    </dgm:pt>
    <dgm:pt modelId="{BBC00769-45B0-4477-9640-802179607C3A}">
      <dgm:prSet/>
      <dgm:spPr/>
      <dgm:t>
        <a:bodyPr/>
        <a:lstStyle/>
        <a:p>
          <a:pPr rtl="0"/>
          <a:r>
            <a:rPr lang="en-US" dirty="0"/>
            <a:t>Requires cognitive processing</a:t>
          </a:r>
        </a:p>
      </dgm:t>
    </dgm:pt>
    <dgm:pt modelId="{116E7793-1E30-4B3E-86AE-1DCE30EC59BC}" type="parTrans" cxnId="{509C3595-2C54-44C2-83E6-7B36BCDB709F}">
      <dgm:prSet/>
      <dgm:spPr/>
      <dgm:t>
        <a:bodyPr/>
        <a:lstStyle/>
        <a:p>
          <a:endParaRPr lang="en-US"/>
        </a:p>
      </dgm:t>
    </dgm:pt>
    <dgm:pt modelId="{5ED5958F-76FD-4124-837B-5D14761A0B8B}" type="sibTrans" cxnId="{509C3595-2C54-44C2-83E6-7B36BCDB709F}">
      <dgm:prSet/>
      <dgm:spPr/>
      <dgm:t>
        <a:bodyPr/>
        <a:lstStyle/>
        <a:p>
          <a:endParaRPr lang="en-US"/>
        </a:p>
      </dgm:t>
    </dgm:pt>
    <dgm:pt modelId="{5D477CD5-C4F7-43E8-BCB4-1F2E776F749A}">
      <dgm:prSet/>
      <dgm:spPr/>
      <dgm:t>
        <a:bodyPr/>
        <a:lstStyle/>
        <a:p>
          <a:pPr rtl="0"/>
          <a:r>
            <a:rPr lang="en-US" dirty="0"/>
            <a:t>Peripheral route to persuasion</a:t>
          </a:r>
        </a:p>
      </dgm:t>
    </dgm:pt>
    <dgm:pt modelId="{8C701023-9C66-40BB-B84E-A8E4C7198417}" type="parTrans" cxnId="{82A1DE56-4773-447A-82C5-1987332E48BE}">
      <dgm:prSet/>
      <dgm:spPr/>
      <dgm:t>
        <a:bodyPr/>
        <a:lstStyle/>
        <a:p>
          <a:endParaRPr lang="en-US"/>
        </a:p>
      </dgm:t>
    </dgm:pt>
    <dgm:pt modelId="{49974A52-E2F6-4AA1-9E40-179BA7D44A31}" type="sibTrans" cxnId="{82A1DE56-4773-447A-82C5-1987332E48BE}">
      <dgm:prSet/>
      <dgm:spPr/>
      <dgm:t>
        <a:bodyPr/>
        <a:lstStyle/>
        <a:p>
          <a:endParaRPr lang="en-US"/>
        </a:p>
      </dgm:t>
    </dgm:pt>
    <dgm:pt modelId="{A0550CA3-1A1C-46FF-8BDB-FCEEBC2965D5}">
      <dgm:prSet/>
      <dgm:spPr/>
      <dgm:t>
        <a:bodyPr/>
        <a:lstStyle/>
        <a:p>
          <a:pPr rtl="0"/>
          <a:r>
            <a:rPr lang="en-US" dirty="0"/>
            <a:t>Low involvement</a:t>
          </a:r>
        </a:p>
      </dgm:t>
    </dgm:pt>
    <dgm:pt modelId="{D6DCCC45-D7FA-4819-91E1-F7BAE145BA57}" type="parTrans" cxnId="{DFED6114-5AB8-4689-8EF9-1BDF8CBD939A}">
      <dgm:prSet/>
      <dgm:spPr/>
      <dgm:t>
        <a:bodyPr/>
        <a:lstStyle/>
        <a:p>
          <a:endParaRPr lang="en-US"/>
        </a:p>
      </dgm:t>
    </dgm:pt>
    <dgm:pt modelId="{0C5DCB24-1146-4AB8-94D9-587D73E18171}" type="sibTrans" cxnId="{DFED6114-5AB8-4689-8EF9-1BDF8CBD939A}">
      <dgm:prSet/>
      <dgm:spPr/>
      <dgm:t>
        <a:bodyPr/>
        <a:lstStyle/>
        <a:p>
          <a:endParaRPr lang="en-US"/>
        </a:p>
      </dgm:t>
    </dgm:pt>
    <dgm:pt modelId="{8542D2E9-F5E0-433A-971E-FDC19B3D5CB9}">
      <dgm:prSet/>
      <dgm:spPr/>
      <dgm:t>
        <a:bodyPr/>
        <a:lstStyle/>
        <a:p>
          <a:pPr rtl="0"/>
          <a:r>
            <a:rPr lang="en-US" dirty="0"/>
            <a:t>Consumer less motivated to think</a:t>
          </a:r>
        </a:p>
      </dgm:t>
    </dgm:pt>
    <dgm:pt modelId="{2E43EB86-650C-4C6B-A1EA-FE46D896F8D3}" type="parTrans" cxnId="{DAC06711-2CFC-47A5-B003-FE2176F6681F}">
      <dgm:prSet/>
      <dgm:spPr/>
      <dgm:t>
        <a:bodyPr/>
        <a:lstStyle/>
        <a:p>
          <a:endParaRPr lang="en-US"/>
        </a:p>
      </dgm:t>
    </dgm:pt>
    <dgm:pt modelId="{FF7B03BF-A3F9-426A-ACF9-13B513601FF2}" type="sibTrans" cxnId="{DAC06711-2CFC-47A5-B003-FE2176F6681F}">
      <dgm:prSet/>
      <dgm:spPr/>
      <dgm:t>
        <a:bodyPr/>
        <a:lstStyle/>
        <a:p>
          <a:endParaRPr lang="en-US"/>
        </a:p>
      </dgm:t>
    </dgm:pt>
    <dgm:pt modelId="{D5322D80-D818-49B4-86D9-BD70D6EF458C}">
      <dgm:prSet/>
      <dgm:spPr/>
      <dgm:t>
        <a:bodyPr/>
        <a:lstStyle/>
        <a:p>
          <a:pPr rtl="0"/>
          <a:r>
            <a:rPr lang="en-US" dirty="0"/>
            <a:t>Learning through repetition, visual cues, and holistic perception</a:t>
          </a:r>
        </a:p>
      </dgm:t>
    </dgm:pt>
    <dgm:pt modelId="{EB6D0BAE-6C0D-41B3-B459-A302DB03E50D}" type="parTrans" cxnId="{74DCD2E3-8D69-4E7D-B146-32677EA5C864}">
      <dgm:prSet/>
      <dgm:spPr/>
      <dgm:t>
        <a:bodyPr/>
        <a:lstStyle/>
        <a:p>
          <a:endParaRPr lang="en-US"/>
        </a:p>
      </dgm:t>
    </dgm:pt>
    <dgm:pt modelId="{345E58F9-DF4D-4461-B2FF-4B0D766C7748}" type="sibTrans" cxnId="{74DCD2E3-8D69-4E7D-B146-32677EA5C864}">
      <dgm:prSet/>
      <dgm:spPr/>
      <dgm:t>
        <a:bodyPr/>
        <a:lstStyle/>
        <a:p>
          <a:endParaRPr lang="en-US"/>
        </a:p>
      </dgm:t>
    </dgm:pt>
    <dgm:pt modelId="{EF8B825B-9DE1-47D3-8BDF-63E55910D2EC}" type="pres">
      <dgm:prSet presAssocID="{7D54EE6B-9A1E-41FE-899F-AB1C99D2FF33}" presName="linear" presStyleCnt="0">
        <dgm:presLayoutVars>
          <dgm:animLvl val="lvl"/>
          <dgm:resizeHandles val="exact"/>
        </dgm:presLayoutVars>
      </dgm:prSet>
      <dgm:spPr/>
    </dgm:pt>
    <dgm:pt modelId="{C09FE0FD-57E1-4328-BAC2-842A24828EE9}" type="pres">
      <dgm:prSet presAssocID="{52DE5295-0A69-4F23-BF7B-21AB36C74F97}" presName="parentText" presStyleLbl="node1" presStyleIdx="0" presStyleCnt="2">
        <dgm:presLayoutVars>
          <dgm:chMax val="0"/>
          <dgm:bulletEnabled val="1"/>
        </dgm:presLayoutVars>
      </dgm:prSet>
      <dgm:spPr/>
    </dgm:pt>
    <dgm:pt modelId="{A9BD099A-D7F2-4A7E-BDA7-521107E37297}" type="pres">
      <dgm:prSet presAssocID="{52DE5295-0A69-4F23-BF7B-21AB36C74F97}" presName="childText" presStyleLbl="revTx" presStyleIdx="0" presStyleCnt="2">
        <dgm:presLayoutVars>
          <dgm:bulletEnabled val="1"/>
        </dgm:presLayoutVars>
      </dgm:prSet>
      <dgm:spPr/>
    </dgm:pt>
    <dgm:pt modelId="{20973903-D43B-44FF-98D2-81FEDDBAD5B9}" type="pres">
      <dgm:prSet presAssocID="{5D477CD5-C4F7-43E8-BCB4-1F2E776F749A}" presName="parentText" presStyleLbl="node1" presStyleIdx="1" presStyleCnt="2">
        <dgm:presLayoutVars>
          <dgm:chMax val="0"/>
          <dgm:bulletEnabled val="1"/>
        </dgm:presLayoutVars>
      </dgm:prSet>
      <dgm:spPr/>
    </dgm:pt>
    <dgm:pt modelId="{A38F552F-876A-4647-ABD2-46911B89ECDE}" type="pres">
      <dgm:prSet presAssocID="{5D477CD5-C4F7-43E8-BCB4-1F2E776F749A}" presName="childText" presStyleLbl="revTx" presStyleIdx="1" presStyleCnt="2">
        <dgm:presLayoutVars>
          <dgm:bulletEnabled val="1"/>
        </dgm:presLayoutVars>
      </dgm:prSet>
      <dgm:spPr/>
    </dgm:pt>
  </dgm:ptLst>
  <dgm:cxnLst>
    <dgm:cxn modelId="{366A3F06-384D-4E3A-BE6D-1C5A76B8CF6E}" srcId="{52DE5295-0A69-4F23-BF7B-21AB36C74F97}" destId="{2E27A60D-DE2F-4335-A92E-B5DA1573F156}" srcOrd="0" destOrd="0" parTransId="{C71965FE-6DE6-4CFE-9F30-17EA3BEA5D73}" sibTransId="{AA431A8E-F881-4D21-B173-3724229966CD}"/>
    <dgm:cxn modelId="{DAC06711-2CFC-47A5-B003-FE2176F6681F}" srcId="{5D477CD5-C4F7-43E8-BCB4-1F2E776F749A}" destId="{8542D2E9-F5E0-433A-971E-FDC19B3D5CB9}" srcOrd="1" destOrd="0" parTransId="{2E43EB86-650C-4C6B-A1EA-FE46D896F8D3}" sibTransId="{FF7B03BF-A3F9-426A-ACF9-13B513601FF2}"/>
    <dgm:cxn modelId="{DFED6114-5AB8-4689-8EF9-1BDF8CBD939A}" srcId="{5D477CD5-C4F7-43E8-BCB4-1F2E776F749A}" destId="{A0550CA3-1A1C-46FF-8BDB-FCEEBC2965D5}" srcOrd="0" destOrd="0" parTransId="{D6DCCC45-D7FA-4819-91E1-F7BAE145BA57}" sibTransId="{0C5DCB24-1146-4AB8-94D9-587D73E18171}"/>
    <dgm:cxn modelId="{35A64B2B-15A8-4AB5-AD93-26C3C0554CA7}" type="presOf" srcId="{7D54EE6B-9A1E-41FE-899F-AB1C99D2FF33}" destId="{EF8B825B-9DE1-47D3-8BDF-63E55910D2EC}" srcOrd="0" destOrd="0" presId="urn:microsoft.com/office/officeart/2005/8/layout/vList2"/>
    <dgm:cxn modelId="{7FEC8A62-F4D7-4B9B-B1E4-3FA0B4291F3F}" type="presOf" srcId="{5D477CD5-C4F7-43E8-BCB4-1F2E776F749A}" destId="{20973903-D43B-44FF-98D2-81FEDDBAD5B9}" srcOrd="0" destOrd="0" presId="urn:microsoft.com/office/officeart/2005/8/layout/vList2"/>
    <dgm:cxn modelId="{62C53856-FEDF-4920-81E0-D2784DBFFFE0}" type="presOf" srcId="{A0550CA3-1A1C-46FF-8BDB-FCEEBC2965D5}" destId="{A38F552F-876A-4647-ABD2-46911B89ECDE}" srcOrd="0" destOrd="0" presId="urn:microsoft.com/office/officeart/2005/8/layout/vList2"/>
    <dgm:cxn modelId="{82A1DE56-4773-447A-82C5-1987332E48BE}" srcId="{7D54EE6B-9A1E-41FE-899F-AB1C99D2FF33}" destId="{5D477CD5-C4F7-43E8-BCB4-1F2E776F749A}" srcOrd="1" destOrd="0" parTransId="{8C701023-9C66-40BB-B84E-A8E4C7198417}" sibTransId="{49974A52-E2F6-4AA1-9E40-179BA7D44A31}"/>
    <dgm:cxn modelId="{52AA3182-E76C-4E3E-9DF0-5962B326B716}" type="presOf" srcId="{D5322D80-D818-49B4-86D9-BD70D6EF458C}" destId="{A38F552F-876A-4647-ABD2-46911B89ECDE}" srcOrd="0" destOrd="2" presId="urn:microsoft.com/office/officeart/2005/8/layout/vList2"/>
    <dgm:cxn modelId="{65BE408C-FC3A-44BC-8957-F18ACA52B3BC}" srcId="{7D54EE6B-9A1E-41FE-899F-AB1C99D2FF33}" destId="{52DE5295-0A69-4F23-BF7B-21AB36C74F97}" srcOrd="0" destOrd="0" parTransId="{355B1CAA-5889-446A-9DFA-5A530A8C75E0}" sibTransId="{FE37D381-9170-4041-AF98-50383AE36571}"/>
    <dgm:cxn modelId="{A8F8968E-322F-4D9D-AE86-150813F43811}" type="presOf" srcId="{BBC00769-45B0-4477-9640-802179607C3A}" destId="{A9BD099A-D7F2-4A7E-BDA7-521107E37297}" srcOrd="0" destOrd="1" presId="urn:microsoft.com/office/officeart/2005/8/layout/vList2"/>
    <dgm:cxn modelId="{509C3595-2C54-44C2-83E6-7B36BCDB709F}" srcId="{52DE5295-0A69-4F23-BF7B-21AB36C74F97}" destId="{BBC00769-45B0-4477-9640-802179607C3A}" srcOrd="1" destOrd="0" parTransId="{116E7793-1E30-4B3E-86AE-1DCE30EC59BC}" sibTransId="{5ED5958F-76FD-4124-837B-5D14761A0B8B}"/>
    <dgm:cxn modelId="{AFC602D6-794F-40B7-AC11-70C45A70C0FD}" type="presOf" srcId="{8542D2E9-F5E0-433A-971E-FDC19B3D5CB9}" destId="{A38F552F-876A-4647-ABD2-46911B89ECDE}" srcOrd="0" destOrd="1" presId="urn:microsoft.com/office/officeart/2005/8/layout/vList2"/>
    <dgm:cxn modelId="{85AB00DC-3333-4A00-96AF-E04689ED1C32}" type="presOf" srcId="{2E27A60D-DE2F-4335-A92E-B5DA1573F156}" destId="{A9BD099A-D7F2-4A7E-BDA7-521107E37297}" srcOrd="0" destOrd="0" presId="urn:microsoft.com/office/officeart/2005/8/layout/vList2"/>
    <dgm:cxn modelId="{74DCD2E3-8D69-4E7D-B146-32677EA5C864}" srcId="{5D477CD5-C4F7-43E8-BCB4-1F2E776F749A}" destId="{D5322D80-D818-49B4-86D9-BD70D6EF458C}" srcOrd="2" destOrd="0" parTransId="{EB6D0BAE-6C0D-41B3-B459-A302DB03E50D}" sibTransId="{345E58F9-DF4D-4461-B2FF-4B0D766C7748}"/>
    <dgm:cxn modelId="{74453AF6-2D38-4EF4-801A-A47EC487FE6E}" type="presOf" srcId="{52DE5295-0A69-4F23-BF7B-21AB36C74F97}" destId="{C09FE0FD-57E1-4328-BAC2-842A24828EE9}" srcOrd="0" destOrd="0" presId="urn:microsoft.com/office/officeart/2005/8/layout/vList2"/>
    <dgm:cxn modelId="{DA6CE946-529C-4E7E-92E6-73B1B314E471}" type="presParOf" srcId="{EF8B825B-9DE1-47D3-8BDF-63E55910D2EC}" destId="{C09FE0FD-57E1-4328-BAC2-842A24828EE9}" srcOrd="0" destOrd="0" presId="urn:microsoft.com/office/officeart/2005/8/layout/vList2"/>
    <dgm:cxn modelId="{7BBE7AA5-B623-4919-A391-EB0F07314526}" type="presParOf" srcId="{EF8B825B-9DE1-47D3-8BDF-63E55910D2EC}" destId="{A9BD099A-D7F2-4A7E-BDA7-521107E37297}" srcOrd="1" destOrd="0" presId="urn:microsoft.com/office/officeart/2005/8/layout/vList2"/>
    <dgm:cxn modelId="{F514E4BE-34CD-44D4-8C29-2B46C6DB1D87}" type="presParOf" srcId="{EF8B825B-9DE1-47D3-8BDF-63E55910D2EC}" destId="{20973903-D43B-44FF-98D2-81FEDDBAD5B9}" srcOrd="2" destOrd="0" presId="urn:microsoft.com/office/officeart/2005/8/layout/vList2"/>
    <dgm:cxn modelId="{5A1949E2-C4FB-4AD5-B6AE-60B9DAAEBAF4}" type="presParOf" srcId="{EF8B825B-9DE1-47D3-8BDF-63E55910D2EC}" destId="{A38F552F-876A-4647-ABD2-46911B89ECDE}"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C16DB1-4D96-49B0-97B1-FEA7DC8F27A5}">
      <dsp:nvSpPr>
        <dsp:cNvPr id="0" name=""/>
        <dsp:cNvSpPr/>
      </dsp:nvSpPr>
      <dsp:spPr>
        <a:xfrm>
          <a:off x="39" y="38490"/>
          <a:ext cx="3774355" cy="806400"/>
        </a:xfrm>
        <a:prstGeom prst="rect">
          <a:avLst/>
        </a:prstGeom>
        <a:solidFill>
          <a:schemeClr val="accent2">
            <a:hueOff val="0"/>
            <a:satOff val="0"/>
            <a:lumOff val="0"/>
            <a:alphaOff val="0"/>
          </a:schemeClr>
        </a:solidFill>
        <a:ln w="48000" cap="flat" cmpd="thickThin"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rtl="0">
            <a:lnSpc>
              <a:spcPct val="90000"/>
            </a:lnSpc>
            <a:spcBef>
              <a:spcPct val="0"/>
            </a:spcBef>
            <a:spcAft>
              <a:spcPct val="35000"/>
            </a:spcAft>
            <a:buNone/>
          </a:pPr>
          <a:r>
            <a:rPr lang="en-US" sz="2800" b="1" kern="1200" dirty="0"/>
            <a:t>Behavioral Learning</a:t>
          </a:r>
          <a:endParaRPr lang="en-US" sz="2800" kern="1200" dirty="0"/>
        </a:p>
      </dsp:txBody>
      <dsp:txXfrm>
        <a:off x="39" y="38490"/>
        <a:ext cx="3774355" cy="806400"/>
      </dsp:txXfrm>
    </dsp:sp>
    <dsp:sp modelId="{92F9901A-57BF-4AD5-A0A3-3B896EAA2502}">
      <dsp:nvSpPr>
        <dsp:cNvPr id="0" name=""/>
        <dsp:cNvSpPr/>
      </dsp:nvSpPr>
      <dsp:spPr>
        <a:xfrm>
          <a:off x="39" y="844890"/>
          <a:ext cx="3774355" cy="3612420"/>
        </a:xfrm>
        <a:prstGeom prst="rect">
          <a:avLst/>
        </a:prstGeom>
        <a:solidFill>
          <a:schemeClr val="accent2">
            <a:tint val="40000"/>
            <a:alpha val="90000"/>
            <a:hueOff val="0"/>
            <a:satOff val="0"/>
            <a:lumOff val="0"/>
            <a:alphaOff val="0"/>
          </a:schemeClr>
        </a:solidFill>
        <a:ln w="48000" cap="flat" cmpd="thickThin"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rtl="0">
            <a:lnSpc>
              <a:spcPct val="90000"/>
            </a:lnSpc>
            <a:spcBef>
              <a:spcPct val="0"/>
            </a:spcBef>
            <a:spcAft>
              <a:spcPct val="15000"/>
            </a:spcAft>
            <a:buChar char="•"/>
          </a:pPr>
          <a:r>
            <a:rPr lang="en-US" sz="2800" kern="1200" dirty="0"/>
            <a:t>Based on observable behaviors (responses) that occur as the result of exposure to stimuli</a:t>
          </a:r>
        </a:p>
        <a:p>
          <a:pPr marL="285750" lvl="1" indent="-285750" algn="l" defTabSz="1244600" rtl="0">
            <a:lnSpc>
              <a:spcPct val="90000"/>
            </a:lnSpc>
            <a:spcBef>
              <a:spcPct val="0"/>
            </a:spcBef>
            <a:spcAft>
              <a:spcPct val="15000"/>
            </a:spcAft>
            <a:buChar char="•"/>
          </a:pPr>
          <a:r>
            <a:rPr lang="en-US" sz="2800" kern="1200" dirty="0"/>
            <a:t>Also known as </a:t>
          </a:r>
          <a:r>
            <a:rPr lang="en-US" sz="2800" b="1" i="1" kern="1200" dirty="0"/>
            <a:t>stimulus response theory</a:t>
          </a:r>
          <a:r>
            <a:rPr lang="en-US" sz="2800" kern="1200" dirty="0"/>
            <a:t>.</a:t>
          </a:r>
        </a:p>
      </dsp:txBody>
      <dsp:txXfrm>
        <a:off x="39" y="844890"/>
        <a:ext cx="3774355" cy="3612420"/>
      </dsp:txXfrm>
    </dsp:sp>
    <dsp:sp modelId="{EAC11E51-685E-4642-B5A2-3D76EC129351}">
      <dsp:nvSpPr>
        <dsp:cNvPr id="0" name=""/>
        <dsp:cNvSpPr/>
      </dsp:nvSpPr>
      <dsp:spPr>
        <a:xfrm>
          <a:off x="4302804" y="38490"/>
          <a:ext cx="3774355" cy="806400"/>
        </a:xfrm>
        <a:prstGeom prst="rect">
          <a:avLst/>
        </a:prstGeom>
        <a:solidFill>
          <a:schemeClr val="accent3">
            <a:hueOff val="0"/>
            <a:satOff val="0"/>
            <a:lumOff val="0"/>
            <a:alphaOff val="0"/>
          </a:schemeClr>
        </a:solidFill>
        <a:ln w="48000" cap="flat" cmpd="thickThin"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rtl="0">
            <a:lnSpc>
              <a:spcPct val="90000"/>
            </a:lnSpc>
            <a:spcBef>
              <a:spcPct val="0"/>
            </a:spcBef>
            <a:spcAft>
              <a:spcPct val="35000"/>
            </a:spcAft>
            <a:buNone/>
          </a:pPr>
          <a:r>
            <a:rPr lang="en-US" sz="2800" b="1" kern="1200" dirty="0"/>
            <a:t>Cognitive Learning</a:t>
          </a:r>
          <a:endParaRPr lang="en-US" sz="2800" kern="1200" dirty="0"/>
        </a:p>
      </dsp:txBody>
      <dsp:txXfrm>
        <a:off x="4302804" y="38490"/>
        <a:ext cx="3774355" cy="806400"/>
      </dsp:txXfrm>
    </dsp:sp>
    <dsp:sp modelId="{F69A81B9-6CD4-486B-8B9E-546873C37B14}">
      <dsp:nvSpPr>
        <dsp:cNvPr id="0" name=""/>
        <dsp:cNvSpPr/>
      </dsp:nvSpPr>
      <dsp:spPr>
        <a:xfrm>
          <a:off x="4302804" y="844890"/>
          <a:ext cx="3774355" cy="3612420"/>
        </a:xfrm>
        <a:prstGeom prst="rect">
          <a:avLst/>
        </a:prstGeom>
        <a:solidFill>
          <a:schemeClr val="accent3">
            <a:tint val="40000"/>
            <a:alpha val="90000"/>
            <a:hueOff val="0"/>
            <a:satOff val="0"/>
            <a:lumOff val="0"/>
            <a:alphaOff val="0"/>
          </a:schemeClr>
        </a:solidFill>
        <a:ln w="48000" cap="flat" cmpd="thickThin"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Learning based on mental information processing</a:t>
          </a:r>
        </a:p>
        <a:p>
          <a:pPr marL="285750" lvl="1" indent="-285750" algn="l" defTabSz="1244600">
            <a:lnSpc>
              <a:spcPct val="90000"/>
            </a:lnSpc>
            <a:spcBef>
              <a:spcPct val="0"/>
            </a:spcBef>
            <a:spcAft>
              <a:spcPct val="15000"/>
            </a:spcAft>
            <a:buChar char="•"/>
          </a:pPr>
          <a:r>
            <a:rPr lang="en-US" sz="2800" kern="1200" dirty="0"/>
            <a:t>Often in response to problem solving</a:t>
          </a:r>
        </a:p>
      </dsp:txBody>
      <dsp:txXfrm>
        <a:off x="4302804" y="844890"/>
        <a:ext cx="3774355" cy="36124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7EA074-1969-48AD-8B6D-001CFA2C1EC6}">
      <dsp:nvSpPr>
        <dsp:cNvPr id="0" name=""/>
        <dsp:cNvSpPr/>
      </dsp:nvSpPr>
      <dsp:spPr>
        <a:xfrm rot="5400000">
          <a:off x="5185698" y="-2077646"/>
          <a:ext cx="924490" cy="5315712"/>
        </a:xfrm>
        <a:prstGeom prst="round2SameRect">
          <a:avLst/>
        </a:prstGeom>
        <a:solidFill>
          <a:schemeClr val="accent2">
            <a:tint val="40000"/>
            <a:alpha val="90000"/>
            <a:hueOff val="0"/>
            <a:satOff val="0"/>
            <a:lumOff val="0"/>
            <a:alphaOff val="0"/>
          </a:schemeClr>
        </a:solidFill>
        <a:ln w="48000" cap="flat" cmpd="thickThin"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en-US" sz="2400" kern="1200" dirty="0"/>
            <a:t>Unfulfilled needs lead to motivation</a:t>
          </a:r>
        </a:p>
      </dsp:txBody>
      <dsp:txXfrm rot="-5400000">
        <a:off x="2990087" y="163095"/>
        <a:ext cx="5270582" cy="834230"/>
      </dsp:txXfrm>
    </dsp:sp>
    <dsp:sp modelId="{4E95C324-4DC1-43D9-A545-D0C6691ACC89}">
      <dsp:nvSpPr>
        <dsp:cNvPr id="0" name=""/>
        <dsp:cNvSpPr/>
      </dsp:nvSpPr>
      <dsp:spPr>
        <a:xfrm>
          <a:off x="0" y="2402"/>
          <a:ext cx="2990088" cy="1155613"/>
        </a:xfrm>
        <a:prstGeom prst="roundRect">
          <a:avLst/>
        </a:prstGeom>
        <a:solidFill>
          <a:schemeClr val="accent2">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rtl="0">
            <a:lnSpc>
              <a:spcPct val="90000"/>
            </a:lnSpc>
            <a:spcBef>
              <a:spcPct val="0"/>
            </a:spcBef>
            <a:spcAft>
              <a:spcPct val="35000"/>
            </a:spcAft>
            <a:buNone/>
          </a:pPr>
          <a:r>
            <a:rPr lang="en-US" sz="3000" b="1" kern="1200" dirty="0"/>
            <a:t>Motivation</a:t>
          </a:r>
        </a:p>
      </dsp:txBody>
      <dsp:txXfrm>
        <a:off x="56412" y="58814"/>
        <a:ext cx="2877264" cy="1042789"/>
      </dsp:txXfrm>
    </dsp:sp>
    <dsp:sp modelId="{A240D7D0-1EAD-47EB-84CF-3C432EB770F5}">
      <dsp:nvSpPr>
        <dsp:cNvPr id="0" name=""/>
        <dsp:cNvSpPr/>
      </dsp:nvSpPr>
      <dsp:spPr>
        <a:xfrm rot="5400000">
          <a:off x="5185698" y="-864252"/>
          <a:ext cx="924490" cy="5315712"/>
        </a:xfrm>
        <a:prstGeom prst="round2SameRect">
          <a:avLst/>
        </a:prstGeom>
        <a:solidFill>
          <a:schemeClr val="accent3">
            <a:tint val="40000"/>
            <a:alpha val="90000"/>
            <a:hueOff val="0"/>
            <a:satOff val="0"/>
            <a:lumOff val="0"/>
            <a:alphaOff val="0"/>
          </a:schemeClr>
        </a:solidFill>
        <a:ln w="48000" cap="flat" cmpd="thickThin"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en-US" sz="2400" kern="1200" dirty="0"/>
            <a:t>Stimuli that direct motives</a:t>
          </a:r>
        </a:p>
      </dsp:txBody>
      <dsp:txXfrm rot="-5400000">
        <a:off x="2990087" y="1376489"/>
        <a:ext cx="5270582" cy="834230"/>
      </dsp:txXfrm>
    </dsp:sp>
    <dsp:sp modelId="{DB14B01C-1EBC-4C4A-A052-EC22661107A5}">
      <dsp:nvSpPr>
        <dsp:cNvPr id="0" name=""/>
        <dsp:cNvSpPr/>
      </dsp:nvSpPr>
      <dsp:spPr>
        <a:xfrm>
          <a:off x="0" y="1215796"/>
          <a:ext cx="2990088" cy="1155613"/>
        </a:xfrm>
        <a:prstGeom prst="roundRect">
          <a:avLst/>
        </a:prstGeom>
        <a:solidFill>
          <a:schemeClr val="accent3">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rtl="0">
            <a:lnSpc>
              <a:spcPct val="90000"/>
            </a:lnSpc>
            <a:spcBef>
              <a:spcPct val="0"/>
            </a:spcBef>
            <a:spcAft>
              <a:spcPct val="35000"/>
            </a:spcAft>
            <a:buNone/>
          </a:pPr>
          <a:r>
            <a:rPr lang="en-US" sz="3000" b="1" kern="1200" dirty="0"/>
            <a:t>Cues</a:t>
          </a:r>
        </a:p>
      </dsp:txBody>
      <dsp:txXfrm>
        <a:off x="56412" y="1272208"/>
        <a:ext cx="2877264" cy="1042789"/>
      </dsp:txXfrm>
    </dsp:sp>
    <dsp:sp modelId="{887895F4-83F6-4A07-A27A-EA46D2B696FE}">
      <dsp:nvSpPr>
        <dsp:cNvPr id="0" name=""/>
        <dsp:cNvSpPr/>
      </dsp:nvSpPr>
      <dsp:spPr>
        <a:xfrm rot="5400000">
          <a:off x="5185698" y="349140"/>
          <a:ext cx="924490" cy="5315712"/>
        </a:xfrm>
        <a:prstGeom prst="round2SameRect">
          <a:avLst/>
        </a:prstGeom>
        <a:solidFill>
          <a:schemeClr val="accent4">
            <a:tint val="40000"/>
            <a:alpha val="90000"/>
            <a:hueOff val="0"/>
            <a:satOff val="0"/>
            <a:lumOff val="0"/>
            <a:alphaOff val="0"/>
          </a:schemeClr>
        </a:solidFill>
        <a:ln w="48000" cap="flat" cmpd="thickThin"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en-US" sz="2400" kern="1200" dirty="0"/>
            <a:t>Consumer reaction to a drive or cue</a:t>
          </a:r>
        </a:p>
      </dsp:txBody>
      <dsp:txXfrm rot="-5400000">
        <a:off x="2990087" y="2589881"/>
        <a:ext cx="5270582" cy="834230"/>
      </dsp:txXfrm>
    </dsp:sp>
    <dsp:sp modelId="{21C0203A-A01E-4246-8600-5B35BA706106}">
      <dsp:nvSpPr>
        <dsp:cNvPr id="0" name=""/>
        <dsp:cNvSpPr/>
      </dsp:nvSpPr>
      <dsp:spPr>
        <a:xfrm>
          <a:off x="0" y="2429190"/>
          <a:ext cx="2990088" cy="1155613"/>
        </a:xfrm>
        <a:prstGeom prst="roundRect">
          <a:avLst/>
        </a:prstGeom>
        <a:solidFill>
          <a:schemeClr val="accent4">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rtl="0">
            <a:lnSpc>
              <a:spcPct val="90000"/>
            </a:lnSpc>
            <a:spcBef>
              <a:spcPct val="0"/>
            </a:spcBef>
            <a:spcAft>
              <a:spcPct val="35000"/>
            </a:spcAft>
            <a:buNone/>
          </a:pPr>
          <a:r>
            <a:rPr lang="en-US" sz="3000" b="1" kern="1200" dirty="0"/>
            <a:t>Response</a:t>
          </a:r>
        </a:p>
      </dsp:txBody>
      <dsp:txXfrm>
        <a:off x="56412" y="2485602"/>
        <a:ext cx="2877264" cy="1042789"/>
      </dsp:txXfrm>
    </dsp:sp>
    <dsp:sp modelId="{54876645-9130-4C9F-BF9A-38BCFB0FC134}">
      <dsp:nvSpPr>
        <dsp:cNvPr id="0" name=""/>
        <dsp:cNvSpPr/>
      </dsp:nvSpPr>
      <dsp:spPr>
        <a:xfrm rot="5400000">
          <a:off x="5185698" y="1562534"/>
          <a:ext cx="924490" cy="5315712"/>
        </a:xfrm>
        <a:prstGeom prst="round2SameRect">
          <a:avLst/>
        </a:prstGeom>
        <a:solidFill>
          <a:schemeClr val="accent5">
            <a:tint val="40000"/>
            <a:alpha val="90000"/>
            <a:hueOff val="0"/>
            <a:satOff val="0"/>
            <a:lumOff val="0"/>
            <a:alphaOff val="0"/>
          </a:schemeClr>
        </a:solidFill>
        <a:ln w="48000" cap="flat" cmpd="thickThin"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rtl="0">
            <a:lnSpc>
              <a:spcPct val="90000"/>
            </a:lnSpc>
            <a:spcBef>
              <a:spcPct val="0"/>
            </a:spcBef>
            <a:spcAft>
              <a:spcPct val="15000"/>
            </a:spcAft>
            <a:buChar char="•"/>
          </a:pPr>
          <a:r>
            <a:rPr lang="en-US" sz="2400" kern="1200" dirty="0"/>
            <a:t>Increases the likelihood that a response will occur in the future as a result of a cue</a:t>
          </a:r>
        </a:p>
      </dsp:txBody>
      <dsp:txXfrm rot="-5400000">
        <a:off x="2990087" y="3803275"/>
        <a:ext cx="5270582" cy="834230"/>
      </dsp:txXfrm>
    </dsp:sp>
    <dsp:sp modelId="{7F20B836-E1AA-47FC-837C-1B205895E98F}">
      <dsp:nvSpPr>
        <dsp:cNvPr id="0" name=""/>
        <dsp:cNvSpPr/>
      </dsp:nvSpPr>
      <dsp:spPr>
        <a:xfrm>
          <a:off x="0" y="3642584"/>
          <a:ext cx="2990088" cy="1155613"/>
        </a:xfrm>
        <a:prstGeom prst="roundRect">
          <a:avLst/>
        </a:prstGeom>
        <a:solidFill>
          <a:schemeClr val="accent5">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rtl="0">
            <a:lnSpc>
              <a:spcPct val="90000"/>
            </a:lnSpc>
            <a:spcBef>
              <a:spcPct val="0"/>
            </a:spcBef>
            <a:spcAft>
              <a:spcPct val="35000"/>
            </a:spcAft>
            <a:buNone/>
          </a:pPr>
          <a:r>
            <a:rPr lang="en-US" sz="3000" b="1" kern="1200" dirty="0"/>
            <a:t>Reinforcement</a:t>
          </a:r>
        </a:p>
      </dsp:txBody>
      <dsp:txXfrm>
        <a:off x="56412" y="3698996"/>
        <a:ext cx="2877264" cy="10427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CC4B2C-C072-4243-A4FC-BCA0955D39A6}">
      <dsp:nvSpPr>
        <dsp:cNvPr id="0" name=""/>
        <dsp:cNvSpPr/>
      </dsp:nvSpPr>
      <dsp:spPr>
        <a:xfrm>
          <a:off x="0" y="243569"/>
          <a:ext cx="8229600" cy="1069739"/>
        </a:xfrm>
        <a:prstGeom prst="rect">
          <a:avLst/>
        </a:prstGeom>
        <a:solidFill>
          <a:schemeClr val="accent3">
            <a:hueOff val="0"/>
            <a:satOff val="0"/>
            <a:lumOff val="0"/>
            <a:alphaOff val="0"/>
          </a:schemeClr>
        </a:solidFill>
        <a:ln w="48000" cap="flat" cmpd="thickThin"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376" tIns="195072" rIns="341376" bIns="195072" numCol="1" spcCol="1270" anchor="ctr" anchorCtr="0">
          <a:noAutofit/>
        </a:bodyPr>
        <a:lstStyle/>
        <a:p>
          <a:pPr marL="0" lvl="0" indent="0" algn="ctr" defTabSz="2133600" rtl="0">
            <a:lnSpc>
              <a:spcPct val="90000"/>
            </a:lnSpc>
            <a:spcBef>
              <a:spcPct val="0"/>
            </a:spcBef>
            <a:spcAft>
              <a:spcPct val="35000"/>
            </a:spcAft>
            <a:buNone/>
          </a:pPr>
          <a:r>
            <a:rPr lang="en-US" sz="4800" b="1" kern="1200" dirty="0">
              <a:solidFill>
                <a:schemeClr val="bg1"/>
              </a:solidFill>
              <a:effectLst>
                <a:outerShdw blurRad="38100" dist="38100" dir="2700000" algn="tl">
                  <a:srgbClr val="000000"/>
                </a:outerShdw>
              </a:effectLst>
              <a:latin typeface="Times New Roman" pitchFamily="18" charset="0"/>
            </a:rPr>
            <a:t>Involvement</a:t>
          </a:r>
          <a:endParaRPr lang="en-US" sz="4800" kern="1200" dirty="0"/>
        </a:p>
      </dsp:txBody>
      <dsp:txXfrm>
        <a:off x="0" y="243569"/>
        <a:ext cx="8229600" cy="1069739"/>
      </dsp:txXfrm>
    </dsp:sp>
    <dsp:sp modelId="{670A7A92-B12F-40A3-8612-EBD0F7F04CBA}">
      <dsp:nvSpPr>
        <dsp:cNvPr id="0" name=""/>
        <dsp:cNvSpPr/>
      </dsp:nvSpPr>
      <dsp:spPr>
        <a:xfrm>
          <a:off x="0" y="1313309"/>
          <a:ext cx="8229600" cy="3777120"/>
        </a:xfrm>
        <a:prstGeom prst="rect">
          <a:avLst/>
        </a:prstGeom>
        <a:solidFill>
          <a:schemeClr val="accent3">
            <a:tint val="40000"/>
            <a:alpha val="90000"/>
            <a:hueOff val="0"/>
            <a:satOff val="0"/>
            <a:lumOff val="0"/>
            <a:alphaOff val="0"/>
          </a:schemeClr>
        </a:solidFill>
        <a:ln w="48000" cap="flat" cmpd="thickThin"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rtl="0">
            <a:lnSpc>
              <a:spcPct val="90000"/>
            </a:lnSpc>
            <a:spcBef>
              <a:spcPct val="0"/>
            </a:spcBef>
            <a:spcAft>
              <a:spcPct val="15000"/>
            </a:spcAft>
            <a:buChar char="•"/>
          </a:pPr>
          <a:r>
            <a:rPr lang="en-US" sz="3200" kern="1200" dirty="0">
              <a:latin typeface="Calibri" pitchFamily="34" charset="0"/>
            </a:rPr>
            <a:t>Degree of personal relevance that the product or purchase holds for that customer.  </a:t>
          </a:r>
        </a:p>
        <a:p>
          <a:pPr marL="285750" lvl="1" indent="-285750" algn="l" defTabSz="1422400" rtl="0">
            <a:lnSpc>
              <a:spcPct val="90000"/>
            </a:lnSpc>
            <a:spcBef>
              <a:spcPct val="0"/>
            </a:spcBef>
            <a:spcAft>
              <a:spcPct val="15000"/>
            </a:spcAft>
            <a:buChar char="•"/>
          </a:pPr>
          <a:r>
            <a:rPr lang="en-US" sz="3200" kern="1200" dirty="0"/>
            <a:t>High involvement purchases are very important to the consumer</a:t>
          </a:r>
        </a:p>
        <a:p>
          <a:pPr marL="285750" lvl="1" indent="-285750" algn="l" defTabSz="1422400" rtl="0">
            <a:lnSpc>
              <a:spcPct val="90000"/>
            </a:lnSpc>
            <a:spcBef>
              <a:spcPct val="0"/>
            </a:spcBef>
            <a:spcAft>
              <a:spcPct val="15000"/>
            </a:spcAft>
            <a:buChar char="•"/>
          </a:pPr>
          <a:r>
            <a:rPr lang="en-US" sz="3200" kern="1200" dirty="0"/>
            <a:t>Low-involvement hold little relevance, have little perceived risk, and have limited information processing</a:t>
          </a:r>
        </a:p>
      </dsp:txBody>
      <dsp:txXfrm>
        <a:off x="0" y="1313309"/>
        <a:ext cx="8229600" cy="37771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9FE0FD-57E1-4328-BAC2-842A24828EE9}">
      <dsp:nvSpPr>
        <dsp:cNvPr id="0" name=""/>
        <dsp:cNvSpPr/>
      </dsp:nvSpPr>
      <dsp:spPr>
        <a:xfrm>
          <a:off x="0" y="7679"/>
          <a:ext cx="7924800" cy="815490"/>
        </a:xfrm>
        <a:prstGeom prst="roundRect">
          <a:avLst/>
        </a:prstGeom>
        <a:solidFill>
          <a:schemeClr val="accent3">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rtl="0">
            <a:lnSpc>
              <a:spcPct val="90000"/>
            </a:lnSpc>
            <a:spcBef>
              <a:spcPct val="0"/>
            </a:spcBef>
            <a:spcAft>
              <a:spcPct val="35000"/>
            </a:spcAft>
            <a:buNone/>
          </a:pPr>
          <a:r>
            <a:rPr lang="en-US" sz="3400" kern="1200" dirty="0"/>
            <a:t>Central route to persuasion</a:t>
          </a:r>
        </a:p>
      </dsp:txBody>
      <dsp:txXfrm>
        <a:off x="39809" y="47488"/>
        <a:ext cx="7845182" cy="735872"/>
      </dsp:txXfrm>
    </dsp:sp>
    <dsp:sp modelId="{A9BD099A-D7F2-4A7E-BDA7-521107E37297}">
      <dsp:nvSpPr>
        <dsp:cNvPr id="0" name=""/>
        <dsp:cNvSpPr/>
      </dsp:nvSpPr>
      <dsp:spPr>
        <a:xfrm>
          <a:off x="0" y="823169"/>
          <a:ext cx="7924800" cy="932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1612" tIns="43180" rIns="241808" bIns="43180" numCol="1" spcCol="1270" anchor="t" anchorCtr="0">
          <a:noAutofit/>
        </a:bodyPr>
        <a:lstStyle/>
        <a:p>
          <a:pPr marL="228600" lvl="1" indent="-228600" algn="l" defTabSz="1200150" rtl="0">
            <a:lnSpc>
              <a:spcPct val="90000"/>
            </a:lnSpc>
            <a:spcBef>
              <a:spcPct val="0"/>
            </a:spcBef>
            <a:spcAft>
              <a:spcPct val="20000"/>
            </a:spcAft>
            <a:buChar char="•"/>
          </a:pPr>
          <a:r>
            <a:rPr lang="en-US" sz="2700" kern="1200" dirty="0"/>
            <a:t>For high involvement purchases</a:t>
          </a:r>
        </a:p>
        <a:p>
          <a:pPr marL="228600" lvl="1" indent="-228600" algn="l" defTabSz="1200150" rtl="0">
            <a:lnSpc>
              <a:spcPct val="90000"/>
            </a:lnSpc>
            <a:spcBef>
              <a:spcPct val="0"/>
            </a:spcBef>
            <a:spcAft>
              <a:spcPct val="20000"/>
            </a:spcAft>
            <a:buChar char="•"/>
          </a:pPr>
          <a:r>
            <a:rPr lang="en-US" sz="2700" kern="1200" dirty="0"/>
            <a:t>Requires cognitive processing</a:t>
          </a:r>
        </a:p>
      </dsp:txBody>
      <dsp:txXfrm>
        <a:off x="0" y="823169"/>
        <a:ext cx="7924800" cy="932535"/>
      </dsp:txXfrm>
    </dsp:sp>
    <dsp:sp modelId="{20973903-D43B-44FF-98D2-81FEDDBAD5B9}">
      <dsp:nvSpPr>
        <dsp:cNvPr id="0" name=""/>
        <dsp:cNvSpPr/>
      </dsp:nvSpPr>
      <dsp:spPr>
        <a:xfrm>
          <a:off x="0" y="1755704"/>
          <a:ext cx="7924800" cy="815490"/>
        </a:xfrm>
        <a:prstGeom prst="roundRect">
          <a:avLst/>
        </a:prstGeom>
        <a:solidFill>
          <a:schemeClr val="accent3">
            <a:hueOff val="-13803598"/>
            <a:satOff val="-36385"/>
            <a:lumOff val="-9412"/>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rtl="0">
            <a:lnSpc>
              <a:spcPct val="90000"/>
            </a:lnSpc>
            <a:spcBef>
              <a:spcPct val="0"/>
            </a:spcBef>
            <a:spcAft>
              <a:spcPct val="35000"/>
            </a:spcAft>
            <a:buNone/>
          </a:pPr>
          <a:r>
            <a:rPr lang="en-US" sz="3400" kern="1200" dirty="0"/>
            <a:t>Peripheral route to persuasion</a:t>
          </a:r>
        </a:p>
      </dsp:txBody>
      <dsp:txXfrm>
        <a:off x="39809" y="1795513"/>
        <a:ext cx="7845182" cy="735872"/>
      </dsp:txXfrm>
    </dsp:sp>
    <dsp:sp modelId="{A38F552F-876A-4647-ABD2-46911B89ECDE}">
      <dsp:nvSpPr>
        <dsp:cNvPr id="0" name=""/>
        <dsp:cNvSpPr/>
      </dsp:nvSpPr>
      <dsp:spPr>
        <a:xfrm>
          <a:off x="0" y="2571194"/>
          <a:ext cx="7924800" cy="1794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1612" tIns="43180" rIns="241808" bIns="43180" numCol="1" spcCol="1270" anchor="t" anchorCtr="0">
          <a:noAutofit/>
        </a:bodyPr>
        <a:lstStyle/>
        <a:p>
          <a:pPr marL="228600" lvl="1" indent="-228600" algn="l" defTabSz="1200150" rtl="0">
            <a:lnSpc>
              <a:spcPct val="90000"/>
            </a:lnSpc>
            <a:spcBef>
              <a:spcPct val="0"/>
            </a:spcBef>
            <a:spcAft>
              <a:spcPct val="20000"/>
            </a:spcAft>
            <a:buChar char="•"/>
          </a:pPr>
          <a:r>
            <a:rPr lang="en-US" sz="2700" kern="1200" dirty="0"/>
            <a:t>Low involvement</a:t>
          </a:r>
        </a:p>
        <a:p>
          <a:pPr marL="228600" lvl="1" indent="-228600" algn="l" defTabSz="1200150" rtl="0">
            <a:lnSpc>
              <a:spcPct val="90000"/>
            </a:lnSpc>
            <a:spcBef>
              <a:spcPct val="0"/>
            </a:spcBef>
            <a:spcAft>
              <a:spcPct val="20000"/>
            </a:spcAft>
            <a:buChar char="•"/>
          </a:pPr>
          <a:r>
            <a:rPr lang="en-US" sz="2700" kern="1200" dirty="0"/>
            <a:t>Consumer less motivated to think</a:t>
          </a:r>
        </a:p>
        <a:p>
          <a:pPr marL="228600" lvl="1" indent="-228600" algn="l" defTabSz="1200150" rtl="0">
            <a:lnSpc>
              <a:spcPct val="90000"/>
            </a:lnSpc>
            <a:spcBef>
              <a:spcPct val="0"/>
            </a:spcBef>
            <a:spcAft>
              <a:spcPct val="20000"/>
            </a:spcAft>
            <a:buChar char="•"/>
          </a:pPr>
          <a:r>
            <a:rPr lang="en-US" sz="2700" kern="1200" dirty="0"/>
            <a:t>Learning through repetition, visual cues, and holistic perception</a:t>
          </a:r>
        </a:p>
      </dsp:txBody>
      <dsp:txXfrm>
        <a:off x="0" y="2571194"/>
        <a:ext cx="7924800" cy="179469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3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832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833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833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501310A-4501-48BB-9F4E-E89BEEA77380}" type="slidenum">
              <a:rPr lang="en-US"/>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53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853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853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853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53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853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648B630-5FA3-4384-8FFF-495E04926548}"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47784C-9336-4119-A8B9-A08A706AFDA9}" type="slidenum">
              <a:rPr lang="en-US"/>
              <a:pPr/>
              <a:t>1</a:t>
            </a:fld>
            <a:endParaRPr lang="en-US"/>
          </a:p>
        </p:txBody>
      </p:sp>
      <p:sp>
        <p:nvSpPr>
          <p:cNvPr id="186370" name="Rectangle 2"/>
          <p:cNvSpPr>
            <a:spLocks noGrp="1" noRot="1" noChangeAspect="1" noChangeArrowheads="1" noTextEdit="1"/>
          </p:cNvSpPr>
          <p:nvPr>
            <p:ph type="sldImg"/>
          </p:nvPr>
        </p:nvSpPr>
        <p:spPr>
          <a:ln/>
        </p:spPr>
      </p:sp>
      <p:sp>
        <p:nvSpPr>
          <p:cNvPr id="186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Think about the advertisements for these ads.  The smiling people and music.</a:t>
            </a:r>
          </a:p>
        </p:txBody>
      </p:sp>
      <p:sp>
        <p:nvSpPr>
          <p:cNvPr id="583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2F0D79-63E3-4FE6-9509-46CE138BA750}" type="slidenum">
              <a:rPr lang="en-US" smtClean="0"/>
              <a:pPr fontAlgn="base">
                <a:spcBef>
                  <a:spcPct val="0"/>
                </a:spcBef>
                <a:spcAft>
                  <a:spcPct val="0"/>
                </a:spcAft>
                <a:defRPr/>
              </a:pPr>
              <a:t>17</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140F89-1700-47DF-9C1A-4D7F09DDA1BE}" type="slidenum">
              <a:rPr lang="en-US"/>
              <a:pPr/>
              <a:t>18</a:t>
            </a:fld>
            <a:endParaRPr lang="en-US"/>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pPr eaLnBrk="1" hangingPunct="1">
              <a:spcBef>
                <a:spcPct val="0"/>
              </a:spcBef>
            </a:pPr>
            <a:r>
              <a:rPr lang="en-US" dirty="0"/>
              <a:t>For the association between the unconditioned and the conditioned stimuli to become strong, the exposure to the pairing must be repeated.  In addition, the </a:t>
            </a:r>
            <a:r>
              <a:rPr lang="en-US" b="1" dirty="0"/>
              <a:t>repetition</a:t>
            </a:r>
            <a:r>
              <a:rPr lang="en-US" dirty="0"/>
              <a:t> is important so that the association is remembered by the subject.  Of course, too much repetition can also be a problem.  Think of the ad you have just seen so many times you feel like you can’t stand to see it again.  This advertising wear out can be a big problem for advertisers, which is why they change their ads frequently. How are songs in ads an example of classical conditioning?</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9618AA-CF76-4AAA-ABDC-A48BFDAFF00B}" type="slidenum">
              <a:rPr lang="en-US"/>
              <a:pPr/>
              <a:t>22</a:t>
            </a:fld>
            <a:endParaRPr lang="en-US"/>
          </a:p>
        </p:txBody>
      </p:sp>
      <p:sp>
        <p:nvSpPr>
          <p:cNvPr id="199682" name="Rectangle 2"/>
          <p:cNvSpPr>
            <a:spLocks noGrp="1" noRot="1" noChangeAspect="1" noChangeArrowheads="1" noTextEdit="1"/>
          </p:cNvSpPr>
          <p:nvPr>
            <p:ph type="sldImg"/>
          </p:nvPr>
        </p:nvSpPr>
        <p:spPr>
          <a:ln/>
        </p:spPr>
      </p:sp>
      <p:sp>
        <p:nvSpPr>
          <p:cNvPr id="199683" name="Rectangle 3"/>
          <p:cNvSpPr>
            <a:spLocks noGrp="1" noChangeArrowheads="1"/>
          </p:cNvSpPr>
          <p:nvPr>
            <p:ph type="body" idx="1"/>
          </p:nvPr>
        </p:nvSpPr>
        <p:spPr/>
        <p:txBody>
          <a:bodyPr/>
          <a:lstStyle/>
          <a:p>
            <a:r>
              <a:rPr lang="en-US" b="1" dirty="0"/>
              <a:t>Stimulus generalization </a:t>
            </a:r>
            <a:r>
              <a:rPr lang="en-US" dirty="0"/>
              <a:t>is when a consumer applies a conditioned response to a stimulus that is not the same but is similar to a conditioned stimuli.  An example you might recognize is when we react to someone in a certain way because they remind us of someone we know and have interacted with before.  Stimulus generalization can be helpful as marketers extend their product line, product form, and product category. </a:t>
            </a:r>
            <a:r>
              <a:rPr lang="en-US" sz="1200" kern="1200" dirty="0">
                <a:solidFill>
                  <a:schemeClr val="tx1"/>
                </a:solidFill>
                <a:latin typeface="Arial" charset="0"/>
                <a:ea typeface="+mn-ea"/>
                <a:cs typeface="+mn-cs"/>
              </a:rPr>
              <a:t>Example: Duracell and</a:t>
            </a:r>
          </a:p>
          <a:p>
            <a:r>
              <a:rPr lang="en-US" sz="1200" kern="1200" dirty="0">
                <a:solidFill>
                  <a:schemeClr val="tx1"/>
                </a:solidFill>
                <a:latin typeface="Arial" charset="0"/>
                <a:ea typeface="+mn-ea"/>
                <a:cs typeface="+mn-cs"/>
              </a:rPr>
              <a:t>Eveready played very similar advertisements, much to the confusion of consumers. </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D90BD2-4274-4141-AB93-DD1FF92219EF}" type="slidenum">
              <a:rPr lang="en-US"/>
              <a:pPr/>
              <a:t>23</a:t>
            </a:fld>
            <a:endParaRPr lang="en-US"/>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392795-6743-4306-92AB-7017ABDE89CD}" type="slidenum">
              <a:rPr lang="en-US"/>
              <a:pPr/>
              <a:t>28</a:t>
            </a:fld>
            <a:endParaRPr lang="en-US"/>
          </a:p>
        </p:txBody>
      </p:sp>
      <p:sp>
        <p:nvSpPr>
          <p:cNvPr id="201730" name="Rectangle 2"/>
          <p:cNvSpPr>
            <a:spLocks noGrp="1" noRot="1" noChangeAspect="1" noChangeArrowheads="1" noTextEdit="1"/>
          </p:cNvSpPr>
          <p:nvPr>
            <p:ph type="sldImg"/>
          </p:nvPr>
        </p:nvSpPr>
        <p:spPr>
          <a:ln/>
        </p:spPr>
      </p:sp>
      <p:sp>
        <p:nvSpPr>
          <p:cNvPr id="201731"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a:t>Stimulus discrimination </a:t>
            </a:r>
            <a:r>
              <a:rPr lang="en-US" dirty="0"/>
              <a:t>is closely linked to the concept of positioning.  Marketers want you to think of their product differently than the rest when you are looking at the shelf in the grocery store.  Using the example of the brand Tylenol, the manufacturer would want you to know that it is superior to the store brand.</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3723A0-1199-41DA-8320-EA571EB542AA}" type="slidenum">
              <a:rPr lang="en-US"/>
              <a:pPr/>
              <a:t>31</a:t>
            </a:fld>
            <a:endParaRPr lang="en-US"/>
          </a:p>
        </p:txBody>
      </p:sp>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a:t>Instrumental conditioning </a:t>
            </a:r>
            <a:r>
              <a:rPr lang="en-US" dirty="0"/>
              <a:t>also requires a link between a stimulus and a response.  The difference between this and classical conditioning is that the learned response is the one that is most satisfactory of responses.  The famous psychologist B.F. Skinner is associated with this type of conditioning.  He pointed out that learning occurs based on rewards.  Through trial and error, consumers learn which behaviors lead to rewards and which do not.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The two types of reinforcement are positive and negative.  It is important to realize that both of these influence responses.  </a:t>
            </a:r>
            <a:r>
              <a:rPr lang="en-US" b="1" dirty="0"/>
              <a:t>Positive reinforcement </a:t>
            </a:r>
            <a:r>
              <a:rPr lang="en-US" dirty="0"/>
              <a:t>is a good thing that happens which rewards a behavior – going to the gym made you feel good so you go every other day.  A negative outcome is a bad thing that happens which encourages a behavior.  You ate a donut every morning for breakfast so gained a lot of weight over the past week.  This causes you to go to the gym every other day and to stop eating donuts.  </a:t>
            </a:r>
          </a:p>
          <a:p>
            <a:endParaRPr lang="en-US" dirty="0"/>
          </a:p>
        </p:txBody>
      </p:sp>
      <p:sp>
        <p:nvSpPr>
          <p:cNvPr id="4" name="Slide Number Placeholder 3"/>
          <p:cNvSpPr>
            <a:spLocks noGrp="1"/>
          </p:cNvSpPr>
          <p:nvPr>
            <p:ph type="sldNum" sz="quarter" idx="10"/>
          </p:nvPr>
        </p:nvSpPr>
        <p:spPr/>
        <p:txBody>
          <a:bodyPr/>
          <a:lstStyle/>
          <a:p>
            <a:fld id="{8648B630-5FA3-4384-8FFF-495E04926548}" type="slidenum">
              <a:rPr lang="en-US" smtClean="0"/>
              <a:pPr/>
              <a:t>32</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F77ECE-D1AD-4A5C-8AE5-6C03684E99B1}" type="slidenum">
              <a:rPr lang="en-US"/>
              <a:pPr/>
              <a:t>33</a:t>
            </a:fld>
            <a:endParaRPr lang="en-US"/>
          </a:p>
        </p:txBody>
      </p:sp>
      <p:sp>
        <p:nvSpPr>
          <p:cNvPr id="204802" name="Rectangle 2"/>
          <p:cNvSpPr>
            <a:spLocks noGrp="1" noRot="1" noChangeAspect="1" noChangeArrowheads="1" noTextEdit="1"/>
          </p:cNvSpPr>
          <p:nvPr>
            <p:ph type="sldImg"/>
          </p:nvPr>
        </p:nvSpPr>
        <p:spPr>
          <a:ln/>
        </p:spPr>
      </p:sp>
      <p:sp>
        <p:nvSpPr>
          <p:cNvPr id="204803"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Here is a model of </a:t>
            </a:r>
            <a:r>
              <a:rPr lang="en-US" b="1" dirty="0"/>
              <a:t>instrumental conditioning</a:t>
            </a:r>
            <a:r>
              <a:rPr lang="en-US" dirty="0"/>
              <a:t>.  You can see this consumer tried on four brands.  The first three brands ended with no rewards – they simply did not fit.  The final brand, Brand D gave the consumer the reward of a perfect fit.  The consumer has learned that these jeans are a good fit and will likely repeat this behavior the next time they are in the stimulus situation of needing good-looking jeans.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95B5BB-FA9F-4959-BDAD-8B0FE0759B99}" type="slidenum">
              <a:rPr lang="en-US"/>
              <a:pPr/>
              <a:t>34</a:t>
            </a:fld>
            <a:endParaRPr lang="en-US"/>
          </a:p>
        </p:txBody>
      </p:sp>
      <p:sp>
        <p:nvSpPr>
          <p:cNvPr id="205826" name="Rectangle 2"/>
          <p:cNvSpPr>
            <a:spLocks noGrp="1" noRot="1" noChangeAspect="1" noChangeArrowheads="1" noTextEdit="1"/>
          </p:cNvSpPr>
          <p:nvPr>
            <p:ph type="sldImg"/>
          </p:nvPr>
        </p:nvSpPr>
        <p:spPr>
          <a:ln/>
        </p:spPr>
      </p:sp>
      <p:sp>
        <p:nvSpPr>
          <p:cNvPr id="205827" name="Rectangle 3"/>
          <p:cNvSpPr>
            <a:spLocks noGrp="1" noChangeArrowheads="1"/>
          </p:cNvSpPr>
          <p:nvPr>
            <p:ph type="body" idx="1"/>
          </p:nvPr>
        </p:nvSpPr>
        <p:spPr/>
        <p:txBody>
          <a:bodyPr/>
          <a:lstStyle/>
          <a:p>
            <a:pPr eaLnBrk="1" hangingPunct="1">
              <a:spcBef>
                <a:spcPct val="0"/>
              </a:spcBef>
            </a:pPr>
            <a:r>
              <a:rPr lang="en-US" dirty="0"/>
              <a:t>These are four applications of instrumental conditioning that are used by marketers.  </a:t>
            </a:r>
            <a:r>
              <a:rPr lang="en-US" b="1" dirty="0"/>
              <a:t>Customer satisfaction </a:t>
            </a:r>
            <a:r>
              <a:rPr lang="en-US" dirty="0"/>
              <a:t>means that each time the customer has an experience with the product or company, there has been positive reinforcement.  This is the reason relationship marketing is so important.  </a:t>
            </a:r>
          </a:p>
          <a:p>
            <a:pPr eaLnBrk="1" hangingPunct="1">
              <a:spcBef>
                <a:spcPct val="0"/>
              </a:spcBef>
            </a:pPr>
            <a:r>
              <a:rPr lang="en-US" b="1" dirty="0"/>
              <a:t>Reinforcement schedules </a:t>
            </a:r>
            <a:r>
              <a:rPr lang="en-US" dirty="0"/>
              <a:t>can vary.  They can be total (or continuous) reinforcement, systemic (fixed ratio) reinforcement, or a random (variable ratio) reinforcement schedule.  Marketers will often used random reinforcement as a bonus for the customer and fixed reinforcement as loyalty points or rewards.  </a:t>
            </a:r>
            <a:r>
              <a:rPr lang="en-US" b="1" dirty="0"/>
              <a:t>Shaping</a:t>
            </a:r>
            <a:r>
              <a:rPr lang="en-US" dirty="0"/>
              <a:t> occurs by having the reinforcement BEFORE the behavior occurs.  In this situation, the consumer can be given the offer of a reward before they actually make their decision and purchase a product.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 order to illustrate the two approaches in terms of consumer behavior, let us take an example. A new detergent + starch combination gel is launched by Hindustan </a:t>
            </a:r>
            <a:r>
              <a:rPr lang="en-US" dirty="0" err="1"/>
              <a:t>Uniliver</a:t>
            </a:r>
            <a:r>
              <a:rPr lang="en-US" dirty="0"/>
              <a:t> Ltd. It is specially developed for cotton clothes, and the USP of the product is that it does not only clean them but also applies starch on them, making them clean and crisp after application.</a:t>
            </a:r>
          </a:p>
          <a:p>
            <a:endParaRPr lang="en-US" dirty="0"/>
          </a:p>
          <a:p>
            <a:r>
              <a:rPr lang="en-US" dirty="0"/>
              <a:t>Classical Conditioning: A person who is loyal to HUL and buys many of their brands as he finds them to be of quality, would also buy this new product (stimulus generalization).</a:t>
            </a:r>
          </a:p>
          <a:p>
            <a:endParaRPr lang="en-US" dirty="0"/>
          </a:p>
          <a:p>
            <a:r>
              <a:rPr lang="en-US" dirty="0"/>
              <a:t>Operant Conditioning: HUL decides to give free samples in small 25 gm pouches, with products like </a:t>
            </a:r>
            <a:r>
              <a:rPr lang="en-US" dirty="0" err="1"/>
              <a:t>Lux</a:t>
            </a:r>
            <a:r>
              <a:rPr lang="en-US" dirty="0"/>
              <a:t>, </a:t>
            </a:r>
            <a:r>
              <a:rPr lang="en-US" dirty="0" err="1"/>
              <a:t>Peposodent</a:t>
            </a:r>
            <a:r>
              <a:rPr lang="en-US" dirty="0"/>
              <a:t> etc. The person who buy a </a:t>
            </a:r>
            <a:r>
              <a:rPr lang="en-US" dirty="0" err="1"/>
              <a:t>Lux</a:t>
            </a:r>
            <a:r>
              <a:rPr lang="en-US" dirty="0"/>
              <a:t> or a </a:t>
            </a:r>
            <a:r>
              <a:rPr lang="en-US" dirty="0" err="1"/>
              <a:t>Pepsodent</a:t>
            </a:r>
            <a:r>
              <a:rPr lang="en-US" dirty="0"/>
              <a:t>, would get a sachet of this new product free; he would try it and if he finds it satisfying, he would desire buying a larger quantity pack to be used regularly (positive reinforcement).</a:t>
            </a:r>
          </a:p>
          <a:p>
            <a:endParaRPr lang="en-US" dirty="0"/>
          </a:p>
        </p:txBody>
      </p:sp>
      <p:sp>
        <p:nvSpPr>
          <p:cNvPr id="4" name="Slide Number Placeholder 3"/>
          <p:cNvSpPr>
            <a:spLocks noGrp="1"/>
          </p:cNvSpPr>
          <p:nvPr>
            <p:ph type="sldNum" sz="quarter" idx="10"/>
          </p:nvPr>
        </p:nvSpPr>
        <p:spPr/>
        <p:txBody>
          <a:bodyPr/>
          <a:lstStyle/>
          <a:p>
            <a:fld id="{8648B630-5FA3-4384-8FFF-495E04926548}" type="slidenum">
              <a:rPr lang="en-US" smtClean="0"/>
              <a:pPr/>
              <a:t>35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54A43F-FE94-498E-8C26-77B7DDB8AA87}" type="slidenum">
              <a:rPr lang="en-US"/>
              <a:pPr/>
              <a:t>4</a:t>
            </a:fld>
            <a:endParaRPr lang="en-US"/>
          </a:p>
        </p:txBody>
      </p:sp>
      <p:sp>
        <p:nvSpPr>
          <p:cNvPr id="188418" name="Rectangle 2"/>
          <p:cNvSpPr>
            <a:spLocks noGrp="1" noRot="1" noChangeAspect="1" noChangeArrowheads="1" noTextEdit="1"/>
          </p:cNvSpPr>
          <p:nvPr>
            <p:ph type="sldImg"/>
          </p:nvPr>
        </p:nvSpPr>
        <p:spPr>
          <a:ln/>
        </p:spPr>
      </p:sp>
      <p:sp>
        <p:nvSpPr>
          <p:cNvPr id="18841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This definition of</a:t>
            </a:r>
            <a:r>
              <a:rPr lang="en-US" b="1" dirty="0"/>
              <a:t> learning </a:t>
            </a:r>
            <a:r>
              <a:rPr lang="en-US" dirty="0"/>
              <a:t>can be looked at more specifically.  It is important to realize that it is a process, that it changes over time as new knowledge and experiences are gained by the consumer.  New knowledge and experience serve as feedback to the consumer and will influence their future behavior.</a:t>
            </a:r>
          </a:p>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AC1D57-01DF-4620-B238-5D70407314A3}" type="slidenum">
              <a:rPr lang="en-US"/>
              <a:pPr/>
              <a:t>36</a:t>
            </a:fld>
            <a:endParaRPr lang="en-US"/>
          </a:p>
        </p:txBody>
      </p:sp>
      <p:sp>
        <p:nvSpPr>
          <p:cNvPr id="206850" name="Rectangle 2"/>
          <p:cNvSpPr>
            <a:spLocks noGrp="1" noRot="1" noChangeAspect="1" noChangeArrowheads="1" noTextEdit="1"/>
          </p:cNvSpPr>
          <p:nvPr>
            <p:ph type="sldImg"/>
          </p:nvPr>
        </p:nvSpPr>
        <p:spPr>
          <a:ln/>
        </p:spPr>
      </p:sp>
      <p:sp>
        <p:nvSpPr>
          <p:cNvPr id="206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277D5D-F06C-4DD0-9F5E-B9DF890C26C3}" type="slidenum">
              <a:rPr lang="en-US"/>
              <a:pPr/>
              <a:t>37</a:t>
            </a:fld>
            <a:endParaRPr lang="en-US"/>
          </a:p>
        </p:txBody>
      </p:sp>
      <p:sp>
        <p:nvSpPr>
          <p:cNvPr id="207874" name="Rectangle 2"/>
          <p:cNvSpPr>
            <a:spLocks noGrp="1" noRot="1" noChangeAspect="1" noChangeArrowheads="1" noTextEdit="1"/>
          </p:cNvSpPr>
          <p:nvPr>
            <p:ph type="sldImg"/>
          </p:nvPr>
        </p:nvSpPr>
        <p:spPr>
          <a:ln/>
        </p:spPr>
      </p:sp>
      <p:sp>
        <p:nvSpPr>
          <p:cNvPr id="207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a:t>This is a move away from the behavioral learning theories of classical and operant conditioning.  </a:t>
            </a:r>
            <a:r>
              <a:rPr lang="en-US" b="1" dirty="0"/>
              <a:t>Cognitive learning </a:t>
            </a:r>
            <a:r>
              <a:rPr lang="en-US" dirty="0"/>
              <a:t>focuses on problem solving and consumer thinking.  It is closely tied to information processing and how consumers store, retain, and retrieve information.</a:t>
            </a:r>
          </a:p>
        </p:txBody>
      </p:sp>
      <p:sp>
        <p:nvSpPr>
          <p:cNvPr id="696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3C38948-AC93-4E1D-AC33-BB137B4EF9C5}" type="slidenum">
              <a:rPr lang="en-US" smtClean="0"/>
              <a:pPr fontAlgn="base">
                <a:spcBef>
                  <a:spcPct val="0"/>
                </a:spcBef>
                <a:spcAft>
                  <a:spcPct val="0"/>
                </a:spcAft>
                <a:defRPr/>
              </a:pPr>
              <a:t>38</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09AE93-DD77-4737-A6BB-A43C30732D4E}" type="slidenum">
              <a:rPr lang="en-US"/>
              <a:pPr/>
              <a:t>39</a:t>
            </a:fld>
            <a:endParaRPr lang="en-US"/>
          </a:p>
        </p:txBody>
      </p:sp>
      <p:sp>
        <p:nvSpPr>
          <p:cNvPr id="212994" name="Rectangle 2"/>
          <p:cNvSpPr>
            <a:spLocks noGrp="1" noRot="1" noChangeAspect="1" noChangeArrowheads="1" noTextEdit="1"/>
          </p:cNvSpPr>
          <p:nvPr>
            <p:ph type="sldImg"/>
          </p:nvPr>
        </p:nvSpPr>
        <p:spPr>
          <a:ln/>
        </p:spPr>
      </p:sp>
      <p:sp>
        <p:nvSpPr>
          <p:cNvPr id="212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4C1E1B-92A6-4309-8639-7B9C8B02F25B}" type="slidenum">
              <a:rPr lang="en-US"/>
              <a:pPr/>
              <a:t>40</a:t>
            </a:fld>
            <a:endParaRPr lang="en-US"/>
          </a:p>
        </p:txBody>
      </p:sp>
      <p:sp>
        <p:nvSpPr>
          <p:cNvPr id="209922" name="Rectangle 2"/>
          <p:cNvSpPr>
            <a:spLocks noGrp="1" noRot="1" noChangeAspect="1" noChangeArrowheads="1" noTextEdit="1"/>
          </p:cNvSpPr>
          <p:nvPr>
            <p:ph type="sldImg"/>
          </p:nvPr>
        </p:nvSpPr>
        <p:spPr>
          <a:ln/>
        </p:spPr>
      </p:sp>
      <p:sp>
        <p:nvSpPr>
          <p:cNvPr id="2099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15E791-03B3-42E6-96D1-1B487C3D6104}" type="slidenum">
              <a:rPr lang="en-US"/>
              <a:pPr/>
              <a:t>41</a:t>
            </a:fld>
            <a:endParaRPr lang="en-US"/>
          </a:p>
        </p:txBody>
      </p:sp>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p:txBody>
          <a:bodyPr/>
          <a:lstStyle/>
          <a:p>
            <a:pPr eaLnBrk="1" hangingPunct="1">
              <a:spcBef>
                <a:spcPct val="0"/>
              </a:spcBef>
            </a:pPr>
            <a:r>
              <a:rPr lang="en-US" dirty="0"/>
              <a:t>The large blocks in this process are the three places where a consumer will store information before processing.  The </a:t>
            </a:r>
            <a:r>
              <a:rPr lang="en-US" b="1" dirty="0"/>
              <a:t>sensory store </a:t>
            </a:r>
            <a:r>
              <a:rPr lang="en-US" dirty="0"/>
              <a:t>is very short term; it is where an image or sound will last for just a few minutes and then be forgotten.  The </a:t>
            </a:r>
            <a:r>
              <a:rPr lang="en-US" b="1" dirty="0"/>
              <a:t>short-term store </a:t>
            </a:r>
            <a:r>
              <a:rPr lang="en-US" dirty="0"/>
              <a:t>is the stage where information is processed.  Similarly to the sensory store, it is just held for a brief time.  Information will move, through encoding, to the </a:t>
            </a:r>
            <a:r>
              <a:rPr lang="en-US" b="1" dirty="0"/>
              <a:t>long-term store</a:t>
            </a:r>
            <a:r>
              <a:rPr lang="en-US" dirty="0"/>
              <a:t>.  Information here can last for relatively extended periods of time. </a:t>
            </a:r>
            <a:r>
              <a:rPr lang="en-US" b="1" dirty="0"/>
              <a:t>Rehearsal, encoding</a:t>
            </a:r>
            <a:r>
              <a:rPr lang="en-US" dirty="0"/>
              <a:t>, and </a:t>
            </a:r>
            <a:r>
              <a:rPr lang="en-US" b="1" dirty="0"/>
              <a:t>retrieval</a:t>
            </a:r>
            <a:r>
              <a:rPr lang="en-US" dirty="0"/>
              <a:t> move information from one place to the next.  Rehearsal can be done either by repeating the information or relating it to other data.  If held long enough, the information can be encoded, or given a word or visual image to represent the object.  Retention, though not shown on this process chart, describes what happens with the information in long-term storage.  As it is retained, it is constantly organized and reorganized.  Finally, retrieval, the last stage of our process, describes how we recover information.  Situational cues are the most common reason to retrieve information.</a:t>
            </a:r>
          </a:p>
          <a:p>
            <a:r>
              <a:rPr lang="en-US" sz="1200" kern="1200" dirty="0">
                <a:solidFill>
                  <a:schemeClr val="tx1"/>
                </a:solidFill>
                <a:latin typeface="Arial" charset="0"/>
                <a:ea typeface="+mn-ea"/>
                <a:cs typeface="+mn-cs"/>
              </a:rPr>
              <a:t>A person watches an advertisement for a brand (sensory memory). When he pays attention to the advertisement, it moves to his short-term memory. The inputs are processed here in the short-term memory, and if it is found to be of relevance and interest, it moves to the long-term memory. The inputs could relate to the brand name, sign or logo, symbol, features, attributes, price, celebrity endorsing it, the message content, the jingle and the music etc. On the other hand, if the consumer lacks relevance and interest for the product, the information input would be scrapped off and forgotten. Many a times, a consumer also faces a clutter, in terms of being exposed to too many stimuli at the same time. This amounts to an information overload, and here, a person uses his discretion as to whether to retain it or let it go. Once the person decides to retain it, he rehearses it within himself mentally, by forming images and associating the cues related to it (rehearsal); it is then that the information moves into long term memory. He may also evaluate the information for better comprehension (elaborative rehearsal).</a:t>
            </a:r>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a:t>Recognition</a:t>
            </a:r>
            <a:r>
              <a:rPr lang="en-US" dirty="0"/>
              <a:t> and </a:t>
            </a:r>
            <a:r>
              <a:rPr lang="en-US" b="1" dirty="0"/>
              <a:t>recall</a:t>
            </a:r>
            <a:r>
              <a:rPr lang="en-US" dirty="0"/>
              <a:t> tests determine whether consumers remember seeing an ad and the extent to which they can recall the </a:t>
            </a:r>
            <a:r>
              <a:rPr lang="en-US" dirty="0" err="1"/>
              <a:t>ad.</a:t>
            </a:r>
            <a:r>
              <a:rPr lang="en-US" dirty="0"/>
              <a:t>  The researcher can use aided recall, which would rely on recognition as opposed to unaided recall.  There are a number of services which conduct these tests, including Starch Research</a:t>
            </a:r>
          </a:p>
        </p:txBody>
      </p:sp>
      <p:sp>
        <p:nvSpPr>
          <p:cNvPr id="809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A15869C-38CD-4D83-BDCE-BB1140C8D547}" type="slidenum">
              <a:rPr lang="en-US" smtClean="0"/>
              <a:pPr fontAlgn="base">
                <a:spcBef>
                  <a:spcPct val="0"/>
                </a:spcBef>
                <a:spcAft>
                  <a:spcPct val="0"/>
                </a:spcAft>
                <a:defRPr/>
              </a:pPr>
              <a:t>42</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a:t>Involvement</a:t>
            </a:r>
            <a:r>
              <a:rPr lang="en-US"/>
              <a:t> is focused on the personal relevance a product holds for an individual.  Understanding whether a product is high or low involvement helps the marketer with all aspects of their planning and strategy.</a:t>
            </a:r>
          </a:p>
        </p:txBody>
      </p:sp>
      <p:sp>
        <p:nvSpPr>
          <p:cNvPr id="757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66BA245-C40F-4834-BC74-7E63C65A5574}" type="slidenum">
              <a:rPr lang="en-US" smtClean="0"/>
              <a:pPr fontAlgn="base">
                <a:spcBef>
                  <a:spcPct val="0"/>
                </a:spcBef>
                <a:spcAft>
                  <a:spcPct val="0"/>
                </a:spcAft>
                <a:defRPr/>
              </a:pPr>
              <a:t>44</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Marketers want consumers to be</a:t>
            </a:r>
            <a:r>
              <a:rPr lang="en-US" b="1"/>
              <a:t> involved </a:t>
            </a:r>
            <a:r>
              <a:rPr lang="en-US"/>
              <a:t>with their brands and products.  Advertisers are always searching for ways to do this, including the list on this slide.  Product placement is also helpful in building involvement with a certain product.</a:t>
            </a:r>
          </a:p>
        </p:txBody>
      </p:sp>
      <p:sp>
        <p:nvSpPr>
          <p:cNvPr id="778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81743E1-042A-4102-A144-74819CD2B567}" type="slidenum">
              <a:rPr lang="en-US" smtClean="0"/>
              <a:pPr fontAlgn="base">
                <a:spcBef>
                  <a:spcPct val="0"/>
                </a:spcBef>
                <a:spcAft>
                  <a:spcPct val="0"/>
                </a:spcAft>
                <a:defRPr/>
              </a:pPr>
              <a:t>45</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When a product is of high importance, a consumer is likely to think through the advertising and examine details and information.  This is the </a:t>
            </a:r>
            <a:r>
              <a:rPr lang="en-US" b="1"/>
              <a:t>central route </a:t>
            </a:r>
            <a:r>
              <a:rPr lang="en-US"/>
              <a:t>to persuasion. On the other hand, if the purchase is lower involvement, the consumer is more likely to be persuaded by music, pictures, and short slogans in the ads.  This is the </a:t>
            </a:r>
            <a:r>
              <a:rPr lang="en-US" b="1"/>
              <a:t>peripheral route </a:t>
            </a:r>
            <a:r>
              <a:rPr lang="en-US"/>
              <a:t>to persuasion, which we often see for low-involvement products, especially on television advertising.</a:t>
            </a:r>
          </a:p>
        </p:txBody>
      </p:sp>
      <p:sp>
        <p:nvSpPr>
          <p:cNvPr id="788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DC25EE2-BFB7-4AFE-B127-CECCEC57E367}" type="slidenum">
              <a:rPr lang="en-US" smtClean="0"/>
              <a:pPr fontAlgn="base">
                <a:spcBef>
                  <a:spcPct val="0"/>
                </a:spcBef>
                <a:spcAft>
                  <a:spcPct val="0"/>
                </a:spcAft>
                <a:defRPr/>
              </a:pPr>
              <a:t>46</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747C18-01CF-422F-9099-2FC68B0AB41D}" type="slidenum">
              <a:rPr lang="en-US"/>
              <a:pPr/>
              <a:t>5</a:t>
            </a:fld>
            <a:endParaRPr lang="en-US"/>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a:t>Most of you know whether you tend to be more right or left brain.  The ad on the next slide pokes fun at </a:t>
            </a:r>
            <a:r>
              <a:rPr lang="en-US" b="1" dirty="0" err="1"/>
              <a:t>hemispheral</a:t>
            </a:r>
            <a:r>
              <a:rPr lang="en-US" b="1" dirty="0"/>
              <a:t> lateralization </a:t>
            </a:r>
            <a:r>
              <a:rPr lang="en-US" dirty="0"/>
              <a:t>but makes the point that many products and services have to appeal to both sides of the brain.  There are researchers who prove that learning occurs in a passive way from watching television.  A consumer sees an ad and it is absorbed and processed by the right brain.  Through repeated exposure, the consumer could in fact purchase the product without even having a change in their attitude.  This contradicts the models we saw in an earlier slide where changes in affect preceded changes in behavior.  If you think about it, this is consistent with classical conditioning.</a:t>
            </a:r>
          </a:p>
        </p:txBody>
      </p:sp>
      <p:sp>
        <p:nvSpPr>
          <p:cNvPr id="798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D8A5C2-07E1-4C7D-AD67-8F3CF8CE175D}" type="slidenum">
              <a:rPr lang="en-US" smtClean="0"/>
              <a:pPr fontAlgn="base">
                <a:spcBef>
                  <a:spcPct val="0"/>
                </a:spcBef>
                <a:spcAft>
                  <a:spcPct val="0"/>
                </a:spcAft>
                <a:defRPr/>
              </a:pPr>
              <a:t>47</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7A530190-F588-4B62-BEDF-5C868522C37B}" type="slidenum">
              <a:rPr lang="en-US"/>
              <a:pPr/>
              <a:t>52</a:t>
            </a:fld>
            <a:endParaRPr lang="en-US"/>
          </a:p>
        </p:txBody>
      </p:sp>
      <p:sp>
        <p:nvSpPr>
          <p:cNvPr id="1175554" name="Rectangle 2"/>
          <p:cNvSpPr>
            <a:spLocks noGrp="1" noRot="1" noChangeAspect="1" noChangeArrowheads="1" noTextEdit="1"/>
          </p:cNvSpPr>
          <p:nvPr>
            <p:ph type="sldImg"/>
          </p:nvPr>
        </p:nvSpPr>
        <p:spPr>
          <a:xfrm>
            <a:off x="1298575" y="803275"/>
            <a:ext cx="4259263" cy="3194050"/>
          </a:xfrm>
          <a:ln/>
        </p:spPr>
      </p:sp>
      <p:sp>
        <p:nvSpPr>
          <p:cNvPr id="1175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CAC21935-1188-4B8A-AD7A-0983438137C9}" type="slidenum">
              <a:rPr lang="en-US"/>
              <a:pPr/>
              <a:t>54</a:t>
            </a:fld>
            <a:endParaRPr lang="en-US"/>
          </a:p>
        </p:txBody>
      </p:sp>
      <p:sp>
        <p:nvSpPr>
          <p:cNvPr id="332802" name="Rectangle 2"/>
          <p:cNvSpPr>
            <a:spLocks noGrp="1" noRot="1" noChangeAspect="1" noChangeArrowheads="1" noTextEdit="1"/>
          </p:cNvSpPr>
          <p:nvPr>
            <p:ph type="sldImg"/>
          </p:nvPr>
        </p:nvSpPr>
        <p:spPr>
          <a:xfrm>
            <a:off x="1298575" y="803275"/>
            <a:ext cx="4259263" cy="3194050"/>
          </a:xfrm>
          <a:ln/>
        </p:spPr>
      </p:sp>
      <p:sp>
        <p:nvSpPr>
          <p:cNvPr id="332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3D653AA2-F84C-4418-B8BC-77F50A8CCD52}" type="slidenum">
              <a:rPr lang="en-US"/>
              <a:pPr/>
              <a:t>56</a:t>
            </a:fld>
            <a:endParaRPr lang="en-US"/>
          </a:p>
        </p:txBody>
      </p:sp>
      <p:sp>
        <p:nvSpPr>
          <p:cNvPr id="706562" name="Rectangle 2"/>
          <p:cNvSpPr>
            <a:spLocks noGrp="1" noRot="1" noChangeAspect="1" noChangeArrowheads="1" noTextEdit="1"/>
          </p:cNvSpPr>
          <p:nvPr>
            <p:ph type="sldImg"/>
          </p:nvPr>
        </p:nvSpPr>
        <p:spPr bwMode="auto">
          <a:xfrm>
            <a:off x="1144588" y="685800"/>
            <a:ext cx="4572000" cy="3429000"/>
          </a:xfrm>
          <a:prstGeom prst="rect">
            <a:avLst/>
          </a:prstGeom>
          <a:solidFill>
            <a:srgbClr val="FFFFFF"/>
          </a:solidFill>
          <a:ln>
            <a:solidFill>
              <a:srgbClr val="000000"/>
            </a:solidFill>
            <a:miter lim="800000"/>
            <a:headEnd/>
            <a:tailEnd/>
          </a:ln>
        </p:spPr>
      </p:sp>
      <p:sp>
        <p:nvSpPr>
          <p:cNvPr id="706563" name="Rectangle 3"/>
          <p:cNvSpPr>
            <a:spLocks noGrp="1" noChangeArrowheads="1"/>
          </p:cNvSpPr>
          <p:nvPr>
            <p:ph type="body" idx="1"/>
          </p:nvPr>
        </p:nvSpPr>
        <p:spPr bwMode="auto">
          <a:xfrm>
            <a:off x="915054" y="4342883"/>
            <a:ext cx="5027893" cy="4115243"/>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2611198-E406-4E12-8651-0FA214123953}" type="slidenum">
              <a:rPr lang="en-US"/>
              <a:pPr/>
              <a:t>58</a:t>
            </a:fld>
            <a:endParaRPr lang="en-US"/>
          </a:p>
        </p:txBody>
      </p:sp>
      <p:sp>
        <p:nvSpPr>
          <p:cNvPr id="334850" name="Rectangle 2"/>
          <p:cNvSpPr>
            <a:spLocks noGrp="1" noRot="1" noChangeAspect="1" noChangeArrowheads="1" noTextEdit="1"/>
          </p:cNvSpPr>
          <p:nvPr>
            <p:ph type="sldImg"/>
          </p:nvPr>
        </p:nvSpPr>
        <p:spPr>
          <a:xfrm>
            <a:off x="1298575" y="803275"/>
            <a:ext cx="4259263" cy="3194050"/>
          </a:xfrm>
          <a:ln/>
        </p:spPr>
      </p:sp>
      <p:sp>
        <p:nvSpPr>
          <p:cNvPr id="334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4A18BC31-1365-47B8-B703-7E8F2E22126E}" type="slidenum">
              <a:rPr lang="en-US"/>
              <a:pPr/>
              <a:t>60</a:t>
            </a:fld>
            <a:endParaRPr lang="en-US"/>
          </a:p>
        </p:txBody>
      </p:sp>
      <p:sp>
        <p:nvSpPr>
          <p:cNvPr id="708610" name="Rectangle 2"/>
          <p:cNvSpPr>
            <a:spLocks noGrp="1" noRot="1" noChangeAspect="1" noChangeArrowheads="1" noTextEdit="1"/>
          </p:cNvSpPr>
          <p:nvPr>
            <p:ph type="sldImg"/>
          </p:nvPr>
        </p:nvSpPr>
        <p:spPr>
          <a:xfrm>
            <a:off x="1298575" y="803275"/>
            <a:ext cx="4259263" cy="3194050"/>
          </a:xfrm>
          <a:ln/>
        </p:spPr>
      </p:sp>
      <p:sp>
        <p:nvSpPr>
          <p:cNvPr id="708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4A18BC31-1365-47B8-B703-7E8F2E22126E}" type="slidenum">
              <a:rPr lang="en-US"/>
              <a:pPr/>
              <a:t>61</a:t>
            </a:fld>
            <a:endParaRPr lang="en-US"/>
          </a:p>
        </p:txBody>
      </p:sp>
      <p:sp>
        <p:nvSpPr>
          <p:cNvPr id="708610" name="Rectangle 2"/>
          <p:cNvSpPr>
            <a:spLocks noGrp="1" noRot="1" noChangeAspect="1" noChangeArrowheads="1" noTextEdit="1"/>
          </p:cNvSpPr>
          <p:nvPr>
            <p:ph type="sldImg"/>
          </p:nvPr>
        </p:nvSpPr>
        <p:spPr>
          <a:xfrm>
            <a:off x="1298575" y="803275"/>
            <a:ext cx="4259263" cy="3194050"/>
          </a:xfrm>
          <a:ln/>
        </p:spPr>
      </p:sp>
      <p:sp>
        <p:nvSpPr>
          <p:cNvPr id="708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9A302761-AA61-4C86-B393-8778BA980A6C}" type="slidenum">
              <a:rPr lang="en-US"/>
              <a:pPr/>
              <a:t>68</a:t>
            </a:fld>
            <a:endParaRPr lang="en-US"/>
          </a:p>
        </p:txBody>
      </p:sp>
      <p:sp>
        <p:nvSpPr>
          <p:cNvPr id="339970" name="Rectangle 2"/>
          <p:cNvSpPr>
            <a:spLocks noGrp="1" noRot="1" noChangeAspect="1" noChangeArrowheads="1" noTextEdit="1"/>
          </p:cNvSpPr>
          <p:nvPr>
            <p:ph type="sldImg"/>
          </p:nvPr>
        </p:nvSpPr>
        <p:spPr>
          <a:xfrm>
            <a:off x="1298575" y="803275"/>
            <a:ext cx="4259263" cy="3194050"/>
          </a:xfrm>
          <a:ln/>
        </p:spPr>
      </p:sp>
      <p:sp>
        <p:nvSpPr>
          <p:cNvPr id="339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These are the two general categories of learning that will be discussed in this chapter.  Each is covered in extensive detail on future slides. </a:t>
            </a:r>
          </a:p>
        </p:txBody>
      </p:sp>
      <p:sp>
        <p:nvSpPr>
          <p:cNvPr id="532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22DEA9C-B70F-4501-8679-B7F4C4FAA0D9}" type="slidenum">
              <a:rPr lang="en-US" smtClean="0"/>
              <a:pPr fontAlgn="base">
                <a:spcBef>
                  <a:spcPct val="0"/>
                </a:spcBef>
                <a:spcAft>
                  <a:spcPct val="0"/>
                </a:spcAft>
                <a:defRPr/>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a:t>There are the four major elements of all learning theories.  </a:t>
            </a:r>
            <a:r>
              <a:rPr lang="en-US" b="1" dirty="0"/>
              <a:t>Motivation</a:t>
            </a:r>
            <a:r>
              <a:rPr lang="en-US" dirty="0"/>
              <a:t> is important because it will differ from one consumer to the next.  We may all have a need, but some are more motivated to fulfill the need versus another.  Often, a consumer does not realize they have a need.  A </a:t>
            </a:r>
            <a:r>
              <a:rPr lang="en-US" b="1" dirty="0"/>
              <a:t>cue</a:t>
            </a:r>
            <a:r>
              <a:rPr lang="en-US" dirty="0"/>
              <a:t> is the stimulus that helps direct a consumer’s motives.  They include price, styling, packaging, advertising, and store displays.  A consumer will have a </a:t>
            </a:r>
            <a:r>
              <a:rPr lang="en-US" b="1" dirty="0"/>
              <a:t>response</a:t>
            </a:r>
            <a:r>
              <a:rPr lang="en-US" dirty="0"/>
              <a:t> to a drive or a cue.  The response is how the consumer behaves after being exposed to a cue or developing motivation.  Finally, </a:t>
            </a:r>
            <a:r>
              <a:rPr lang="en-US" b="1" dirty="0"/>
              <a:t>reinforcement</a:t>
            </a:r>
            <a:r>
              <a:rPr lang="en-US" dirty="0"/>
              <a:t> is tied to the likelihood that the response will occur in the future.</a:t>
            </a:r>
          </a:p>
        </p:txBody>
      </p:sp>
      <p:sp>
        <p:nvSpPr>
          <p:cNvPr id="522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B5F6E5D-C965-4197-9235-417C9025E6C1}" type="slidenum">
              <a:rPr lang="en-US" smtClean="0"/>
              <a:pPr fontAlgn="base">
                <a:spcBef>
                  <a:spcPct val="0"/>
                </a:spcBef>
                <a:spcAft>
                  <a:spcPct val="0"/>
                </a:spcAft>
                <a:defRPr/>
              </a:pPr>
              <a:t>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FDFC33-4E15-4F58-81CE-FC1D8C06AAE1}" type="slidenum">
              <a:rPr lang="en-US"/>
              <a:pPr/>
              <a:t>12</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70900E-48C4-4D7C-8F76-41343E59F4E2}" type="slidenum">
              <a:rPr lang="en-US"/>
              <a:pPr/>
              <a:t>13</a:t>
            </a:fld>
            <a:endParaRPr lang="en-US"/>
          </a:p>
        </p:txBody>
      </p:sp>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Many of you may be familiar with Pavlov’s dog.  In this situation, Pavlov sounded a bell, then applied meat paste to the dog’s tongue.  Over time, the dog began to associate the bell with the meat paste.  Eventually, when Pavlov rang the bell, the dog would salivate because he expected the meat paste to be applied.  What happened was learning or conditioning.  The dog learned that the meat paste, which is called the unconditioned stimulus, was associated with the bell, which is the conditioned stimulus.  He began to have a conditioned response to the bell when he learned that the bell meant food.  The experiment is provided in more detail on the following slide.</a:t>
            </a:r>
          </a:p>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04CB59-4756-49BF-AA86-ED8D5DC72D94}" type="slidenum">
              <a:rPr lang="en-US"/>
              <a:pPr/>
              <a:t>14</a:t>
            </a:fld>
            <a:endParaRPr lang="en-US"/>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135C35-F62E-46F4-863D-DABB834F04F0}" type="slidenum">
              <a:rPr lang="en-US"/>
              <a:pPr/>
              <a:t>16</a:t>
            </a:fld>
            <a:endParaRPr lang="en-US"/>
          </a:p>
        </p:txBody>
      </p:sp>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creative.gettyimages.com/source/Search/59','2','" TargetMode="External"/><Relationship Id="rId3" Type="http://schemas.openxmlformats.org/officeDocument/2006/relationships/image" Target="../media/image1.jpeg"/><Relationship Id="rId7" Type="http://schemas.openxmlformats.org/officeDocument/2006/relationships/image" Target="../media/image3.jpeg"/><Relationship Id="rId2" Type="http://schemas.openxmlformats.org/officeDocument/2006/relationships/hyperlink" Target="http://creative.gettyimages.com/source/Search/3','2','" TargetMode="External"/><Relationship Id="rId1" Type="http://schemas.openxmlformats.org/officeDocument/2006/relationships/slideMaster" Target="../slideMasters/slideMaster1.xml"/><Relationship Id="rId6" Type="http://schemas.openxmlformats.org/officeDocument/2006/relationships/hyperlink" Target="http://creative.gettyimages.com/source/Search/9','2','" TargetMode="External"/><Relationship Id="rId5" Type="http://schemas.openxmlformats.org/officeDocument/2006/relationships/image" Target="../media/image2.jpeg"/><Relationship Id="rId4" Type="http://schemas.openxmlformats.org/officeDocument/2006/relationships/hyperlink" Target="http://creative.gettyimages.com/source/Search/31','2','" TargetMode="External"/><Relationship Id="rId9"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8" Type="http://schemas.openxmlformats.org/officeDocument/2006/relationships/hyperlink" Target="http://creative.gettyimages.com/source/Search/59','2','" TargetMode="External"/><Relationship Id="rId3" Type="http://schemas.openxmlformats.org/officeDocument/2006/relationships/image" Target="../media/image1.jpeg"/><Relationship Id="rId7" Type="http://schemas.openxmlformats.org/officeDocument/2006/relationships/image" Target="../media/image3.jpeg"/><Relationship Id="rId2" Type="http://schemas.openxmlformats.org/officeDocument/2006/relationships/hyperlink" Target="http://creative.gettyimages.com/source/Search/3','2','" TargetMode="External"/><Relationship Id="rId1" Type="http://schemas.openxmlformats.org/officeDocument/2006/relationships/slideMaster" Target="../slideMasters/slideMaster2.xml"/><Relationship Id="rId6" Type="http://schemas.openxmlformats.org/officeDocument/2006/relationships/hyperlink" Target="http://creative.gettyimages.com/source/Search/9','2','" TargetMode="External"/><Relationship Id="rId5" Type="http://schemas.openxmlformats.org/officeDocument/2006/relationships/image" Target="../media/image2.jpeg"/><Relationship Id="rId4" Type="http://schemas.openxmlformats.org/officeDocument/2006/relationships/hyperlink" Target="http://creative.gettyimages.com/source/Search/31','2','" TargetMode="External"/><Relationship Id="rId9" Type="http://schemas.openxmlformats.org/officeDocument/2006/relationships/image" Target="../media/image4.jpe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7045" name="Rectangle 5"/>
          <p:cNvSpPr>
            <a:spLocks noChangeArrowheads="1"/>
          </p:cNvSpPr>
          <p:nvPr userDrawn="1"/>
        </p:nvSpPr>
        <p:spPr bwMode="auto">
          <a:xfrm>
            <a:off x="0" y="0"/>
            <a:ext cx="9144000" cy="152400"/>
          </a:xfrm>
          <a:prstGeom prst="rect">
            <a:avLst/>
          </a:prstGeom>
          <a:solidFill>
            <a:srgbClr val="0066CC"/>
          </a:solidFill>
          <a:ln w="9525">
            <a:noFill/>
            <a:miter lim="800000"/>
            <a:headEnd/>
            <a:tailEnd/>
          </a:ln>
          <a:effectLst/>
        </p:spPr>
        <p:txBody>
          <a:bodyPr wrap="none" anchor="ctr"/>
          <a:lstStyle/>
          <a:p>
            <a:pPr algn="ctr"/>
            <a:endParaRPr lang="en-US">
              <a:solidFill>
                <a:schemeClr val="accent2"/>
              </a:solidFill>
            </a:endParaRPr>
          </a:p>
        </p:txBody>
      </p:sp>
      <p:sp>
        <p:nvSpPr>
          <p:cNvPr id="87046" name="Rectangle 6"/>
          <p:cNvSpPr>
            <a:spLocks noChangeArrowheads="1"/>
          </p:cNvSpPr>
          <p:nvPr userDrawn="1"/>
        </p:nvSpPr>
        <p:spPr bwMode="auto">
          <a:xfrm>
            <a:off x="0" y="0"/>
            <a:ext cx="381000" cy="6858000"/>
          </a:xfrm>
          <a:prstGeom prst="rect">
            <a:avLst/>
          </a:prstGeom>
          <a:gradFill rotWithShape="1">
            <a:gsLst>
              <a:gs pos="0">
                <a:srgbClr val="0066CC">
                  <a:gamma/>
                  <a:shade val="46275"/>
                  <a:invGamma/>
                </a:srgbClr>
              </a:gs>
              <a:gs pos="100000">
                <a:srgbClr val="0066CC"/>
              </a:gs>
            </a:gsLst>
            <a:lin ang="0" scaled="1"/>
          </a:gradFill>
          <a:ln w="9525">
            <a:noFill/>
            <a:miter lim="800000"/>
            <a:headEnd/>
            <a:tailEnd/>
          </a:ln>
          <a:effectLst/>
        </p:spPr>
        <p:txBody>
          <a:bodyPr wrap="none" anchor="ctr"/>
          <a:lstStyle/>
          <a:p>
            <a:endParaRPr lang="en-US"/>
          </a:p>
        </p:txBody>
      </p:sp>
      <p:sp>
        <p:nvSpPr>
          <p:cNvPr id="87048" name="Rectangle 8"/>
          <p:cNvSpPr>
            <a:spLocks noChangeArrowheads="1"/>
          </p:cNvSpPr>
          <p:nvPr userDrawn="1"/>
        </p:nvSpPr>
        <p:spPr bwMode="auto">
          <a:xfrm>
            <a:off x="2209800" y="0"/>
            <a:ext cx="152400" cy="6858000"/>
          </a:xfrm>
          <a:prstGeom prst="rect">
            <a:avLst/>
          </a:prstGeom>
          <a:solidFill>
            <a:srgbClr val="0066CC"/>
          </a:solidFill>
          <a:ln w="9525">
            <a:noFill/>
            <a:miter lim="800000"/>
            <a:headEnd/>
            <a:tailEnd/>
          </a:ln>
          <a:effectLst/>
        </p:spPr>
        <p:txBody>
          <a:bodyPr wrap="none" anchor="ctr"/>
          <a:lstStyle/>
          <a:p>
            <a:endParaRPr lang="en-US"/>
          </a:p>
        </p:txBody>
      </p:sp>
      <p:sp>
        <p:nvSpPr>
          <p:cNvPr id="87049" name="Rectangle 9"/>
          <p:cNvSpPr>
            <a:spLocks noChangeArrowheads="1"/>
          </p:cNvSpPr>
          <p:nvPr userDrawn="1"/>
        </p:nvSpPr>
        <p:spPr bwMode="auto">
          <a:xfrm>
            <a:off x="2438400" y="2819400"/>
            <a:ext cx="6400800" cy="1752600"/>
          </a:xfrm>
          <a:prstGeom prst="rect">
            <a:avLst/>
          </a:prstGeom>
          <a:noFill/>
          <a:ln w="9525">
            <a:noFill/>
            <a:miter lim="800000"/>
            <a:headEnd/>
            <a:tailEnd/>
          </a:ln>
          <a:effectLst/>
        </p:spPr>
        <p:txBody>
          <a:bodyPr/>
          <a:lstStyle/>
          <a:p>
            <a:pPr algn="ctr">
              <a:spcBef>
                <a:spcPct val="20000"/>
              </a:spcBef>
            </a:pPr>
            <a:endParaRPr lang="en-US" sz="3200" b="1" dirty="0"/>
          </a:p>
        </p:txBody>
      </p:sp>
      <p:pic>
        <p:nvPicPr>
          <p:cNvPr id="87050" name="Picture 10" descr="6548-000036">
            <a:hlinkClick r:id="rId2"/>
          </p:cNvPr>
          <p:cNvPicPr>
            <a:picLocks noChangeAspect="1" noChangeArrowheads="1"/>
          </p:cNvPicPr>
          <p:nvPr userDrawn="1"/>
        </p:nvPicPr>
        <p:blipFill>
          <a:blip r:embed="rId3" cstate="print"/>
          <a:srcRect/>
          <a:stretch>
            <a:fillRect/>
          </a:stretch>
        </p:blipFill>
        <p:spPr bwMode="auto">
          <a:xfrm>
            <a:off x="457200" y="2857500"/>
            <a:ext cx="1676400" cy="1409700"/>
          </a:xfrm>
          <a:prstGeom prst="rect">
            <a:avLst/>
          </a:prstGeom>
          <a:noFill/>
        </p:spPr>
      </p:pic>
      <p:pic>
        <p:nvPicPr>
          <p:cNvPr id="87051" name="Picture 11" descr="asi10778">
            <a:hlinkClick r:id="rId4"/>
          </p:cNvPr>
          <p:cNvPicPr>
            <a:picLocks noChangeAspect="1" noChangeArrowheads="1"/>
          </p:cNvPicPr>
          <p:nvPr userDrawn="1"/>
        </p:nvPicPr>
        <p:blipFill>
          <a:blip r:embed="rId5" cstate="print"/>
          <a:srcRect/>
          <a:stretch>
            <a:fillRect/>
          </a:stretch>
        </p:blipFill>
        <p:spPr bwMode="auto">
          <a:xfrm>
            <a:off x="457200" y="5715000"/>
            <a:ext cx="1600200" cy="1063625"/>
          </a:xfrm>
          <a:prstGeom prst="rect">
            <a:avLst/>
          </a:prstGeom>
          <a:noFill/>
        </p:spPr>
      </p:pic>
      <p:pic>
        <p:nvPicPr>
          <p:cNvPr id="87052" name="Picture 12" descr="200202683-011">
            <a:hlinkClick r:id="rId6"/>
          </p:cNvPr>
          <p:cNvPicPr>
            <a:picLocks noChangeAspect="1" noChangeArrowheads="1"/>
          </p:cNvPicPr>
          <p:nvPr userDrawn="1"/>
        </p:nvPicPr>
        <p:blipFill>
          <a:blip r:embed="rId7" cstate="print"/>
          <a:srcRect/>
          <a:stretch>
            <a:fillRect/>
          </a:stretch>
        </p:blipFill>
        <p:spPr bwMode="auto">
          <a:xfrm>
            <a:off x="457200" y="209550"/>
            <a:ext cx="1684338" cy="2533650"/>
          </a:xfrm>
          <a:prstGeom prst="rect">
            <a:avLst/>
          </a:prstGeom>
          <a:noFill/>
        </p:spPr>
      </p:pic>
      <p:pic>
        <p:nvPicPr>
          <p:cNvPr id="87053" name="Picture 13" descr="bd4771-001">
            <a:hlinkClick r:id="rId8"/>
          </p:cNvPr>
          <p:cNvPicPr>
            <a:picLocks noChangeAspect="1" noChangeArrowheads="1"/>
          </p:cNvPicPr>
          <p:nvPr userDrawn="1"/>
        </p:nvPicPr>
        <p:blipFill>
          <a:blip r:embed="rId9" cstate="print"/>
          <a:srcRect/>
          <a:stretch>
            <a:fillRect/>
          </a:stretch>
        </p:blipFill>
        <p:spPr bwMode="auto">
          <a:xfrm>
            <a:off x="457200" y="4343400"/>
            <a:ext cx="1619250" cy="1314450"/>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74638"/>
            <a:ext cx="211455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19125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6858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a:t>Click to edit Master title style</a:t>
            </a:r>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a:t>Click to edit Master subtitle style</a:t>
            </a:r>
          </a:p>
        </p:txBody>
      </p:sp>
      <p:sp>
        <p:nvSpPr>
          <p:cNvPr id="4" name="Date Placeholder 3"/>
          <p:cNvSpPr>
            <a:spLocks noGrp="1"/>
          </p:cNvSpPr>
          <p:nvPr>
            <p:ph type="dt" sz="half" idx="10"/>
          </p:nvPr>
        </p:nvSpPr>
        <p:spPr/>
        <p:txBody>
          <a:bodyPr/>
          <a:lstStyle/>
          <a:p>
            <a:fld id="{D7C3A134-F1C3-464B-BF47-54DC2DE08F52}" type="datetimeFigureOut">
              <a:rPr lang="en-US" smtClean="0"/>
              <a:pPr/>
              <a:t>1/4/2022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D7C3A134-F1C3-464B-BF47-54DC2DE08F52}" type="datetimeFigureOut">
              <a:rPr lang="en-US" smtClean="0"/>
              <a:pPr/>
              <a:t>1/4/2022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a:t>Click to edit Master title style</a:t>
            </a:r>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D7C3A134-F1C3-464B-BF47-54DC2DE08F52}" type="datetimeFigureOut">
              <a:rPr lang="en-US" smtClean="0"/>
              <a:pPr/>
              <a:t>1/4/2022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D7C3A134-F1C3-464B-BF47-54DC2DE08F52}" type="datetimeFigureOut">
              <a:rPr lang="en-US" smtClean="0"/>
              <a:pPr/>
              <a:t>1/4/2022</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D7C3A134-F1C3-464B-BF47-54DC2DE08F52}" type="datetimeFigureOut">
              <a:rPr lang="en-US" smtClean="0"/>
              <a:pPr/>
              <a:t>1/4/2022</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D7C3A134-F1C3-464B-BF47-54DC2DE08F52}" type="datetimeFigureOut">
              <a:rPr lang="en-US" smtClean="0"/>
              <a:pPr/>
              <a:t>1/4/2022</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C3A134-F1C3-464B-BF47-54DC2DE08F52}" type="datetimeFigureOut">
              <a:rPr lang="en-US" smtClean="0"/>
              <a:pPr/>
              <a:t>1/4/2022</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a:t>Click to edit Master title style</a:t>
            </a:r>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D7C3A134-F1C3-464B-BF47-54DC2DE08F52}" type="datetimeFigureOut">
              <a:rPr lang="en-US" smtClean="0"/>
              <a:pPr/>
              <a:t>1/4/2022</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9648F39E-9C37-485F-AC97-16BB4BDF9F49}" type="slidenum">
              <a:rPr kumimoji="0" lang="en-US" smtClean="0"/>
              <a:pPr/>
              <a:t>‹#›</a:t>
            </a:fld>
            <a:endParaRPr kumimoji="0"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a:t>Click to edit Master title style</a:t>
            </a:r>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D7C3A134-F1C3-464B-BF47-54DC2DE08F52}" type="datetimeFigureOut">
              <a:rPr lang="en-US" smtClean="0"/>
              <a:pPr/>
              <a:t>1/4/2022</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kumimoji="0" lang="en-US" dirty="0"/>
          </a:p>
        </p:txBody>
      </p:sp>
      <p:sp>
        <p:nvSpPr>
          <p:cNvPr id="7" name="Slide Number Placeholder 6"/>
          <p:cNvSpPr>
            <a:spLocks noGrp="1"/>
          </p:cNvSpPr>
          <p:nvPr>
            <p:ph type="sldNum" sz="quarter" idx="12"/>
          </p:nvPr>
        </p:nvSpPr>
        <p:spPr>
          <a:xfrm>
            <a:off x="8339328" y="1170432"/>
            <a:ext cx="733864" cy="201168"/>
          </a:xfrm>
        </p:spPr>
        <p:txBody>
          <a:bodyPr/>
          <a:lstStyle/>
          <a:p>
            <a:fld id="{9648F39E-9C37-485F-AC97-16BB4BDF9F49}"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D7C3A134-F1C3-464B-BF47-54DC2DE08F52}" type="datetimeFigureOut">
              <a:rPr lang="en-US" smtClean="0"/>
              <a:pPr/>
              <a:t>1/4/2022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D7C3A134-F1C3-464B-BF47-54DC2DE08F52}" type="datetimeFigureOut">
              <a:rPr lang="en-US" smtClean="0"/>
              <a:pPr/>
              <a:t>1/4/2022</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kumimoji="0" lang="en-US"/>
          </a:p>
        </p:txBody>
      </p:sp>
      <p:sp>
        <p:nvSpPr>
          <p:cNvPr id="6" name="Slide Number Placeholder 5"/>
          <p:cNvSpPr>
            <a:spLocks noGrp="1"/>
          </p:cNvSpPr>
          <p:nvPr>
            <p:ph type="sldNum" sz="quarter" idx="12"/>
          </p:nvPr>
        </p:nvSpPr>
        <p:spPr/>
        <p:txBody>
          <a:bodyPr/>
          <a:lstStyle/>
          <a:p>
            <a:fld id="{9648F39E-9C37-485F-AC97-16BB4BDF9F49}" type="slidenum">
              <a:rPr kumimoji="0" lang="en-US" smtClean="0"/>
              <a:pPr/>
              <a:t>‹#›</a:t>
            </a:fld>
            <a:endParaRPr kumimoji="0"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87045" name="Rectangle 5"/>
          <p:cNvSpPr>
            <a:spLocks noChangeArrowheads="1"/>
          </p:cNvSpPr>
          <p:nvPr userDrawn="1"/>
        </p:nvSpPr>
        <p:spPr bwMode="auto">
          <a:xfrm>
            <a:off x="0" y="0"/>
            <a:ext cx="9144000" cy="152400"/>
          </a:xfrm>
          <a:prstGeom prst="rect">
            <a:avLst/>
          </a:prstGeom>
          <a:solidFill>
            <a:srgbClr val="0066CC"/>
          </a:solidFill>
          <a:ln w="9525">
            <a:noFill/>
            <a:miter lim="800000"/>
            <a:headEnd/>
            <a:tailEnd/>
          </a:ln>
          <a:effectLst/>
        </p:spPr>
        <p:txBody>
          <a:bodyPr wrap="none" anchor="ctr"/>
          <a:lstStyle/>
          <a:p>
            <a:pPr algn="ctr"/>
            <a:endParaRPr lang="en-US">
              <a:solidFill>
                <a:schemeClr val="accent2"/>
              </a:solidFill>
            </a:endParaRPr>
          </a:p>
        </p:txBody>
      </p:sp>
      <p:sp>
        <p:nvSpPr>
          <p:cNvPr id="87046" name="Rectangle 6"/>
          <p:cNvSpPr>
            <a:spLocks noChangeArrowheads="1"/>
          </p:cNvSpPr>
          <p:nvPr userDrawn="1"/>
        </p:nvSpPr>
        <p:spPr bwMode="auto">
          <a:xfrm>
            <a:off x="0" y="0"/>
            <a:ext cx="381000" cy="6858000"/>
          </a:xfrm>
          <a:prstGeom prst="rect">
            <a:avLst/>
          </a:prstGeom>
          <a:gradFill rotWithShape="1">
            <a:gsLst>
              <a:gs pos="0">
                <a:srgbClr val="0066CC">
                  <a:gamma/>
                  <a:shade val="46275"/>
                  <a:invGamma/>
                </a:srgbClr>
              </a:gs>
              <a:gs pos="100000">
                <a:srgbClr val="0066CC"/>
              </a:gs>
            </a:gsLst>
            <a:lin ang="0" scaled="1"/>
          </a:gradFill>
          <a:ln w="9525">
            <a:noFill/>
            <a:miter lim="800000"/>
            <a:headEnd/>
            <a:tailEnd/>
          </a:ln>
          <a:effectLst/>
        </p:spPr>
        <p:txBody>
          <a:bodyPr wrap="none" anchor="ctr"/>
          <a:lstStyle/>
          <a:p>
            <a:endParaRPr lang="en-US"/>
          </a:p>
        </p:txBody>
      </p:sp>
      <p:sp>
        <p:nvSpPr>
          <p:cNvPr id="87048" name="Rectangle 8"/>
          <p:cNvSpPr>
            <a:spLocks noChangeArrowheads="1"/>
          </p:cNvSpPr>
          <p:nvPr userDrawn="1"/>
        </p:nvSpPr>
        <p:spPr bwMode="auto">
          <a:xfrm>
            <a:off x="2209800" y="0"/>
            <a:ext cx="152400" cy="6858000"/>
          </a:xfrm>
          <a:prstGeom prst="rect">
            <a:avLst/>
          </a:prstGeom>
          <a:solidFill>
            <a:srgbClr val="0066CC"/>
          </a:solidFill>
          <a:ln w="9525">
            <a:noFill/>
            <a:miter lim="800000"/>
            <a:headEnd/>
            <a:tailEnd/>
          </a:ln>
          <a:effectLst/>
        </p:spPr>
        <p:txBody>
          <a:bodyPr wrap="none" anchor="ctr"/>
          <a:lstStyle/>
          <a:p>
            <a:endParaRPr lang="en-US"/>
          </a:p>
        </p:txBody>
      </p:sp>
      <p:sp>
        <p:nvSpPr>
          <p:cNvPr id="87049" name="Rectangle 9"/>
          <p:cNvSpPr>
            <a:spLocks noChangeArrowheads="1"/>
          </p:cNvSpPr>
          <p:nvPr userDrawn="1"/>
        </p:nvSpPr>
        <p:spPr bwMode="auto">
          <a:xfrm>
            <a:off x="2438400" y="2819400"/>
            <a:ext cx="6400800" cy="1752600"/>
          </a:xfrm>
          <a:prstGeom prst="rect">
            <a:avLst/>
          </a:prstGeom>
          <a:noFill/>
          <a:ln w="9525">
            <a:noFill/>
            <a:miter lim="800000"/>
            <a:headEnd/>
            <a:tailEnd/>
          </a:ln>
          <a:effectLst/>
        </p:spPr>
        <p:txBody>
          <a:bodyPr/>
          <a:lstStyle/>
          <a:p>
            <a:pPr algn="ctr">
              <a:spcBef>
                <a:spcPct val="20000"/>
              </a:spcBef>
            </a:pPr>
            <a:endParaRPr lang="en-US" sz="3200" b="1" dirty="0"/>
          </a:p>
        </p:txBody>
      </p:sp>
      <p:pic>
        <p:nvPicPr>
          <p:cNvPr id="87050" name="Picture 10" descr="6548-000036">
            <a:hlinkClick r:id="rId2"/>
          </p:cNvPr>
          <p:cNvPicPr>
            <a:picLocks noChangeAspect="1" noChangeArrowheads="1"/>
          </p:cNvPicPr>
          <p:nvPr userDrawn="1"/>
        </p:nvPicPr>
        <p:blipFill>
          <a:blip r:embed="rId3" cstate="print"/>
          <a:srcRect/>
          <a:stretch>
            <a:fillRect/>
          </a:stretch>
        </p:blipFill>
        <p:spPr bwMode="auto">
          <a:xfrm>
            <a:off x="457200" y="2857500"/>
            <a:ext cx="1676400" cy="1409700"/>
          </a:xfrm>
          <a:prstGeom prst="rect">
            <a:avLst/>
          </a:prstGeom>
          <a:noFill/>
        </p:spPr>
      </p:pic>
      <p:pic>
        <p:nvPicPr>
          <p:cNvPr id="87051" name="Picture 11" descr="asi10778">
            <a:hlinkClick r:id="rId4"/>
          </p:cNvPr>
          <p:cNvPicPr>
            <a:picLocks noChangeAspect="1" noChangeArrowheads="1"/>
          </p:cNvPicPr>
          <p:nvPr userDrawn="1"/>
        </p:nvPicPr>
        <p:blipFill>
          <a:blip r:embed="rId5" cstate="print"/>
          <a:srcRect/>
          <a:stretch>
            <a:fillRect/>
          </a:stretch>
        </p:blipFill>
        <p:spPr bwMode="auto">
          <a:xfrm>
            <a:off x="457200" y="5715000"/>
            <a:ext cx="1600200" cy="1063625"/>
          </a:xfrm>
          <a:prstGeom prst="rect">
            <a:avLst/>
          </a:prstGeom>
          <a:noFill/>
        </p:spPr>
      </p:pic>
      <p:pic>
        <p:nvPicPr>
          <p:cNvPr id="87052" name="Picture 12" descr="200202683-011">
            <a:hlinkClick r:id="rId6"/>
          </p:cNvPr>
          <p:cNvPicPr>
            <a:picLocks noChangeAspect="1" noChangeArrowheads="1"/>
          </p:cNvPicPr>
          <p:nvPr userDrawn="1"/>
        </p:nvPicPr>
        <p:blipFill>
          <a:blip r:embed="rId7" cstate="print"/>
          <a:srcRect/>
          <a:stretch>
            <a:fillRect/>
          </a:stretch>
        </p:blipFill>
        <p:spPr bwMode="auto">
          <a:xfrm>
            <a:off x="457200" y="209550"/>
            <a:ext cx="1684338" cy="2533650"/>
          </a:xfrm>
          <a:prstGeom prst="rect">
            <a:avLst/>
          </a:prstGeom>
          <a:noFill/>
        </p:spPr>
      </p:pic>
      <p:pic>
        <p:nvPicPr>
          <p:cNvPr id="87053" name="Picture 13" descr="bd4771-001">
            <a:hlinkClick r:id="rId8"/>
          </p:cNvPr>
          <p:cNvPicPr>
            <a:picLocks noChangeAspect="1" noChangeArrowheads="1"/>
          </p:cNvPicPr>
          <p:nvPr userDrawn="1"/>
        </p:nvPicPr>
        <p:blipFill>
          <a:blip r:embed="rId9" cstate="print"/>
          <a:srcRect/>
          <a:stretch>
            <a:fillRect/>
          </a:stretch>
        </p:blipFill>
        <p:spPr bwMode="auto">
          <a:xfrm>
            <a:off x="457200" y="4343400"/>
            <a:ext cx="1619250" cy="1314450"/>
          </a:xfrm>
          <a:prstGeom prst="rect">
            <a:avLst/>
          </a:prstGeom>
          <a:noFill/>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6858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31" name="Rectangle 7"/>
          <p:cNvSpPr>
            <a:spLocks noChangeArrowheads="1"/>
          </p:cNvSpPr>
          <p:nvPr/>
        </p:nvSpPr>
        <p:spPr bwMode="auto">
          <a:xfrm>
            <a:off x="0" y="0"/>
            <a:ext cx="9144000" cy="152400"/>
          </a:xfrm>
          <a:prstGeom prst="rect">
            <a:avLst/>
          </a:prstGeom>
          <a:solidFill>
            <a:srgbClr val="0066CC"/>
          </a:solidFill>
          <a:ln w="9525">
            <a:noFill/>
            <a:miter lim="800000"/>
            <a:headEnd/>
            <a:tailEnd/>
          </a:ln>
          <a:effectLst/>
        </p:spPr>
        <p:txBody>
          <a:bodyPr wrap="none" anchor="ctr"/>
          <a:lstStyle/>
          <a:p>
            <a:pPr algn="ctr"/>
            <a:endParaRPr lang="en-US">
              <a:solidFill>
                <a:schemeClr val="accent2"/>
              </a:solidFill>
            </a:endParaRPr>
          </a:p>
        </p:txBody>
      </p:sp>
      <p:sp>
        <p:nvSpPr>
          <p:cNvPr id="1032" name="Rectangle 8"/>
          <p:cNvSpPr>
            <a:spLocks noChangeArrowheads="1"/>
          </p:cNvSpPr>
          <p:nvPr/>
        </p:nvSpPr>
        <p:spPr bwMode="auto">
          <a:xfrm>
            <a:off x="0" y="0"/>
            <a:ext cx="381000" cy="6858000"/>
          </a:xfrm>
          <a:prstGeom prst="rect">
            <a:avLst/>
          </a:prstGeom>
          <a:gradFill rotWithShape="1">
            <a:gsLst>
              <a:gs pos="0">
                <a:srgbClr val="0066CC">
                  <a:gamma/>
                  <a:shade val="46275"/>
                  <a:invGamma/>
                </a:srgbClr>
              </a:gs>
              <a:gs pos="100000">
                <a:srgbClr val="0066CC"/>
              </a:gs>
            </a:gsLst>
            <a:lin ang="0" scaled="1"/>
          </a:gradFill>
          <a:ln w="9525">
            <a:noFill/>
            <a:miter lim="800000"/>
            <a:headEnd/>
            <a:tailEnd/>
          </a:ln>
          <a:effec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ctr" rtl="0" fontAlgn="base">
        <a:spcBef>
          <a:spcPct val="0"/>
        </a:spcBef>
        <a:spcAft>
          <a:spcPct val="0"/>
        </a:spcAft>
        <a:defRPr sz="4400" b="1">
          <a:solidFill>
            <a:srgbClr val="B10909"/>
          </a:solidFill>
          <a:latin typeface="+mj-lt"/>
          <a:ea typeface="+mj-ea"/>
          <a:cs typeface="+mj-cs"/>
        </a:defRPr>
      </a:lvl1pPr>
      <a:lvl2pPr algn="ctr" rtl="0" fontAlgn="base">
        <a:spcBef>
          <a:spcPct val="0"/>
        </a:spcBef>
        <a:spcAft>
          <a:spcPct val="0"/>
        </a:spcAft>
        <a:defRPr sz="4400" b="1">
          <a:solidFill>
            <a:srgbClr val="B10909"/>
          </a:solidFill>
          <a:latin typeface="Arial" charset="0"/>
        </a:defRPr>
      </a:lvl2pPr>
      <a:lvl3pPr algn="ctr" rtl="0" fontAlgn="base">
        <a:spcBef>
          <a:spcPct val="0"/>
        </a:spcBef>
        <a:spcAft>
          <a:spcPct val="0"/>
        </a:spcAft>
        <a:defRPr sz="4400" b="1">
          <a:solidFill>
            <a:srgbClr val="B10909"/>
          </a:solidFill>
          <a:latin typeface="Arial" charset="0"/>
        </a:defRPr>
      </a:lvl3pPr>
      <a:lvl4pPr algn="ctr" rtl="0" fontAlgn="base">
        <a:spcBef>
          <a:spcPct val="0"/>
        </a:spcBef>
        <a:spcAft>
          <a:spcPct val="0"/>
        </a:spcAft>
        <a:defRPr sz="4400" b="1">
          <a:solidFill>
            <a:srgbClr val="B10909"/>
          </a:solidFill>
          <a:latin typeface="Arial" charset="0"/>
        </a:defRPr>
      </a:lvl4pPr>
      <a:lvl5pPr algn="ctr" rtl="0" fontAlgn="base">
        <a:spcBef>
          <a:spcPct val="0"/>
        </a:spcBef>
        <a:spcAft>
          <a:spcPct val="0"/>
        </a:spcAft>
        <a:defRPr sz="4400" b="1">
          <a:solidFill>
            <a:srgbClr val="B10909"/>
          </a:solidFill>
          <a:latin typeface="Arial" charset="0"/>
        </a:defRPr>
      </a:lvl5pPr>
      <a:lvl6pPr marL="457200" algn="ctr" rtl="0" fontAlgn="base">
        <a:spcBef>
          <a:spcPct val="0"/>
        </a:spcBef>
        <a:spcAft>
          <a:spcPct val="0"/>
        </a:spcAft>
        <a:defRPr sz="4400" b="1">
          <a:solidFill>
            <a:srgbClr val="B10909"/>
          </a:solidFill>
          <a:latin typeface="Arial" charset="0"/>
        </a:defRPr>
      </a:lvl6pPr>
      <a:lvl7pPr marL="914400" algn="ctr" rtl="0" fontAlgn="base">
        <a:spcBef>
          <a:spcPct val="0"/>
        </a:spcBef>
        <a:spcAft>
          <a:spcPct val="0"/>
        </a:spcAft>
        <a:defRPr sz="4400" b="1">
          <a:solidFill>
            <a:srgbClr val="B10909"/>
          </a:solidFill>
          <a:latin typeface="Arial" charset="0"/>
        </a:defRPr>
      </a:lvl7pPr>
      <a:lvl8pPr marL="1371600" algn="ctr" rtl="0" fontAlgn="base">
        <a:spcBef>
          <a:spcPct val="0"/>
        </a:spcBef>
        <a:spcAft>
          <a:spcPct val="0"/>
        </a:spcAft>
        <a:defRPr sz="4400" b="1">
          <a:solidFill>
            <a:srgbClr val="B10909"/>
          </a:solidFill>
          <a:latin typeface="Arial" charset="0"/>
        </a:defRPr>
      </a:lvl8pPr>
      <a:lvl9pPr marL="1828800" algn="ctr" rtl="0" fontAlgn="base">
        <a:spcBef>
          <a:spcPct val="0"/>
        </a:spcBef>
        <a:spcAft>
          <a:spcPct val="0"/>
        </a:spcAft>
        <a:defRPr sz="4400" b="1">
          <a:solidFill>
            <a:srgbClr val="B10909"/>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dirty="0"/>
              <a:t>Click to edit Master title style</a:t>
            </a:r>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D7C3A134-F1C3-464B-BF47-54DC2DE08F52}" type="datetimeFigureOut">
              <a:rPr lang="en-US" smtClean="0"/>
              <a:pPr/>
              <a:t>1/4/2022</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kumimoji="0"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648F39E-9C37-485F-AC97-16BB4BDF9F49}" type="slidenum">
              <a:rPr kumimoji="0" lang="en-US" smtClean="0"/>
              <a:pPr/>
              <a:t>‹#›</a:t>
            </a:fld>
            <a:endParaRPr kumimoji="0" lang="en-US"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hf sldNum="0" hdr="0" dt="0"/>
  <p:txStyles>
    <p:titleStyle>
      <a:lvl1pPr algn="l" rtl="0" eaLnBrk="1" latinLnBrk="0" hangingPunct="1">
        <a:spcBef>
          <a:spcPct val="0"/>
        </a:spcBef>
        <a:buNone/>
        <a:defRPr kumimoji="0" sz="44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9.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YouTube%20-%20Classical%20Conditioning.flv" TargetMode="Externa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12.xml"/><Relationship Id="rId1" Type="http://schemas.openxmlformats.org/officeDocument/2006/relationships/slideLayout" Target="../slideLayouts/slideLayout16.xml"/><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9.xml"/><Relationship Id="rId1" Type="http://schemas.openxmlformats.org/officeDocument/2006/relationships/slideLayout" Target="../slideLayouts/slideLayout14.xml"/><Relationship Id="rId4" Type="http://schemas.openxmlformats.org/officeDocument/2006/relationships/image" Target="../media/image31.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1.xml"/><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7.xml"/><Relationship Id="rId1" Type="http://schemas.openxmlformats.org/officeDocument/2006/relationships/slideLayout" Target="../slideLayouts/slideLayout1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9.xml"/><Relationship Id="rId1" Type="http://schemas.openxmlformats.org/officeDocument/2006/relationships/slideLayout" Target="../slideLayouts/slideLayout1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5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9.xml"/></Relationships>
</file>

<file path=ppt/slides/_rels/slide6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9.xml"/></Relationships>
</file>

<file path=ppt/slides/_rels/slide66.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7" name="Rectangle 5"/>
          <p:cNvSpPr>
            <a:spLocks noGrp="1" noChangeArrowheads="1"/>
          </p:cNvSpPr>
          <p:nvPr>
            <p:ph type="body" idx="4294967295"/>
          </p:nvPr>
        </p:nvSpPr>
        <p:spPr bwMode="auto">
          <a:xfrm>
            <a:off x="1371600" y="2906713"/>
            <a:ext cx="7772400" cy="1500187"/>
          </a:xfrm>
          <a:prstGeom prst="rect">
            <a:avLst/>
          </a:prstGeom>
          <a:noFill/>
          <a:ln>
            <a:miter lim="800000"/>
            <a:headEnd/>
            <a:tailEnd/>
          </a:ln>
        </p:spPr>
        <p:txBody>
          <a:bodyPr/>
          <a:lstStyle/>
          <a:p>
            <a:pPr marL="0" indent="0" algn="r">
              <a:buFontTx/>
              <a:buNone/>
            </a:pPr>
            <a:endParaRPr lang="en-US" sz="4000" b="1" dirty="0"/>
          </a:p>
          <a:p>
            <a:pPr marL="0" indent="0" algn="r">
              <a:buFontTx/>
              <a:buNone/>
            </a:pPr>
            <a:endParaRPr lang="en-US" sz="4000" b="1" dirty="0"/>
          </a:p>
        </p:txBody>
      </p:sp>
      <p:sp>
        <p:nvSpPr>
          <p:cNvPr id="100359" name="Rectangle 7"/>
          <p:cNvSpPr>
            <a:spLocks noGrp="1" noChangeArrowheads="1"/>
          </p:cNvSpPr>
          <p:nvPr>
            <p:ph type="title" idx="4294967295"/>
          </p:nvPr>
        </p:nvSpPr>
        <p:spPr bwMode="auto">
          <a:xfrm>
            <a:off x="2438400" y="2895600"/>
            <a:ext cx="6705600" cy="1362075"/>
          </a:xfrm>
          <a:prstGeom prst="rect">
            <a:avLst/>
          </a:prstGeom>
          <a:solidFill>
            <a:srgbClr val="FFFFFF"/>
          </a:solidFill>
          <a:ln>
            <a:miter lim="800000"/>
            <a:headEnd/>
            <a:tailEnd/>
          </a:ln>
        </p:spPr>
        <p:txBody>
          <a:bodyPr>
            <a:noAutofit/>
          </a:bodyPr>
          <a:lstStyle/>
          <a:p>
            <a:pPr algn="ctr"/>
            <a:r>
              <a:rPr lang="en-US" sz="6000" dirty="0">
                <a:solidFill>
                  <a:srgbClr val="FF0000"/>
                </a:solidFill>
              </a:rPr>
              <a:t>Session 6</a:t>
            </a:r>
            <a:br>
              <a:rPr lang="en-US" sz="8000" dirty="0">
                <a:solidFill>
                  <a:srgbClr val="FF0000"/>
                </a:solidFill>
              </a:rPr>
            </a:br>
            <a:r>
              <a:rPr lang="en-US" sz="8000" dirty="0">
                <a:solidFill>
                  <a:srgbClr val="FF0000"/>
                </a:solidFill>
              </a:rPr>
              <a:t>Consumer Learning</a:t>
            </a:r>
          </a:p>
        </p:txBody>
      </p:sp>
    </p:spTree>
  </p:cSld>
  <p:clrMapOvr>
    <a:masterClrMapping/>
  </p:clrMapOvr>
  <p:transition>
    <p:cove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11970" name="Picture 2" descr="C:\Users\subodh\Desktop\neutrogena_coupons.jpg"/>
          <p:cNvPicPr>
            <a:picLocks noGrp="1" noChangeAspect="1" noChangeArrowheads="1"/>
          </p:cNvPicPr>
          <p:nvPr>
            <p:ph idx="1"/>
          </p:nvPr>
        </p:nvPicPr>
        <p:blipFill>
          <a:blip r:embed="rId2" cstate="print"/>
          <a:srcRect/>
          <a:stretch>
            <a:fillRect/>
          </a:stretch>
        </p:blipFill>
        <p:spPr bwMode="auto">
          <a:xfrm>
            <a:off x="0" y="-1"/>
            <a:ext cx="9144000" cy="6685279"/>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2994" name="Picture 2" descr="C:\Users\subodh\Desktop\fairlovely.jpg"/>
          <p:cNvPicPr>
            <a:picLocks noChangeAspect="1" noChangeArrowheads="1"/>
          </p:cNvPicPr>
          <p:nvPr/>
        </p:nvPicPr>
        <p:blipFill>
          <a:blip r:embed="rId2" cstate="print"/>
          <a:srcRect/>
          <a:stretch>
            <a:fillRect/>
          </a:stretch>
        </p:blipFill>
        <p:spPr bwMode="auto">
          <a:xfrm>
            <a:off x="457200" y="228600"/>
            <a:ext cx="4495800" cy="3303830"/>
          </a:xfrm>
          <a:prstGeom prst="rect">
            <a:avLst/>
          </a:prstGeom>
          <a:noFill/>
        </p:spPr>
      </p:pic>
      <p:pic>
        <p:nvPicPr>
          <p:cNvPr id="212995" name="Picture 3" descr="C:\Users\subodh\Desktop\1137374094_22fc67efc2.jpg"/>
          <p:cNvPicPr>
            <a:picLocks noChangeAspect="1" noChangeArrowheads="1"/>
          </p:cNvPicPr>
          <p:nvPr/>
        </p:nvPicPr>
        <p:blipFill>
          <a:blip r:embed="rId3" cstate="print"/>
          <a:srcRect/>
          <a:stretch>
            <a:fillRect/>
          </a:stretch>
        </p:blipFill>
        <p:spPr bwMode="auto">
          <a:xfrm>
            <a:off x="5686425" y="304800"/>
            <a:ext cx="3457575" cy="4762500"/>
          </a:xfrm>
          <a:prstGeom prst="rect">
            <a:avLst/>
          </a:prstGeom>
          <a:noFill/>
        </p:spPr>
      </p:pic>
      <p:pic>
        <p:nvPicPr>
          <p:cNvPr id="212996" name="Picture 4" descr="C:\Users\subodh\Desktop\Fair &amp; Lovely And it Works - Obama.jpg"/>
          <p:cNvPicPr>
            <a:picLocks noChangeAspect="1" noChangeArrowheads="1"/>
          </p:cNvPicPr>
          <p:nvPr/>
        </p:nvPicPr>
        <p:blipFill>
          <a:blip r:embed="rId4" cstate="print"/>
          <a:srcRect/>
          <a:stretch>
            <a:fillRect/>
          </a:stretch>
        </p:blipFill>
        <p:spPr bwMode="auto">
          <a:xfrm>
            <a:off x="1066800" y="3727240"/>
            <a:ext cx="4267200" cy="313076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n-US" sz="4000"/>
              <a:t>Behavioral Learning Theories</a:t>
            </a:r>
            <a:endParaRPr lang="en-US"/>
          </a:p>
        </p:txBody>
      </p:sp>
      <p:sp>
        <p:nvSpPr>
          <p:cNvPr id="109571" name="Rectangle 3"/>
          <p:cNvSpPr>
            <a:spLocks noGrp="1" noChangeArrowheads="1"/>
          </p:cNvSpPr>
          <p:nvPr>
            <p:ph idx="1"/>
          </p:nvPr>
        </p:nvSpPr>
        <p:spPr/>
        <p:txBody>
          <a:bodyPr>
            <a:normAutofit/>
          </a:bodyPr>
          <a:lstStyle/>
          <a:p>
            <a:pPr>
              <a:lnSpc>
                <a:spcPct val="150000"/>
              </a:lnSpc>
            </a:pPr>
            <a:r>
              <a:rPr lang="en-US" sz="3600" dirty="0"/>
              <a:t>Classical Conditioning</a:t>
            </a:r>
          </a:p>
          <a:p>
            <a:pPr>
              <a:lnSpc>
                <a:spcPct val="150000"/>
              </a:lnSpc>
            </a:pPr>
            <a:r>
              <a:rPr lang="en-US" sz="3600" dirty="0"/>
              <a:t>Instrumental (Operant) Conditioning</a:t>
            </a:r>
          </a:p>
          <a:p>
            <a:pPr>
              <a:lnSpc>
                <a:spcPct val="150000"/>
              </a:lnSpc>
            </a:pPr>
            <a:endParaRPr lang="en-US" sz="3600" dirty="0"/>
          </a:p>
        </p:txBody>
      </p:sp>
    </p:spTree>
  </p:cSld>
  <p:clrMapOvr>
    <a:masterClrMapping/>
  </p:clrMapOvr>
  <p:transition>
    <p:cove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ChangeArrowheads="1"/>
          </p:cNvSpPr>
          <p:nvPr/>
        </p:nvSpPr>
        <p:spPr bwMode="auto">
          <a:xfrm>
            <a:off x="685800" y="1828800"/>
            <a:ext cx="3115456" cy="4648200"/>
          </a:xfrm>
          <a:prstGeom prst="rect">
            <a:avLst/>
          </a:prstGeom>
          <a:solidFill>
            <a:schemeClr val="accent2"/>
          </a:solidFill>
          <a:ln w="9525">
            <a:solidFill>
              <a:schemeClr val="tx1"/>
            </a:solidFill>
            <a:miter lim="800000"/>
            <a:headEnd/>
            <a:tailEnd/>
          </a:ln>
          <a:effectLst/>
        </p:spPr>
        <p:txBody>
          <a:bodyPr lIns="365760" rIns="365760" anchor="ctr"/>
          <a:lstStyle/>
          <a:p>
            <a:pPr algn="ctr" eaLnBrk="0" hangingPunct="0"/>
            <a:r>
              <a:rPr lang="en-US" sz="3200" b="1" dirty="0">
                <a:solidFill>
                  <a:schemeClr val="bg1"/>
                </a:solidFill>
                <a:latin typeface="Times New Roman" pitchFamily="18" charset="0"/>
              </a:rPr>
              <a:t>Classical Conditioning</a:t>
            </a:r>
            <a:endParaRPr lang="en-US" sz="3200" dirty="0">
              <a:solidFill>
                <a:schemeClr val="bg1"/>
              </a:solidFill>
              <a:latin typeface="Times New Roman" pitchFamily="18" charset="0"/>
            </a:endParaRPr>
          </a:p>
        </p:txBody>
      </p:sp>
      <p:sp>
        <p:nvSpPr>
          <p:cNvPr id="110596" name="Rectangle 4"/>
          <p:cNvSpPr>
            <a:spLocks noChangeArrowheads="1"/>
          </p:cNvSpPr>
          <p:nvPr/>
        </p:nvSpPr>
        <p:spPr bwMode="auto">
          <a:xfrm>
            <a:off x="3810000" y="1828800"/>
            <a:ext cx="4724400" cy="4648200"/>
          </a:xfrm>
          <a:prstGeom prst="rect">
            <a:avLst/>
          </a:prstGeom>
          <a:noFill/>
          <a:ln w="9525">
            <a:solidFill>
              <a:schemeClr val="tx1"/>
            </a:solidFill>
            <a:miter lim="800000"/>
            <a:headEnd/>
            <a:tailEnd/>
          </a:ln>
          <a:effectLst/>
        </p:spPr>
        <p:txBody>
          <a:bodyPr lIns="548640" rIns="548640" anchor="ctr"/>
          <a:lstStyle/>
          <a:p>
            <a:pPr algn="ctr" eaLnBrk="0" hangingPunct="0"/>
            <a:r>
              <a:rPr lang="en-US" sz="3200">
                <a:latin typeface="Times New Roman" pitchFamily="18" charset="0"/>
              </a:rPr>
              <a:t>A behavioral learning theory according to which a stimulus is paired with another stimulus that elicits a known response that serves to produce the same response when used alone.</a:t>
            </a:r>
          </a:p>
        </p:txBody>
      </p:sp>
    </p:spTree>
  </p:cSld>
  <p:clrMapOvr>
    <a:masterClrMapping/>
  </p:clrMapOvr>
  <p:transition>
    <p:cove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normAutofit/>
          </a:bodyPr>
          <a:lstStyle/>
          <a:p>
            <a:r>
              <a:rPr lang="en-US" sz="4000" dirty="0"/>
              <a:t>Models of Classical Conditioning:</a:t>
            </a:r>
          </a:p>
        </p:txBody>
      </p:sp>
      <p:pic>
        <p:nvPicPr>
          <p:cNvPr id="155652" name="Picture 4" descr="fig0702a"/>
          <p:cNvPicPr>
            <a:picLocks noChangeAspect="1" noChangeArrowheads="1"/>
          </p:cNvPicPr>
          <p:nvPr/>
        </p:nvPicPr>
        <p:blipFill>
          <a:blip r:embed="rId3" cstate="print"/>
          <a:srcRect/>
          <a:stretch>
            <a:fillRect/>
          </a:stretch>
        </p:blipFill>
        <p:spPr bwMode="auto">
          <a:xfrm>
            <a:off x="1447800" y="1735137"/>
            <a:ext cx="6553200" cy="4970463"/>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Pavlov's dogs">
            <a:hlinkClick r:id="rId2" action="ppaction://hlinkfile"/>
          </p:cNvPr>
          <p:cNvPicPr>
            <a:picLocks noChangeAspect="1" noChangeArrowheads="1"/>
          </p:cNvPicPr>
          <p:nvPr/>
        </p:nvPicPr>
        <p:blipFill>
          <a:blip r:embed="rId3" cstate="print"/>
          <a:srcRect/>
          <a:stretch>
            <a:fillRect/>
          </a:stretch>
        </p:blipFill>
        <p:spPr bwMode="auto">
          <a:xfrm>
            <a:off x="1905000" y="260350"/>
            <a:ext cx="5384800" cy="659765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r>
              <a:rPr lang="en-US" dirty="0"/>
              <a:t>Example:</a:t>
            </a:r>
          </a:p>
        </p:txBody>
      </p:sp>
      <p:pic>
        <p:nvPicPr>
          <p:cNvPr id="171012" name="Picture 4" descr="fig0702b"/>
          <p:cNvPicPr>
            <a:picLocks noChangeAspect="1" noChangeArrowheads="1"/>
          </p:cNvPicPr>
          <p:nvPr/>
        </p:nvPicPr>
        <p:blipFill>
          <a:blip r:embed="rId3" cstate="print"/>
          <a:srcRect/>
          <a:stretch>
            <a:fillRect/>
          </a:stretch>
        </p:blipFill>
        <p:spPr bwMode="auto">
          <a:xfrm>
            <a:off x="533400" y="1828800"/>
            <a:ext cx="8001000" cy="4757738"/>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t>Discussion Questions</a:t>
            </a:r>
          </a:p>
        </p:txBody>
      </p:sp>
      <p:sp>
        <p:nvSpPr>
          <p:cNvPr id="172035" name="Rectangle 3"/>
          <p:cNvSpPr>
            <a:spLocks noGrp="1" noChangeArrowheads="1"/>
          </p:cNvSpPr>
          <p:nvPr>
            <p:ph type="body" idx="1"/>
          </p:nvPr>
        </p:nvSpPr>
        <p:spPr>
          <a:xfrm>
            <a:off x="381000" y="1752600"/>
            <a:ext cx="3657600" cy="4724400"/>
          </a:xfrm>
        </p:spPr>
        <p:txBody>
          <a:bodyPr rtlCol="0">
            <a:normAutofit fontScale="92500" lnSpcReduction="20000"/>
          </a:bodyPr>
          <a:lstStyle/>
          <a:p>
            <a:pPr eaLnBrk="1" fontAlgn="auto" hangingPunct="1">
              <a:spcAft>
                <a:spcPts val="0"/>
              </a:spcAft>
              <a:buFont typeface="Arial" pitchFamily="34" charset="0"/>
              <a:buChar char="•"/>
              <a:defRPr/>
            </a:pPr>
            <a:r>
              <a:rPr lang="en-US" dirty="0"/>
              <a:t>For Coca-Cola or another beverage company:</a:t>
            </a:r>
          </a:p>
          <a:p>
            <a:pPr lvl="1" eaLnBrk="1" fontAlgn="auto" hangingPunct="1">
              <a:spcAft>
                <a:spcPts val="0"/>
              </a:spcAft>
              <a:buFont typeface="Arial" pitchFamily="34" charset="0"/>
              <a:buChar char="–"/>
              <a:defRPr/>
            </a:pPr>
            <a:r>
              <a:rPr lang="en-US" dirty="0"/>
              <a:t>How have they used classical conditioning in their marketing?</a:t>
            </a:r>
          </a:p>
          <a:p>
            <a:pPr lvl="1" eaLnBrk="1" fontAlgn="auto" hangingPunct="1">
              <a:spcAft>
                <a:spcPts val="0"/>
              </a:spcAft>
              <a:buFont typeface="Arial" pitchFamily="34" charset="0"/>
              <a:buChar char="–"/>
              <a:defRPr/>
            </a:pPr>
            <a:r>
              <a:rPr lang="en-US" dirty="0"/>
              <a:t>Identify the unconditioned and conditioned stimuli, the conditioned and unconditioned response.</a:t>
            </a:r>
          </a:p>
          <a:p>
            <a:pPr eaLnBrk="1" fontAlgn="auto" hangingPunct="1">
              <a:spcAft>
                <a:spcPts val="0"/>
              </a:spcAft>
              <a:buFont typeface="Arial" pitchFamily="34" charset="0"/>
              <a:buChar char="•"/>
              <a:defRPr/>
            </a:pPr>
            <a:endParaRPr lang="en-US" dirty="0"/>
          </a:p>
        </p:txBody>
      </p:sp>
      <p:pic>
        <p:nvPicPr>
          <p:cNvPr id="25604" name="Picture 4" descr="ch7 - Cans.jpg"/>
          <p:cNvPicPr>
            <a:picLocks noChangeAspect="1"/>
          </p:cNvPicPr>
          <p:nvPr/>
        </p:nvPicPr>
        <p:blipFill>
          <a:blip r:embed="rId3" cstate="print"/>
          <a:srcRect/>
          <a:stretch>
            <a:fillRect/>
          </a:stretch>
        </p:blipFill>
        <p:spPr bwMode="auto">
          <a:xfrm>
            <a:off x="4267200" y="2286000"/>
            <a:ext cx="4359275" cy="3230563"/>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normAutofit fontScale="90000"/>
          </a:bodyPr>
          <a:lstStyle/>
          <a:p>
            <a:r>
              <a:rPr lang="en-US" sz="4000"/>
              <a:t>Strategic Applications of Classical Conditioning</a:t>
            </a:r>
          </a:p>
        </p:txBody>
      </p:sp>
      <p:sp>
        <p:nvSpPr>
          <p:cNvPr id="157699" name="Rectangle 3"/>
          <p:cNvSpPr>
            <a:spLocks noGrp="1" noChangeArrowheads="1"/>
          </p:cNvSpPr>
          <p:nvPr>
            <p:ph sz="half" idx="1"/>
          </p:nvPr>
        </p:nvSpPr>
        <p:spPr>
          <a:xfrm>
            <a:off x="685800" y="2743200"/>
            <a:ext cx="3429000" cy="4525963"/>
          </a:xfrm>
        </p:spPr>
        <p:txBody>
          <a:bodyPr/>
          <a:lstStyle/>
          <a:p>
            <a:r>
              <a:rPr lang="en-US" b="1" dirty="0"/>
              <a:t>Repetition</a:t>
            </a:r>
          </a:p>
          <a:p>
            <a:r>
              <a:rPr lang="en-US" b="1" dirty="0">
                <a:solidFill>
                  <a:schemeClr val="bg2"/>
                </a:solidFill>
              </a:rPr>
              <a:t>Stimulus generalization</a:t>
            </a:r>
          </a:p>
          <a:p>
            <a:r>
              <a:rPr lang="en-US" b="1" dirty="0">
                <a:solidFill>
                  <a:schemeClr val="bg2"/>
                </a:solidFill>
              </a:rPr>
              <a:t>Stimulus discrimination</a:t>
            </a:r>
          </a:p>
        </p:txBody>
      </p:sp>
      <p:sp>
        <p:nvSpPr>
          <p:cNvPr id="157700" name="Rectangle 4"/>
          <p:cNvSpPr>
            <a:spLocks noGrp="1" noChangeArrowheads="1"/>
          </p:cNvSpPr>
          <p:nvPr>
            <p:ph sz="half" idx="2"/>
          </p:nvPr>
        </p:nvSpPr>
        <p:spPr>
          <a:xfrm>
            <a:off x="4724400" y="2743200"/>
            <a:ext cx="4038600" cy="4525963"/>
          </a:xfrm>
        </p:spPr>
        <p:txBody>
          <a:bodyPr/>
          <a:lstStyle/>
          <a:p>
            <a:pPr marL="290513" indent="-290513">
              <a:spcBef>
                <a:spcPct val="0"/>
              </a:spcBef>
            </a:pPr>
            <a:r>
              <a:rPr lang="en-US"/>
              <a:t>Increases the association between the conditioned and unconditioned stimulus</a:t>
            </a:r>
          </a:p>
          <a:p>
            <a:pPr marL="290513" indent="-290513">
              <a:spcBef>
                <a:spcPct val="0"/>
              </a:spcBef>
            </a:pPr>
            <a:r>
              <a:rPr lang="en-US"/>
              <a:t>Slows the pace of forgetting</a:t>
            </a:r>
          </a:p>
          <a:p>
            <a:pPr marL="290513" indent="-290513">
              <a:spcBef>
                <a:spcPct val="0"/>
              </a:spcBef>
            </a:pPr>
            <a:r>
              <a:rPr lang="en-US"/>
              <a:t>Advertising wearout is a problem</a:t>
            </a:r>
          </a:p>
        </p:txBody>
      </p:sp>
      <p:sp>
        <p:nvSpPr>
          <p:cNvPr id="157701" name="Rectangle 5"/>
          <p:cNvSpPr>
            <a:spLocks noChangeArrowheads="1"/>
          </p:cNvSpPr>
          <p:nvPr/>
        </p:nvSpPr>
        <p:spPr bwMode="auto">
          <a:xfrm>
            <a:off x="4267200" y="2514600"/>
            <a:ext cx="76200" cy="4038600"/>
          </a:xfrm>
          <a:prstGeom prst="rect">
            <a:avLst/>
          </a:prstGeom>
          <a:gradFill rotWithShape="1">
            <a:gsLst>
              <a:gs pos="0">
                <a:srgbClr val="0066CC">
                  <a:gamma/>
                  <a:shade val="46275"/>
                  <a:invGamma/>
                </a:srgbClr>
              </a:gs>
              <a:gs pos="100000">
                <a:srgbClr val="0066CC"/>
              </a:gs>
            </a:gsLst>
            <a:lin ang="0" scaled="1"/>
          </a:gradFill>
          <a:ln w="9525">
            <a:noFill/>
            <a:miter lim="800000"/>
            <a:headEnd/>
            <a:tailEnd/>
          </a:ln>
          <a:effectLst/>
        </p:spPr>
        <p:txBody>
          <a:bodyPr wrap="none" anchor="ctr"/>
          <a:lstStyle/>
          <a:p>
            <a:endParaRPr lang="en-US"/>
          </a:p>
        </p:txBody>
      </p:sp>
      <p:sp>
        <p:nvSpPr>
          <p:cNvPr id="157702" name="Rectangle 6"/>
          <p:cNvSpPr>
            <a:spLocks noChangeArrowheads="1"/>
          </p:cNvSpPr>
          <p:nvPr/>
        </p:nvSpPr>
        <p:spPr bwMode="auto">
          <a:xfrm>
            <a:off x="381000" y="2514600"/>
            <a:ext cx="8763000" cy="76200"/>
          </a:xfrm>
          <a:prstGeom prst="rect">
            <a:avLst/>
          </a:prstGeom>
          <a:gradFill rotWithShape="1">
            <a:gsLst>
              <a:gs pos="0">
                <a:srgbClr val="0066CC">
                  <a:gamma/>
                  <a:shade val="46275"/>
                  <a:invGamma/>
                </a:srgbClr>
              </a:gs>
              <a:gs pos="100000">
                <a:srgbClr val="0066CC"/>
              </a:gs>
            </a:gsLst>
            <a:lin ang="0" scaled="1"/>
          </a:gradFill>
          <a:ln w="9525">
            <a:noFill/>
            <a:miter lim="800000"/>
            <a:headEnd/>
            <a:tailEnd/>
          </a:ln>
          <a:effectLst/>
        </p:spPr>
        <p:txBody>
          <a:bodyPr wrap="none" anchor="ctr"/>
          <a:lstStyle/>
          <a:p>
            <a:endParaRPr lang="en-US"/>
          </a:p>
        </p:txBody>
      </p:sp>
      <p:sp>
        <p:nvSpPr>
          <p:cNvPr id="157703" name="Rectangle 7"/>
          <p:cNvSpPr>
            <a:spLocks noChangeArrowheads="1"/>
          </p:cNvSpPr>
          <p:nvPr/>
        </p:nvSpPr>
        <p:spPr bwMode="auto">
          <a:xfrm>
            <a:off x="609600" y="1782763"/>
            <a:ext cx="4495800" cy="579437"/>
          </a:xfrm>
          <a:prstGeom prst="rect">
            <a:avLst/>
          </a:prstGeom>
          <a:noFill/>
          <a:ln w="9525">
            <a:noFill/>
            <a:miter lim="800000"/>
            <a:headEnd/>
            <a:tailEnd/>
          </a:ln>
          <a:effectLst/>
        </p:spPr>
        <p:txBody>
          <a:bodyPr>
            <a:spAutoFit/>
          </a:bodyPr>
          <a:lstStyle/>
          <a:p>
            <a:r>
              <a:rPr lang="en-US" sz="3200" b="1" i="1">
                <a:solidFill>
                  <a:schemeClr val="accent2"/>
                </a:solidFill>
              </a:rPr>
              <a:t>Basic Concepts</a:t>
            </a:r>
          </a:p>
        </p:txBody>
      </p:sp>
    </p:spTree>
  </p:cSld>
  <p:clrMapOvr>
    <a:masterClrMapping/>
  </p:clrMapOvr>
  <p:transition>
    <p:cove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a:bodyPr>
          <a:lstStyle/>
          <a:p>
            <a:r>
              <a:rPr lang="en-US" sz="3200" dirty="0"/>
              <a:t>Why Did Gillette Use Two Different Ads to  advertise the Same Product?</a:t>
            </a:r>
          </a:p>
        </p:txBody>
      </p:sp>
      <p:pic>
        <p:nvPicPr>
          <p:cNvPr id="27651" name="Content Placeholder 4" descr="fig07_03a.jpg"/>
          <p:cNvPicPr>
            <a:picLocks noGrp="1" noChangeAspect="1"/>
          </p:cNvPicPr>
          <p:nvPr>
            <p:ph idx="1"/>
          </p:nvPr>
        </p:nvPicPr>
        <p:blipFill>
          <a:blip r:embed="rId2" cstate="print"/>
          <a:srcRect/>
          <a:stretch>
            <a:fillRect/>
          </a:stretch>
        </p:blipFill>
        <p:spPr>
          <a:xfrm>
            <a:off x="914400" y="1828800"/>
            <a:ext cx="3163888" cy="4373563"/>
          </a:xfrm>
        </p:spPr>
      </p:pic>
      <p:pic>
        <p:nvPicPr>
          <p:cNvPr id="216066" name="Picture 2" descr="http://t1.gstatic.com/images?q=tbn:ANd9GcTVNCqRXqJX1r2cu4Yzn5eycH0AIw6M5omZei5j_944RZ7iVb5OBxKD4SX2ZQ"/>
          <p:cNvPicPr>
            <a:picLocks noChangeAspect="1" noChangeArrowheads="1"/>
          </p:cNvPicPr>
          <p:nvPr/>
        </p:nvPicPr>
        <p:blipFill>
          <a:blip r:embed="rId3" cstate="print"/>
          <a:srcRect/>
          <a:stretch>
            <a:fillRect/>
          </a:stretch>
        </p:blipFill>
        <p:spPr bwMode="auto">
          <a:xfrm>
            <a:off x="4724400" y="1828800"/>
            <a:ext cx="3495675" cy="444425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a:bodyPr>
          <a:lstStyle/>
          <a:p>
            <a:pPr algn="ctr"/>
            <a:r>
              <a:rPr lang="en-US" sz="3200" dirty="0"/>
              <a:t>In Terms of Consumer Learning, Are These New Products Likely to Succeed?  </a:t>
            </a:r>
          </a:p>
        </p:txBody>
      </p:sp>
      <p:pic>
        <p:nvPicPr>
          <p:cNvPr id="16387" name="Content Placeholder 4" descr="fig07_01.jpg"/>
          <p:cNvPicPr>
            <a:picLocks noGrp="1" noChangeAspect="1"/>
          </p:cNvPicPr>
          <p:nvPr>
            <p:ph idx="1"/>
          </p:nvPr>
        </p:nvPicPr>
        <p:blipFill>
          <a:blip r:embed="rId2" cstate="print"/>
          <a:stretch>
            <a:fillRect/>
          </a:stretch>
        </p:blipFill>
        <p:spPr>
          <a:xfrm>
            <a:off x="5257800" y="1447800"/>
            <a:ext cx="3886200" cy="5435245"/>
          </a:xfrm>
        </p:spPr>
      </p:pic>
      <p:pic>
        <p:nvPicPr>
          <p:cNvPr id="16389" name="Picture 5" descr="fig07_01b.jpg"/>
          <p:cNvPicPr>
            <a:picLocks noChangeAspect="1"/>
          </p:cNvPicPr>
          <p:nvPr/>
        </p:nvPicPr>
        <p:blipFill>
          <a:blip r:embed="rId3" cstate="print"/>
          <a:srcRect/>
          <a:stretch>
            <a:fillRect/>
          </a:stretch>
        </p:blipFill>
        <p:spPr bwMode="auto">
          <a:xfrm>
            <a:off x="-1" y="1524000"/>
            <a:ext cx="4089897" cy="5334000"/>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fontScale="90000"/>
          </a:bodyPr>
          <a:lstStyle/>
          <a:p>
            <a:r>
              <a:rPr lang="en-US" sz="3200" dirty="0"/>
              <a:t>Repetition of the Message with Varied Ads Results in More Information Processing  by the Consumer</a:t>
            </a:r>
          </a:p>
        </p:txBody>
      </p:sp>
      <p:pic>
        <p:nvPicPr>
          <p:cNvPr id="27651" name="Content Placeholder 4" descr="fig07_03a.jpg"/>
          <p:cNvPicPr>
            <a:picLocks noGrp="1" noChangeAspect="1"/>
          </p:cNvPicPr>
          <p:nvPr>
            <p:ph idx="1"/>
          </p:nvPr>
        </p:nvPicPr>
        <p:blipFill>
          <a:blip r:embed="rId2" cstate="print"/>
          <a:srcRect/>
          <a:stretch>
            <a:fillRect/>
          </a:stretch>
        </p:blipFill>
        <p:spPr>
          <a:xfrm>
            <a:off x="914400" y="1828800"/>
            <a:ext cx="3163888" cy="4373563"/>
          </a:xfrm>
        </p:spPr>
      </p:pic>
      <p:pic>
        <p:nvPicPr>
          <p:cNvPr id="5" name="Picture 2" descr="http://t1.gstatic.com/images?q=tbn:ANd9GcTVNCqRXqJX1r2cu4Yzn5eycH0AIw6M5omZei5j_944RZ7iVb5OBxKD4SX2ZQ"/>
          <p:cNvPicPr>
            <a:picLocks noChangeAspect="1" noChangeArrowheads="1"/>
          </p:cNvPicPr>
          <p:nvPr/>
        </p:nvPicPr>
        <p:blipFill>
          <a:blip r:embed="rId3" cstate="print"/>
          <a:srcRect/>
          <a:stretch>
            <a:fillRect/>
          </a:stretch>
        </p:blipFill>
        <p:spPr bwMode="auto">
          <a:xfrm>
            <a:off x="4724400" y="1828800"/>
            <a:ext cx="3495675" cy="4444252"/>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afaqs.com/all/news/images/news_story_grfx/2015/08/45230/Airtel-4G-challenge-TVC.jpg"/>
          <p:cNvPicPr>
            <a:picLocks noChangeAspect="1" noChangeArrowheads="1"/>
          </p:cNvPicPr>
          <p:nvPr/>
        </p:nvPicPr>
        <p:blipFill>
          <a:blip r:embed="rId2" cstate="print"/>
          <a:srcRect/>
          <a:stretch>
            <a:fillRect/>
          </a:stretch>
        </p:blipFill>
        <p:spPr bwMode="auto">
          <a:xfrm>
            <a:off x="1219200" y="1905000"/>
            <a:ext cx="6953250" cy="4171951"/>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normAutofit fontScale="90000"/>
          </a:bodyPr>
          <a:lstStyle/>
          <a:p>
            <a:r>
              <a:rPr lang="en-US" sz="4000"/>
              <a:t>Strategic Applications of Classical Conditioning</a:t>
            </a:r>
          </a:p>
        </p:txBody>
      </p:sp>
      <p:sp>
        <p:nvSpPr>
          <p:cNvPr id="159747" name="Rectangle 3"/>
          <p:cNvSpPr>
            <a:spLocks noGrp="1" noChangeArrowheads="1"/>
          </p:cNvSpPr>
          <p:nvPr>
            <p:ph sz="half" idx="1"/>
          </p:nvPr>
        </p:nvSpPr>
        <p:spPr>
          <a:xfrm>
            <a:off x="685800" y="2743200"/>
            <a:ext cx="3429000" cy="4525963"/>
          </a:xfrm>
        </p:spPr>
        <p:txBody>
          <a:bodyPr>
            <a:normAutofit/>
          </a:bodyPr>
          <a:lstStyle/>
          <a:p>
            <a:r>
              <a:rPr lang="en-US" b="1" dirty="0">
                <a:solidFill>
                  <a:schemeClr val="bg2"/>
                </a:solidFill>
              </a:rPr>
              <a:t>Repetition</a:t>
            </a:r>
          </a:p>
          <a:p>
            <a:r>
              <a:rPr lang="en-US" b="1" dirty="0"/>
              <a:t>Stimulus generalization</a:t>
            </a:r>
          </a:p>
          <a:p>
            <a:r>
              <a:rPr lang="en-US" b="1" dirty="0">
                <a:solidFill>
                  <a:schemeClr val="bg2"/>
                </a:solidFill>
              </a:rPr>
              <a:t>Stimulus discrimination</a:t>
            </a:r>
          </a:p>
        </p:txBody>
      </p:sp>
      <p:sp>
        <p:nvSpPr>
          <p:cNvPr id="159748" name="Rectangle 4"/>
          <p:cNvSpPr>
            <a:spLocks noGrp="1" noChangeArrowheads="1"/>
          </p:cNvSpPr>
          <p:nvPr>
            <p:ph sz="half" idx="2"/>
          </p:nvPr>
        </p:nvSpPr>
        <p:spPr>
          <a:xfrm>
            <a:off x="4724400" y="2743201"/>
            <a:ext cx="4038600" cy="3810000"/>
          </a:xfrm>
        </p:spPr>
        <p:txBody>
          <a:bodyPr>
            <a:noAutofit/>
          </a:bodyPr>
          <a:lstStyle/>
          <a:p>
            <a:pPr marL="290513" indent="-290513">
              <a:spcBef>
                <a:spcPct val="0"/>
              </a:spcBef>
            </a:pPr>
            <a:r>
              <a:rPr lang="en-US" sz="2600" dirty="0"/>
              <a:t>Having the same response to slightly different stimuli</a:t>
            </a:r>
          </a:p>
          <a:p>
            <a:pPr marL="290513" indent="-290513">
              <a:spcBef>
                <a:spcPct val="0"/>
              </a:spcBef>
            </a:pPr>
            <a:r>
              <a:rPr lang="en-US" sz="2600" dirty="0"/>
              <a:t>Helps “me-too” products to succeed</a:t>
            </a:r>
          </a:p>
          <a:p>
            <a:pPr marL="290513" lvl="3" indent="-290513">
              <a:spcBef>
                <a:spcPct val="0"/>
              </a:spcBef>
              <a:buClr>
                <a:schemeClr val="accent1"/>
              </a:buClr>
              <a:buSzPct val="80000"/>
              <a:buFont typeface="Wingdings 2"/>
              <a:buChar char=""/>
            </a:pPr>
            <a:r>
              <a:rPr lang="en-US" sz="2600" dirty="0"/>
              <a:t>Useful in product extensions</a:t>
            </a:r>
          </a:p>
          <a:p>
            <a:pPr marL="500825" lvl="4" indent="-290513">
              <a:spcBef>
                <a:spcPct val="0"/>
              </a:spcBef>
              <a:buClr>
                <a:schemeClr val="accent1"/>
              </a:buClr>
              <a:buSzPct val="80000"/>
              <a:buFont typeface="Arial" pitchFamily="34" charset="0"/>
              <a:buChar char="•"/>
            </a:pPr>
            <a:r>
              <a:rPr lang="en-US" sz="2600" dirty="0"/>
              <a:t>Product Line, Form &amp; Category Extensions., Family Branding</a:t>
            </a:r>
          </a:p>
        </p:txBody>
      </p:sp>
      <p:sp>
        <p:nvSpPr>
          <p:cNvPr id="159749" name="Rectangle 5"/>
          <p:cNvSpPr>
            <a:spLocks noChangeArrowheads="1"/>
          </p:cNvSpPr>
          <p:nvPr/>
        </p:nvSpPr>
        <p:spPr bwMode="auto">
          <a:xfrm>
            <a:off x="4267200" y="2514600"/>
            <a:ext cx="76200" cy="4038600"/>
          </a:xfrm>
          <a:prstGeom prst="rect">
            <a:avLst/>
          </a:prstGeom>
          <a:gradFill rotWithShape="1">
            <a:gsLst>
              <a:gs pos="0">
                <a:srgbClr val="0066CC">
                  <a:gamma/>
                  <a:shade val="46275"/>
                  <a:invGamma/>
                </a:srgbClr>
              </a:gs>
              <a:gs pos="100000">
                <a:srgbClr val="0066CC"/>
              </a:gs>
            </a:gsLst>
            <a:lin ang="0" scaled="1"/>
          </a:gradFill>
          <a:ln w="9525">
            <a:noFill/>
            <a:miter lim="800000"/>
            <a:headEnd/>
            <a:tailEnd/>
          </a:ln>
          <a:effectLst/>
        </p:spPr>
        <p:txBody>
          <a:bodyPr wrap="none" anchor="ctr"/>
          <a:lstStyle/>
          <a:p>
            <a:endParaRPr lang="en-US"/>
          </a:p>
        </p:txBody>
      </p:sp>
      <p:sp>
        <p:nvSpPr>
          <p:cNvPr id="159750" name="Rectangle 6"/>
          <p:cNvSpPr>
            <a:spLocks noChangeArrowheads="1"/>
          </p:cNvSpPr>
          <p:nvPr/>
        </p:nvSpPr>
        <p:spPr bwMode="auto">
          <a:xfrm>
            <a:off x="381000" y="2514600"/>
            <a:ext cx="8763000" cy="76200"/>
          </a:xfrm>
          <a:prstGeom prst="rect">
            <a:avLst/>
          </a:prstGeom>
          <a:gradFill rotWithShape="1">
            <a:gsLst>
              <a:gs pos="0">
                <a:srgbClr val="0066CC">
                  <a:gamma/>
                  <a:shade val="46275"/>
                  <a:invGamma/>
                </a:srgbClr>
              </a:gs>
              <a:gs pos="100000">
                <a:srgbClr val="0066CC"/>
              </a:gs>
            </a:gsLst>
            <a:lin ang="0" scaled="1"/>
          </a:gradFill>
          <a:ln w="9525">
            <a:noFill/>
            <a:miter lim="800000"/>
            <a:headEnd/>
            <a:tailEnd/>
          </a:ln>
          <a:effectLst/>
        </p:spPr>
        <p:txBody>
          <a:bodyPr wrap="none" anchor="ctr"/>
          <a:lstStyle/>
          <a:p>
            <a:endParaRPr lang="en-US"/>
          </a:p>
        </p:txBody>
      </p:sp>
      <p:sp>
        <p:nvSpPr>
          <p:cNvPr id="159751" name="Rectangle 7"/>
          <p:cNvSpPr>
            <a:spLocks noChangeArrowheads="1"/>
          </p:cNvSpPr>
          <p:nvPr/>
        </p:nvSpPr>
        <p:spPr bwMode="auto">
          <a:xfrm>
            <a:off x="609600" y="1782763"/>
            <a:ext cx="4495800" cy="579437"/>
          </a:xfrm>
          <a:prstGeom prst="rect">
            <a:avLst/>
          </a:prstGeom>
          <a:noFill/>
          <a:ln w="9525">
            <a:noFill/>
            <a:miter lim="800000"/>
            <a:headEnd/>
            <a:tailEnd/>
          </a:ln>
          <a:effectLst/>
        </p:spPr>
        <p:txBody>
          <a:bodyPr>
            <a:spAutoFit/>
          </a:bodyPr>
          <a:lstStyle/>
          <a:p>
            <a:r>
              <a:rPr lang="en-US" sz="3200" b="1" i="1">
                <a:solidFill>
                  <a:schemeClr val="accent2"/>
                </a:solidFill>
              </a:rPr>
              <a:t>Basic Concepts</a:t>
            </a:r>
          </a:p>
        </p:txBody>
      </p:sp>
      <p:pic>
        <p:nvPicPr>
          <p:cNvPr id="61442" name="Picture 2" descr="http://blogs.brad.ac.uk/marketing-and-communications-green-impact/files/2011/02/duracell.gif"/>
          <p:cNvPicPr>
            <a:picLocks noChangeAspect="1" noChangeArrowheads="1"/>
          </p:cNvPicPr>
          <p:nvPr/>
        </p:nvPicPr>
        <p:blipFill>
          <a:blip r:embed="rId3" cstate="print"/>
          <a:srcRect/>
          <a:stretch>
            <a:fillRect/>
          </a:stretch>
        </p:blipFill>
        <p:spPr bwMode="auto">
          <a:xfrm>
            <a:off x="7848600" y="1524000"/>
            <a:ext cx="1066800" cy="1425663"/>
          </a:xfrm>
          <a:prstGeom prst="rect">
            <a:avLst/>
          </a:prstGeom>
          <a:noFill/>
        </p:spPr>
      </p:pic>
      <p:pic>
        <p:nvPicPr>
          <p:cNvPr id="61444" name="Picture 4" descr="http://www.businessreviewindia.in/business_leaders/eveready.jpg"/>
          <p:cNvPicPr>
            <a:picLocks noChangeAspect="1" noChangeArrowheads="1"/>
          </p:cNvPicPr>
          <p:nvPr/>
        </p:nvPicPr>
        <p:blipFill>
          <a:blip r:embed="rId4" cstate="print"/>
          <a:srcRect/>
          <a:stretch>
            <a:fillRect/>
          </a:stretch>
        </p:blipFill>
        <p:spPr bwMode="auto">
          <a:xfrm>
            <a:off x="914400" y="5029200"/>
            <a:ext cx="2362200" cy="1573225"/>
          </a:xfrm>
          <a:prstGeom prst="rect">
            <a:avLst/>
          </a:prstGeom>
          <a:noFill/>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7" name="Rectangle 9"/>
          <p:cNvSpPr>
            <a:spLocks noGrp="1" noChangeArrowheads="1"/>
          </p:cNvSpPr>
          <p:nvPr>
            <p:ph type="title"/>
          </p:nvPr>
        </p:nvSpPr>
        <p:spPr/>
        <p:txBody>
          <a:bodyPr>
            <a:normAutofit fontScale="90000"/>
          </a:bodyPr>
          <a:lstStyle/>
          <a:p>
            <a:r>
              <a:rPr lang="en-US" sz="4000" dirty="0"/>
              <a:t>Discussion Question Stimulus Generalization</a:t>
            </a:r>
          </a:p>
        </p:txBody>
      </p:sp>
      <p:sp>
        <p:nvSpPr>
          <p:cNvPr id="160778" name="Rectangle 10"/>
          <p:cNvSpPr>
            <a:spLocks noGrp="1" noChangeArrowheads="1"/>
          </p:cNvSpPr>
          <p:nvPr>
            <p:ph idx="1"/>
          </p:nvPr>
        </p:nvSpPr>
        <p:spPr/>
        <p:txBody>
          <a:bodyPr/>
          <a:lstStyle/>
          <a:p>
            <a:r>
              <a:rPr lang="en-US" dirty="0"/>
              <a:t>How does CVS Pharmacy use stimulus generalization for their private brands?</a:t>
            </a:r>
          </a:p>
          <a:p>
            <a:r>
              <a:rPr lang="en-US" dirty="0"/>
              <a:t>Do you think it is effective?</a:t>
            </a:r>
          </a:p>
          <a:p>
            <a:r>
              <a:rPr lang="en-US" dirty="0"/>
              <a:t>Should this be allowable?</a:t>
            </a:r>
          </a:p>
          <a:p>
            <a:pPr>
              <a:buFontTx/>
              <a:buNone/>
            </a:pPr>
            <a:endParaRPr lang="en-US" dirty="0"/>
          </a:p>
        </p:txBody>
      </p:sp>
      <p:pic>
        <p:nvPicPr>
          <p:cNvPr id="160772" name="Picture 4" descr="breath right 2"/>
          <p:cNvPicPr>
            <a:picLocks noChangeAspect="1" noChangeArrowheads="1"/>
          </p:cNvPicPr>
          <p:nvPr/>
        </p:nvPicPr>
        <p:blipFill>
          <a:blip r:embed="rId3" cstate="print"/>
          <a:srcRect/>
          <a:stretch>
            <a:fillRect/>
          </a:stretch>
        </p:blipFill>
        <p:spPr bwMode="auto">
          <a:xfrm>
            <a:off x="4876800" y="4191000"/>
            <a:ext cx="2362200" cy="2200275"/>
          </a:xfrm>
          <a:prstGeom prst="rect">
            <a:avLst/>
          </a:prstGeom>
          <a:noFill/>
        </p:spPr>
      </p:pic>
      <p:pic>
        <p:nvPicPr>
          <p:cNvPr id="160776" name="Picture 8" descr="breatheright"/>
          <p:cNvPicPr>
            <a:picLocks noChangeAspect="1" noChangeArrowheads="1"/>
          </p:cNvPicPr>
          <p:nvPr/>
        </p:nvPicPr>
        <p:blipFill>
          <a:blip r:embed="rId4" cstate="print"/>
          <a:srcRect/>
          <a:stretch>
            <a:fillRect/>
          </a:stretch>
        </p:blipFill>
        <p:spPr bwMode="auto">
          <a:xfrm>
            <a:off x="2667000" y="4038600"/>
            <a:ext cx="2514600" cy="25146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sz="3200"/>
              <a:t>Which Concept of Behavioral Learning Applies to the Introduction of These Two Products?</a:t>
            </a:r>
          </a:p>
        </p:txBody>
      </p:sp>
      <p:pic>
        <p:nvPicPr>
          <p:cNvPr id="31747" name="Content Placeholder 4" descr="fig07_04a.jpg"/>
          <p:cNvPicPr>
            <a:picLocks noGrp="1" noChangeAspect="1"/>
          </p:cNvPicPr>
          <p:nvPr>
            <p:ph idx="1"/>
          </p:nvPr>
        </p:nvPicPr>
        <p:blipFill>
          <a:blip r:embed="rId2" cstate="print"/>
          <a:srcRect/>
          <a:stretch>
            <a:fillRect/>
          </a:stretch>
        </p:blipFill>
        <p:spPr>
          <a:xfrm>
            <a:off x="0" y="1524000"/>
            <a:ext cx="4038600" cy="5255712"/>
          </a:xfrm>
        </p:spPr>
      </p:pic>
      <p:pic>
        <p:nvPicPr>
          <p:cNvPr id="31749" name="Picture 5" descr="fig07_04b.jpg"/>
          <p:cNvPicPr>
            <a:picLocks noChangeAspect="1"/>
          </p:cNvPicPr>
          <p:nvPr/>
        </p:nvPicPr>
        <p:blipFill>
          <a:blip r:embed="rId3" cstate="print"/>
          <a:srcRect/>
          <a:stretch>
            <a:fillRect/>
          </a:stretch>
        </p:blipFill>
        <p:spPr bwMode="auto">
          <a:xfrm>
            <a:off x="5334000" y="1523999"/>
            <a:ext cx="3810000" cy="5218907"/>
          </a:xfrm>
          <a:prstGeom prst="rect">
            <a:avLst/>
          </a:prstGeom>
          <a:noFill/>
          <a:ln w="9525">
            <a:noFill/>
            <a:miter lim="800000"/>
            <a:headEnd/>
            <a:tailEnd/>
          </a:ln>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rmAutofit/>
          </a:bodyPr>
          <a:lstStyle/>
          <a:p>
            <a:pPr algn="ctr"/>
            <a:r>
              <a:rPr lang="en-US" sz="4000" dirty="0"/>
              <a:t>Stimulus Generalization</a:t>
            </a:r>
          </a:p>
        </p:txBody>
      </p:sp>
      <p:pic>
        <p:nvPicPr>
          <p:cNvPr id="31747" name="Content Placeholder 4" descr="fig07_04a.jpg"/>
          <p:cNvPicPr>
            <a:picLocks noGrp="1" noChangeAspect="1"/>
          </p:cNvPicPr>
          <p:nvPr>
            <p:ph idx="1"/>
          </p:nvPr>
        </p:nvPicPr>
        <p:blipFill>
          <a:blip r:embed="rId2" cstate="print"/>
          <a:srcRect/>
          <a:stretch>
            <a:fillRect/>
          </a:stretch>
        </p:blipFill>
        <p:spPr>
          <a:xfrm>
            <a:off x="0" y="1524000"/>
            <a:ext cx="4038600" cy="5255712"/>
          </a:xfrm>
        </p:spPr>
      </p:pic>
      <p:pic>
        <p:nvPicPr>
          <p:cNvPr id="31749" name="Picture 5" descr="fig07_04b.jpg"/>
          <p:cNvPicPr>
            <a:picLocks noChangeAspect="1"/>
          </p:cNvPicPr>
          <p:nvPr/>
        </p:nvPicPr>
        <p:blipFill>
          <a:blip r:embed="rId3" cstate="print"/>
          <a:srcRect/>
          <a:stretch>
            <a:fillRect/>
          </a:stretch>
        </p:blipFill>
        <p:spPr bwMode="auto">
          <a:xfrm>
            <a:off x="5334000" y="1523999"/>
            <a:ext cx="3810000" cy="5218907"/>
          </a:xfrm>
          <a:prstGeom prst="rect">
            <a:avLst/>
          </a:prstGeom>
          <a:noFill/>
          <a:ln w="9525">
            <a:noFill/>
            <a:miter lim="800000"/>
            <a:headEnd/>
            <a:tailEnd/>
          </a:ln>
        </p:spPr>
      </p:pic>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5410200" y="1676400"/>
            <a:ext cx="3581400" cy="4568952"/>
          </a:xfrm>
        </p:spPr>
        <p:txBody>
          <a:bodyPr>
            <a:normAutofit/>
          </a:bodyPr>
          <a:lstStyle/>
          <a:p>
            <a:r>
              <a:rPr lang="en-US" sz="3200" dirty="0">
                <a:solidFill>
                  <a:srgbClr val="FF0000"/>
                </a:solidFill>
              </a:rPr>
              <a:t>What Is the Name of the Marketing Application Featured Here and Which Concept of Behavioral Learning Is It Based On?</a:t>
            </a:r>
          </a:p>
        </p:txBody>
      </p:sp>
      <p:pic>
        <p:nvPicPr>
          <p:cNvPr id="33795" name="Content Placeholder 4" descr="fig07_06.jpg"/>
          <p:cNvPicPr>
            <a:picLocks noGrp="1" noChangeAspect="1"/>
          </p:cNvPicPr>
          <p:nvPr>
            <p:ph idx="1"/>
          </p:nvPr>
        </p:nvPicPr>
        <p:blipFill>
          <a:blip r:embed="rId2" cstate="print"/>
          <a:srcRect/>
          <a:stretch>
            <a:fillRect/>
          </a:stretch>
        </p:blipFill>
        <p:spPr>
          <a:xfrm>
            <a:off x="0" y="0"/>
            <a:ext cx="5232492" cy="6858000"/>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5410200" y="1676400"/>
            <a:ext cx="3581400" cy="4568952"/>
          </a:xfrm>
        </p:spPr>
        <p:txBody>
          <a:bodyPr>
            <a:normAutofit/>
          </a:bodyPr>
          <a:lstStyle/>
          <a:p>
            <a:r>
              <a:rPr lang="en-US" sz="3200" dirty="0">
                <a:solidFill>
                  <a:srgbClr val="FF0000"/>
                </a:solidFill>
              </a:rPr>
              <a:t>Product Category Extension</a:t>
            </a:r>
            <a:br>
              <a:rPr lang="en-US" sz="3200" dirty="0">
                <a:solidFill>
                  <a:srgbClr val="FF0000"/>
                </a:solidFill>
              </a:rPr>
            </a:br>
            <a:r>
              <a:rPr lang="en-US" sz="3200" dirty="0">
                <a:solidFill>
                  <a:srgbClr val="FF0000"/>
                </a:solidFill>
              </a:rPr>
              <a:t>Stimulus Generalization</a:t>
            </a:r>
          </a:p>
        </p:txBody>
      </p:sp>
      <p:pic>
        <p:nvPicPr>
          <p:cNvPr id="33795" name="Content Placeholder 4" descr="fig07_06.jpg"/>
          <p:cNvPicPr>
            <a:picLocks noGrp="1" noChangeAspect="1"/>
          </p:cNvPicPr>
          <p:nvPr>
            <p:ph idx="1"/>
          </p:nvPr>
        </p:nvPicPr>
        <p:blipFill>
          <a:blip r:embed="rId2" cstate="print"/>
          <a:srcRect/>
          <a:stretch>
            <a:fillRect/>
          </a:stretch>
        </p:blipFill>
        <p:spPr>
          <a:xfrm>
            <a:off x="0" y="0"/>
            <a:ext cx="5232492" cy="6858000"/>
          </a:xfr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normAutofit fontScale="90000"/>
          </a:bodyPr>
          <a:lstStyle/>
          <a:p>
            <a:r>
              <a:rPr lang="en-US" sz="4000"/>
              <a:t>Strategic Applications of Classical Conditioning</a:t>
            </a:r>
          </a:p>
        </p:txBody>
      </p:sp>
      <p:sp>
        <p:nvSpPr>
          <p:cNvPr id="158723" name="Rectangle 3"/>
          <p:cNvSpPr>
            <a:spLocks noGrp="1" noChangeArrowheads="1"/>
          </p:cNvSpPr>
          <p:nvPr>
            <p:ph sz="half" idx="1"/>
          </p:nvPr>
        </p:nvSpPr>
        <p:spPr>
          <a:xfrm>
            <a:off x="685800" y="2743200"/>
            <a:ext cx="3429000" cy="4525963"/>
          </a:xfrm>
        </p:spPr>
        <p:txBody>
          <a:bodyPr>
            <a:normAutofit/>
          </a:bodyPr>
          <a:lstStyle/>
          <a:p>
            <a:r>
              <a:rPr lang="en-US" b="1" dirty="0">
                <a:solidFill>
                  <a:schemeClr val="bg2"/>
                </a:solidFill>
              </a:rPr>
              <a:t>Repetition</a:t>
            </a:r>
          </a:p>
          <a:p>
            <a:r>
              <a:rPr lang="en-US" b="1" dirty="0">
                <a:solidFill>
                  <a:schemeClr val="bg2"/>
                </a:solidFill>
              </a:rPr>
              <a:t>Stimulus generalization</a:t>
            </a:r>
          </a:p>
          <a:p>
            <a:r>
              <a:rPr lang="en-US" b="1" dirty="0"/>
              <a:t>Stimulus discrimination</a:t>
            </a:r>
          </a:p>
        </p:txBody>
      </p:sp>
      <p:sp>
        <p:nvSpPr>
          <p:cNvPr id="158724" name="Rectangle 4"/>
          <p:cNvSpPr>
            <a:spLocks noGrp="1" noChangeArrowheads="1"/>
          </p:cNvSpPr>
          <p:nvPr>
            <p:ph sz="half" idx="2"/>
          </p:nvPr>
        </p:nvSpPr>
        <p:spPr>
          <a:xfrm>
            <a:off x="4724400" y="2743201"/>
            <a:ext cx="4038600" cy="3886199"/>
          </a:xfrm>
        </p:spPr>
        <p:txBody>
          <a:bodyPr>
            <a:normAutofit/>
          </a:bodyPr>
          <a:lstStyle/>
          <a:p>
            <a:pPr marL="290513" indent="-290513">
              <a:spcBef>
                <a:spcPct val="0"/>
              </a:spcBef>
            </a:pPr>
            <a:r>
              <a:rPr lang="en-US" dirty="0"/>
              <a:t>Selection of a specific stimulus from similar stimuli</a:t>
            </a:r>
          </a:p>
          <a:p>
            <a:pPr marL="290513" indent="-290513">
              <a:spcBef>
                <a:spcPct val="0"/>
              </a:spcBef>
            </a:pPr>
            <a:r>
              <a:rPr lang="en-US" dirty="0"/>
              <a:t>This discrimination is the basis of positioning which looks for unique ways to fill needs</a:t>
            </a:r>
          </a:p>
          <a:p>
            <a:pPr marL="583121" lvl="1" indent="-290513">
              <a:spcBef>
                <a:spcPct val="0"/>
              </a:spcBef>
            </a:pPr>
            <a:r>
              <a:rPr lang="en-US" dirty="0"/>
              <a:t>Positioning</a:t>
            </a:r>
          </a:p>
          <a:p>
            <a:pPr marL="583121" lvl="1" indent="-290513">
              <a:spcBef>
                <a:spcPct val="0"/>
              </a:spcBef>
            </a:pPr>
            <a:r>
              <a:rPr lang="en-US" dirty="0"/>
              <a:t>Product Differentiation</a:t>
            </a:r>
          </a:p>
        </p:txBody>
      </p:sp>
      <p:sp>
        <p:nvSpPr>
          <p:cNvPr id="158725" name="Rectangle 5"/>
          <p:cNvSpPr>
            <a:spLocks noChangeArrowheads="1"/>
          </p:cNvSpPr>
          <p:nvPr/>
        </p:nvSpPr>
        <p:spPr bwMode="auto">
          <a:xfrm>
            <a:off x="4267200" y="2514600"/>
            <a:ext cx="76200" cy="4038600"/>
          </a:xfrm>
          <a:prstGeom prst="rect">
            <a:avLst/>
          </a:prstGeom>
          <a:gradFill rotWithShape="1">
            <a:gsLst>
              <a:gs pos="0">
                <a:srgbClr val="0066CC">
                  <a:gamma/>
                  <a:shade val="46275"/>
                  <a:invGamma/>
                </a:srgbClr>
              </a:gs>
              <a:gs pos="100000">
                <a:srgbClr val="0066CC"/>
              </a:gs>
            </a:gsLst>
            <a:lin ang="0" scaled="1"/>
          </a:gradFill>
          <a:ln w="9525">
            <a:noFill/>
            <a:miter lim="800000"/>
            <a:headEnd/>
            <a:tailEnd/>
          </a:ln>
          <a:effectLst/>
        </p:spPr>
        <p:txBody>
          <a:bodyPr wrap="none" anchor="ctr"/>
          <a:lstStyle/>
          <a:p>
            <a:endParaRPr lang="en-US"/>
          </a:p>
        </p:txBody>
      </p:sp>
      <p:sp>
        <p:nvSpPr>
          <p:cNvPr id="158726" name="Rectangle 6"/>
          <p:cNvSpPr>
            <a:spLocks noChangeArrowheads="1"/>
          </p:cNvSpPr>
          <p:nvPr/>
        </p:nvSpPr>
        <p:spPr bwMode="auto">
          <a:xfrm>
            <a:off x="381000" y="2514600"/>
            <a:ext cx="8763000" cy="76200"/>
          </a:xfrm>
          <a:prstGeom prst="rect">
            <a:avLst/>
          </a:prstGeom>
          <a:gradFill rotWithShape="1">
            <a:gsLst>
              <a:gs pos="0">
                <a:srgbClr val="0066CC">
                  <a:gamma/>
                  <a:shade val="46275"/>
                  <a:invGamma/>
                </a:srgbClr>
              </a:gs>
              <a:gs pos="100000">
                <a:srgbClr val="0066CC"/>
              </a:gs>
            </a:gsLst>
            <a:lin ang="0" scaled="1"/>
          </a:gradFill>
          <a:ln w="9525">
            <a:noFill/>
            <a:miter lim="800000"/>
            <a:headEnd/>
            <a:tailEnd/>
          </a:ln>
          <a:effectLst/>
        </p:spPr>
        <p:txBody>
          <a:bodyPr wrap="none" anchor="ctr"/>
          <a:lstStyle/>
          <a:p>
            <a:endParaRPr lang="en-US"/>
          </a:p>
        </p:txBody>
      </p:sp>
      <p:sp>
        <p:nvSpPr>
          <p:cNvPr id="158727" name="Rectangle 7"/>
          <p:cNvSpPr>
            <a:spLocks noChangeArrowheads="1"/>
          </p:cNvSpPr>
          <p:nvPr/>
        </p:nvSpPr>
        <p:spPr bwMode="auto">
          <a:xfrm>
            <a:off x="609600" y="1782763"/>
            <a:ext cx="4495800" cy="579437"/>
          </a:xfrm>
          <a:prstGeom prst="rect">
            <a:avLst/>
          </a:prstGeom>
          <a:noFill/>
          <a:ln w="9525">
            <a:noFill/>
            <a:miter lim="800000"/>
            <a:headEnd/>
            <a:tailEnd/>
          </a:ln>
          <a:effectLst/>
        </p:spPr>
        <p:txBody>
          <a:bodyPr>
            <a:spAutoFit/>
          </a:bodyPr>
          <a:lstStyle/>
          <a:p>
            <a:r>
              <a:rPr lang="en-US" sz="3200" b="1" i="1">
                <a:solidFill>
                  <a:schemeClr val="accent2"/>
                </a:solidFill>
              </a:rPr>
              <a:t>Basic Concepts</a:t>
            </a:r>
          </a:p>
        </p:txBody>
      </p:sp>
    </p:spTree>
  </p:cSld>
  <p:clrMapOvr>
    <a:masterClrMapping/>
  </p:clrMapOvr>
  <p:transition>
    <p:cove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04800" y="2057400"/>
            <a:ext cx="3429000" cy="4114800"/>
          </a:xfrm>
        </p:spPr>
        <p:txBody>
          <a:bodyPr>
            <a:noAutofit/>
          </a:bodyPr>
          <a:lstStyle/>
          <a:p>
            <a:r>
              <a:rPr lang="en-US" sz="3600" dirty="0">
                <a:solidFill>
                  <a:srgbClr val="FF0000"/>
                </a:solidFill>
              </a:rPr>
              <a:t>What  is the Name of the Marketing Application &amp; the Behavioral Learning Concept Featured Here? </a:t>
            </a:r>
          </a:p>
        </p:txBody>
      </p:sp>
      <p:pic>
        <p:nvPicPr>
          <p:cNvPr id="7" name="Content Placeholder 7" descr="fig07_08.jpg"/>
          <p:cNvPicPr>
            <a:picLocks noChangeAspect="1"/>
          </p:cNvPicPr>
          <p:nvPr/>
        </p:nvPicPr>
        <p:blipFill>
          <a:blip r:embed="rId2" cstate="print"/>
          <a:srcRect/>
          <a:stretch>
            <a:fillRect/>
          </a:stretch>
        </p:blipFill>
        <p:spPr>
          <a:xfrm>
            <a:off x="3861723" y="0"/>
            <a:ext cx="5282277"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a:bodyPr>
          <a:lstStyle/>
          <a:p>
            <a:pPr algn="ctr"/>
            <a:r>
              <a:rPr lang="en-US" sz="3200" dirty="0"/>
              <a:t>These Ads Might Induce Learning Due to Familiar Names</a:t>
            </a:r>
          </a:p>
        </p:txBody>
      </p:sp>
      <p:pic>
        <p:nvPicPr>
          <p:cNvPr id="16387" name="Content Placeholder 4" descr="fig07_01.jpg"/>
          <p:cNvPicPr>
            <a:picLocks noGrp="1" noChangeAspect="1"/>
          </p:cNvPicPr>
          <p:nvPr>
            <p:ph idx="1"/>
          </p:nvPr>
        </p:nvPicPr>
        <p:blipFill>
          <a:blip r:embed="rId2" cstate="print"/>
          <a:stretch>
            <a:fillRect/>
          </a:stretch>
        </p:blipFill>
        <p:spPr>
          <a:xfrm>
            <a:off x="5257800" y="1447800"/>
            <a:ext cx="3886200" cy="5435245"/>
          </a:xfrm>
        </p:spPr>
      </p:pic>
      <p:pic>
        <p:nvPicPr>
          <p:cNvPr id="16389" name="Picture 5" descr="fig07_01b.jpg"/>
          <p:cNvPicPr>
            <a:picLocks noChangeAspect="1"/>
          </p:cNvPicPr>
          <p:nvPr/>
        </p:nvPicPr>
        <p:blipFill>
          <a:blip r:embed="rId3" cstate="print"/>
          <a:srcRect/>
          <a:stretch>
            <a:fillRect/>
          </a:stretch>
        </p:blipFill>
        <p:spPr bwMode="auto">
          <a:xfrm>
            <a:off x="-1" y="1524000"/>
            <a:ext cx="4089897" cy="5334000"/>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52400" y="1752600"/>
            <a:ext cx="3733800" cy="4114800"/>
          </a:xfrm>
        </p:spPr>
        <p:txBody>
          <a:bodyPr>
            <a:normAutofit/>
          </a:bodyPr>
          <a:lstStyle/>
          <a:p>
            <a:pPr algn="ctr"/>
            <a:r>
              <a:rPr lang="en-US" dirty="0">
                <a:solidFill>
                  <a:srgbClr val="FF0000"/>
                </a:solidFill>
              </a:rPr>
              <a:t>Stimulus Discrimination - </a:t>
            </a:r>
            <a:br>
              <a:rPr lang="en-US" dirty="0">
                <a:solidFill>
                  <a:srgbClr val="FF0000"/>
                </a:solidFill>
              </a:rPr>
            </a:br>
            <a:r>
              <a:rPr lang="en-US" dirty="0">
                <a:solidFill>
                  <a:srgbClr val="FF0000"/>
                </a:solidFill>
              </a:rPr>
              <a:t>Product Differentiation</a:t>
            </a:r>
          </a:p>
        </p:txBody>
      </p:sp>
      <p:pic>
        <p:nvPicPr>
          <p:cNvPr id="7" name="Content Placeholder 7" descr="fig07_08.jpg"/>
          <p:cNvPicPr>
            <a:picLocks noChangeAspect="1"/>
          </p:cNvPicPr>
          <p:nvPr/>
        </p:nvPicPr>
        <p:blipFill>
          <a:blip r:embed="rId2" cstate="print"/>
          <a:srcRect/>
          <a:stretch>
            <a:fillRect/>
          </a:stretch>
        </p:blipFill>
        <p:spPr>
          <a:xfrm>
            <a:off x="3810001" y="0"/>
            <a:ext cx="5334000" cy="6925152"/>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ChangeArrowheads="1"/>
          </p:cNvSpPr>
          <p:nvPr/>
        </p:nvSpPr>
        <p:spPr bwMode="auto">
          <a:xfrm>
            <a:off x="609600" y="1752600"/>
            <a:ext cx="3048000" cy="4648200"/>
          </a:xfrm>
          <a:prstGeom prst="rect">
            <a:avLst/>
          </a:prstGeom>
          <a:solidFill>
            <a:schemeClr val="accent2"/>
          </a:solidFill>
          <a:ln w="9525">
            <a:solidFill>
              <a:schemeClr val="tx1"/>
            </a:solidFill>
            <a:miter lim="800000"/>
            <a:headEnd/>
            <a:tailEnd/>
          </a:ln>
          <a:effectLst/>
        </p:spPr>
        <p:txBody>
          <a:bodyPr lIns="365760" rIns="365760" anchor="ctr"/>
          <a:lstStyle/>
          <a:p>
            <a:pPr algn="ctr" eaLnBrk="0" hangingPunct="0"/>
            <a:r>
              <a:rPr lang="en-US" sz="3200" b="1">
                <a:solidFill>
                  <a:schemeClr val="bg1"/>
                </a:solidFill>
                <a:effectLst>
                  <a:outerShdw blurRad="38100" dist="38100" dir="2700000" algn="tl">
                    <a:srgbClr val="000000"/>
                  </a:outerShdw>
                </a:effectLst>
                <a:latin typeface="Times New Roman" pitchFamily="18" charset="0"/>
              </a:rPr>
              <a:t>Instrumental (Operant) Conditioning</a:t>
            </a:r>
            <a:endParaRPr lang="en-US" sz="3200">
              <a:solidFill>
                <a:schemeClr val="bg1"/>
              </a:solidFill>
              <a:latin typeface="Times New Roman" pitchFamily="18" charset="0"/>
            </a:endParaRPr>
          </a:p>
        </p:txBody>
      </p:sp>
      <p:sp>
        <p:nvSpPr>
          <p:cNvPr id="111619" name="Rectangle 3"/>
          <p:cNvSpPr>
            <a:spLocks noChangeArrowheads="1"/>
          </p:cNvSpPr>
          <p:nvPr/>
        </p:nvSpPr>
        <p:spPr bwMode="auto">
          <a:xfrm>
            <a:off x="3657600" y="1752600"/>
            <a:ext cx="5181600" cy="4648200"/>
          </a:xfrm>
          <a:prstGeom prst="rect">
            <a:avLst/>
          </a:prstGeom>
          <a:noFill/>
          <a:ln w="9525">
            <a:solidFill>
              <a:schemeClr val="tx1"/>
            </a:solidFill>
            <a:miter lim="800000"/>
            <a:headEnd/>
            <a:tailEnd/>
          </a:ln>
          <a:effectLst/>
        </p:spPr>
        <p:txBody>
          <a:bodyPr lIns="548640" rIns="548640" anchor="ctr"/>
          <a:lstStyle/>
          <a:p>
            <a:pPr algn="ctr" eaLnBrk="0" hangingPunct="0"/>
            <a:r>
              <a:rPr lang="en-US" sz="3200" dirty="0">
                <a:latin typeface="Times New Roman" pitchFamily="18" charset="0"/>
              </a:rPr>
              <a:t>A behavioral theory of learning based on a trial-and-error process, with habits forced as the result of positive experiences (reinforcement) resulting from certain responses or behaviors.</a:t>
            </a:r>
          </a:p>
        </p:txBody>
      </p:sp>
    </p:spTree>
  </p:cSld>
  <p:clrMapOvr>
    <a:masterClrMapping/>
  </p:clrMapOvr>
  <p:transition>
    <p:cove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Instrumental Conditioning:</a:t>
            </a:r>
          </a:p>
        </p:txBody>
      </p:sp>
      <p:sp>
        <p:nvSpPr>
          <p:cNvPr id="6" name="Content Placeholder 5"/>
          <p:cNvSpPr>
            <a:spLocks noGrp="1"/>
          </p:cNvSpPr>
          <p:nvPr>
            <p:ph idx="1"/>
          </p:nvPr>
        </p:nvSpPr>
        <p:spPr>
          <a:xfrm>
            <a:off x="304800" y="1775191"/>
            <a:ext cx="8686800" cy="4625609"/>
          </a:xfrm>
        </p:spPr>
        <p:txBody>
          <a:bodyPr/>
          <a:lstStyle/>
          <a:p>
            <a:pPr algn="just"/>
            <a:r>
              <a:rPr lang="en-US" dirty="0"/>
              <a:t>Is the process in which the</a:t>
            </a:r>
            <a:r>
              <a:rPr lang="en-US" dirty="0">
                <a:solidFill>
                  <a:srgbClr val="00B050"/>
                </a:solidFill>
              </a:rPr>
              <a:t> </a:t>
            </a:r>
            <a:r>
              <a:rPr lang="en-US" b="1" dirty="0">
                <a:solidFill>
                  <a:srgbClr val="00B050"/>
                </a:solidFill>
              </a:rPr>
              <a:t>frequency of occurrence</a:t>
            </a:r>
            <a:r>
              <a:rPr lang="en-US" dirty="0"/>
              <a:t> of a bit of behaviour </a:t>
            </a:r>
            <a:r>
              <a:rPr lang="en-US" b="1" dirty="0">
                <a:solidFill>
                  <a:srgbClr val="FF0000"/>
                </a:solidFill>
              </a:rPr>
              <a:t>is modified by </a:t>
            </a:r>
            <a:r>
              <a:rPr lang="en-US" b="1" dirty="0">
                <a:solidFill>
                  <a:srgbClr val="00B050"/>
                </a:solidFill>
              </a:rPr>
              <a:t>consequences of the behaviour</a:t>
            </a:r>
          </a:p>
          <a:p>
            <a:pPr algn="just"/>
            <a:r>
              <a:rPr lang="en-US" dirty="0"/>
              <a:t>If  </a:t>
            </a:r>
            <a:r>
              <a:rPr lang="en-US" b="1" dirty="0">
                <a:solidFill>
                  <a:srgbClr val="FF0000"/>
                </a:solidFill>
              </a:rPr>
              <a:t>positively  reinforced</a:t>
            </a:r>
            <a:r>
              <a:rPr lang="en-US" dirty="0"/>
              <a:t>,  the  likelihood of  the behaviour being repeated </a:t>
            </a:r>
            <a:r>
              <a:rPr lang="en-US" b="1" dirty="0">
                <a:solidFill>
                  <a:srgbClr val="FF0000"/>
                </a:solidFill>
              </a:rPr>
              <a:t>increases</a:t>
            </a:r>
            <a:r>
              <a:rPr lang="en-US" dirty="0"/>
              <a:t>.</a:t>
            </a:r>
          </a:p>
          <a:p>
            <a:pPr algn="just"/>
            <a:r>
              <a:rPr lang="en-US" dirty="0"/>
              <a:t>If  </a:t>
            </a:r>
            <a:r>
              <a:rPr lang="en-US" b="1" dirty="0">
                <a:solidFill>
                  <a:srgbClr val="FF0000"/>
                </a:solidFill>
              </a:rPr>
              <a:t>punished</a:t>
            </a:r>
            <a:r>
              <a:rPr lang="en-US" dirty="0"/>
              <a:t>,  the  likelihood  of  the  behaviour being repeated </a:t>
            </a:r>
            <a:r>
              <a:rPr lang="en-US" b="1" dirty="0">
                <a:solidFill>
                  <a:srgbClr val="FF0000"/>
                </a:solidFill>
              </a:rPr>
              <a:t>decreases</a:t>
            </a:r>
            <a:r>
              <a:rPr lang="en-US" dirty="0"/>
              <a:t>.</a:t>
            </a:r>
          </a:p>
          <a:p>
            <a:pPr algn="just"/>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457200" y="274638"/>
            <a:ext cx="8686800" cy="1143000"/>
          </a:xfrm>
        </p:spPr>
        <p:txBody>
          <a:bodyPr>
            <a:normAutofit/>
          </a:bodyPr>
          <a:lstStyle/>
          <a:p>
            <a:r>
              <a:rPr lang="en-US" sz="3600" dirty="0"/>
              <a:t>A Model of Instrumental Conditioning:</a:t>
            </a:r>
          </a:p>
        </p:txBody>
      </p:sp>
      <p:pic>
        <p:nvPicPr>
          <p:cNvPr id="161796" name="Picture 4" descr="fig0710"/>
          <p:cNvPicPr>
            <a:picLocks noChangeAspect="1" noChangeArrowheads="1"/>
          </p:cNvPicPr>
          <p:nvPr/>
        </p:nvPicPr>
        <p:blipFill>
          <a:blip r:embed="rId3" cstate="print"/>
          <a:srcRect/>
          <a:stretch>
            <a:fillRect/>
          </a:stretch>
        </p:blipFill>
        <p:spPr bwMode="auto">
          <a:xfrm>
            <a:off x="1828800" y="1676400"/>
            <a:ext cx="5715000" cy="4797425"/>
          </a:xfrm>
          <a:prstGeom prst="rect">
            <a:avLst/>
          </a:prstGeom>
          <a:noFill/>
        </p:spPr>
      </p:pic>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6" name="Rectangle 4"/>
          <p:cNvSpPr>
            <a:spLocks noGrp="1" noChangeArrowheads="1"/>
          </p:cNvSpPr>
          <p:nvPr>
            <p:ph type="title"/>
          </p:nvPr>
        </p:nvSpPr>
        <p:spPr/>
        <p:txBody>
          <a:bodyPr>
            <a:normAutofit fontScale="90000"/>
          </a:bodyPr>
          <a:lstStyle/>
          <a:p>
            <a:r>
              <a:rPr lang="en-US"/>
              <a:t>Instrumental Conditioning and Marketing</a:t>
            </a:r>
          </a:p>
        </p:txBody>
      </p:sp>
      <p:sp>
        <p:nvSpPr>
          <p:cNvPr id="131077" name="Rectangle 5"/>
          <p:cNvSpPr>
            <a:spLocks noGrp="1" noChangeArrowheads="1"/>
          </p:cNvSpPr>
          <p:nvPr>
            <p:ph idx="1"/>
          </p:nvPr>
        </p:nvSpPr>
        <p:spPr/>
        <p:txBody>
          <a:bodyPr>
            <a:normAutofit fontScale="77500" lnSpcReduction="20000"/>
          </a:bodyPr>
          <a:lstStyle/>
          <a:p>
            <a:pPr algn="just">
              <a:lnSpc>
                <a:spcPct val="150000"/>
              </a:lnSpc>
            </a:pPr>
            <a:r>
              <a:rPr lang="en-US" dirty="0"/>
              <a:t>Customer Satisfaction (Reinforcement)</a:t>
            </a:r>
          </a:p>
          <a:p>
            <a:pPr algn="just">
              <a:lnSpc>
                <a:spcPct val="150000"/>
              </a:lnSpc>
            </a:pPr>
            <a:r>
              <a:rPr lang="en-US" dirty="0"/>
              <a:t>Reinforcement Schedules</a:t>
            </a:r>
          </a:p>
          <a:p>
            <a:pPr lvl="1" algn="just">
              <a:lnSpc>
                <a:spcPct val="150000"/>
              </a:lnSpc>
            </a:pPr>
            <a:r>
              <a:rPr lang="en-US" dirty="0"/>
              <a:t>Continuous</a:t>
            </a:r>
            <a:r>
              <a:rPr lang="en-US"/>
              <a:t>(Total)</a:t>
            </a:r>
            <a:endParaRPr lang="en-US" dirty="0"/>
          </a:p>
          <a:p>
            <a:pPr lvl="1" algn="just">
              <a:lnSpc>
                <a:spcPct val="150000"/>
              </a:lnSpc>
            </a:pPr>
            <a:r>
              <a:rPr lang="en-US" dirty="0"/>
              <a:t>Systematic(Fixed)</a:t>
            </a:r>
          </a:p>
          <a:p>
            <a:pPr lvl="1" algn="just">
              <a:lnSpc>
                <a:spcPct val="150000"/>
              </a:lnSpc>
            </a:pPr>
            <a:r>
              <a:rPr lang="en-US" dirty="0"/>
              <a:t>Variable/random</a:t>
            </a:r>
          </a:p>
          <a:p>
            <a:pPr algn="just">
              <a:lnSpc>
                <a:spcPct val="150000"/>
              </a:lnSpc>
            </a:pPr>
            <a:r>
              <a:rPr lang="en-US" dirty="0"/>
              <a:t>Shaping – by having the reinforcement BEFORE the behavior occurs. </a:t>
            </a:r>
          </a:p>
          <a:p>
            <a:pPr lvl="1" algn="just">
              <a:lnSpc>
                <a:spcPct val="150000"/>
              </a:lnSpc>
            </a:pPr>
            <a:r>
              <a:rPr lang="en-US" dirty="0"/>
              <a:t>E.g. consumer can be given the offer of a reward before they actually make their decision &amp; purchase a product</a:t>
            </a:r>
          </a:p>
        </p:txBody>
      </p:sp>
    </p:spTree>
  </p:cSld>
  <p:clrMapOvr>
    <a:masterClrMapping/>
  </p:clrMapOvr>
  <p:transition>
    <p:cove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p>
        </p:txBody>
      </p:sp>
      <p:pic>
        <p:nvPicPr>
          <p:cNvPr id="3074" name="Picture 2" descr="http://www.thehindubusinessline.com/multimedia/dynamic/00566/Detergents_566796f.jpg"/>
          <p:cNvPicPr>
            <a:picLocks noChangeAspect="1" noChangeArrowheads="1"/>
          </p:cNvPicPr>
          <p:nvPr/>
        </p:nvPicPr>
        <p:blipFill>
          <a:blip r:embed="rId3" cstate="print"/>
          <a:srcRect/>
          <a:stretch>
            <a:fillRect/>
          </a:stretch>
        </p:blipFill>
        <p:spPr bwMode="auto">
          <a:xfrm>
            <a:off x="3962400" y="2362200"/>
            <a:ext cx="4423408" cy="3276600"/>
          </a:xfrm>
          <a:prstGeom prst="rect">
            <a:avLst/>
          </a:prstGeom>
          <a:noFill/>
        </p:spPr>
      </p:pic>
      <p:pic>
        <p:nvPicPr>
          <p:cNvPr id="3078" name="Picture 6" descr="http://t3.gstatic.com/images?q=tbn:ANd9GcRzSWJzoWeJW43ZBCp3rNKscPp8UNJ8IiLTNnHYYKRb4Vh31ywQUhzKT4yd"/>
          <p:cNvPicPr>
            <a:picLocks noChangeAspect="1" noChangeArrowheads="1"/>
          </p:cNvPicPr>
          <p:nvPr/>
        </p:nvPicPr>
        <p:blipFill>
          <a:blip r:embed="rId4" cstate="print"/>
          <a:srcRect/>
          <a:stretch>
            <a:fillRect/>
          </a:stretch>
        </p:blipFill>
        <p:spPr bwMode="auto">
          <a:xfrm>
            <a:off x="1600200" y="2362200"/>
            <a:ext cx="1447800" cy="3438527"/>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ChangeArrowheads="1"/>
          </p:cNvSpPr>
          <p:nvPr/>
        </p:nvSpPr>
        <p:spPr bwMode="auto">
          <a:xfrm>
            <a:off x="228600" y="1600200"/>
            <a:ext cx="3337560" cy="4648200"/>
          </a:xfrm>
          <a:prstGeom prst="rect">
            <a:avLst/>
          </a:prstGeom>
          <a:solidFill>
            <a:schemeClr val="accent2"/>
          </a:solidFill>
          <a:ln w="9525">
            <a:solidFill>
              <a:schemeClr val="tx1"/>
            </a:solidFill>
            <a:miter lim="800000"/>
            <a:headEnd/>
            <a:tailEnd/>
          </a:ln>
          <a:effectLst/>
        </p:spPr>
        <p:txBody>
          <a:bodyPr lIns="365760" rIns="365760" anchor="ctr"/>
          <a:lstStyle/>
          <a:p>
            <a:pPr algn="ctr" eaLnBrk="0" hangingPunct="0"/>
            <a:r>
              <a:rPr lang="en-US" sz="3200" b="1" dirty="0">
                <a:solidFill>
                  <a:schemeClr val="bg1"/>
                </a:solidFill>
                <a:effectLst>
                  <a:outerShdw blurRad="38100" dist="38100" dir="2700000" algn="tl">
                    <a:srgbClr val="000000"/>
                  </a:outerShdw>
                </a:effectLst>
                <a:latin typeface="Times New Roman" pitchFamily="18" charset="0"/>
              </a:rPr>
              <a:t>Observational Learning</a:t>
            </a:r>
            <a:endParaRPr lang="en-US" sz="3200" dirty="0">
              <a:solidFill>
                <a:schemeClr val="bg1"/>
              </a:solidFill>
              <a:latin typeface="Times New Roman" pitchFamily="18" charset="0"/>
            </a:endParaRPr>
          </a:p>
        </p:txBody>
      </p:sp>
      <p:sp>
        <p:nvSpPr>
          <p:cNvPr id="134147" name="Rectangle 3"/>
          <p:cNvSpPr>
            <a:spLocks noChangeArrowheads="1"/>
          </p:cNvSpPr>
          <p:nvPr/>
        </p:nvSpPr>
        <p:spPr bwMode="auto">
          <a:xfrm>
            <a:off x="3581400" y="1600200"/>
            <a:ext cx="5105400" cy="4648200"/>
          </a:xfrm>
          <a:prstGeom prst="rect">
            <a:avLst/>
          </a:prstGeom>
          <a:noFill/>
          <a:ln w="9525">
            <a:solidFill>
              <a:schemeClr val="tx1"/>
            </a:solidFill>
            <a:miter lim="800000"/>
            <a:headEnd/>
            <a:tailEnd/>
          </a:ln>
          <a:effectLst/>
        </p:spPr>
        <p:txBody>
          <a:bodyPr lIns="548640" rIns="548640" anchor="ctr"/>
          <a:lstStyle/>
          <a:p>
            <a:pPr algn="ctr" eaLnBrk="0" hangingPunct="0"/>
            <a:r>
              <a:rPr lang="en-US" sz="3200" dirty="0">
                <a:latin typeface="Times New Roman" pitchFamily="18" charset="0"/>
              </a:rPr>
              <a:t>A process by which individuals observe how others behave in response to certain stimuli and reinforcements.  Also known as modeling or vicarious learning.</a:t>
            </a:r>
          </a:p>
        </p:txBody>
      </p:sp>
    </p:spTree>
  </p:cSld>
  <p:clrMapOvr>
    <a:masterClrMapping/>
  </p:clrMapOvr>
  <p:transition>
    <p:cove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3" name="Rectangle 3"/>
          <p:cNvSpPr>
            <a:spLocks noChangeArrowheads="1"/>
          </p:cNvSpPr>
          <p:nvPr/>
        </p:nvSpPr>
        <p:spPr bwMode="auto">
          <a:xfrm>
            <a:off x="304800" y="1981200"/>
            <a:ext cx="3429000" cy="3352800"/>
          </a:xfrm>
          <a:prstGeom prst="rect">
            <a:avLst/>
          </a:prstGeom>
          <a:noFill/>
          <a:ln w="9525">
            <a:noFill/>
            <a:miter lim="800000"/>
            <a:headEnd/>
            <a:tailEnd/>
          </a:ln>
          <a:effectLst/>
        </p:spPr>
        <p:txBody>
          <a:bodyPr/>
          <a:lstStyle/>
          <a:p>
            <a:pPr marL="342900" indent="-342900" algn="ctr">
              <a:spcBef>
                <a:spcPct val="20000"/>
              </a:spcBef>
            </a:pPr>
            <a:r>
              <a:rPr lang="en-US" sz="3600" dirty="0">
                <a:solidFill>
                  <a:srgbClr val="B10909"/>
                </a:solidFill>
              </a:rPr>
              <a:t>The consumer observes a positive response by two teens.</a:t>
            </a:r>
          </a:p>
        </p:txBody>
      </p:sp>
      <p:pic>
        <p:nvPicPr>
          <p:cNvPr id="179204" name="Picture 4" descr="acne girl"/>
          <p:cNvPicPr>
            <a:picLocks noChangeAspect="1" noChangeArrowheads="1"/>
          </p:cNvPicPr>
          <p:nvPr/>
        </p:nvPicPr>
        <p:blipFill>
          <a:blip r:embed="rId3" cstate="print">
            <a:lum bright="24000" contrast="12000"/>
          </a:blip>
          <a:srcRect/>
          <a:stretch>
            <a:fillRect/>
          </a:stretch>
        </p:blipFill>
        <p:spPr bwMode="auto">
          <a:xfrm>
            <a:off x="4070007" y="0"/>
            <a:ext cx="5073993" cy="6858000"/>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4"/>
          <p:cNvSpPr>
            <a:spLocks noGrp="1"/>
          </p:cNvSpPr>
          <p:nvPr>
            <p:ph type="title"/>
          </p:nvPr>
        </p:nvSpPr>
        <p:spPr/>
        <p:txBody>
          <a:bodyPr>
            <a:normAutofit/>
          </a:bodyPr>
          <a:lstStyle/>
          <a:p>
            <a:pPr eaLnBrk="1" hangingPunct="1"/>
            <a:r>
              <a:rPr lang="en-US" dirty="0"/>
              <a:t>Cognitive Learning</a:t>
            </a:r>
          </a:p>
        </p:txBody>
      </p:sp>
      <p:sp>
        <p:nvSpPr>
          <p:cNvPr id="6" name="Content Placeholder 5"/>
          <p:cNvSpPr>
            <a:spLocks noGrp="1"/>
          </p:cNvSpPr>
          <p:nvPr>
            <p:ph idx="1"/>
          </p:nvPr>
        </p:nvSpPr>
        <p:spPr>
          <a:xfrm>
            <a:off x="381000" y="1775191"/>
            <a:ext cx="4267200" cy="4778009"/>
          </a:xfrm>
        </p:spPr>
        <p:txBody>
          <a:bodyPr>
            <a:normAutofit fontScale="92500" lnSpcReduction="10000"/>
          </a:bodyPr>
          <a:lstStyle/>
          <a:p>
            <a:pPr algn="just"/>
            <a:r>
              <a:rPr lang="en-US" sz="3600" b="1" dirty="0"/>
              <a:t>Cognitive learning </a:t>
            </a:r>
            <a:r>
              <a:rPr lang="en-US" sz="3600" dirty="0"/>
              <a:t>focuses on problem solving and consumer thinking.  It is closely tied to information processing and how consumers store, retain, and retrieve information.</a:t>
            </a:r>
            <a:endParaRPr lang="en-US" sz="3400" dirty="0"/>
          </a:p>
        </p:txBody>
      </p:sp>
      <p:pic>
        <p:nvPicPr>
          <p:cNvPr id="45063" name="Picture 10" descr="ch7 - Brain.jpg"/>
          <p:cNvPicPr>
            <a:picLocks noChangeAspect="1"/>
          </p:cNvPicPr>
          <p:nvPr/>
        </p:nvPicPr>
        <p:blipFill>
          <a:blip r:embed="rId3" cstate="print"/>
          <a:srcRect/>
          <a:stretch>
            <a:fillRect/>
          </a:stretch>
        </p:blipFill>
        <p:spPr bwMode="auto">
          <a:xfrm>
            <a:off x="5486400" y="2133600"/>
            <a:ext cx="3429000" cy="3429000"/>
          </a:xfrm>
          <a:prstGeom prst="rect">
            <a:avLst/>
          </a:prstGeom>
          <a:noFill/>
          <a:ln w="9525">
            <a:noFill/>
            <a:miter lim="800000"/>
            <a:headEnd/>
            <a:tailEnd/>
          </a:ln>
        </p:spPr>
      </p:pic>
    </p:spTree>
  </p:cSld>
  <p:clrMapOvr>
    <a:masterClrMapping/>
  </p:clrMapOvr>
  <p:transition>
    <p:cove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n-US"/>
              <a:t>Discussion Question</a:t>
            </a:r>
          </a:p>
        </p:txBody>
      </p:sp>
      <p:sp>
        <p:nvSpPr>
          <p:cNvPr id="174083" name="Rectangle 3"/>
          <p:cNvSpPr>
            <a:spLocks noGrp="1" noChangeArrowheads="1"/>
          </p:cNvSpPr>
          <p:nvPr>
            <p:ph idx="1"/>
          </p:nvPr>
        </p:nvSpPr>
        <p:spPr/>
        <p:txBody>
          <a:bodyPr/>
          <a:lstStyle/>
          <a:p>
            <a:r>
              <a:rPr lang="en-US"/>
              <a:t>How do advertisers drive consumers to rehearse information?</a:t>
            </a:r>
          </a:p>
          <a:p>
            <a:r>
              <a:rPr lang="en-US"/>
              <a:t>When does this work against the advertiser?</a:t>
            </a:r>
          </a:p>
          <a:p>
            <a:r>
              <a:rPr lang="en-US"/>
              <a:t>Can you think of examples of advertisements which drive you to rehearse?</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4" name="Rectangle 4"/>
          <p:cNvSpPr>
            <a:spLocks noGrp="1" noChangeArrowheads="1"/>
          </p:cNvSpPr>
          <p:nvPr>
            <p:ph type="title"/>
          </p:nvPr>
        </p:nvSpPr>
        <p:spPr/>
        <p:txBody>
          <a:bodyPr/>
          <a:lstStyle/>
          <a:p>
            <a:r>
              <a:rPr lang="en-US" dirty="0"/>
              <a:t>Learning:</a:t>
            </a:r>
          </a:p>
        </p:txBody>
      </p:sp>
      <p:sp>
        <p:nvSpPr>
          <p:cNvPr id="102405" name="Rectangle 5"/>
          <p:cNvSpPr>
            <a:spLocks noGrp="1" noChangeArrowheads="1"/>
          </p:cNvSpPr>
          <p:nvPr>
            <p:ph idx="1"/>
          </p:nvPr>
        </p:nvSpPr>
        <p:spPr/>
        <p:txBody>
          <a:bodyPr/>
          <a:lstStyle/>
          <a:p>
            <a:pPr algn="just">
              <a:lnSpc>
                <a:spcPct val="90000"/>
              </a:lnSpc>
            </a:pPr>
            <a:r>
              <a:rPr lang="en-US" b="1" i="1" dirty="0"/>
              <a:t>The </a:t>
            </a:r>
            <a:r>
              <a:rPr lang="en-US" b="1" i="1" dirty="0">
                <a:solidFill>
                  <a:srgbClr val="FF0000"/>
                </a:solidFill>
              </a:rPr>
              <a:t>process</a:t>
            </a:r>
            <a:r>
              <a:rPr lang="en-US" b="1" i="1" dirty="0"/>
              <a:t> by which individuals acquire the purchase and consumption </a:t>
            </a:r>
            <a:r>
              <a:rPr lang="en-US" b="1" i="1" dirty="0">
                <a:solidFill>
                  <a:srgbClr val="FF0000"/>
                </a:solidFill>
              </a:rPr>
              <a:t>knowledge </a:t>
            </a:r>
            <a:r>
              <a:rPr lang="en-US" b="1" i="1" dirty="0"/>
              <a:t>and </a:t>
            </a:r>
            <a:r>
              <a:rPr lang="en-US" b="1" i="1" dirty="0">
                <a:solidFill>
                  <a:srgbClr val="FF0000"/>
                </a:solidFill>
              </a:rPr>
              <a:t>experience</a:t>
            </a:r>
            <a:r>
              <a:rPr lang="en-US" b="1" i="1" dirty="0"/>
              <a:t> that they apply to future related behavior</a:t>
            </a:r>
          </a:p>
          <a:p>
            <a:pPr>
              <a:lnSpc>
                <a:spcPct val="90000"/>
              </a:lnSpc>
            </a:pPr>
            <a:r>
              <a:rPr lang="en-US" dirty="0"/>
              <a:t>Marketers must teach consumers:</a:t>
            </a:r>
          </a:p>
          <a:p>
            <a:pPr lvl="1">
              <a:lnSpc>
                <a:spcPct val="90000"/>
              </a:lnSpc>
            </a:pPr>
            <a:r>
              <a:rPr lang="en-US" dirty="0"/>
              <a:t>where to buy</a:t>
            </a:r>
          </a:p>
          <a:p>
            <a:pPr lvl="1">
              <a:lnSpc>
                <a:spcPct val="90000"/>
              </a:lnSpc>
            </a:pPr>
            <a:r>
              <a:rPr lang="en-US" dirty="0"/>
              <a:t>how to use</a:t>
            </a:r>
          </a:p>
          <a:p>
            <a:pPr lvl="1">
              <a:lnSpc>
                <a:spcPct val="90000"/>
              </a:lnSpc>
            </a:pPr>
            <a:r>
              <a:rPr lang="en-US" dirty="0"/>
              <a:t>how to maintain</a:t>
            </a:r>
          </a:p>
          <a:p>
            <a:pPr lvl="1">
              <a:lnSpc>
                <a:spcPct val="90000"/>
              </a:lnSpc>
            </a:pPr>
            <a:r>
              <a:rPr lang="en-US" dirty="0"/>
              <a:t>how to dispose of products</a:t>
            </a:r>
          </a:p>
          <a:p>
            <a:pPr lvl="1">
              <a:lnSpc>
                <a:spcPct val="90000"/>
              </a:lnSpc>
            </a:pPr>
            <a:endParaRPr lang="en-US" dirty="0"/>
          </a:p>
        </p:txBody>
      </p:sp>
    </p:spTree>
  </p:cSld>
  <p:clrMapOvr>
    <a:masterClrMapping/>
  </p:clrMapOvr>
  <p:transition>
    <p:cove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p:txBody>
          <a:bodyPr/>
          <a:lstStyle/>
          <a:p>
            <a:r>
              <a:rPr lang="en-US"/>
              <a:t>Information Processing</a:t>
            </a:r>
          </a:p>
        </p:txBody>
      </p:sp>
      <p:sp>
        <p:nvSpPr>
          <p:cNvPr id="163843" name="Rectangle 3"/>
          <p:cNvSpPr>
            <a:spLocks noGrp="1" noChangeArrowheads="1"/>
          </p:cNvSpPr>
          <p:nvPr>
            <p:ph idx="1"/>
          </p:nvPr>
        </p:nvSpPr>
        <p:spPr/>
        <p:txBody>
          <a:bodyPr/>
          <a:lstStyle/>
          <a:p>
            <a:r>
              <a:rPr lang="en-US"/>
              <a:t>Relates to cognitive ability and the complexity of the information</a:t>
            </a:r>
          </a:p>
          <a:p>
            <a:r>
              <a:rPr lang="en-US"/>
              <a:t>Individuals differ in imagery – their ability to form mental images which influences recall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Information Processing &amp; Memory Stores:</a:t>
            </a:r>
          </a:p>
        </p:txBody>
      </p:sp>
      <p:sp>
        <p:nvSpPr>
          <p:cNvPr id="5" name="Rectangle 4"/>
          <p:cNvSpPr/>
          <p:nvPr/>
        </p:nvSpPr>
        <p:spPr>
          <a:xfrm>
            <a:off x="2438400" y="2743200"/>
            <a:ext cx="40386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t>Rehearsal</a:t>
            </a:r>
          </a:p>
        </p:txBody>
      </p:sp>
      <p:sp>
        <p:nvSpPr>
          <p:cNvPr id="6" name="Rectangle 5"/>
          <p:cNvSpPr/>
          <p:nvPr/>
        </p:nvSpPr>
        <p:spPr>
          <a:xfrm>
            <a:off x="381000" y="2743200"/>
            <a:ext cx="11430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STM</a:t>
            </a:r>
          </a:p>
        </p:txBody>
      </p:sp>
      <p:sp>
        <p:nvSpPr>
          <p:cNvPr id="7" name="Rectangle 6"/>
          <p:cNvSpPr/>
          <p:nvPr/>
        </p:nvSpPr>
        <p:spPr>
          <a:xfrm>
            <a:off x="7315200" y="2743200"/>
            <a:ext cx="11430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LTM</a:t>
            </a:r>
          </a:p>
        </p:txBody>
      </p:sp>
      <p:sp>
        <p:nvSpPr>
          <p:cNvPr id="8" name="Rectangle 7"/>
          <p:cNvSpPr/>
          <p:nvPr/>
        </p:nvSpPr>
        <p:spPr>
          <a:xfrm>
            <a:off x="6096000" y="4800600"/>
            <a:ext cx="1905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DECAY</a:t>
            </a:r>
          </a:p>
        </p:txBody>
      </p:sp>
      <p:cxnSp>
        <p:nvCxnSpPr>
          <p:cNvPr id="10" name="Straight Arrow Connector 9"/>
          <p:cNvCxnSpPr/>
          <p:nvPr/>
        </p:nvCxnSpPr>
        <p:spPr>
          <a:xfrm>
            <a:off x="1676400" y="3276600"/>
            <a:ext cx="60960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6553200" y="3276600"/>
            <a:ext cx="60960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Elbow Connector 12"/>
          <p:cNvCxnSpPr>
            <a:stCxn id="7" idx="3"/>
            <a:endCxn id="8" idx="3"/>
          </p:cNvCxnSpPr>
          <p:nvPr/>
        </p:nvCxnSpPr>
        <p:spPr>
          <a:xfrm flipH="1">
            <a:off x="8001000" y="3276600"/>
            <a:ext cx="457200" cy="1905000"/>
          </a:xfrm>
          <a:prstGeom prst="bentConnector3">
            <a:avLst>
              <a:gd name="adj1" fmla="val -50000"/>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447800" y="3962400"/>
            <a:ext cx="4419600" cy="1143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cove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normAutofit fontScale="90000"/>
          </a:bodyPr>
          <a:lstStyle/>
          <a:p>
            <a:pPr eaLnBrk="1" hangingPunct="1"/>
            <a:r>
              <a:rPr lang="en-US"/>
              <a:t>Measures of Consumer Learning</a:t>
            </a:r>
            <a:br>
              <a:rPr lang="en-US"/>
            </a:br>
            <a:r>
              <a:rPr lang="en-US"/>
              <a:t>Brand Loyalty</a:t>
            </a:r>
          </a:p>
        </p:txBody>
      </p:sp>
      <p:sp>
        <p:nvSpPr>
          <p:cNvPr id="59395" name="Content Placeholder 2"/>
          <p:cNvSpPr>
            <a:spLocks noGrp="1"/>
          </p:cNvSpPr>
          <p:nvPr>
            <p:ph idx="1"/>
          </p:nvPr>
        </p:nvSpPr>
        <p:spPr/>
        <p:txBody>
          <a:bodyPr>
            <a:normAutofit/>
          </a:bodyPr>
          <a:lstStyle/>
          <a:p>
            <a:pPr eaLnBrk="1" hangingPunct="1"/>
            <a:r>
              <a:rPr lang="en-US" sz="4000" dirty="0"/>
              <a:t>Recognition and Recall Measures</a:t>
            </a:r>
          </a:p>
          <a:p>
            <a:pPr eaLnBrk="1" hangingPunct="1">
              <a:lnSpc>
                <a:spcPct val="150000"/>
              </a:lnSpc>
            </a:pPr>
            <a:r>
              <a:rPr lang="en-US" sz="4000" dirty="0"/>
              <a:t>Brand Loyalty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Recognition v/s Recall</a:t>
            </a:r>
          </a:p>
        </p:txBody>
      </p:sp>
      <p:sp>
        <p:nvSpPr>
          <p:cNvPr id="3" name="Content Placeholder 2"/>
          <p:cNvSpPr>
            <a:spLocks noGrp="1"/>
          </p:cNvSpPr>
          <p:nvPr>
            <p:ph idx="1"/>
          </p:nvPr>
        </p:nvSpPr>
        <p:spPr/>
        <p:txBody>
          <a:bodyPr>
            <a:normAutofit/>
          </a:bodyPr>
          <a:lstStyle/>
          <a:p>
            <a:pPr>
              <a:lnSpc>
                <a:spcPct val="150000"/>
              </a:lnSpc>
            </a:pPr>
            <a:r>
              <a:rPr lang="en-US" sz="3600" dirty="0"/>
              <a:t>Recognition: </a:t>
            </a:r>
          </a:p>
          <a:p>
            <a:pPr lvl="1">
              <a:lnSpc>
                <a:spcPct val="150000"/>
              </a:lnSpc>
            </a:pPr>
            <a:r>
              <a:rPr lang="en-US" sz="3200" dirty="0"/>
              <a:t>Remembering with stimulus</a:t>
            </a:r>
          </a:p>
          <a:p>
            <a:pPr>
              <a:lnSpc>
                <a:spcPct val="150000"/>
              </a:lnSpc>
            </a:pPr>
            <a:r>
              <a:rPr lang="en-US" sz="3600" dirty="0"/>
              <a:t>Recall/Retrieve:</a:t>
            </a:r>
          </a:p>
          <a:p>
            <a:pPr lvl="1">
              <a:lnSpc>
                <a:spcPct val="150000"/>
              </a:lnSpc>
            </a:pPr>
            <a:r>
              <a:rPr lang="en-US" sz="3200" dirty="0"/>
              <a:t>Remembering without stimulus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4207288875"/>
              </p:ext>
            </p:extLst>
          </p:nvPr>
        </p:nvGraphicFramePr>
        <p:xfrm>
          <a:off x="457200" y="1219200"/>
          <a:ext cx="82296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cove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normAutofit fontScale="90000"/>
          </a:bodyPr>
          <a:lstStyle/>
          <a:p>
            <a:pPr eaLnBrk="1" hangingPunct="1"/>
            <a:r>
              <a:rPr lang="en-US" dirty="0"/>
              <a:t>Marketing Applications of Involvement:</a:t>
            </a:r>
          </a:p>
        </p:txBody>
      </p:sp>
      <p:sp>
        <p:nvSpPr>
          <p:cNvPr id="52227" name="Rectangle 3"/>
          <p:cNvSpPr>
            <a:spLocks noGrp="1" noChangeArrowheads="1"/>
          </p:cNvSpPr>
          <p:nvPr>
            <p:ph idx="1"/>
          </p:nvPr>
        </p:nvSpPr>
        <p:spPr/>
        <p:txBody>
          <a:bodyPr/>
          <a:lstStyle/>
          <a:p>
            <a:pPr eaLnBrk="1" hangingPunct="1"/>
            <a:r>
              <a:rPr lang="en-US" dirty="0"/>
              <a:t>Ads in video games</a:t>
            </a:r>
          </a:p>
          <a:p>
            <a:pPr eaLnBrk="1" hangingPunct="1"/>
            <a:r>
              <a:rPr lang="en-US" dirty="0"/>
              <a:t>Avatars</a:t>
            </a:r>
          </a:p>
          <a:p>
            <a:pPr eaLnBrk="1" hangingPunct="1"/>
            <a:r>
              <a:rPr lang="en-US" dirty="0"/>
              <a:t>Sensory appeals in ads to get more attention</a:t>
            </a:r>
          </a:p>
          <a:p>
            <a:pPr eaLnBrk="1" hangingPunct="1"/>
            <a:r>
              <a:rPr lang="en-US" dirty="0"/>
              <a:t>Forging bonds and relationships with consumers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fontScale="90000"/>
          </a:bodyPr>
          <a:lstStyle/>
          <a:p>
            <a:pPr eaLnBrk="1" hangingPunct="1"/>
            <a:r>
              <a:rPr lang="en-US"/>
              <a:t>Central and Peripheral Routes </a:t>
            </a:r>
            <a:br>
              <a:rPr lang="en-US"/>
            </a:br>
            <a:r>
              <a:rPr lang="en-US"/>
              <a:t>to Persuasion</a:t>
            </a:r>
          </a:p>
        </p:txBody>
      </p:sp>
      <p:graphicFrame>
        <p:nvGraphicFramePr>
          <p:cNvPr id="6" name="Diagram 5"/>
          <p:cNvGraphicFramePr/>
          <p:nvPr/>
        </p:nvGraphicFramePr>
        <p:xfrm>
          <a:off x="457200" y="1752600"/>
          <a:ext cx="7924800" cy="4373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normAutofit fontScale="90000"/>
          </a:bodyPr>
          <a:lstStyle/>
          <a:p>
            <a:pPr eaLnBrk="1" hangingPunct="1"/>
            <a:r>
              <a:rPr lang="en-US"/>
              <a:t>Hemispheral Lateralization and </a:t>
            </a:r>
            <a:br>
              <a:rPr lang="en-US"/>
            </a:br>
            <a:r>
              <a:rPr lang="en-US"/>
              <a:t>Passive Learning</a:t>
            </a:r>
          </a:p>
        </p:txBody>
      </p:sp>
      <p:sp>
        <p:nvSpPr>
          <p:cNvPr id="3" name="Content Placeholder 2"/>
          <p:cNvSpPr>
            <a:spLocks noGrp="1"/>
          </p:cNvSpPr>
          <p:nvPr>
            <p:ph idx="1"/>
          </p:nvPr>
        </p:nvSpPr>
        <p:spPr>
          <a:xfrm>
            <a:off x="457200" y="1752600"/>
            <a:ext cx="8001000" cy="4373563"/>
          </a:xfrm>
        </p:spPr>
        <p:txBody>
          <a:bodyPr rtlCol="0">
            <a:normAutofit fontScale="85000" lnSpcReduction="20000"/>
          </a:bodyPr>
          <a:lstStyle/>
          <a:p>
            <a:pPr eaLnBrk="1" fontAlgn="auto" hangingPunct="1">
              <a:spcAft>
                <a:spcPts val="0"/>
              </a:spcAft>
              <a:buFont typeface="Arial" pitchFamily="34" charset="0"/>
              <a:buChar char="•"/>
              <a:defRPr/>
            </a:pPr>
            <a:r>
              <a:rPr lang="en-US" dirty="0"/>
              <a:t>Hemispheral lateralization</a:t>
            </a:r>
          </a:p>
          <a:p>
            <a:pPr lvl="1" eaLnBrk="1" fontAlgn="auto" hangingPunct="1">
              <a:spcAft>
                <a:spcPts val="0"/>
              </a:spcAft>
              <a:buFont typeface="Arial" pitchFamily="34" charset="0"/>
              <a:buChar char="–"/>
              <a:defRPr/>
            </a:pPr>
            <a:r>
              <a:rPr lang="en-US" dirty="0"/>
              <a:t>Also called split-brain theory</a:t>
            </a:r>
          </a:p>
          <a:p>
            <a:pPr eaLnBrk="1" fontAlgn="auto" hangingPunct="1">
              <a:spcAft>
                <a:spcPts val="0"/>
              </a:spcAft>
              <a:buFont typeface="Arial" pitchFamily="34" charset="0"/>
              <a:buChar char="•"/>
              <a:defRPr/>
            </a:pPr>
            <a:r>
              <a:rPr lang="en-US" dirty="0"/>
              <a:t>Left Brain</a:t>
            </a:r>
          </a:p>
          <a:p>
            <a:pPr lvl="1" eaLnBrk="1" fontAlgn="auto" hangingPunct="1">
              <a:spcAft>
                <a:spcPts val="0"/>
              </a:spcAft>
              <a:buFont typeface="Arial" pitchFamily="34" charset="0"/>
              <a:buChar char="–"/>
              <a:defRPr/>
            </a:pPr>
            <a:r>
              <a:rPr lang="en-US" dirty="0"/>
              <a:t>Rational</a:t>
            </a:r>
          </a:p>
          <a:p>
            <a:pPr lvl="1" eaLnBrk="1" fontAlgn="auto" hangingPunct="1">
              <a:spcAft>
                <a:spcPts val="0"/>
              </a:spcAft>
              <a:buFont typeface="Arial" pitchFamily="34" charset="0"/>
              <a:buChar char="–"/>
              <a:defRPr/>
            </a:pPr>
            <a:r>
              <a:rPr lang="en-US" dirty="0"/>
              <a:t>Active</a:t>
            </a:r>
          </a:p>
          <a:p>
            <a:pPr lvl="1" eaLnBrk="1" fontAlgn="auto" hangingPunct="1">
              <a:spcAft>
                <a:spcPts val="0"/>
              </a:spcAft>
              <a:buFont typeface="Arial" pitchFamily="34" charset="0"/>
              <a:buChar char="–"/>
              <a:defRPr/>
            </a:pPr>
            <a:r>
              <a:rPr lang="en-US" dirty="0"/>
              <a:t>Realistic</a:t>
            </a:r>
          </a:p>
          <a:p>
            <a:pPr eaLnBrk="1" fontAlgn="auto" hangingPunct="1">
              <a:spcAft>
                <a:spcPts val="0"/>
              </a:spcAft>
              <a:buFont typeface="Arial" pitchFamily="34" charset="0"/>
              <a:buChar char="•"/>
              <a:defRPr/>
            </a:pPr>
            <a:r>
              <a:rPr lang="en-US" dirty="0"/>
              <a:t>Right Brain</a:t>
            </a:r>
          </a:p>
          <a:p>
            <a:pPr lvl="1" eaLnBrk="1" fontAlgn="auto" hangingPunct="1">
              <a:spcAft>
                <a:spcPts val="0"/>
              </a:spcAft>
              <a:buFont typeface="Arial" pitchFamily="34" charset="0"/>
              <a:buChar char="–"/>
              <a:defRPr/>
            </a:pPr>
            <a:r>
              <a:rPr lang="en-US" dirty="0"/>
              <a:t>Emotional</a:t>
            </a:r>
          </a:p>
          <a:p>
            <a:pPr lvl="1" eaLnBrk="1" fontAlgn="auto" hangingPunct="1">
              <a:spcAft>
                <a:spcPts val="0"/>
              </a:spcAft>
              <a:buFont typeface="Arial" pitchFamily="34" charset="0"/>
              <a:buChar char="–"/>
              <a:defRPr/>
            </a:pPr>
            <a:r>
              <a:rPr lang="en-US" dirty="0"/>
              <a:t>Metaphoric</a:t>
            </a:r>
          </a:p>
          <a:p>
            <a:pPr lvl="1" eaLnBrk="1" fontAlgn="auto" hangingPunct="1">
              <a:spcAft>
                <a:spcPts val="0"/>
              </a:spcAft>
              <a:buFont typeface="Arial" pitchFamily="34" charset="0"/>
              <a:buChar char="–"/>
              <a:defRPr/>
            </a:pPr>
            <a:r>
              <a:rPr lang="en-US" dirty="0"/>
              <a:t>Impulsive</a:t>
            </a:r>
          </a:p>
          <a:p>
            <a:pPr lvl="1" eaLnBrk="1" fontAlgn="auto" hangingPunct="1">
              <a:spcAft>
                <a:spcPts val="0"/>
              </a:spcAft>
              <a:buFont typeface="Arial" pitchFamily="34" charset="0"/>
              <a:buChar char="–"/>
              <a:defRPr/>
            </a:pPr>
            <a:r>
              <a:rPr lang="en-US" dirty="0"/>
              <a:t>Intuitive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457200" y="1676400"/>
            <a:ext cx="3048000" cy="4035552"/>
          </a:xfrm>
        </p:spPr>
        <p:txBody>
          <a:bodyPr>
            <a:normAutofit/>
          </a:bodyPr>
          <a:lstStyle/>
          <a:p>
            <a:r>
              <a:rPr lang="en-US" sz="3200" dirty="0">
                <a:solidFill>
                  <a:srgbClr val="FF0000"/>
                </a:solidFill>
              </a:rPr>
              <a:t>What Is the Name of the Learning Theory Concept Featured in This Ad and How Is It Applied to Air Travel?</a:t>
            </a:r>
          </a:p>
        </p:txBody>
      </p:sp>
      <p:pic>
        <p:nvPicPr>
          <p:cNvPr id="55299" name="Content Placeholder 5" descr="fig07_11.jpg"/>
          <p:cNvPicPr>
            <a:picLocks noGrp="1" noChangeAspect="1"/>
          </p:cNvPicPr>
          <p:nvPr>
            <p:ph idx="1"/>
          </p:nvPr>
        </p:nvPicPr>
        <p:blipFill>
          <a:blip r:embed="rId2" cstate="print"/>
          <a:srcRect/>
          <a:stretch>
            <a:fillRect/>
          </a:stretch>
        </p:blipFill>
        <p:spPr>
          <a:xfrm>
            <a:off x="3727301" y="-1"/>
            <a:ext cx="5416700" cy="6858001"/>
          </a:xfr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457200" y="1676400"/>
            <a:ext cx="3048000" cy="4035552"/>
          </a:xfrm>
        </p:spPr>
        <p:txBody>
          <a:bodyPr>
            <a:normAutofit/>
          </a:bodyPr>
          <a:lstStyle/>
          <a:p>
            <a:r>
              <a:rPr lang="en-US" sz="3200" dirty="0">
                <a:solidFill>
                  <a:srgbClr val="FF0000"/>
                </a:solidFill>
              </a:rPr>
              <a:t>Hemispheric Lateralization</a:t>
            </a:r>
            <a:br>
              <a:rPr lang="en-US" sz="3200" dirty="0">
                <a:solidFill>
                  <a:srgbClr val="FF0000"/>
                </a:solidFill>
              </a:rPr>
            </a:br>
            <a:r>
              <a:rPr lang="en-US" sz="3200" dirty="0">
                <a:solidFill>
                  <a:srgbClr val="FF0000"/>
                </a:solidFill>
              </a:rPr>
              <a:t>Both Sides of the Brain are Involved in Decision</a:t>
            </a:r>
          </a:p>
        </p:txBody>
      </p:sp>
      <p:pic>
        <p:nvPicPr>
          <p:cNvPr id="55299" name="Content Placeholder 5" descr="fig07_11.jpg"/>
          <p:cNvPicPr>
            <a:picLocks noGrp="1" noChangeAspect="1"/>
          </p:cNvPicPr>
          <p:nvPr>
            <p:ph idx="1"/>
          </p:nvPr>
        </p:nvPicPr>
        <p:blipFill>
          <a:blip r:embed="rId2" cstate="print"/>
          <a:srcRect/>
          <a:stretch>
            <a:fillRect/>
          </a:stretch>
        </p:blipFill>
        <p:spPr>
          <a:xfrm>
            <a:off x="3727301" y="-1"/>
            <a:ext cx="5416700" cy="6858001"/>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a:r>
              <a:rPr lang="en-US" b="1"/>
              <a:t>Learning Processes</a:t>
            </a:r>
          </a:p>
        </p:txBody>
      </p:sp>
      <p:sp>
        <p:nvSpPr>
          <p:cNvPr id="7" name="Content Placeholder 6"/>
          <p:cNvSpPr>
            <a:spLocks noGrp="1"/>
          </p:cNvSpPr>
          <p:nvPr>
            <p:ph idx="1"/>
          </p:nvPr>
        </p:nvSpPr>
        <p:spPr/>
        <p:txBody>
          <a:bodyPr/>
          <a:lstStyle/>
          <a:p>
            <a:pPr algn="just"/>
            <a:r>
              <a:rPr lang="en-US" dirty="0"/>
              <a:t>Intentional </a:t>
            </a:r>
          </a:p>
          <a:p>
            <a:pPr lvl="1" algn="just"/>
            <a:r>
              <a:rPr lang="en-US" dirty="0"/>
              <a:t>learning acquired as a result of a careful search for information</a:t>
            </a:r>
          </a:p>
          <a:p>
            <a:pPr algn="just"/>
            <a:r>
              <a:rPr lang="en-US" dirty="0"/>
              <a:t>Incidental</a:t>
            </a:r>
          </a:p>
          <a:p>
            <a:pPr lvl="1" algn="just"/>
            <a:r>
              <a:rPr lang="en-US" dirty="0"/>
              <a:t>learning acquired by accident or without much effort</a:t>
            </a:r>
          </a:p>
          <a:p>
            <a:endParaRPr lang="en-US" dirty="0"/>
          </a:p>
          <a:p>
            <a:endParaRPr lang="en-US" dirty="0"/>
          </a:p>
          <a:p>
            <a:endParaRPr lang="en-US" dirty="0"/>
          </a:p>
        </p:txBody>
      </p:sp>
      <p:sp>
        <p:nvSpPr>
          <p:cNvPr id="8197" name="Rectangle 5"/>
          <p:cNvSpPr>
            <a:spLocks noChangeArrowheads="1"/>
          </p:cNvSpPr>
          <p:nvPr/>
        </p:nvSpPr>
        <p:spPr bwMode="auto">
          <a:xfrm>
            <a:off x="1066800" y="3886200"/>
            <a:ext cx="7162800" cy="2209800"/>
          </a:xfrm>
          <a:prstGeom prst="rect">
            <a:avLst/>
          </a:prstGeom>
          <a:noFill/>
          <a:ln w="9525">
            <a:noFill/>
            <a:miter lim="800000"/>
            <a:headEnd/>
            <a:tailEnd/>
          </a:ln>
          <a:effectLst/>
        </p:spPr>
        <p:txBody>
          <a:bodyPr/>
          <a:lstStyle/>
          <a:p>
            <a:pPr marL="342900" indent="-342900">
              <a:spcBef>
                <a:spcPct val="20000"/>
              </a:spcBef>
              <a:buClr>
                <a:schemeClr val="accent1"/>
              </a:buClr>
              <a:buSzPct val="80000"/>
              <a:buFont typeface="Wingdings" pitchFamily="2" charset="2"/>
              <a:buChar char="n"/>
            </a:pPr>
            <a:endParaRPr lang="en-US" sz="2800" dirty="0">
              <a:latin typeface="Arial"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228600" y="1143000"/>
            <a:ext cx="3810000" cy="5102352"/>
          </a:xfrm>
        </p:spPr>
        <p:txBody>
          <a:bodyPr/>
          <a:lstStyle/>
          <a:p>
            <a:r>
              <a:rPr lang="en-US" sz="3600" dirty="0">
                <a:solidFill>
                  <a:srgbClr val="FF0000"/>
                </a:solidFill>
              </a:rPr>
              <a:t>How Is Passive Learning Applied to the Promotional Appeal Featured in This Ad?</a:t>
            </a:r>
          </a:p>
        </p:txBody>
      </p:sp>
      <p:pic>
        <p:nvPicPr>
          <p:cNvPr id="57347" name="Content Placeholder 4" descr="fig07_12.jpg"/>
          <p:cNvPicPr>
            <a:picLocks noGrp="1" noChangeAspect="1"/>
          </p:cNvPicPr>
          <p:nvPr>
            <p:ph idx="1"/>
          </p:nvPr>
        </p:nvPicPr>
        <p:blipFill>
          <a:blip r:embed="rId2" cstate="print"/>
          <a:srcRect/>
          <a:stretch>
            <a:fillRect/>
          </a:stretch>
        </p:blipFill>
        <p:spPr>
          <a:xfrm>
            <a:off x="3886615" y="0"/>
            <a:ext cx="5257385" cy="6858000"/>
          </a:xfr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228600" y="1143000"/>
            <a:ext cx="3429000" cy="5257800"/>
          </a:xfrm>
        </p:spPr>
        <p:txBody>
          <a:bodyPr/>
          <a:lstStyle/>
          <a:p>
            <a:r>
              <a:rPr lang="en-US" sz="3600" dirty="0">
                <a:solidFill>
                  <a:srgbClr val="FF0000"/>
                </a:solidFill>
              </a:rPr>
              <a:t>The Ad is Targeted to the Right Brain</a:t>
            </a:r>
          </a:p>
        </p:txBody>
      </p:sp>
      <p:pic>
        <p:nvPicPr>
          <p:cNvPr id="57347" name="Content Placeholder 4" descr="fig07_12.jpg"/>
          <p:cNvPicPr>
            <a:picLocks noGrp="1" noChangeAspect="1"/>
          </p:cNvPicPr>
          <p:nvPr>
            <p:ph idx="1"/>
          </p:nvPr>
        </p:nvPicPr>
        <p:blipFill>
          <a:blip r:embed="rId2" cstate="print"/>
          <a:srcRect/>
          <a:stretch>
            <a:fillRect/>
          </a:stretch>
        </p:blipFill>
        <p:spPr>
          <a:xfrm>
            <a:off x="3886615" y="0"/>
            <a:ext cx="5257385" cy="6858000"/>
          </a:xfr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4530" name="Rectangle 2"/>
          <p:cNvSpPr>
            <a:spLocks noGrp="1" noChangeArrowheads="1"/>
          </p:cNvSpPr>
          <p:nvPr>
            <p:ph type="title"/>
          </p:nvPr>
        </p:nvSpPr>
        <p:spPr>
          <a:noFill/>
          <a:ln/>
        </p:spPr>
        <p:txBody>
          <a:bodyPr lIns="92075" tIns="46038" rIns="92075" bIns="46038" anchor="ctr"/>
          <a:lstStyle/>
          <a:p>
            <a:r>
              <a:rPr lang="en-US" dirty="0"/>
              <a:t>High v/s Low Involvement</a:t>
            </a:r>
          </a:p>
        </p:txBody>
      </p:sp>
      <p:sp>
        <p:nvSpPr>
          <p:cNvPr id="1174531" name="Rectangle 3"/>
          <p:cNvSpPr>
            <a:spLocks noGrp="1" noChangeArrowheads="1"/>
          </p:cNvSpPr>
          <p:nvPr>
            <p:ph idx="1"/>
          </p:nvPr>
        </p:nvSpPr>
        <p:spPr>
          <a:xfrm>
            <a:off x="457200" y="1775191"/>
            <a:ext cx="8229600" cy="4701809"/>
          </a:xfrm>
          <a:noFill/>
          <a:ln/>
        </p:spPr>
        <p:txBody>
          <a:bodyPr lIns="92075" tIns="46038" rIns="92075" bIns="46038">
            <a:normAutofit/>
          </a:bodyPr>
          <a:lstStyle/>
          <a:p>
            <a:pPr algn="just">
              <a:lnSpc>
                <a:spcPct val="80000"/>
              </a:lnSpc>
            </a:pPr>
            <a:r>
              <a:rPr lang="en-US" sz="2400" dirty="0"/>
              <a:t>High involvement (looking at a car ad when you are in the market):  more thought</a:t>
            </a:r>
          </a:p>
          <a:p>
            <a:pPr lvl="1" algn="just">
              <a:lnSpc>
                <a:spcPct val="80000"/>
              </a:lnSpc>
            </a:pPr>
            <a:r>
              <a:rPr lang="en-US" sz="2000" dirty="0"/>
              <a:t>consumers evaluate ad and product carefully</a:t>
            </a:r>
          </a:p>
          <a:p>
            <a:pPr lvl="1" algn="just">
              <a:lnSpc>
                <a:spcPct val="80000"/>
              </a:lnSpc>
            </a:pPr>
            <a:r>
              <a:rPr lang="en-US" sz="2000" dirty="0"/>
              <a:t>what the ad says about the </a:t>
            </a:r>
            <a:r>
              <a:rPr lang="en-US" sz="2000" b="1" dirty="0"/>
              <a:t>product’s attributes</a:t>
            </a:r>
            <a:r>
              <a:rPr lang="en-US" sz="2000" dirty="0"/>
              <a:t> </a:t>
            </a:r>
          </a:p>
          <a:p>
            <a:pPr lvl="1" algn="just">
              <a:lnSpc>
                <a:spcPct val="80000"/>
              </a:lnSpc>
            </a:pPr>
            <a:r>
              <a:rPr lang="en-US" sz="2000" dirty="0"/>
              <a:t>non-product material such as music/endorser (</a:t>
            </a:r>
            <a:r>
              <a:rPr lang="en-US" sz="2000" b="1" dirty="0"/>
              <a:t>peripheral cues</a:t>
            </a:r>
            <a:r>
              <a:rPr lang="en-US" sz="2000" dirty="0"/>
              <a:t>) less important</a:t>
            </a:r>
          </a:p>
          <a:p>
            <a:pPr algn="just">
              <a:lnSpc>
                <a:spcPct val="80000"/>
              </a:lnSpc>
            </a:pPr>
            <a:endParaRPr lang="en-US" sz="2000" dirty="0"/>
          </a:p>
          <a:p>
            <a:pPr algn="just">
              <a:lnSpc>
                <a:spcPct val="80000"/>
              </a:lnSpc>
            </a:pPr>
            <a:r>
              <a:rPr lang="en-US" sz="2400" dirty="0"/>
              <a:t>Low involvement (just looking at a random car ad):  less thought</a:t>
            </a:r>
          </a:p>
          <a:p>
            <a:pPr lvl="1" algn="just">
              <a:lnSpc>
                <a:spcPct val="80000"/>
              </a:lnSpc>
            </a:pPr>
            <a:r>
              <a:rPr lang="en-US" sz="2000" dirty="0"/>
              <a:t>consumers do not evaluate ad carefully</a:t>
            </a:r>
          </a:p>
          <a:p>
            <a:pPr lvl="1" algn="just">
              <a:lnSpc>
                <a:spcPct val="80000"/>
              </a:lnSpc>
            </a:pPr>
            <a:r>
              <a:rPr lang="en-US" sz="2000" dirty="0"/>
              <a:t>what the ad says about attributes not so important</a:t>
            </a:r>
          </a:p>
          <a:p>
            <a:pPr lvl="1" algn="just">
              <a:lnSpc>
                <a:spcPct val="80000"/>
              </a:lnSpc>
            </a:pPr>
            <a:r>
              <a:rPr lang="en-US" sz="2000" dirty="0"/>
              <a:t>peripheral cues (e.g., music/endorser) quite important</a:t>
            </a:r>
          </a:p>
          <a:p>
            <a:pPr lvl="1" algn="just">
              <a:lnSpc>
                <a:spcPct val="80000"/>
              </a:lnSpc>
            </a:pPr>
            <a:endParaRPr lang="en-US" sz="2000" dirty="0"/>
          </a:p>
          <a:p>
            <a:pPr algn="just">
              <a:lnSpc>
                <a:spcPct val="80000"/>
              </a:lnSpc>
            </a:pPr>
            <a:r>
              <a:rPr lang="en-US" sz="2400" dirty="0"/>
              <a:t>So persuasion tactics have to be different for low vs. high involvement situations…advertisements use both types…</a:t>
            </a: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3938" name="Picture 2" descr="numargs2"/>
          <p:cNvPicPr>
            <a:picLocks noChangeAspect="1" noChangeArrowheads="1"/>
          </p:cNvPicPr>
          <p:nvPr/>
        </p:nvPicPr>
        <p:blipFill>
          <a:blip r:embed="rId2" cstate="print"/>
          <a:srcRect/>
          <a:stretch>
            <a:fillRect/>
          </a:stretch>
        </p:blipFill>
        <p:spPr bwMode="auto">
          <a:xfrm>
            <a:off x="228600" y="381000"/>
            <a:ext cx="8915400" cy="6172200"/>
          </a:xfrm>
          <a:prstGeom prst="rect">
            <a:avLst/>
          </a:prstGeom>
          <a:noFill/>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2"/>
          <p:cNvSpPr>
            <a:spLocks noGrp="1" noChangeArrowheads="1"/>
          </p:cNvSpPr>
          <p:nvPr>
            <p:ph type="title"/>
          </p:nvPr>
        </p:nvSpPr>
        <p:spPr/>
        <p:txBody>
          <a:bodyPr>
            <a:normAutofit fontScale="90000"/>
          </a:bodyPr>
          <a:lstStyle/>
          <a:p>
            <a:r>
              <a:rPr lang="en-US" dirty="0"/>
              <a:t>Low Involvement Persuasion Techniques:</a:t>
            </a:r>
          </a:p>
        </p:txBody>
      </p:sp>
      <p:sp>
        <p:nvSpPr>
          <p:cNvPr id="4" name="Content Placeholder 3"/>
          <p:cNvSpPr>
            <a:spLocks noGrp="1"/>
          </p:cNvSpPr>
          <p:nvPr>
            <p:ph idx="1"/>
          </p:nvPr>
        </p:nvSpPr>
        <p:spPr/>
        <p:txBody>
          <a:bodyPr>
            <a:normAutofit fontScale="92500" lnSpcReduction="10000"/>
          </a:bodyPr>
          <a:lstStyle/>
          <a:p>
            <a:pPr algn="just"/>
            <a:r>
              <a:rPr lang="en-US" dirty="0"/>
              <a:t>Music</a:t>
            </a:r>
          </a:p>
          <a:p>
            <a:pPr algn="just"/>
            <a:r>
              <a:rPr lang="en-US" dirty="0"/>
              <a:t>Sponsorships</a:t>
            </a:r>
          </a:p>
          <a:p>
            <a:pPr algn="just"/>
            <a:r>
              <a:rPr lang="en-US" dirty="0"/>
              <a:t>Famous/Attractive Endorser</a:t>
            </a:r>
          </a:p>
          <a:p>
            <a:pPr algn="just"/>
            <a:r>
              <a:rPr lang="en-US" dirty="0"/>
              <a:t>Advertising repetition (mere-exposure effect)</a:t>
            </a:r>
          </a:p>
          <a:p>
            <a:pPr algn="just"/>
            <a:r>
              <a:rPr lang="en-US" dirty="0"/>
              <a:t>Many Arguments</a:t>
            </a:r>
          </a:p>
          <a:p>
            <a:pPr algn="just"/>
            <a:r>
              <a:rPr lang="en-US" dirty="0"/>
              <a:t>Likable advertising</a:t>
            </a:r>
          </a:p>
          <a:p>
            <a:pPr algn="just"/>
            <a:endParaRPr lang="en-US" dirty="0"/>
          </a:p>
          <a:p>
            <a:pPr algn="just"/>
            <a:r>
              <a:rPr lang="en-US" dirty="0"/>
              <a:t>2 General points about these tactics</a:t>
            </a:r>
          </a:p>
          <a:p>
            <a:pPr lvl="1" algn="just"/>
            <a:r>
              <a:rPr lang="en-US" dirty="0"/>
              <a:t>Do not need consumers to make much effort…</a:t>
            </a:r>
          </a:p>
          <a:p>
            <a:pPr lvl="1" algn="just"/>
            <a:r>
              <a:rPr lang="en-US" dirty="0"/>
              <a:t>Don’t have to talk about product features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514" name="Rectangle 2"/>
          <p:cNvSpPr>
            <a:spLocks noGrp="1" noChangeArrowheads="1"/>
          </p:cNvSpPr>
          <p:nvPr>
            <p:ph type="ctrTitle"/>
          </p:nvPr>
        </p:nvSpPr>
        <p:spPr/>
        <p:txBody>
          <a:bodyPr>
            <a:normAutofit/>
          </a:bodyPr>
          <a:lstStyle/>
          <a:p>
            <a:r>
              <a:rPr lang="en-US"/>
              <a:t>Very different if consumers are highly involved…!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5539" name="Picture 3" descr="watch1"/>
          <p:cNvPicPr>
            <a:picLocks noChangeAspect="1" noChangeArrowheads="1"/>
          </p:cNvPicPr>
          <p:nvPr/>
        </p:nvPicPr>
        <p:blipFill>
          <a:blip r:embed="rId3" cstate="print"/>
          <a:srcRect/>
          <a:stretch>
            <a:fillRect/>
          </a:stretch>
        </p:blipFill>
        <p:spPr bwMode="auto">
          <a:xfrm>
            <a:off x="4191000" y="45178"/>
            <a:ext cx="4953000" cy="6812822"/>
          </a:xfrm>
          <a:prstGeom prst="rect">
            <a:avLst/>
          </a:prstGeom>
          <a:noFill/>
        </p:spPr>
      </p:pic>
      <p:sp>
        <p:nvSpPr>
          <p:cNvPr id="705540" name="Rectangle 4"/>
          <p:cNvSpPr>
            <a:spLocks noChangeArrowheads="1"/>
          </p:cNvSpPr>
          <p:nvPr/>
        </p:nvSpPr>
        <p:spPr bwMode="auto">
          <a:xfrm>
            <a:off x="152400" y="1600200"/>
            <a:ext cx="4572000" cy="3277820"/>
          </a:xfrm>
          <a:prstGeom prst="rect">
            <a:avLst/>
          </a:prstGeom>
          <a:noFill/>
          <a:ln w="9525">
            <a:noFill/>
            <a:miter lim="800000"/>
            <a:headEnd/>
            <a:tailEnd/>
          </a:ln>
          <a:effectLst/>
        </p:spPr>
        <p:txBody>
          <a:bodyPr>
            <a:spAutoFit/>
          </a:bodyPr>
          <a:lstStyle/>
          <a:p>
            <a:pPr eaLnBrk="0" hangingPunct="0">
              <a:spcBef>
                <a:spcPct val="50000"/>
              </a:spcBef>
              <a:buFontTx/>
              <a:buChar char="-"/>
            </a:pPr>
            <a:r>
              <a:rPr lang="en-US" dirty="0">
                <a:latin typeface="Times New Roman" pitchFamily="18" charset="0"/>
              </a:rPr>
              <a:t>automatic depth sensor. </a:t>
            </a:r>
          </a:p>
          <a:p>
            <a:pPr eaLnBrk="0" hangingPunct="0">
              <a:spcBef>
                <a:spcPct val="50000"/>
              </a:spcBef>
              <a:buFontTx/>
              <a:buChar char="-"/>
            </a:pPr>
            <a:r>
              <a:rPr lang="en-US" dirty="0">
                <a:latin typeface="Times New Roman" pitchFamily="18" charset="0"/>
              </a:rPr>
              <a:t>Diving water alarm. </a:t>
            </a:r>
          </a:p>
          <a:p>
            <a:pPr eaLnBrk="0" hangingPunct="0">
              <a:spcBef>
                <a:spcPct val="50000"/>
              </a:spcBef>
              <a:buFontTx/>
              <a:buChar char="-"/>
            </a:pPr>
            <a:r>
              <a:rPr lang="en-US" dirty="0">
                <a:latin typeface="Times New Roman" pitchFamily="18" charset="0"/>
              </a:rPr>
              <a:t>Depth alarm. </a:t>
            </a:r>
          </a:p>
          <a:p>
            <a:pPr eaLnBrk="0" hangingPunct="0">
              <a:spcBef>
                <a:spcPct val="50000"/>
              </a:spcBef>
              <a:buFontTx/>
              <a:buChar char="-"/>
            </a:pPr>
            <a:r>
              <a:rPr lang="en-US" dirty="0">
                <a:latin typeface="Times New Roman" pitchFamily="18" charset="0"/>
              </a:rPr>
              <a:t>200 hours marine record. </a:t>
            </a:r>
          </a:p>
          <a:p>
            <a:pPr eaLnBrk="0" hangingPunct="0">
              <a:spcBef>
                <a:spcPct val="50000"/>
              </a:spcBef>
              <a:buFontTx/>
              <a:buChar char="-"/>
            </a:pPr>
            <a:r>
              <a:rPr lang="en-US" dirty="0">
                <a:latin typeface="Times New Roman" pitchFamily="18" charset="0"/>
              </a:rPr>
              <a:t>Calculates oxygen left in body</a:t>
            </a:r>
          </a:p>
          <a:p>
            <a:pPr eaLnBrk="0" hangingPunct="0">
              <a:spcBef>
                <a:spcPct val="50000"/>
              </a:spcBef>
              <a:buFontTx/>
              <a:buChar char="-"/>
            </a:pPr>
            <a:r>
              <a:rPr lang="en-US" dirty="0">
                <a:latin typeface="Times New Roman" pitchFamily="18" charset="0"/>
              </a:rPr>
              <a:t>alarm setting included </a:t>
            </a:r>
          </a:p>
          <a:p>
            <a:pPr eaLnBrk="0" hangingPunct="0">
              <a:spcBef>
                <a:spcPct val="50000"/>
              </a:spcBef>
              <a:buFontTx/>
              <a:buChar char="-"/>
            </a:pPr>
            <a:r>
              <a:rPr lang="en-US" dirty="0">
                <a:latin typeface="Times New Roman" pitchFamily="18" charset="0"/>
              </a:rPr>
              <a:t>time all over the world</a:t>
            </a:r>
          </a:p>
          <a:p>
            <a:pPr eaLnBrk="0" hangingPunct="0">
              <a:spcBef>
                <a:spcPct val="50000"/>
              </a:spcBef>
              <a:buFontTx/>
              <a:buChar char="-"/>
            </a:pPr>
            <a:r>
              <a:rPr lang="en-US" dirty="0">
                <a:latin typeface="Times New Roman" pitchFamily="18" charset="0"/>
              </a:rPr>
              <a:t>200m diving water resistant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2962" name="Picture 2" descr="Nec2"/>
          <p:cNvPicPr>
            <a:picLocks noChangeAspect="1" noChangeArrowheads="1"/>
          </p:cNvPicPr>
          <p:nvPr/>
        </p:nvPicPr>
        <p:blipFill>
          <a:blip r:embed="rId2" cstate="print"/>
          <a:srcRect/>
          <a:stretch>
            <a:fillRect/>
          </a:stretch>
        </p:blipFill>
        <p:spPr bwMode="auto">
          <a:xfrm>
            <a:off x="2124075" y="22225"/>
            <a:ext cx="4951413" cy="6835775"/>
          </a:xfrm>
          <a:prstGeom prst="rect">
            <a:avLst/>
          </a:prstGeom>
          <a:noFill/>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High Involvement Persuasion Techniques:</a:t>
            </a:r>
          </a:p>
        </p:txBody>
      </p:sp>
      <p:sp>
        <p:nvSpPr>
          <p:cNvPr id="4" name="Content Placeholder 3"/>
          <p:cNvSpPr>
            <a:spLocks noGrp="1"/>
          </p:cNvSpPr>
          <p:nvPr>
            <p:ph idx="1"/>
          </p:nvPr>
        </p:nvSpPr>
        <p:spPr/>
        <p:txBody>
          <a:bodyPr/>
          <a:lstStyle/>
          <a:p>
            <a:r>
              <a:rPr lang="en-US" dirty="0"/>
              <a:t>Theory says:  For high involvement, people really want to make the right judgment (e.g., “is this brand really good or not?)</a:t>
            </a:r>
          </a:p>
          <a:p>
            <a:endParaRPr lang="en-US" dirty="0"/>
          </a:p>
          <a:p>
            <a:r>
              <a:rPr lang="en-US" dirty="0"/>
              <a:t>Brand attitude will be based on how consumers evaluate the actual merits of the brand…</a:t>
            </a:r>
          </a:p>
          <a:p>
            <a:pPr lvl="1"/>
            <a:r>
              <a:rPr lang="en-US" dirty="0"/>
              <a:t>(not irrelevant stuff like ad, or music…)</a:t>
            </a:r>
          </a:p>
          <a:p>
            <a:endParaRPr lang="en-US" dirty="0"/>
          </a:p>
          <a:p>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8050" name="Rectangle 2"/>
          <p:cNvSpPr>
            <a:spLocks noGrp="1" noChangeArrowheads="1"/>
          </p:cNvSpPr>
          <p:nvPr>
            <p:ph type="title"/>
          </p:nvPr>
        </p:nvSpPr>
        <p:spPr/>
        <p:txBody>
          <a:bodyPr/>
          <a:lstStyle/>
          <a:p>
            <a:r>
              <a:rPr lang="en-US" sz="4000" dirty="0"/>
              <a:t>Difference with Low involvement</a:t>
            </a:r>
          </a:p>
        </p:txBody>
      </p:sp>
      <p:sp>
        <p:nvSpPr>
          <p:cNvPr id="4" name="Content Placeholder 3"/>
          <p:cNvSpPr>
            <a:spLocks noGrp="1"/>
          </p:cNvSpPr>
          <p:nvPr>
            <p:ph idx="1"/>
          </p:nvPr>
        </p:nvSpPr>
        <p:spPr/>
        <p:txBody>
          <a:bodyPr>
            <a:normAutofit fontScale="85000" lnSpcReduction="10000"/>
          </a:bodyPr>
          <a:lstStyle/>
          <a:p>
            <a:r>
              <a:rPr lang="en-US" b="1" dirty="0"/>
              <a:t>Low involvement persuasion</a:t>
            </a:r>
            <a:r>
              <a:rPr lang="en-US" dirty="0"/>
              <a:t>: QUANTITY matters, not QUALITY</a:t>
            </a:r>
          </a:p>
          <a:p>
            <a:pPr lvl="1"/>
            <a:r>
              <a:rPr lang="en-US" dirty="0"/>
              <a:t> so even if consumers don’t read the arguments/features carefully, they can develop a positive attitude</a:t>
            </a:r>
          </a:p>
          <a:p>
            <a:pPr lvl="1"/>
            <a:r>
              <a:rPr lang="en-US" dirty="0"/>
              <a:t>In other words, you can get away with advertising unimportant attributes</a:t>
            </a:r>
          </a:p>
          <a:p>
            <a:r>
              <a:rPr lang="en-US" b="1" dirty="0"/>
              <a:t>High involvement persuasion:</a:t>
            </a:r>
            <a:r>
              <a:rPr lang="en-US" dirty="0"/>
              <a:t> QUALITY matters more</a:t>
            </a:r>
          </a:p>
          <a:p>
            <a:pPr lvl="1"/>
            <a:r>
              <a:rPr lang="en-US" dirty="0"/>
              <a:t>So consumers will read the arguments/features carefully</a:t>
            </a:r>
          </a:p>
          <a:p>
            <a:pPr lvl="1"/>
            <a:r>
              <a:rPr lang="en-US" dirty="0"/>
              <a:t>In other words, you can’t get away with advertising unimportant attributes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Two Major Learning Theories:</a:t>
            </a:r>
          </a:p>
        </p:txBody>
      </p:sp>
      <p:graphicFrame>
        <p:nvGraphicFramePr>
          <p:cNvPr id="8" name="Diagram 7"/>
          <p:cNvGraphicFramePr/>
          <p:nvPr/>
        </p:nvGraphicFramePr>
        <p:xfrm>
          <a:off x="609600" y="1905000"/>
          <a:ext cx="80772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cove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Contd</a:t>
            </a:r>
            <a:r>
              <a:rPr lang="en-US" dirty="0"/>
              <a:t>…</a:t>
            </a:r>
          </a:p>
        </p:txBody>
      </p:sp>
      <p:sp>
        <p:nvSpPr>
          <p:cNvPr id="6" name="Content Placeholder 5"/>
          <p:cNvSpPr>
            <a:spLocks noGrp="1"/>
          </p:cNvSpPr>
          <p:nvPr>
            <p:ph idx="1"/>
          </p:nvPr>
        </p:nvSpPr>
        <p:spPr/>
        <p:txBody>
          <a:bodyPr>
            <a:normAutofit/>
          </a:bodyPr>
          <a:lstStyle/>
          <a:p>
            <a:r>
              <a:rPr lang="en-US" b="1" dirty="0"/>
              <a:t>High Involvement Technique # 1:</a:t>
            </a:r>
          </a:p>
          <a:p>
            <a:pPr lvl="1"/>
            <a:r>
              <a:rPr lang="en-US" dirty="0"/>
              <a:t>Use Strong, Convincing Arguments in the Ad</a:t>
            </a:r>
          </a:p>
          <a:p>
            <a:pPr lvl="2"/>
            <a:r>
              <a:rPr lang="en-US" dirty="0"/>
              <a:t>Like “watch ad” earlier…</a:t>
            </a:r>
          </a:p>
          <a:p>
            <a:r>
              <a:rPr lang="en-US" b="1" dirty="0"/>
              <a:t>High Involvement Technique # 2:</a:t>
            </a:r>
          </a:p>
          <a:p>
            <a:pPr lvl="1"/>
            <a:r>
              <a:rPr lang="en-US" dirty="0"/>
              <a:t>Actually demonstrate your product’s important features</a:t>
            </a:r>
          </a:p>
          <a:p>
            <a:pPr lvl="2"/>
            <a:r>
              <a:rPr lang="en-US" dirty="0"/>
              <a:t>How did Pepsi use the demonstration technique…?</a:t>
            </a:r>
          </a:p>
          <a:p>
            <a:pPr lvl="2"/>
            <a:r>
              <a:rPr lang="en-US" dirty="0"/>
              <a:t>Car Safety demonstrations</a:t>
            </a:r>
          </a:p>
          <a:p>
            <a:pPr lvl="3"/>
            <a:r>
              <a:rPr lang="en-US" dirty="0"/>
              <a:t>Chrysler was the first to test out air bags with actual human drivers instead of mechanical dummies.</a:t>
            </a:r>
          </a:p>
          <a:p>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Contd</a:t>
            </a:r>
            <a:r>
              <a:rPr lang="en-US" dirty="0"/>
              <a:t>…</a:t>
            </a:r>
          </a:p>
        </p:txBody>
      </p:sp>
      <p:sp>
        <p:nvSpPr>
          <p:cNvPr id="6" name="Content Placeholder 5"/>
          <p:cNvSpPr>
            <a:spLocks noGrp="1"/>
          </p:cNvSpPr>
          <p:nvPr>
            <p:ph idx="1"/>
          </p:nvPr>
        </p:nvSpPr>
        <p:spPr/>
        <p:txBody>
          <a:bodyPr>
            <a:normAutofit/>
          </a:bodyPr>
          <a:lstStyle/>
          <a:p>
            <a:r>
              <a:rPr lang="en-US" sz="3600" b="1" dirty="0"/>
              <a:t>High Involvement Technique # 3:</a:t>
            </a:r>
          </a:p>
          <a:p>
            <a:pPr lvl="1"/>
            <a:r>
              <a:rPr lang="en-US" sz="3200" dirty="0"/>
              <a:t>Role of Endorsers in High involvement persuasion</a:t>
            </a:r>
          </a:p>
          <a:p>
            <a:endParaRPr lang="en-US" sz="3600" dirty="0"/>
          </a:p>
          <a:p>
            <a:r>
              <a:rPr lang="en-US" sz="3600" dirty="0"/>
              <a:t>For low involvement  </a:t>
            </a:r>
          </a:p>
          <a:p>
            <a:pPr lvl="1"/>
            <a:r>
              <a:rPr lang="en-US" sz="3200" dirty="0"/>
              <a:t>Attractive/likable endorser = good brand attitude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124" name="Rectangle 4"/>
          <p:cNvSpPr>
            <a:spLocks noGrp="1" noChangeArrowheads="1"/>
          </p:cNvSpPr>
          <p:nvPr>
            <p:ph type="ctrTitle"/>
          </p:nvPr>
        </p:nvSpPr>
        <p:spPr>
          <a:xfrm>
            <a:off x="1143000" y="1981200"/>
            <a:ext cx="6858000" cy="990600"/>
          </a:xfrm>
        </p:spPr>
        <p:txBody>
          <a:bodyPr>
            <a:normAutofit fontScale="90000"/>
          </a:bodyPr>
          <a:lstStyle/>
          <a:p>
            <a:pPr algn="ctr"/>
            <a:r>
              <a:rPr lang="en-US" sz="4000" dirty="0"/>
              <a:t>Assuming high involvement, which of the following endorsers are more likely to be effective?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7268" name="Picture 4" descr="13239YEs"/>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3173" name="Picture 5" descr="10176Yes"/>
          <p:cNvPicPr>
            <a:picLocks noGrp="1" noChangeAspect="1" noChangeArrowheads="1"/>
          </p:cNvPicPr>
          <p:nvPr>
            <p:ph idx="4294967295"/>
          </p:nvPr>
        </p:nvPicPr>
        <p:blipFill>
          <a:blip r:embed="rId2" cstate="print"/>
          <a:srcRect/>
          <a:stretch>
            <a:fillRect/>
          </a:stretch>
        </p:blipFill>
        <p:spPr>
          <a:xfrm>
            <a:off x="0" y="0"/>
            <a:ext cx="9144000" cy="6858000"/>
          </a:xfrm>
          <a:noFill/>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9316" name="Picture 4" descr="arnold300"/>
          <p:cNvPicPr>
            <a:picLocks noChangeAspect="1" noChangeArrowheads="1"/>
          </p:cNvPicPr>
          <p:nvPr/>
        </p:nvPicPr>
        <p:blipFill>
          <a:blip r:embed="rId2" cstate="print"/>
          <a:srcRect/>
          <a:stretch>
            <a:fillRect/>
          </a:stretch>
        </p:blipFill>
        <p:spPr bwMode="auto">
          <a:xfrm>
            <a:off x="-381000" y="-1"/>
            <a:ext cx="9906000" cy="6858001"/>
          </a:xfrm>
          <a:prstGeom prst="rect">
            <a:avLst/>
          </a:prstGeom>
          <a:noFill/>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64" name="Picture 4" descr="colgate"/>
          <p:cNvPicPr>
            <a:picLocks noChangeAspect="1" noChangeArrowheads="1"/>
          </p:cNvPicPr>
          <p:nvPr/>
        </p:nvPicPr>
        <p:blipFill>
          <a:blip r:embed="rId2" cstate="print"/>
          <a:srcRect/>
          <a:stretch>
            <a:fillRect/>
          </a:stretch>
        </p:blipFill>
        <p:spPr bwMode="auto">
          <a:xfrm>
            <a:off x="228600" y="152400"/>
            <a:ext cx="8915400" cy="6705600"/>
          </a:xfrm>
          <a:prstGeom prst="rect">
            <a:avLst/>
          </a:prstGeom>
          <a:noFill/>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Grp="1" noChangeArrowheads="1"/>
          </p:cNvSpPr>
          <p:nvPr>
            <p:ph type="ctrTitle"/>
          </p:nvPr>
        </p:nvSpPr>
        <p:spPr>
          <a:xfrm>
            <a:off x="685800" y="4114800"/>
            <a:ext cx="8077200" cy="914400"/>
          </a:xfrm>
        </p:spPr>
        <p:txBody>
          <a:bodyPr>
            <a:normAutofit/>
          </a:bodyPr>
          <a:lstStyle/>
          <a:p>
            <a:pPr algn="ctr"/>
            <a:r>
              <a:rPr lang="en-US" sz="3200" dirty="0"/>
              <a:t>High Involvement Persuasion Techniques</a:t>
            </a:r>
          </a:p>
        </p:txBody>
      </p:sp>
      <p:sp>
        <p:nvSpPr>
          <p:cNvPr id="345091" name="Rectangle 3"/>
          <p:cNvSpPr>
            <a:spLocks noGrp="1" noChangeArrowheads="1"/>
          </p:cNvSpPr>
          <p:nvPr>
            <p:ph type="subTitle" idx="1"/>
          </p:nvPr>
        </p:nvSpPr>
        <p:spPr>
          <a:xfrm>
            <a:off x="457200" y="1828800"/>
            <a:ext cx="8305800" cy="1981200"/>
          </a:xfrm>
        </p:spPr>
        <p:txBody>
          <a:bodyPr>
            <a:noAutofit/>
          </a:bodyPr>
          <a:lstStyle/>
          <a:p>
            <a:pPr algn="ctr"/>
            <a:r>
              <a:rPr lang="en-US" sz="2400" dirty="0"/>
              <a:t>Role of Endorser:  Has to be Credible!!</a:t>
            </a:r>
          </a:p>
          <a:p>
            <a:pPr algn="ctr"/>
            <a:endParaRPr lang="en-US" sz="2400" dirty="0"/>
          </a:p>
          <a:p>
            <a:pPr algn="ctr"/>
            <a:r>
              <a:rPr lang="en-US" sz="2400" dirty="0"/>
              <a:t>Consumers must believe this person…</a:t>
            </a:r>
          </a:p>
          <a:p>
            <a:pPr algn="ctr"/>
            <a:endParaRPr lang="en-US" sz="2400" dirty="0"/>
          </a:p>
          <a:p>
            <a:pPr algn="ctr"/>
            <a:r>
              <a:rPr lang="en-US" sz="2400" dirty="0"/>
              <a:t>Not so necessary under low involvement (likability/attractiveness is enough)</a:t>
            </a:r>
          </a:p>
          <a:p>
            <a:pPr algn="ctr"/>
            <a:endParaRPr lang="en-US" sz="2400"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Rectangle 2"/>
          <p:cNvSpPr>
            <a:spLocks noGrp="1" noChangeArrowheads="1"/>
          </p:cNvSpPr>
          <p:nvPr>
            <p:ph type="title"/>
          </p:nvPr>
        </p:nvSpPr>
        <p:spPr/>
        <p:txBody>
          <a:bodyPr>
            <a:normAutofit/>
          </a:bodyPr>
          <a:lstStyle/>
          <a:p>
            <a:r>
              <a:rPr lang="en-US" sz="4000" dirty="0" err="1"/>
              <a:t>Contd</a:t>
            </a:r>
            <a:r>
              <a:rPr lang="en-US" sz="4000" dirty="0"/>
              <a:t>…</a:t>
            </a:r>
          </a:p>
        </p:txBody>
      </p:sp>
      <p:sp>
        <p:nvSpPr>
          <p:cNvPr id="338947" name="Rectangle 3"/>
          <p:cNvSpPr>
            <a:spLocks noGrp="1" noChangeArrowheads="1"/>
          </p:cNvSpPr>
          <p:nvPr>
            <p:ph idx="1"/>
          </p:nvPr>
        </p:nvSpPr>
        <p:spPr/>
        <p:txBody>
          <a:bodyPr/>
          <a:lstStyle/>
          <a:p>
            <a:r>
              <a:rPr lang="en-US" b="1" dirty="0"/>
              <a:t>High Involvement Technique # 4:</a:t>
            </a:r>
          </a:p>
          <a:p>
            <a:pPr lvl="1"/>
            <a:r>
              <a:rPr lang="en-US" dirty="0"/>
              <a:t>Fear Appeal: </a:t>
            </a:r>
            <a:r>
              <a:rPr lang="en-US" i="1" dirty="0"/>
              <a:t>Scare the consumer!</a:t>
            </a:r>
          </a:p>
          <a:p>
            <a:pPr lvl="2"/>
            <a:r>
              <a:rPr lang="en-US" dirty="0"/>
              <a:t>What happens if I don’t use this product?</a:t>
            </a:r>
          </a:p>
          <a:p>
            <a:pPr lvl="2"/>
            <a:r>
              <a:rPr lang="en-US" dirty="0"/>
              <a:t>Or what happens if I engage in an unsafe behavior? (like smoking)</a:t>
            </a:r>
          </a:p>
          <a:p>
            <a:pPr lvl="1"/>
            <a:r>
              <a:rPr lang="en-US" dirty="0"/>
              <a:t>Examples: Insurance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3554" name="Picture 2" descr="figure1108s"/>
          <p:cNvPicPr>
            <a:picLocks noChangeAspect="1" noChangeArrowheads="1"/>
          </p:cNvPicPr>
          <p:nvPr/>
        </p:nvPicPr>
        <p:blipFill>
          <a:blip r:embed="rId2" cstate="print"/>
          <a:srcRect/>
          <a:stretch>
            <a:fillRect/>
          </a:stretch>
        </p:blipFill>
        <p:spPr bwMode="auto">
          <a:xfrm>
            <a:off x="3971073" y="0"/>
            <a:ext cx="5172927" cy="6858000"/>
          </a:xfrm>
          <a:prstGeom prst="rect">
            <a:avLst/>
          </a:prstGeom>
          <a:noFill/>
          <a:effectLst>
            <a:outerShdw dist="107763" dir="2700000" algn="ctr" rotWithShape="0">
              <a:srgbClr val="808080"/>
            </a:outerShdw>
          </a:effectLst>
        </p:spPr>
      </p:pic>
      <p:sp>
        <p:nvSpPr>
          <p:cNvPr id="663555" name="Text Box 3"/>
          <p:cNvSpPr txBox="1">
            <a:spLocks noChangeArrowheads="1"/>
          </p:cNvSpPr>
          <p:nvPr/>
        </p:nvSpPr>
        <p:spPr bwMode="auto">
          <a:xfrm>
            <a:off x="838200" y="2819400"/>
            <a:ext cx="2362200" cy="1077218"/>
          </a:xfrm>
          <a:prstGeom prst="rect">
            <a:avLst/>
          </a:prstGeom>
          <a:noFill/>
          <a:ln w="9525">
            <a:noFill/>
            <a:miter lim="800000"/>
            <a:headEnd/>
            <a:tailEnd/>
          </a:ln>
          <a:effectLst/>
        </p:spPr>
        <p:txBody>
          <a:bodyPr>
            <a:spAutoFit/>
          </a:bodyPr>
          <a:lstStyle/>
          <a:p>
            <a:pPr algn="ctr">
              <a:spcBef>
                <a:spcPct val="50000"/>
              </a:spcBef>
            </a:pPr>
            <a:r>
              <a:rPr lang="en-US" sz="3200" b="1"/>
              <a:t>More Fear??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p:txBody>
          <a:bodyPr/>
          <a:lstStyle/>
          <a:p>
            <a:pPr eaLnBrk="1" hangingPunct="1"/>
            <a:r>
              <a:rPr lang="en-US" dirty="0"/>
              <a:t>Elements of Learning Theories:</a:t>
            </a:r>
          </a:p>
        </p:txBody>
      </p:sp>
      <p:graphicFrame>
        <p:nvGraphicFramePr>
          <p:cNvPr id="6" name="Diagram 5"/>
          <p:cNvGraphicFramePr/>
          <p:nvPr/>
        </p:nvGraphicFramePr>
        <p:xfrm>
          <a:off x="457200" y="1752600"/>
          <a:ext cx="83058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cove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0" y="1828800"/>
            <a:ext cx="9073877" cy="4572000"/>
          </a:xfrm>
          <a:prstGeom prst="rect">
            <a:avLst/>
          </a:prstGeom>
          <a:noFill/>
          <a:ln w="9525">
            <a:noFill/>
            <a:miter lim="800000"/>
            <a:headEnd/>
            <a:tailEnd/>
          </a:ln>
        </p:spPr>
      </p:pic>
      <p:sp>
        <p:nvSpPr>
          <p:cNvPr id="5" name="Title 4"/>
          <p:cNvSpPr>
            <a:spLocks noGrp="1"/>
          </p:cNvSpPr>
          <p:nvPr>
            <p:ph type="title"/>
          </p:nvPr>
        </p:nvSpPr>
        <p:spPr/>
        <p:txBody>
          <a:bodyPr/>
          <a:lstStyle/>
          <a:p>
            <a:r>
              <a:rPr lang="en-US" dirty="0"/>
              <a:t>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1447800"/>
            <a:ext cx="9258400" cy="5410200"/>
          </a:xfrm>
          <a:prstGeom prst="rect">
            <a:avLst/>
          </a:prstGeom>
          <a:noFill/>
          <a:ln w="9525">
            <a:noFill/>
            <a:miter lim="800000"/>
            <a:headEnd/>
            <a:tailEnd/>
          </a:ln>
        </p:spPr>
      </p:pic>
      <p:sp>
        <p:nvSpPr>
          <p:cNvPr id="4" name="Title 3"/>
          <p:cNvSpPr>
            <a:spLocks noGrp="1"/>
          </p:cNvSpPr>
          <p:nvPr>
            <p:ph type="title"/>
          </p:nvPr>
        </p:nvSpPr>
        <p:spPr/>
        <p:txBody>
          <a:bodyPr/>
          <a:lstStyle/>
          <a:p>
            <a:r>
              <a:rPr lang="en-US" dirty="0"/>
              <a:t>2.</a:t>
            </a:r>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5.jpeg"/></Relationships>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2149</TotalTime>
  <Words>3533</Words>
  <Application>Microsoft Office PowerPoint</Application>
  <PresentationFormat>On-screen Show (4:3)</PresentationFormat>
  <Paragraphs>294</Paragraphs>
  <Slides>69</Slides>
  <Notes>37</Notes>
  <HiddenSlides>2</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69</vt:i4>
      </vt:variant>
    </vt:vector>
  </HeadingPairs>
  <TitlesOfParts>
    <vt:vector size="78" baseType="lpstr">
      <vt:lpstr>Arial</vt:lpstr>
      <vt:lpstr>Calibri</vt:lpstr>
      <vt:lpstr>Corbel</vt:lpstr>
      <vt:lpstr>Times New Roman</vt:lpstr>
      <vt:lpstr>Wingdings</vt:lpstr>
      <vt:lpstr>Wingdings 2</vt:lpstr>
      <vt:lpstr>Wingdings 3</vt:lpstr>
      <vt:lpstr>Default Design</vt:lpstr>
      <vt:lpstr>Module</vt:lpstr>
      <vt:lpstr>Session 6 Consumer Learning</vt:lpstr>
      <vt:lpstr>In Terms of Consumer Learning, Are These New Products Likely to Succeed?  </vt:lpstr>
      <vt:lpstr>These Ads Might Induce Learning Due to Familiar Names</vt:lpstr>
      <vt:lpstr>Learning:</vt:lpstr>
      <vt:lpstr>Learning Processes</vt:lpstr>
      <vt:lpstr>Two Major Learning Theories:</vt:lpstr>
      <vt:lpstr>Elements of Learning Theories:</vt:lpstr>
      <vt:lpstr>1.</vt:lpstr>
      <vt:lpstr>2.</vt:lpstr>
      <vt:lpstr>PowerPoint Presentation</vt:lpstr>
      <vt:lpstr>PowerPoint Presentation</vt:lpstr>
      <vt:lpstr>Behavioral Learning Theories</vt:lpstr>
      <vt:lpstr>PowerPoint Presentation</vt:lpstr>
      <vt:lpstr>Models of Classical Conditioning:</vt:lpstr>
      <vt:lpstr>PowerPoint Presentation</vt:lpstr>
      <vt:lpstr>Example:</vt:lpstr>
      <vt:lpstr>Discussion Questions</vt:lpstr>
      <vt:lpstr>Strategic Applications of Classical Conditioning</vt:lpstr>
      <vt:lpstr>Why Did Gillette Use Two Different Ads to  advertise the Same Product?</vt:lpstr>
      <vt:lpstr>Repetition of the Message with Varied Ads Results in More Information Processing  by the Consumer</vt:lpstr>
      <vt:lpstr>PowerPoint Presentation</vt:lpstr>
      <vt:lpstr>Strategic Applications of Classical Conditioning</vt:lpstr>
      <vt:lpstr>Discussion Question Stimulus Generalization</vt:lpstr>
      <vt:lpstr>Which Concept of Behavioral Learning Applies to the Introduction of These Two Products?</vt:lpstr>
      <vt:lpstr>Stimulus Generalization</vt:lpstr>
      <vt:lpstr>What Is the Name of the Marketing Application Featured Here and Which Concept of Behavioral Learning Is It Based On?</vt:lpstr>
      <vt:lpstr>Product Category Extension Stimulus Generalization</vt:lpstr>
      <vt:lpstr>Strategic Applications of Classical Conditioning</vt:lpstr>
      <vt:lpstr>What  is the Name of the Marketing Application &amp; the Behavioral Learning Concept Featured Here? </vt:lpstr>
      <vt:lpstr>Stimulus Discrimination -  Product Differentiation</vt:lpstr>
      <vt:lpstr>PowerPoint Presentation</vt:lpstr>
      <vt:lpstr>Instrumental Conditioning:</vt:lpstr>
      <vt:lpstr>A Model of Instrumental Conditioning:</vt:lpstr>
      <vt:lpstr>Instrumental Conditioning and Marketing</vt:lpstr>
      <vt:lpstr>Example:</vt:lpstr>
      <vt:lpstr>PowerPoint Presentation</vt:lpstr>
      <vt:lpstr>PowerPoint Presentation</vt:lpstr>
      <vt:lpstr>Cognitive Learning</vt:lpstr>
      <vt:lpstr>Discussion Question</vt:lpstr>
      <vt:lpstr>Information Processing</vt:lpstr>
      <vt:lpstr>Information Processing &amp; Memory Stores:</vt:lpstr>
      <vt:lpstr>Measures of Consumer Learning Brand Loyalty</vt:lpstr>
      <vt:lpstr>Recognition v/s Recall</vt:lpstr>
      <vt:lpstr>PowerPoint Presentation</vt:lpstr>
      <vt:lpstr>Marketing Applications of Involvement:</vt:lpstr>
      <vt:lpstr>Central and Peripheral Routes  to Persuasion</vt:lpstr>
      <vt:lpstr>Hemispheral Lateralization and  Passive Learning</vt:lpstr>
      <vt:lpstr>What Is the Name of the Learning Theory Concept Featured in This Ad and How Is It Applied to Air Travel?</vt:lpstr>
      <vt:lpstr>Hemispheric Lateralization Both Sides of the Brain are Involved in Decision</vt:lpstr>
      <vt:lpstr>How Is Passive Learning Applied to the Promotional Appeal Featured in This Ad?</vt:lpstr>
      <vt:lpstr>The Ad is Targeted to the Right Brain</vt:lpstr>
      <vt:lpstr>High v/s Low Involvement</vt:lpstr>
      <vt:lpstr>PowerPoint Presentation</vt:lpstr>
      <vt:lpstr>Low Involvement Persuasion Techniques:</vt:lpstr>
      <vt:lpstr>Very different if consumers are highly involved…!</vt:lpstr>
      <vt:lpstr>PowerPoint Presentation</vt:lpstr>
      <vt:lpstr>PowerPoint Presentation</vt:lpstr>
      <vt:lpstr>High Involvement Persuasion Techniques:</vt:lpstr>
      <vt:lpstr>Difference with Low involvement</vt:lpstr>
      <vt:lpstr>Contd…</vt:lpstr>
      <vt:lpstr>Contd…</vt:lpstr>
      <vt:lpstr>Assuming high involvement, which of the following endorsers are more likely to be effective?</vt:lpstr>
      <vt:lpstr>PowerPoint Presentation</vt:lpstr>
      <vt:lpstr>PowerPoint Presentation</vt:lpstr>
      <vt:lpstr>PowerPoint Presentation</vt:lpstr>
      <vt:lpstr>PowerPoint Presentation</vt:lpstr>
      <vt:lpstr>High Involvement Persuasion Techniques</vt:lpstr>
      <vt:lpstr>Contd…</vt:lpstr>
      <vt:lpstr>PowerPoint Presentation</vt:lpstr>
    </vt:vector>
  </TitlesOfParts>
  <Company>boston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 Market Segmentation</dc:title>
  <dc:creator>utter</dc:creator>
  <cp:lastModifiedBy>Neha  Verma</cp:lastModifiedBy>
  <cp:revision>110</cp:revision>
  <dcterms:created xsi:type="dcterms:W3CDTF">2005-09-01T19:53:26Z</dcterms:created>
  <dcterms:modified xsi:type="dcterms:W3CDTF">2022-01-04T05:44:34Z</dcterms:modified>
</cp:coreProperties>
</file>