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5" roundtripDataSignature="AMtx7miEYRBAuV9oatUV6pQ1nvHnfG75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AEF8BF6-6736-4358-9F04-B1265E203D34}">
  <a:tblStyle styleId="{6AEF8BF6-6736-4358-9F04-B1265E203D3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customschemas.google.com/relationships/presentationmetadata" Target="metadata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18aaeb1aba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18aaeb1ab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218aaeb1aba_0_0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9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8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400"/>
              <a:buNone/>
              <a:defRPr sz="2400">
                <a:solidFill>
                  <a:srgbClr val="66666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2000"/>
              <a:buNone/>
              <a:defRPr sz="2000">
                <a:solidFill>
                  <a:srgbClr val="888DB9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800"/>
              <a:buNone/>
              <a:defRPr sz="1800">
                <a:solidFill>
                  <a:srgbClr val="888DB9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9"/>
              </a:buClr>
              <a:buSzPts val="1600"/>
              <a:buNone/>
              <a:defRPr sz="1600">
                <a:solidFill>
                  <a:srgbClr val="888DB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0"/>
          <p:cNvSpPr txBox="1"/>
          <p:nvPr>
            <p:ph type="ctrTitle"/>
          </p:nvPr>
        </p:nvSpPr>
        <p:spPr>
          <a:xfrm>
            <a:off x="685800" y="1423685"/>
            <a:ext cx="7772400" cy="20862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400"/>
              <a:buNone/>
              <a:defRPr sz="2400">
                <a:solidFill>
                  <a:srgbClr val="666666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/>
          <p:nvPr>
            <p:ph type="title"/>
          </p:nvPr>
        </p:nvSpPr>
        <p:spPr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" type="body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" type="body"/>
          </p:nvPr>
        </p:nvSpPr>
        <p:spPr>
          <a:xfrm rot="5400000">
            <a:off x="2396332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/>
          <p:nvPr>
            <p:ph idx="2" type="pic"/>
          </p:nvPr>
        </p:nvSpPr>
        <p:spPr>
          <a:xfrm>
            <a:off x="3887391" y="1481559"/>
            <a:ext cx="4629150" cy="4379492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14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3887391" y="1412111"/>
            <a:ext cx="4629150" cy="44489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3200"/>
              <a:buChar char="•"/>
              <a:defRPr sz="3200">
                <a:solidFill>
                  <a:srgbClr val="666666"/>
                </a:solidFill>
              </a:defRPr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 sz="2800">
                <a:solidFill>
                  <a:srgbClr val="666666"/>
                </a:solidFill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 sz="2400">
                <a:solidFill>
                  <a:srgbClr val="666666"/>
                </a:solidFill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 sz="2000">
                <a:solidFill>
                  <a:srgbClr val="666666"/>
                </a:solidFill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 sz="2000">
                <a:solidFill>
                  <a:srgbClr val="666666"/>
                </a:solidFill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1" name="Google Shape;31;p15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/>
          <p:nvPr>
            <p:ph type="title"/>
          </p:nvPr>
        </p:nvSpPr>
        <p:spPr>
          <a:xfrm>
            <a:off x="629841" y="365126"/>
            <a:ext cx="70673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400"/>
              <a:buNone/>
              <a:defRPr b="1" sz="2400">
                <a:solidFill>
                  <a:srgbClr val="66666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17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400"/>
              <a:buNone/>
              <a:defRPr b="1" sz="2400">
                <a:solidFill>
                  <a:srgbClr val="66666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17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2800"/>
              <a:buChar char="•"/>
              <a:defRPr>
                <a:solidFill>
                  <a:srgbClr val="666666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400"/>
              <a:buChar char="•"/>
              <a:defRPr>
                <a:solidFill>
                  <a:srgbClr val="666666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2000"/>
              <a:buChar char="•"/>
              <a:defRPr>
                <a:solidFill>
                  <a:srgbClr val="666666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800"/>
              <a:buChar char="•"/>
              <a:defRPr>
                <a:solidFill>
                  <a:srgbClr val="66666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Digital Marketing </a:t>
            </a:r>
            <a:endParaRPr/>
          </a:p>
        </p:txBody>
      </p:sp>
      <p:sp>
        <p:nvSpPr>
          <p:cNvPr id="54" name="Google Shape;54;p1"/>
          <p:cNvSpPr txBox="1"/>
          <p:nvPr/>
        </p:nvSpPr>
        <p:spPr>
          <a:xfrm>
            <a:off x="614362" y="1500187"/>
            <a:ext cx="8258175" cy="221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Digital marketing involves the use of various types of digital technologies such as social media, search engines and email, to promote products and services.</a:t>
            </a:r>
            <a:endParaRPr b="0" i="0" sz="2000" u="none" cap="none" strike="noStrike">
              <a:solidFill>
                <a:srgbClr val="18171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Digital marketing can be defined as a type of marketing practice that involves the employment of digital technology to promote and sell products/services.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>
              <a:solidFill>
                <a:srgbClr val="18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812" y="3803650"/>
            <a:ext cx="7808912" cy="28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Multichannel Marketing</a:t>
            </a:r>
            <a:endParaRPr/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Multichannel marketing can be defined as the practice of communicating with potential and existing customers through a variety of channels, such as retail stores, websites, mail order catalogues, emails and text messages. 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Multichannel marketing is highly effective in increasing brand awareness by using various channels. It has been observed that multichannel customers spend more time and money on gathering information pertaining to a specific product or service in comparison to single channel customers.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A/B Testing Method</a:t>
            </a:r>
            <a:endParaRPr/>
          </a:p>
        </p:txBody>
      </p:sp>
      <p:sp>
        <p:nvSpPr>
          <p:cNvPr id="67" name="Google Shape;67;p3"/>
          <p:cNvSpPr txBox="1"/>
          <p:nvPr>
            <p:ph idx="1" type="body"/>
          </p:nvPr>
        </p:nvSpPr>
        <p:spPr>
          <a:xfrm>
            <a:off x="628650" y="1825625"/>
            <a:ext cx="7886700" cy="24368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A/B testing, also known as split testing, is conducted in a controlled environment by inbound marketers to improve clicks and sales. Following are some important features that must be incorporated while creating an effective landing page.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In A/B testing, two versions of an online ad, email or even a landing page are examined to ascertain which version is effective in driving maximum conversions. </a:t>
            </a:r>
            <a:endParaRPr/>
          </a:p>
          <a:p>
            <a:pPr indent="-101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rgbClr val="18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A/B Testing Method</a:t>
            </a:r>
            <a:endParaRPr/>
          </a:p>
        </p:txBody>
      </p:sp>
      <p:sp>
        <p:nvSpPr>
          <p:cNvPr id="73" name="Google Shape;73;p4"/>
          <p:cNvSpPr txBox="1"/>
          <p:nvPr>
            <p:ph idx="1" type="body"/>
          </p:nvPr>
        </p:nvSpPr>
        <p:spPr>
          <a:xfrm>
            <a:off x="628650" y="1825625"/>
            <a:ext cx="7886700" cy="5381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To conduct A/B testing, an inbound marketer must determine:</a:t>
            </a:r>
            <a:endParaRPr/>
          </a:p>
          <a:p>
            <a:pPr indent="-101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rgbClr val="18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74" name="Google Shape;7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8150" y="2498725"/>
            <a:ext cx="7767637" cy="371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Digital Marketing Mix</a:t>
            </a:r>
            <a:endParaRPr/>
          </a:p>
        </p:txBody>
      </p:sp>
      <p:sp>
        <p:nvSpPr>
          <p:cNvPr id="80" name="Google Shape;80;p5"/>
          <p:cNvSpPr txBox="1"/>
          <p:nvPr>
            <p:ph idx="1" type="body"/>
          </p:nvPr>
        </p:nvSpPr>
        <p:spPr>
          <a:xfrm>
            <a:off x="628650" y="1825625"/>
            <a:ext cx="7886700" cy="644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rgbClr val="181717"/>
                </a:solidFill>
                <a:latin typeface="Cambria"/>
                <a:ea typeface="Cambria"/>
                <a:cs typeface="Cambria"/>
                <a:sym typeface="Cambria"/>
              </a:rPr>
              <a:t>Like marketing mix, digital marketing mix also comprise 4Ps, namely product, place, price and promotion</a:t>
            </a:r>
            <a:endParaRPr/>
          </a:p>
        </p:txBody>
      </p:sp>
      <p:pic>
        <p:nvPicPr>
          <p:cNvPr id="81" name="Google Shape;8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50" y="2468562"/>
            <a:ext cx="7966075" cy="4151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Digital Marketing vs Traditional Marketing</a:t>
            </a:r>
            <a:endParaRPr/>
          </a:p>
        </p:txBody>
      </p:sp>
      <p:graphicFrame>
        <p:nvGraphicFramePr>
          <p:cNvPr id="87" name="Google Shape;87;p6"/>
          <p:cNvGraphicFramePr/>
          <p:nvPr/>
        </p:nvGraphicFramePr>
        <p:xfrm>
          <a:off x="628650" y="16906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{6AEF8BF6-6736-4358-9F04-B1265E203D34}</a:tableStyleId>
              </a:tblPr>
              <a:tblGrid>
                <a:gridCol w="3946525"/>
                <a:gridCol w="3944925"/>
              </a:tblGrid>
              <a:tr h="3651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Traditional Marketing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Digital Marketing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25860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It involves the use of conventional marketing channels for promoting products and services. The most common channels used in traditional marketing are newspapers, radio, television, flyers, billboards, magazines, etc. </a:t>
                      </a:r>
                      <a:endParaRPr/>
                    </a:p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 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99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339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It involves the use of digital channels such as emails, blogs, social media sites and paid pop-up ads. </a:t>
                      </a:r>
                      <a:endParaRPr/>
                    </a:p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99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339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 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D5EA"/>
                    </a:solidFill>
                  </a:tcPr>
                </a:tc>
              </a:tr>
              <a:tr h="128110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Huge costs are involved in the development and implementation of marketing campaigns.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99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339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Relatively lesser costs are involved in the development and implementation of online marketing campaigns.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18aaeb1aba_0_0"/>
          <p:cNvSpPr txBox="1"/>
          <p:nvPr>
            <p:ph type="title"/>
          </p:nvPr>
        </p:nvSpPr>
        <p:spPr>
          <a:xfrm>
            <a:off x="628650" y="365125"/>
            <a:ext cx="6918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218aaeb1aba_0_0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 txBox="1"/>
          <p:nvPr>
            <p:ph type="title"/>
          </p:nvPr>
        </p:nvSpPr>
        <p:spPr>
          <a:xfrm>
            <a:off x="628650" y="365125"/>
            <a:ext cx="6918325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onsolas"/>
              <a:buNone/>
            </a:pPr>
            <a:r>
              <a:rPr b="1" i="0" lang="en-US" sz="4400" u="non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Digital Marketing vs Traditional Marketing</a:t>
            </a:r>
            <a:endParaRPr/>
          </a:p>
        </p:txBody>
      </p:sp>
      <p:graphicFrame>
        <p:nvGraphicFramePr>
          <p:cNvPr id="100" name="Google Shape;100;p7"/>
          <p:cNvGraphicFramePr/>
          <p:nvPr/>
        </p:nvGraphicFramePr>
        <p:xfrm>
          <a:off x="628650" y="16906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{6AEF8BF6-6736-4358-9F04-B1265E203D34}</a:tableStyleId>
              </a:tblPr>
              <a:tblGrid>
                <a:gridCol w="3943350"/>
                <a:gridCol w="3943350"/>
              </a:tblGrid>
              <a:tr h="40480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Traditional Marketing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Digital Marketing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20653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There is no direct response from the viewers.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99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339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Viewers can respond immediately and directly after seeing an ad.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D5EA"/>
                    </a:solidFill>
                  </a:tcPr>
                </a:tc>
              </a:tr>
              <a:tr h="177640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It helps in reaching out to an audience spread over a specific geographical region.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99"/>
                        </a:buClr>
                        <a:buSzPts val="2000"/>
                        <a:buFont typeface="Cambri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339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It helps a business organisation in developing a global presence and reaching out to its target audience located across different geographical regions. 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IMT CDL">
      <a:dk1>
        <a:srgbClr val="003399"/>
      </a:dk1>
      <a:lt1>
        <a:srgbClr val="FFFFFF"/>
      </a:lt1>
      <a:dk2>
        <a:srgbClr val="666666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2018-12-06T10:35:13Z</dcterms:created>
  <dc:creator>Anupam Kumar Singh</dc:creator>
</cp:coreProperties>
</file>