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84" r:id="rId4"/>
    <p:sldId id="285" r:id="rId5"/>
    <p:sldId id="286" r:id="rId6"/>
    <p:sldId id="287" r:id="rId7"/>
    <p:sldId id="258" r:id="rId8"/>
    <p:sldId id="259" r:id="rId9"/>
    <p:sldId id="265" r:id="rId10"/>
    <p:sldId id="260" r:id="rId11"/>
    <p:sldId id="261" r:id="rId12"/>
    <p:sldId id="262" r:id="rId13"/>
    <p:sldId id="263" r:id="rId14"/>
    <p:sldId id="264" r:id="rId15"/>
    <p:sldId id="266" r:id="rId16"/>
    <p:sldId id="288" r:id="rId17"/>
    <p:sldId id="290" r:id="rId18"/>
    <p:sldId id="291" r:id="rId19"/>
    <p:sldId id="292" r:id="rId20"/>
    <p:sldId id="293" r:id="rId21"/>
    <p:sldId id="294" r:id="rId22"/>
    <p:sldId id="295" r:id="rId23"/>
    <p:sldId id="269" r:id="rId24"/>
    <p:sldId id="270"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92" autoAdjust="0"/>
    <p:restoredTop sz="94660"/>
  </p:normalViewPr>
  <p:slideViewPr>
    <p:cSldViewPr snapToGrid="0">
      <p:cViewPr>
        <p:scale>
          <a:sx n="78" d="100"/>
          <a:sy n="78" d="100"/>
        </p:scale>
        <p:origin x="74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734F3C-6259-48F2-92E3-74EC572337BE}" type="datetimeFigureOut">
              <a:rPr lang="en-IN" smtClean="0"/>
              <a:t>20-06-2022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667FF7-7B6B-47FF-ACE7-A2513DDE905A}" type="slidenum">
              <a:rPr lang="en-IN" smtClean="0"/>
              <a:t>‹#›</a:t>
            </a:fld>
            <a:endParaRPr lang="en-IN"/>
          </a:p>
        </p:txBody>
      </p:sp>
    </p:spTree>
    <p:extLst>
      <p:ext uri="{BB962C8B-B14F-4D97-AF65-F5344CB8AC3E}">
        <p14:creationId xmlns:p14="http://schemas.microsoft.com/office/powerpoint/2010/main" val="4082700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54376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49058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35ed75ccf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35ed75ccf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5ed75ccf_0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35ed75ccf_0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BA7A4-E447-2076-DF38-550411A10C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BDA550EF-D1B2-5597-14CE-A20D61FDE8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C8595148-6223-C139-5316-3990D3314E8C}"/>
              </a:ext>
            </a:extLst>
          </p:cNvPr>
          <p:cNvSpPr>
            <a:spLocks noGrp="1"/>
          </p:cNvSpPr>
          <p:nvPr>
            <p:ph type="dt" sz="half" idx="10"/>
          </p:nvPr>
        </p:nvSpPr>
        <p:spPr/>
        <p:txBody>
          <a:bodyPr/>
          <a:lstStyle/>
          <a:p>
            <a:fld id="{FAA122A1-E522-4955-B8C0-0DE7FE63DE79}" type="datetimeFigureOut">
              <a:rPr lang="en-IN" smtClean="0"/>
              <a:t>20-06-2022</a:t>
            </a:fld>
            <a:endParaRPr lang="en-IN"/>
          </a:p>
        </p:txBody>
      </p:sp>
      <p:sp>
        <p:nvSpPr>
          <p:cNvPr id="5" name="Footer Placeholder 4">
            <a:extLst>
              <a:ext uri="{FF2B5EF4-FFF2-40B4-BE49-F238E27FC236}">
                <a16:creationId xmlns:a16="http://schemas.microsoft.com/office/drawing/2014/main" id="{C0D22FD5-1D26-A631-D172-C5F917EA06D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4EFFD6E-A0E9-DE5F-2272-8A2638F834C0}"/>
              </a:ext>
            </a:extLst>
          </p:cNvPr>
          <p:cNvSpPr>
            <a:spLocks noGrp="1"/>
          </p:cNvSpPr>
          <p:nvPr>
            <p:ph type="sldNum" sz="quarter" idx="12"/>
          </p:nvPr>
        </p:nvSpPr>
        <p:spPr/>
        <p:txBody>
          <a:bodyPr/>
          <a:lstStyle/>
          <a:p>
            <a:fld id="{3F147348-44A1-467E-AFD1-EA13479B0EE1}" type="slidenum">
              <a:rPr lang="en-IN" smtClean="0"/>
              <a:t>‹#›</a:t>
            </a:fld>
            <a:endParaRPr lang="en-IN"/>
          </a:p>
        </p:txBody>
      </p:sp>
    </p:spTree>
    <p:extLst>
      <p:ext uri="{BB962C8B-B14F-4D97-AF65-F5344CB8AC3E}">
        <p14:creationId xmlns:p14="http://schemas.microsoft.com/office/powerpoint/2010/main" val="4152928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DA7B5-B85B-D250-4509-009CA9E0726D}"/>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F31CFDE-85D7-7105-B50F-4FDE375F10F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BB76128-02A3-48F4-CB5C-DF9226B1BF4A}"/>
              </a:ext>
            </a:extLst>
          </p:cNvPr>
          <p:cNvSpPr>
            <a:spLocks noGrp="1"/>
          </p:cNvSpPr>
          <p:nvPr>
            <p:ph type="dt" sz="half" idx="10"/>
          </p:nvPr>
        </p:nvSpPr>
        <p:spPr/>
        <p:txBody>
          <a:bodyPr/>
          <a:lstStyle/>
          <a:p>
            <a:fld id="{FAA122A1-E522-4955-B8C0-0DE7FE63DE79}" type="datetimeFigureOut">
              <a:rPr lang="en-IN" smtClean="0"/>
              <a:t>20-06-2022</a:t>
            </a:fld>
            <a:endParaRPr lang="en-IN"/>
          </a:p>
        </p:txBody>
      </p:sp>
      <p:sp>
        <p:nvSpPr>
          <p:cNvPr id="5" name="Footer Placeholder 4">
            <a:extLst>
              <a:ext uri="{FF2B5EF4-FFF2-40B4-BE49-F238E27FC236}">
                <a16:creationId xmlns:a16="http://schemas.microsoft.com/office/drawing/2014/main" id="{1C77B2AD-8C23-4FAD-1103-F1E149905B9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4F9BC30-E7DD-26B8-F744-282FB7A75BB6}"/>
              </a:ext>
            </a:extLst>
          </p:cNvPr>
          <p:cNvSpPr>
            <a:spLocks noGrp="1"/>
          </p:cNvSpPr>
          <p:nvPr>
            <p:ph type="sldNum" sz="quarter" idx="12"/>
          </p:nvPr>
        </p:nvSpPr>
        <p:spPr/>
        <p:txBody>
          <a:bodyPr/>
          <a:lstStyle/>
          <a:p>
            <a:fld id="{3F147348-44A1-467E-AFD1-EA13479B0EE1}" type="slidenum">
              <a:rPr lang="en-IN" smtClean="0"/>
              <a:t>‹#›</a:t>
            </a:fld>
            <a:endParaRPr lang="en-IN"/>
          </a:p>
        </p:txBody>
      </p:sp>
    </p:spTree>
    <p:extLst>
      <p:ext uri="{BB962C8B-B14F-4D97-AF65-F5344CB8AC3E}">
        <p14:creationId xmlns:p14="http://schemas.microsoft.com/office/powerpoint/2010/main" val="3136944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00B291-5713-CDE8-76D3-E3A2E080484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892E6B9-9617-E89E-3B2A-B25EE658511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B829D15-582E-EE36-945B-7D23DEB5CB80}"/>
              </a:ext>
            </a:extLst>
          </p:cNvPr>
          <p:cNvSpPr>
            <a:spLocks noGrp="1"/>
          </p:cNvSpPr>
          <p:nvPr>
            <p:ph type="dt" sz="half" idx="10"/>
          </p:nvPr>
        </p:nvSpPr>
        <p:spPr/>
        <p:txBody>
          <a:bodyPr/>
          <a:lstStyle/>
          <a:p>
            <a:fld id="{FAA122A1-E522-4955-B8C0-0DE7FE63DE79}" type="datetimeFigureOut">
              <a:rPr lang="en-IN" smtClean="0"/>
              <a:t>20-06-2022</a:t>
            </a:fld>
            <a:endParaRPr lang="en-IN"/>
          </a:p>
        </p:txBody>
      </p:sp>
      <p:sp>
        <p:nvSpPr>
          <p:cNvPr id="5" name="Footer Placeholder 4">
            <a:extLst>
              <a:ext uri="{FF2B5EF4-FFF2-40B4-BE49-F238E27FC236}">
                <a16:creationId xmlns:a16="http://schemas.microsoft.com/office/drawing/2014/main" id="{C6898222-A7B7-6D41-7E66-0DE6A67B358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32351B2-0724-4A10-9F9A-D4149D8B9E8A}"/>
              </a:ext>
            </a:extLst>
          </p:cNvPr>
          <p:cNvSpPr>
            <a:spLocks noGrp="1"/>
          </p:cNvSpPr>
          <p:nvPr>
            <p:ph type="sldNum" sz="quarter" idx="12"/>
          </p:nvPr>
        </p:nvSpPr>
        <p:spPr/>
        <p:txBody>
          <a:bodyPr/>
          <a:lstStyle/>
          <a:p>
            <a:fld id="{3F147348-44A1-467E-AFD1-EA13479B0EE1}" type="slidenum">
              <a:rPr lang="en-IN" smtClean="0"/>
              <a:t>‹#›</a:t>
            </a:fld>
            <a:endParaRPr lang="en-IN"/>
          </a:p>
        </p:txBody>
      </p:sp>
    </p:spTree>
    <p:extLst>
      <p:ext uri="{BB962C8B-B14F-4D97-AF65-F5344CB8AC3E}">
        <p14:creationId xmlns:p14="http://schemas.microsoft.com/office/powerpoint/2010/main" val="31463642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39"/>
        <p:cNvGrpSpPr/>
        <p:nvPr/>
      </p:nvGrpSpPr>
      <p:grpSpPr>
        <a:xfrm>
          <a:off x="0" y="0"/>
          <a:ext cx="0" cy="0"/>
          <a:chOff x="0" y="0"/>
          <a:chExt cx="0" cy="0"/>
        </a:xfrm>
      </p:grpSpPr>
      <p:pic>
        <p:nvPicPr>
          <p:cNvPr id="40" name="Google Shape;40;p7"/>
          <p:cNvPicPr preferRelativeResize="0"/>
          <p:nvPr/>
        </p:nvPicPr>
        <p:blipFill rotWithShape="1">
          <a:blip r:embed="rId2">
            <a:alphaModFix/>
          </a:blip>
          <a:srcRect l="5320"/>
          <a:stretch/>
        </p:blipFill>
        <p:spPr>
          <a:xfrm>
            <a:off x="0" y="477168"/>
            <a:ext cx="8874400" cy="1300133"/>
          </a:xfrm>
          <a:prstGeom prst="rect">
            <a:avLst/>
          </a:prstGeom>
          <a:noFill/>
          <a:ln>
            <a:noFill/>
          </a:ln>
        </p:spPr>
      </p:pic>
      <p:pic>
        <p:nvPicPr>
          <p:cNvPr id="41" name="Google Shape;41;p7"/>
          <p:cNvPicPr preferRelativeResize="0"/>
          <p:nvPr/>
        </p:nvPicPr>
        <p:blipFill>
          <a:blip r:embed="rId3">
            <a:alphaModFix amt="50000"/>
          </a:blip>
          <a:stretch>
            <a:fillRect/>
          </a:stretch>
        </p:blipFill>
        <p:spPr>
          <a:xfrm>
            <a:off x="0" y="0"/>
            <a:ext cx="12192000" cy="6858000"/>
          </a:xfrm>
          <a:prstGeom prst="rect">
            <a:avLst/>
          </a:prstGeom>
          <a:noFill/>
          <a:ln>
            <a:noFill/>
          </a:ln>
        </p:spPr>
      </p:pic>
      <p:sp>
        <p:nvSpPr>
          <p:cNvPr id="42" name="Google Shape;42;p7"/>
          <p:cNvSpPr txBox="1">
            <a:spLocks noGrp="1"/>
          </p:cNvSpPr>
          <p:nvPr>
            <p:ph type="title"/>
          </p:nvPr>
        </p:nvSpPr>
        <p:spPr>
          <a:xfrm>
            <a:off x="609600" y="620333"/>
            <a:ext cx="7824800" cy="1002400"/>
          </a:xfrm>
          <a:prstGeom prst="rect">
            <a:avLst/>
          </a:prstGeom>
        </p:spPr>
        <p:txBody>
          <a:bodyPr spcFirstLastPara="1" wrap="square" lIns="0" tIns="0" rIns="0" bIns="0" anchor="ctr"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43" name="Google Shape;43;p7"/>
          <p:cNvSpPr txBox="1">
            <a:spLocks noGrp="1"/>
          </p:cNvSpPr>
          <p:nvPr>
            <p:ph type="body" idx="1"/>
          </p:nvPr>
        </p:nvSpPr>
        <p:spPr>
          <a:xfrm>
            <a:off x="609600" y="1999333"/>
            <a:ext cx="5239600" cy="4169200"/>
          </a:xfrm>
          <a:prstGeom prst="rect">
            <a:avLst/>
          </a:prstGeom>
        </p:spPr>
        <p:txBody>
          <a:bodyPr spcFirstLastPara="1" wrap="square" lIns="0" tIns="0" rIns="0" bIns="0" anchor="t" anchorCtr="0">
            <a:noAutofit/>
          </a:bodyPr>
          <a:lstStyle>
            <a:lvl1pPr marL="609585" lvl="0" indent="-507987" rtl="0">
              <a:spcBef>
                <a:spcPts val="800"/>
              </a:spcBef>
              <a:spcAft>
                <a:spcPts val="0"/>
              </a:spcAft>
              <a:buSzPts val="2400"/>
              <a:buChar char="✔"/>
              <a:defRPr sz="3200"/>
            </a:lvl1pPr>
            <a:lvl2pPr marL="1219170" lvl="1" indent="-507987" rtl="0">
              <a:spcBef>
                <a:spcPts val="0"/>
              </a:spcBef>
              <a:spcAft>
                <a:spcPts val="0"/>
              </a:spcAft>
              <a:buSzPts val="2400"/>
              <a:buChar char="○"/>
              <a:defRPr sz="3200"/>
            </a:lvl2pPr>
            <a:lvl3pPr marL="1828754" lvl="2" indent="-507987" rtl="0">
              <a:spcBef>
                <a:spcPts val="0"/>
              </a:spcBef>
              <a:spcAft>
                <a:spcPts val="0"/>
              </a:spcAft>
              <a:buSzPts val="2400"/>
              <a:buChar char="■"/>
              <a:defRPr sz="3200"/>
            </a:lvl3pPr>
            <a:lvl4pPr marL="2438339" lvl="3" indent="-507987" rtl="0">
              <a:spcBef>
                <a:spcPts val="0"/>
              </a:spcBef>
              <a:spcAft>
                <a:spcPts val="0"/>
              </a:spcAft>
              <a:buSzPts val="2400"/>
              <a:buChar char="●"/>
              <a:defRPr sz="3200"/>
            </a:lvl4pPr>
            <a:lvl5pPr marL="3047924" lvl="4" indent="-507987" rtl="0">
              <a:spcBef>
                <a:spcPts val="0"/>
              </a:spcBef>
              <a:spcAft>
                <a:spcPts val="0"/>
              </a:spcAft>
              <a:buSzPts val="2400"/>
              <a:buChar char="○"/>
              <a:defRPr sz="3200"/>
            </a:lvl5pPr>
            <a:lvl6pPr marL="3657509" lvl="5" indent="-507987" rtl="0">
              <a:spcBef>
                <a:spcPts val="0"/>
              </a:spcBef>
              <a:spcAft>
                <a:spcPts val="0"/>
              </a:spcAft>
              <a:buSzPts val="2400"/>
              <a:buChar char="■"/>
              <a:defRPr sz="3200"/>
            </a:lvl6pPr>
            <a:lvl7pPr marL="4267093" lvl="6" indent="-507987" rtl="0">
              <a:spcBef>
                <a:spcPts val="0"/>
              </a:spcBef>
              <a:spcAft>
                <a:spcPts val="0"/>
              </a:spcAft>
              <a:buSzPts val="2400"/>
              <a:buChar char="●"/>
              <a:defRPr sz="3200"/>
            </a:lvl7pPr>
            <a:lvl8pPr marL="4876678" lvl="7" indent="-507987" rtl="0">
              <a:spcBef>
                <a:spcPts val="0"/>
              </a:spcBef>
              <a:spcAft>
                <a:spcPts val="0"/>
              </a:spcAft>
              <a:buSzPts val="2400"/>
              <a:buChar char="○"/>
              <a:defRPr sz="3200"/>
            </a:lvl8pPr>
            <a:lvl9pPr marL="5486263" lvl="8" indent="-507987" rtl="0">
              <a:spcBef>
                <a:spcPts val="0"/>
              </a:spcBef>
              <a:spcAft>
                <a:spcPts val="0"/>
              </a:spcAft>
              <a:buSzPts val="2400"/>
              <a:buChar char="■"/>
              <a:defRPr sz="3200"/>
            </a:lvl9pPr>
          </a:lstStyle>
          <a:p>
            <a:endParaRPr/>
          </a:p>
        </p:txBody>
      </p:sp>
      <p:sp>
        <p:nvSpPr>
          <p:cNvPr id="44" name="Google Shape;44;p7"/>
          <p:cNvSpPr txBox="1">
            <a:spLocks noGrp="1"/>
          </p:cNvSpPr>
          <p:nvPr>
            <p:ph type="body" idx="2"/>
          </p:nvPr>
        </p:nvSpPr>
        <p:spPr>
          <a:xfrm>
            <a:off x="6342801" y="1999333"/>
            <a:ext cx="5239600" cy="4169200"/>
          </a:xfrm>
          <a:prstGeom prst="rect">
            <a:avLst/>
          </a:prstGeom>
        </p:spPr>
        <p:txBody>
          <a:bodyPr spcFirstLastPara="1" wrap="square" lIns="0" tIns="0" rIns="0" bIns="0" anchor="t" anchorCtr="0">
            <a:noAutofit/>
          </a:bodyPr>
          <a:lstStyle>
            <a:lvl1pPr marL="609585" lvl="0" indent="-507987" rtl="0">
              <a:spcBef>
                <a:spcPts val="800"/>
              </a:spcBef>
              <a:spcAft>
                <a:spcPts val="0"/>
              </a:spcAft>
              <a:buSzPts val="2400"/>
              <a:buChar char="✔"/>
              <a:defRPr sz="3200"/>
            </a:lvl1pPr>
            <a:lvl2pPr marL="1219170" lvl="1" indent="-507987" rtl="0">
              <a:spcBef>
                <a:spcPts val="0"/>
              </a:spcBef>
              <a:spcAft>
                <a:spcPts val="0"/>
              </a:spcAft>
              <a:buSzPts val="2400"/>
              <a:buChar char="○"/>
              <a:defRPr sz="3200"/>
            </a:lvl2pPr>
            <a:lvl3pPr marL="1828754" lvl="2" indent="-507987" rtl="0">
              <a:spcBef>
                <a:spcPts val="0"/>
              </a:spcBef>
              <a:spcAft>
                <a:spcPts val="0"/>
              </a:spcAft>
              <a:buSzPts val="2400"/>
              <a:buChar char="■"/>
              <a:defRPr sz="3200"/>
            </a:lvl3pPr>
            <a:lvl4pPr marL="2438339" lvl="3" indent="-507987" rtl="0">
              <a:spcBef>
                <a:spcPts val="0"/>
              </a:spcBef>
              <a:spcAft>
                <a:spcPts val="0"/>
              </a:spcAft>
              <a:buSzPts val="2400"/>
              <a:buChar char="●"/>
              <a:defRPr sz="3200"/>
            </a:lvl4pPr>
            <a:lvl5pPr marL="3047924" lvl="4" indent="-507987" rtl="0">
              <a:spcBef>
                <a:spcPts val="0"/>
              </a:spcBef>
              <a:spcAft>
                <a:spcPts val="0"/>
              </a:spcAft>
              <a:buSzPts val="2400"/>
              <a:buChar char="○"/>
              <a:defRPr sz="3200"/>
            </a:lvl5pPr>
            <a:lvl6pPr marL="3657509" lvl="5" indent="-507987" rtl="0">
              <a:spcBef>
                <a:spcPts val="0"/>
              </a:spcBef>
              <a:spcAft>
                <a:spcPts val="0"/>
              </a:spcAft>
              <a:buSzPts val="2400"/>
              <a:buChar char="■"/>
              <a:defRPr sz="3200"/>
            </a:lvl6pPr>
            <a:lvl7pPr marL="4267093" lvl="6" indent="-507987" rtl="0">
              <a:spcBef>
                <a:spcPts val="0"/>
              </a:spcBef>
              <a:spcAft>
                <a:spcPts val="0"/>
              </a:spcAft>
              <a:buSzPts val="2400"/>
              <a:buChar char="●"/>
              <a:defRPr sz="3200"/>
            </a:lvl7pPr>
            <a:lvl8pPr marL="4876678" lvl="7" indent="-507987" rtl="0">
              <a:spcBef>
                <a:spcPts val="0"/>
              </a:spcBef>
              <a:spcAft>
                <a:spcPts val="0"/>
              </a:spcAft>
              <a:buSzPts val="2400"/>
              <a:buChar char="○"/>
              <a:defRPr sz="3200"/>
            </a:lvl8pPr>
            <a:lvl9pPr marL="5486263" lvl="8" indent="-507987" rtl="0">
              <a:spcBef>
                <a:spcPts val="0"/>
              </a:spcBef>
              <a:spcAft>
                <a:spcPts val="0"/>
              </a:spcAft>
              <a:buSzPts val="2400"/>
              <a:buChar char="■"/>
              <a:defRPr sz="3200"/>
            </a:lvl9pPr>
          </a:lstStyle>
          <a:p>
            <a:endParaRPr/>
          </a:p>
        </p:txBody>
      </p:sp>
      <p:sp>
        <p:nvSpPr>
          <p:cNvPr id="45" name="Google Shape;45;p7"/>
          <p:cNvSpPr txBox="1">
            <a:spLocks noGrp="1"/>
          </p:cNvSpPr>
          <p:nvPr>
            <p:ph type="sldNum" idx="12"/>
          </p:nvPr>
        </p:nvSpPr>
        <p:spPr>
          <a:xfrm>
            <a:off x="11307445" y="6333135"/>
            <a:ext cx="731600" cy="524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6205351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ubtitle">
  <p:cSld name="Subtitle">
    <p:spTree>
      <p:nvGrpSpPr>
        <p:cNvPr id="1" name="Shape 13"/>
        <p:cNvGrpSpPr/>
        <p:nvPr/>
      </p:nvGrpSpPr>
      <p:grpSpPr>
        <a:xfrm>
          <a:off x="0" y="0"/>
          <a:ext cx="0" cy="0"/>
          <a:chOff x="0" y="0"/>
          <a:chExt cx="0" cy="0"/>
        </a:xfrm>
      </p:grpSpPr>
      <p:pic>
        <p:nvPicPr>
          <p:cNvPr id="14" name="Google Shape;14;p3"/>
          <p:cNvPicPr preferRelativeResize="0"/>
          <p:nvPr/>
        </p:nvPicPr>
        <p:blipFill rotWithShape="1">
          <a:blip r:embed="rId2">
            <a:alphaModFix/>
          </a:blip>
          <a:srcRect l="12342"/>
          <a:stretch/>
        </p:blipFill>
        <p:spPr>
          <a:xfrm>
            <a:off x="0" y="2229834"/>
            <a:ext cx="9412603" cy="2398333"/>
          </a:xfrm>
          <a:prstGeom prst="rect">
            <a:avLst/>
          </a:prstGeom>
          <a:noFill/>
          <a:ln>
            <a:noFill/>
          </a:ln>
        </p:spPr>
      </p:pic>
      <p:pic>
        <p:nvPicPr>
          <p:cNvPr id="15" name="Google Shape;15;p3"/>
          <p:cNvPicPr preferRelativeResize="0"/>
          <p:nvPr/>
        </p:nvPicPr>
        <p:blipFill>
          <a:blip r:embed="rId3">
            <a:alphaModFix amt="80000"/>
          </a:blip>
          <a:stretch>
            <a:fillRect/>
          </a:stretch>
        </p:blipFill>
        <p:spPr>
          <a:xfrm>
            <a:off x="0" y="0"/>
            <a:ext cx="12192000" cy="6858000"/>
          </a:xfrm>
          <a:prstGeom prst="rect">
            <a:avLst/>
          </a:prstGeom>
          <a:noFill/>
          <a:ln>
            <a:noFill/>
          </a:ln>
        </p:spPr>
      </p:pic>
      <p:sp>
        <p:nvSpPr>
          <p:cNvPr id="16" name="Google Shape;16;p3"/>
          <p:cNvSpPr txBox="1">
            <a:spLocks noGrp="1"/>
          </p:cNvSpPr>
          <p:nvPr>
            <p:ph type="ctrTitle"/>
          </p:nvPr>
        </p:nvSpPr>
        <p:spPr>
          <a:xfrm>
            <a:off x="914400" y="2866333"/>
            <a:ext cx="7901200" cy="755200"/>
          </a:xfrm>
          <a:prstGeom prst="rect">
            <a:avLst/>
          </a:prstGeom>
        </p:spPr>
        <p:txBody>
          <a:bodyPr spcFirstLastPara="1" wrap="square" lIns="0" tIns="0" rIns="0" bIns="0" anchor="ctr"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17" name="Google Shape;17;p3"/>
          <p:cNvSpPr txBox="1">
            <a:spLocks noGrp="1"/>
          </p:cNvSpPr>
          <p:nvPr>
            <p:ph type="subTitle" idx="1"/>
          </p:nvPr>
        </p:nvSpPr>
        <p:spPr>
          <a:xfrm>
            <a:off x="914400" y="3669267"/>
            <a:ext cx="7901200" cy="322400"/>
          </a:xfrm>
          <a:prstGeom prst="rect">
            <a:avLst/>
          </a:prstGeom>
        </p:spPr>
        <p:txBody>
          <a:bodyPr spcFirstLastPara="1" wrap="square" lIns="0" tIns="0" rIns="0" bIns="0" anchor="t" anchorCtr="0">
            <a:noAutofit/>
          </a:bodyPr>
          <a:lstStyle>
            <a:lvl1pPr lvl="0" rtl="0">
              <a:spcBef>
                <a:spcPts val="0"/>
              </a:spcBef>
              <a:spcAft>
                <a:spcPts val="0"/>
              </a:spcAft>
              <a:buClr>
                <a:schemeClr val="dk2"/>
              </a:buClr>
              <a:buSzPts val="1600"/>
              <a:buNone/>
              <a:defRPr sz="2133">
                <a:solidFill>
                  <a:schemeClr val="dk2"/>
                </a:solidFill>
              </a:defRPr>
            </a:lvl1pPr>
            <a:lvl2pPr lvl="1" rtl="0">
              <a:spcBef>
                <a:spcPts val="0"/>
              </a:spcBef>
              <a:spcAft>
                <a:spcPts val="0"/>
              </a:spcAft>
              <a:buClr>
                <a:schemeClr val="dk2"/>
              </a:buClr>
              <a:buSzPts val="1600"/>
              <a:buNone/>
              <a:defRPr sz="2133">
                <a:solidFill>
                  <a:schemeClr val="dk2"/>
                </a:solidFill>
              </a:defRPr>
            </a:lvl2pPr>
            <a:lvl3pPr lvl="2" rtl="0">
              <a:spcBef>
                <a:spcPts val="0"/>
              </a:spcBef>
              <a:spcAft>
                <a:spcPts val="0"/>
              </a:spcAft>
              <a:buClr>
                <a:schemeClr val="dk2"/>
              </a:buClr>
              <a:buSzPts val="1600"/>
              <a:buNone/>
              <a:defRPr sz="2133">
                <a:solidFill>
                  <a:schemeClr val="dk2"/>
                </a:solidFill>
              </a:defRPr>
            </a:lvl3pPr>
            <a:lvl4pPr lvl="3" rtl="0">
              <a:spcBef>
                <a:spcPts val="0"/>
              </a:spcBef>
              <a:spcAft>
                <a:spcPts val="0"/>
              </a:spcAft>
              <a:buClr>
                <a:schemeClr val="dk2"/>
              </a:buClr>
              <a:buSzPts val="1600"/>
              <a:buNone/>
              <a:defRPr sz="2133">
                <a:solidFill>
                  <a:schemeClr val="dk2"/>
                </a:solidFill>
              </a:defRPr>
            </a:lvl4pPr>
            <a:lvl5pPr lvl="4" rtl="0">
              <a:spcBef>
                <a:spcPts val="0"/>
              </a:spcBef>
              <a:spcAft>
                <a:spcPts val="0"/>
              </a:spcAft>
              <a:buClr>
                <a:schemeClr val="dk2"/>
              </a:buClr>
              <a:buSzPts val="1600"/>
              <a:buNone/>
              <a:defRPr sz="2133">
                <a:solidFill>
                  <a:schemeClr val="dk2"/>
                </a:solidFill>
              </a:defRPr>
            </a:lvl5pPr>
            <a:lvl6pPr lvl="5" rtl="0">
              <a:spcBef>
                <a:spcPts val="0"/>
              </a:spcBef>
              <a:spcAft>
                <a:spcPts val="0"/>
              </a:spcAft>
              <a:buClr>
                <a:schemeClr val="dk2"/>
              </a:buClr>
              <a:buSzPts val="1600"/>
              <a:buNone/>
              <a:defRPr sz="2133">
                <a:solidFill>
                  <a:schemeClr val="dk2"/>
                </a:solidFill>
              </a:defRPr>
            </a:lvl6pPr>
            <a:lvl7pPr lvl="6" rtl="0">
              <a:spcBef>
                <a:spcPts val="0"/>
              </a:spcBef>
              <a:spcAft>
                <a:spcPts val="0"/>
              </a:spcAft>
              <a:buClr>
                <a:schemeClr val="dk2"/>
              </a:buClr>
              <a:buSzPts val="1600"/>
              <a:buNone/>
              <a:defRPr sz="2133">
                <a:solidFill>
                  <a:schemeClr val="dk2"/>
                </a:solidFill>
              </a:defRPr>
            </a:lvl7pPr>
            <a:lvl8pPr lvl="7" rtl="0">
              <a:spcBef>
                <a:spcPts val="0"/>
              </a:spcBef>
              <a:spcAft>
                <a:spcPts val="0"/>
              </a:spcAft>
              <a:buClr>
                <a:schemeClr val="dk2"/>
              </a:buClr>
              <a:buSzPts val="1600"/>
              <a:buNone/>
              <a:defRPr sz="2133">
                <a:solidFill>
                  <a:schemeClr val="dk2"/>
                </a:solidFill>
              </a:defRPr>
            </a:lvl8pPr>
            <a:lvl9pPr lvl="8" rtl="0">
              <a:spcBef>
                <a:spcPts val="0"/>
              </a:spcBef>
              <a:spcAft>
                <a:spcPts val="0"/>
              </a:spcAft>
              <a:buClr>
                <a:schemeClr val="dk2"/>
              </a:buClr>
              <a:buSzPts val="1600"/>
              <a:buNone/>
              <a:defRPr sz="2133">
                <a:solidFill>
                  <a:schemeClr val="dk2"/>
                </a:solidFill>
              </a:defRPr>
            </a:lvl9pPr>
          </a:lstStyle>
          <a:p>
            <a:endParaRPr/>
          </a:p>
        </p:txBody>
      </p:sp>
    </p:spTree>
    <p:extLst>
      <p:ext uri="{BB962C8B-B14F-4D97-AF65-F5344CB8AC3E}">
        <p14:creationId xmlns:p14="http://schemas.microsoft.com/office/powerpoint/2010/main" val="17015090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 Dark">
  <p:cSld name="Blank - Dark">
    <p:spTree>
      <p:nvGrpSpPr>
        <p:cNvPr id="1" name="Shape 69"/>
        <p:cNvGrpSpPr/>
        <p:nvPr/>
      </p:nvGrpSpPr>
      <p:grpSpPr>
        <a:xfrm>
          <a:off x="0" y="0"/>
          <a:ext cx="0" cy="0"/>
          <a:chOff x="0" y="0"/>
          <a:chExt cx="0" cy="0"/>
        </a:xfrm>
      </p:grpSpPr>
      <p:sp>
        <p:nvSpPr>
          <p:cNvPr id="70" name="Google Shape;70;p12"/>
          <p:cNvSpPr txBox="1">
            <a:spLocks noGrp="1"/>
          </p:cNvSpPr>
          <p:nvPr>
            <p:ph type="sldNum" idx="12"/>
          </p:nvPr>
        </p:nvSpPr>
        <p:spPr>
          <a:xfrm>
            <a:off x="11307445" y="6333135"/>
            <a:ext cx="731600" cy="524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pic>
        <p:nvPicPr>
          <p:cNvPr id="71" name="Google Shape;71;p12"/>
          <p:cNvPicPr preferRelativeResize="0"/>
          <p:nvPr/>
        </p:nvPicPr>
        <p:blipFill>
          <a:blip r:embed="rId2">
            <a:alphaModFix amt="75000"/>
          </a:blip>
          <a:stretch>
            <a:fill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969393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9C77B-1CCF-3C35-6B57-32A35F191F6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3D5DCA8B-97B2-2C8C-627B-F4E733FFB28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2116461-B9B5-9029-8E79-9815F5AFE98D}"/>
              </a:ext>
            </a:extLst>
          </p:cNvPr>
          <p:cNvSpPr>
            <a:spLocks noGrp="1"/>
          </p:cNvSpPr>
          <p:nvPr>
            <p:ph type="dt" sz="half" idx="10"/>
          </p:nvPr>
        </p:nvSpPr>
        <p:spPr/>
        <p:txBody>
          <a:bodyPr/>
          <a:lstStyle/>
          <a:p>
            <a:fld id="{FAA122A1-E522-4955-B8C0-0DE7FE63DE79}" type="datetimeFigureOut">
              <a:rPr lang="en-IN" smtClean="0"/>
              <a:t>20-06-2022</a:t>
            </a:fld>
            <a:endParaRPr lang="en-IN"/>
          </a:p>
        </p:txBody>
      </p:sp>
      <p:sp>
        <p:nvSpPr>
          <p:cNvPr id="5" name="Footer Placeholder 4">
            <a:extLst>
              <a:ext uri="{FF2B5EF4-FFF2-40B4-BE49-F238E27FC236}">
                <a16:creationId xmlns:a16="http://schemas.microsoft.com/office/drawing/2014/main" id="{5FBF54C9-41D0-50E8-09EF-B6857B74F3B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43DFB50-8A58-4BE1-9669-834AA97C3020}"/>
              </a:ext>
            </a:extLst>
          </p:cNvPr>
          <p:cNvSpPr>
            <a:spLocks noGrp="1"/>
          </p:cNvSpPr>
          <p:nvPr>
            <p:ph type="sldNum" sz="quarter" idx="12"/>
          </p:nvPr>
        </p:nvSpPr>
        <p:spPr/>
        <p:txBody>
          <a:bodyPr/>
          <a:lstStyle/>
          <a:p>
            <a:fld id="{3F147348-44A1-467E-AFD1-EA13479B0EE1}" type="slidenum">
              <a:rPr lang="en-IN" smtClean="0"/>
              <a:t>‹#›</a:t>
            </a:fld>
            <a:endParaRPr lang="en-IN"/>
          </a:p>
        </p:txBody>
      </p:sp>
    </p:spTree>
    <p:extLst>
      <p:ext uri="{BB962C8B-B14F-4D97-AF65-F5344CB8AC3E}">
        <p14:creationId xmlns:p14="http://schemas.microsoft.com/office/powerpoint/2010/main" val="360181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33F1E-7D87-6A22-C350-92E90E2A95C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DA41F014-552F-2A2F-02DE-EC960EE0A07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1C0296-699A-1692-7E80-4B8B753172B4}"/>
              </a:ext>
            </a:extLst>
          </p:cNvPr>
          <p:cNvSpPr>
            <a:spLocks noGrp="1"/>
          </p:cNvSpPr>
          <p:nvPr>
            <p:ph type="dt" sz="half" idx="10"/>
          </p:nvPr>
        </p:nvSpPr>
        <p:spPr/>
        <p:txBody>
          <a:bodyPr/>
          <a:lstStyle/>
          <a:p>
            <a:fld id="{FAA122A1-E522-4955-B8C0-0DE7FE63DE79}" type="datetimeFigureOut">
              <a:rPr lang="en-IN" smtClean="0"/>
              <a:t>20-06-2022</a:t>
            </a:fld>
            <a:endParaRPr lang="en-IN"/>
          </a:p>
        </p:txBody>
      </p:sp>
      <p:sp>
        <p:nvSpPr>
          <p:cNvPr id="5" name="Footer Placeholder 4">
            <a:extLst>
              <a:ext uri="{FF2B5EF4-FFF2-40B4-BE49-F238E27FC236}">
                <a16:creationId xmlns:a16="http://schemas.microsoft.com/office/drawing/2014/main" id="{87172A00-FB38-7808-BF73-EB9560CFCA2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DEBD520-EC60-248C-073E-742D4B0ACA54}"/>
              </a:ext>
            </a:extLst>
          </p:cNvPr>
          <p:cNvSpPr>
            <a:spLocks noGrp="1"/>
          </p:cNvSpPr>
          <p:nvPr>
            <p:ph type="sldNum" sz="quarter" idx="12"/>
          </p:nvPr>
        </p:nvSpPr>
        <p:spPr/>
        <p:txBody>
          <a:bodyPr/>
          <a:lstStyle/>
          <a:p>
            <a:fld id="{3F147348-44A1-467E-AFD1-EA13479B0EE1}" type="slidenum">
              <a:rPr lang="en-IN" smtClean="0"/>
              <a:t>‹#›</a:t>
            </a:fld>
            <a:endParaRPr lang="en-IN"/>
          </a:p>
        </p:txBody>
      </p:sp>
    </p:spTree>
    <p:extLst>
      <p:ext uri="{BB962C8B-B14F-4D97-AF65-F5344CB8AC3E}">
        <p14:creationId xmlns:p14="http://schemas.microsoft.com/office/powerpoint/2010/main" val="3781807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12B2B-2AE0-9A53-98A9-0AF9F3BAECC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870DE12-1A3D-7F0F-5A8D-F791A55053A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49114EF7-80E7-A992-2F8C-6542B3C544A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7FBFCA8A-3108-50DB-912E-051AD5B4ADFC}"/>
              </a:ext>
            </a:extLst>
          </p:cNvPr>
          <p:cNvSpPr>
            <a:spLocks noGrp="1"/>
          </p:cNvSpPr>
          <p:nvPr>
            <p:ph type="dt" sz="half" idx="10"/>
          </p:nvPr>
        </p:nvSpPr>
        <p:spPr/>
        <p:txBody>
          <a:bodyPr/>
          <a:lstStyle/>
          <a:p>
            <a:fld id="{FAA122A1-E522-4955-B8C0-0DE7FE63DE79}" type="datetimeFigureOut">
              <a:rPr lang="en-IN" smtClean="0"/>
              <a:t>20-06-2022</a:t>
            </a:fld>
            <a:endParaRPr lang="en-IN"/>
          </a:p>
        </p:txBody>
      </p:sp>
      <p:sp>
        <p:nvSpPr>
          <p:cNvPr id="6" name="Footer Placeholder 5">
            <a:extLst>
              <a:ext uri="{FF2B5EF4-FFF2-40B4-BE49-F238E27FC236}">
                <a16:creationId xmlns:a16="http://schemas.microsoft.com/office/drawing/2014/main" id="{1CBF5E09-B7A8-7378-C9D8-083611313DC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FD8AB5A-5E91-F666-0FCC-188B7D610102}"/>
              </a:ext>
            </a:extLst>
          </p:cNvPr>
          <p:cNvSpPr>
            <a:spLocks noGrp="1"/>
          </p:cNvSpPr>
          <p:nvPr>
            <p:ph type="sldNum" sz="quarter" idx="12"/>
          </p:nvPr>
        </p:nvSpPr>
        <p:spPr/>
        <p:txBody>
          <a:bodyPr/>
          <a:lstStyle/>
          <a:p>
            <a:fld id="{3F147348-44A1-467E-AFD1-EA13479B0EE1}" type="slidenum">
              <a:rPr lang="en-IN" smtClean="0"/>
              <a:t>‹#›</a:t>
            </a:fld>
            <a:endParaRPr lang="en-IN"/>
          </a:p>
        </p:txBody>
      </p:sp>
    </p:spTree>
    <p:extLst>
      <p:ext uri="{BB962C8B-B14F-4D97-AF65-F5344CB8AC3E}">
        <p14:creationId xmlns:p14="http://schemas.microsoft.com/office/powerpoint/2010/main" val="3038512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4024A-BF65-ED9C-9E0C-7ED709592D93}"/>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8D732EDA-68DD-F3CA-3EFE-A065FF0C98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F3DDE2-5146-2AE0-0D65-B15652D3253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45DDECD9-F4BA-807C-DF92-B9D30EEC24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77C131E-A83E-7049-E560-3E78802A49A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42887B22-51AA-B1AE-F330-F48EBD3A9452}"/>
              </a:ext>
            </a:extLst>
          </p:cNvPr>
          <p:cNvSpPr>
            <a:spLocks noGrp="1"/>
          </p:cNvSpPr>
          <p:nvPr>
            <p:ph type="dt" sz="half" idx="10"/>
          </p:nvPr>
        </p:nvSpPr>
        <p:spPr/>
        <p:txBody>
          <a:bodyPr/>
          <a:lstStyle/>
          <a:p>
            <a:fld id="{FAA122A1-E522-4955-B8C0-0DE7FE63DE79}" type="datetimeFigureOut">
              <a:rPr lang="en-IN" smtClean="0"/>
              <a:t>20-06-2022</a:t>
            </a:fld>
            <a:endParaRPr lang="en-IN"/>
          </a:p>
        </p:txBody>
      </p:sp>
      <p:sp>
        <p:nvSpPr>
          <p:cNvPr id="8" name="Footer Placeholder 7">
            <a:extLst>
              <a:ext uri="{FF2B5EF4-FFF2-40B4-BE49-F238E27FC236}">
                <a16:creationId xmlns:a16="http://schemas.microsoft.com/office/drawing/2014/main" id="{0B8C6CF8-AA08-4909-72D8-B28EC5B5F57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E96464E7-96AD-DC81-35D9-5DD1C2E1B198}"/>
              </a:ext>
            </a:extLst>
          </p:cNvPr>
          <p:cNvSpPr>
            <a:spLocks noGrp="1"/>
          </p:cNvSpPr>
          <p:nvPr>
            <p:ph type="sldNum" sz="quarter" idx="12"/>
          </p:nvPr>
        </p:nvSpPr>
        <p:spPr/>
        <p:txBody>
          <a:bodyPr/>
          <a:lstStyle/>
          <a:p>
            <a:fld id="{3F147348-44A1-467E-AFD1-EA13479B0EE1}" type="slidenum">
              <a:rPr lang="en-IN" smtClean="0"/>
              <a:t>‹#›</a:t>
            </a:fld>
            <a:endParaRPr lang="en-IN"/>
          </a:p>
        </p:txBody>
      </p:sp>
    </p:spTree>
    <p:extLst>
      <p:ext uri="{BB962C8B-B14F-4D97-AF65-F5344CB8AC3E}">
        <p14:creationId xmlns:p14="http://schemas.microsoft.com/office/powerpoint/2010/main" val="3399059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7D6087-E405-1899-371C-239BD5F787B3}"/>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203B39B6-F35C-B9D0-D270-F78A66ACA6ED}"/>
              </a:ext>
            </a:extLst>
          </p:cNvPr>
          <p:cNvSpPr>
            <a:spLocks noGrp="1"/>
          </p:cNvSpPr>
          <p:nvPr>
            <p:ph type="dt" sz="half" idx="10"/>
          </p:nvPr>
        </p:nvSpPr>
        <p:spPr/>
        <p:txBody>
          <a:bodyPr/>
          <a:lstStyle/>
          <a:p>
            <a:fld id="{FAA122A1-E522-4955-B8C0-0DE7FE63DE79}" type="datetimeFigureOut">
              <a:rPr lang="en-IN" smtClean="0"/>
              <a:t>20-06-2022</a:t>
            </a:fld>
            <a:endParaRPr lang="en-IN"/>
          </a:p>
        </p:txBody>
      </p:sp>
      <p:sp>
        <p:nvSpPr>
          <p:cNvPr id="4" name="Footer Placeholder 3">
            <a:extLst>
              <a:ext uri="{FF2B5EF4-FFF2-40B4-BE49-F238E27FC236}">
                <a16:creationId xmlns:a16="http://schemas.microsoft.com/office/drawing/2014/main" id="{CF1523E5-34AD-BC2E-0F4F-6CA4B3E9E23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14B0EDF1-FC30-BF20-79C5-BE9DDC7EC13A}"/>
              </a:ext>
            </a:extLst>
          </p:cNvPr>
          <p:cNvSpPr>
            <a:spLocks noGrp="1"/>
          </p:cNvSpPr>
          <p:nvPr>
            <p:ph type="sldNum" sz="quarter" idx="12"/>
          </p:nvPr>
        </p:nvSpPr>
        <p:spPr/>
        <p:txBody>
          <a:bodyPr/>
          <a:lstStyle/>
          <a:p>
            <a:fld id="{3F147348-44A1-467E-AFD1-EA13479B0EE1}" type="slidenum">
              <a:rPr lang="en-IN" smtClean="0"/>
              <a:t>‹#›</a:t>
            </a:fld>
            <a:endParaRPr lang="en-IN"/>
          </a:p>
        </p:txBody>
      </p:sp>
    </p:spTree>
    <p:extLst>
      <p:ext uri="{BB962C8B-B14F-4D97-AF65-F5344CB8AC3E}">
        <p14:creationId xmlns:p14="http://schemas.microsoft.com/office/powerpoint/2010/main" val="852662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268EFF-DEC3-8A82-34C7-ADA691A0F583}"/>
              </a:ext>
            </a:extLst>
          </p:cNvPr>
          <p:cNvSpPr>
            <a:spLocks noGrp="1"/>
          </p:cNvSpPr>
          <p:nvPr>
            <p:ph type="dt" sz="half" idx="10"/>
          </p:nvPr>
        </p:nvSpPr>
        <p:spPr/>
        <p:txBody>
          <a:bodyPr/>
          <a:lstStyle/>
          <a:p>
            <a:fld id="{FAA122A1-E522-4955-B8C0-0DE7FE63DE79}" type="datetimeFigureOut">
              <a:rPr lang="en-IN" smtClean="0"/>
              <a:t>20-06-2022</a:t>
            </a:fld>
            <a:endParaRPr lang="en-IN"/>
          </a:p>
        </p:txBody>
      </p:sp>
      <p:sp>
        <p:nvSpPr>
          <p:cNvPr id="3" name="Footer Placeholder 2">
            <a:extLst>
              <a:ext uri="{FF2B5EF4-FFF2-40B4-BE49-F238E27FC236}">
                <a16:creationId xmlns:a16="http://schemas.microsoft.com/office/drawing/2014/main" id="{84215B9D-BD96-478C-26CE-C1099AAB00C4}"/>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4FE42E1E-8594-3464-4DB7-FCC604276836}"/>
              </a:ext>
            </a:extLst>
          </p:cNvPr>
          <p:cNvSpPr>
            <a:spLocks noGrp="1"/>
          </p:cNvSpPr>
          <p:nvPr>
            <p:ph type="sldNum" sz="quarter" idx="12"/>
          </p:nvPr>
        </p:nvSpPr>
        <p:spPr/>
        <p:txBody>
          <a:bodyPr/>
          <a:lstStyle/>
          <a:p>
            <a:fld id="{3F147348-44A1-467E-AFD1-EA13479B0EE1}" type="slidenum">
              <a:rPr lang="en-IN" smtClean="0"/>
              <a:t>‹#›</a:t>
            </a:fld>
            <a:endParaRPr lang="en-IN"/>
          </a:p>
        </p:txBody>
      </p:sp>
    </p:spTree>
    <p:extLst>
      <p:ext uri="{BB962C8B-B14F-4D97-AF65-F5344CB8AC3E}">
        <p14:creationId xmlns:p14="http://schemas.microsoft.com/office/powerpoint/2010/main" val="2771236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5FAF5-E1D2-B324-1E84-BD2ADE1215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8BEAC3EA-4DC7-689C-FC0F-22A841C11F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2867DC4-4669-AAAD-854A-2E4CE5A4E9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EF5562-31F5-11DD-7FDC-F214B8F7B095}"/>
              </a:ext>
            </a:extLst>
          </p:cNvPr>
          <p:cNvSpPr>
            <a:spLocks noGrp="1"/>
          </p:cNvSpPr>
          <p:nvPr>
            <p:ph type="dt" sz="half" idx="10"/>
          </p:nvPr>
        </p:nvSpPr>
        <p:spPr/>
        <p:txBody>
          <a:bodyPr/>
          <a:lstStyle/>
          <a:p>
            <a:fld id="{FAA122A1-E522-4955-B8C0-0DE7FE63DE79}" type="datetimeFigureOut">
              <a:rPr lang="en-IN" smtClean="0"/>
              <a:t>20-06-2022</a:t>
            </a:fld>
            <a:endParaRPr lang="en-IN"/>
          </a:p>
        </p:txBody>
      </p:sp>
      <p:sp>
        <p:nvSpPr>
          <p:cNvPr id="6" name="Footer Placeholder 5">
            <a:extLst>
              <a:ext uri="{FF2B5EF4-FFF2-40B4-BE49-F238E27FC236}">
                <a16:creationId xmlns:a16="http://schemas.microsoft.com/office/drawing/2014/main" id="{60B8F084-01D3-2926-A366-C96D7B235A2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57F56C5-A015-DB3A-1902-3F410CBAC232}"/>
              </a:ext>
            </a:extLst>
          </p:cNvPr>
          <p:cNvSpPr>
            <a:spLocks noGrp="1"/>
          </p:cNvSpPr>
          <p:nvPr>
            <p:ph type="sldNum" sz="quarter" idx="12"/>
          </p:nvPr>
        </p:nvSpPr>
        <p:spPr/>
        <p:txBody>
          <a:bodyPr/>
          <a:lstStyle/>
          <a:p>
            <a:fld id="{3F147348-44A1-467E-AFD1-EA13479B0EE1}" type="slidenum">
              <a:rPr lang="en-IN" smtClean="0"/>
              <a:t>‹#›</a:t>
            </a:fld>
            <a:endParaRPr lang="en-IN"/>
          </a:p>
        </p:txBody>
      </p:sp>
    </p:spTree>
    <p:extLst>
      <p:ext uri="{BB962C8B-B14F-4D97-AF65-F5344CB8AC3E}">
        <p14:creationId xmlns:p14="http://schemas.microsoft.com/office/powerpoint/2010/main" val="3655135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9EA07-3AB1-8BF5-7262-1CCC7C41A9E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7267F111-6976-793C-A828-69AE5ED6D47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3BF17BA7-8D0D-571E-7023-354C76EFAE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49966F-CDD7-71F7-7EC0-327DAA1FEDBB}"/>
              </a:ext>
            </a:extLst>
          </p:cNvPr>
          <p:cNvSpPr>
            <a:spLocks noGrp="1"/>
          </p:cNvSpPr>
          <p:nvPr>
            <p:ph type="dt" sz="half" idx="10"/>
          </p:nvPr>
        </p:nvSpPr>
        <p:spPr/>
        <p:txBody>
          <a:bodyPr/>
          <a:lstStyle/>
          <a:p>
            <a:fld id="{FAA122A1-E522-4955-B8C0-0DE7FE63DE79}" type="datetimeFigureOut">
              <a:rPr lang="en-IN" smtClean="0"/>
              <a:t>20-06-2022</a:t>
            </a:fld>
            <a:endParaRPr lang="en-IN"/>
          </a:p>
        </p:txBody>
      </p:sp>
      <p:sp>
        <p:nvSpPr>
          <p:cNvPr id="6" name="Footer Placeholder 5">
            <a:extLst>
              <a:ext uri="{FF2B5EF4-FFF2-40B4-BE49-F238E27FC236}">
                <a16:creationId xmlns:a16="http://schemas.microsoft.com/office/drawing/2014/main" id="{BE435CAC-E424-54AA-12B8-A7F95F872C1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47DD397-E69A-864F-9AE2-C1936698AA95}"/>
              </a:ext>
            </a:extLst>
          </p:cNvPr>
          <p:cNvSpPr>
            <a:spLocks noGrp="1"/>
          </p:cNvSpPr>
          <p:nvPr>
            <p:ph type="sldNum" sz="quarter" idx="12"/>
          </p:nvPr>
        </p:nvSpPr>
        <p:spPr/>
        <p:txBody>
          <a:bodyPr/>
          <a:lstStyle/>
          <a:p>
            <a:fld id="{3F147348-44A1-467E-AFD1-EA13479B0EE1}" type="slidenum">
              <a:rPr lang="en-IN" smtClean="0"/>
              <a:t>‹#›</a:t>
            </a:fld>
            <a:endParaRPr lang="en-IN"/>
          </a:p>
        </p:txBody>
      </p:sp>
    </p:spTree>
    <p:extLst>
      <p:ext uri="{BB962C8B-B14F-4D97-AF65-F5344CB8AC3E}">
        <p14:creationId xmlns:p14="http://schemas.microsoft.com/office/powerpoint/2010/main" val="3421693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2F9AF1F-A835-08B1-187C-C6CC81FA38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3B7E5E35-C8A9-C45A-43E0-0EE08633E2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3BDF400-7C9A-6E45-32EE-2707F59535E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A122A1-E522-4955-B8C0-0DE7FE63DE79}" type="datetimeFigureOut">
              <a:rPr lang="en-IN" smtClean="0"/>
              <a:t>20-06-2022</a:t>
            </a:fld>
            <a:endParaRPr lang="en-IN"/>
          </a:p>
        </p:txBody>
      </p:sp>
      <p:sp>
        <p:nvSpPr>
          <p:cNvPr id="5" name="Footer Placeholder 4">
            <a:extLst>
              <a:ext uri="{FF2B5EF4-FFF2-40B4-BE49-F238E27FC236}">
                <a16:creationId xmlns:a16="http://schemas.microsoft.com/office/drawing/2014/main" id="{5544AD7F-3D33-1B5E-F5F3-77C7840A1D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C24E85D0-C06D-95DB-691D-53E313596C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147348-44A1-467E-AFD1-EA13479B0EE1}" type="slidenum">
              <a:rPr lang="en-IN" smtClean="0"/>
              <a:t>‹#›</a:t>
            </a:fld>
            <a:endParaRPr lang="en-IN"/>
          </a:p>
        </p:txBody>
      </p:sp>
    </p:spTree>
    <p:extLst>
      <p:ext uri="{BB962C8B-B14F-4D97-AF65-F5344CB8AC3E}">
        <p14:creationId xmlns:p14="http://schemas.microsoft.com/office/powerpoint/2010/main" val="50638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9000" b="-19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37091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20ACAD4-D0C2-CC28-8C1A-56CBBE65983A}"/>
              </a:ext>
            </a:extLst>
          </p:cNvPr>
          <p:cNvSpPr>
            <a:spLocks noGrp="1"/>
          </p:cNvSpPr>
          <p:nvPr>
            <p:ph idx="1"/>
          </p:nvPr>
        </p:nvSpPr>
        <p:spPr>
          <a:xfrm>
            <a:off x="838200" y="621323"/>
            <a:ext cx="10515600" cy="5555640"/>
          </a:xfrm>
        </p:spPr>
        <p:txBody>
          <a:bodyPr/>
          <a:lstStyle/>
          <a:p>
            <a:pPr marL="0" indent="0">
              <a:buNone/>
            </a:pPr>
            <a:r>
              <a:rPr lang="en-US" b="1" dirty="0"/>
              <a:t>1. Blogs:</a:t>
            </a:r>
          </a:p>
          <a:p>
            <a:pPr algn="l" fontAlgn="base"/>
            <a:r>
              <a:rPr lang="en-US" i="0" dirty="0">
                <a:effectLst/>
              </a:rPr>
              <a:t>When writing blog posts, be sure to keep these things in mind:</a:t>
            </a:r>
          </a:p>
          <a:p>
            <a:pPr algn="l" fontAlgn="base">
              <a:buFont typeface="Arial" panose="020B0604020202020204" pitchFamily="34" charset="0"/>
              <a:buChar char="•"/>
            </a:pPr>
            <a:r>
              <a:rPr lang="en-US" i="0" dirty="0">
                <a:effectLst/>
              </a:rPr>
              <a:t>Optimize your content for SEO</a:t>
            </a:r>
          </a:p>
          <a:p>
            <a:pPr algn="l" fontAlgn="base">
              <a:buFont typeface="Arial" panose="020B0604020202020204" pitchFamily="34" charset="0"/>
              <a:buChar char="•"/>
            </a:pPr>
            <a:r>
              <a:rPr lang="en-US" i="0" dirty="0">
                <a:effectLst/>
              </a:rPr>
              <a:t>Use a pillar or cluster model to organize your </a:t>
            </a:r>
            <a:r>
              <a:rPr lang="en-US" i="0" u="none" strike="noStrike" dirty="0">
                <a:effectLst/>
              </a:rPr>
              <a:t>blog topics</a:t>
            </a:r>
            <a:endParaRPr lang="en-US" i="0" dirty="0">
              <a:effectLst/>
            </a:endParaRPr>
          </a:p>
          <a:p>
            <a:pPr algn="l" fontAlgn="base">
              <a:buFont typeface="Arial" panose="020B0604020202020204" pitchFamily="34" charset="0"/>
              <a:buChar char="•"/>
            </a:pPr>
            <a:r>
              <a:rPr lang="en-US" i="0" dirty="0">
                <a:effectLst/>
              </a:rPr>
              <a:t>Keep your content focused and relevant to your product.</a:t>
            </a:r>
          </a:p>
          <a:p>
            <a:pPr marL="0" indent="0">
              <a:buNone/>
            </a:pPr>
            <a:endParaRPr lang="en-IN" dirty="0"/>
          </a:p>
        </p:txBody>
      </p:sp>
    </p:spTree>
    <p:extLst>
      <p:ext uri="{BB962C8B-B14F-4D97-AF65-F5344CB8AC3E}">
        <p14:creationId xmlns:p14="http://schemas.microsoft.com/office/powerpoint/2010/main" val="2813162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AFD164-66E5-28C8-0DF1-3BADC6AF4C86}"/>
              </a:ext>
            </a:extLst>
          </p:cNvPr>
          <p:cNvSpPr>
            <a:spLocks noGrp="1"/>
          </p:cNvSpPr>
          <p:nvPr>
            <p:ph idx="1"/>
          </p:nvPr>
        </p:nvSpPr>
        <p:spPr>
          <a:xfrm>
            <a:off x="838200" y="832338"/>
            <a:ext cx="10515600" cy="5344625"/>
          </a:xfrm>
        </p:spPr>
        <p:txBody>
          <a:bodyPr/>
          <a:lstStyle/>
          <a:p>
            <a:pPr marL="0" indent="0" algn="l" fontAlgn="base">
              <a:buNone/>
            </a:pPr>
            <a:r>
              <a:rPr lang="en-US" b="1" i="0" dirty="0">
                <a:effectLst/>
              </a:rPr>
              <a:t>2. Videos</a:t>
            </a:r>
          </a:p>
          <a:p>
            <a:pPr algn="l" fontAlgn="base"/>
            <a:r>
              <a:rPr lang="en-US" i="0" dirty="0">
                <a:effectLst/>
              </a:rPr>
              <a:t>Videos engage an audience quickly. According to </a:t>
            </a:r>
            <a:r>
              <a:rPr lang="en-US" i="0" u="none" strike="noStrike" dirty="0">
                <a:effectLst/>
              </a:rPr>
              <a:t>HubSpot</a:t>
            </a:r>
            <a:r>
              <a:rPr lang="en-US" i="0" dirty="0">
                <a:effectLst/>
              </a:rPr>
              <a:t> research, 54% of audiences want to see videos from brands they support, which is more than any other type of content.</a:t>
            </a:r>
          </a:p>
          <a:p>
            <a:pPr algn="l" fontAlgn="base"/>
            <a:r>
              <a:rPr lang="en-US" i="0" dirty="0">
                <a:effectLst/>
              </a:rPr>
              <a:t>Videos are also a versatile medium; you can create a variety of content in your industry that engages your market and leaves them wanting more. In </a:t>
            </a:r>
            <a:r>
              <a:rPr lang="en-US" i="0" u="none" strike="noStrike" dirty="0">
                <a:effectLst/>
              </a:rPr>
              <a:t>this</a:t>
            </a:r>
            <a:r>
              <a:rPr lang="en-US" i="0" dirty="0">
                <a:effectLst/>
              </a:rPr>
              <a:t> post, we walk you through how to use video marketing to your advantage.</a:t>
            </a:r>
          </a:p>
          <a:p>
            <a:pPr marL="0" indent="0">
              <a:buNone/>
            </a:pPr>
            <a:endParaRPr lang="en-IN" dirty="0"/>
          </a:p>
        </p:txBody>
      </p:sp>
    </p:spTree>
    <p:extLst>
      <p:ext uri="{BB962C8B-B14F-4D97-AF65-F5344CB8AC3E}">
        <p14:creationId xmlns:p14="http://schemas.microsoft.com/office/powerpoint/2010/main" val="1409337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59039D-60BB-2AAA-F7B5-98CF908A3574}"/>
              </a:ext>
            </a:extLst>
          </p:cNvPr>
          <p:cNvSpPr>
            <a:spLocks noGrp="1"/>
          </p:cNvSpPr>
          <p:nvPr>
            <p:ph idx="1"/>
          </p:nvPr>
        </p:nvSpPr>
        <p:spPr>
          <a:xfrm>
            <a:off x="838200" y="457200"/>
            <a:ext cx="10515600" cy="5719763"/>
          </a:xfrm>
        </p:spPr>
        <p:txBody>
          <a:bodyPr/>
          <a:lstStyle/>
          <a:p>
            <a:pPr marL="0" indent="0" algn="l" fontAlgn="base">
              <a:buNone/>
            </a:pPr>
            <a:r>
              <a:rPr lang="en-US" b="1" i="0" dirty="0">
                <a:effectLst/>
              </a:rPr>
              <a:t>3. Infographics</a:t>
            </a:r>
          </a:p>
          <a:p>
            <a:pPr algn="l" fontAlgn="base"/>
            <a:r>
              <a:rPr lang="en-US" b="0" i="0" dirty="0">
                <a:effectLst/>
              </a:rPr>
              <a:t>Infographics are so fun and can wake up a marketing strategy with eye-catching content. They’re bright, visually captivating ways to present stats or processes. Infographics are quick and low-cost music to a marketer’s ears.</a:t>
            </a:r>
          </a:p>
          <a:p>
            <a:pPr marL="0" indent="0">
              <a:buNone/>
            </a:pPr>
            <a:endParaRPr lang="en-IN" dirty="0"/>
          </a:p>
        </p:txBody>
      </p:sp>
      <p:pic>
        <p:nvPicPr>
          <p:cNvPr id="5" name="Picture 4">
            <a:extLst>
              <a:ext uri="{FF2B5EF4-FFF2-40B4-BE49-F238E27FC236}">
                <a16:creationId xmlns:a16="http://schemas.microsoft.com/office/drawing/2014/main" id="{AAA56E89-55DD-0574-F254-E68D36EDB69B}"/>
              </a:ext>
            </a:extLst>
          </p:cNvPr>
          <p:cNvPicPr>
            <a:picLocks noChangeAspect="1"/>
          </p:cNvPicPr>
          <p:nvPr/>
        </p:nvPicPr>
        <p:blipFill rotWithShape="1">
          <a:blip r:embed="rId2"/>
          <a:srcRect l="27671" t="42373" r="32371" b="27118"/>
          <a:stretch/>
        </p:blipFill>
        <p:spPr>
          <a:xfrm>
            <a:off x="3376246" y="2740909"/>
            <a:ext cx="7139354" cy="3436054"/>
          </a:xfrm>
          <a:prstGeom prst="rect">
            <a:avLst/>
          </a:prstGeom>
        </p:spPr>
      </p:pic>
    </p:spTree>
    <p:extLst>
      <p:ext uri="{BB962C8B-B14F-4D97-AF65-F5344CB8AC3E}">
        <p14:creationId xmlns:p14="http://schemas.microsoft.com/office/powerpoint/2010/main" val="11360635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B2195B1-0A18-E42F-C838-F16605CD0C73}"/>
              </a:ext>
            </a:extLst>
          </p:cNvPr>
          <p:cNvSpPr>
            <a:spLocks noGrp="1"/>
          </p:cNvSpPr>
          <p:nvPr>
            <p:ph idx="1"/>
          </p:nvPr>
        </p:nvSpPr>
        <p:spPr>
          <a:xfrm>
            <a:off x="838200" y="633046"/>
            <a:ext cx="10515600" cy="5543917"/>
          </a:xfrm>
        </p:spPr>
        <p:txBody>
          <a:bodyPr/>
          <a:lstStyle/>
          <a:p>
            <a:pPr marL="0" indent="0" algn="l" fontAlgn="base">
              <a:buNone/>
            </a:pPr>
            <a:r>
              <a:rPr lang="en-US" b="1" i="0" dirty="0">
                <a:effectLst/>
              </a:rPr>
              <a:t>4. Case Studies</a:t>
            </a:r>
          </a:p>
          <a:p>
            <a:pPr algn="l" fontAlgn="base"/>
            <a:r>
              <a:rPr lang="en-US" b="0" i="0" dirty="0">
                <a:effectLst/>
              </a:rPr>
              <a:t>Case studies are effective for leads who want to learn more about your business from the customers themselves. With case studies, buyers see a customer’s journey from start to finish and see similar use cases in real life.</a:t>
            </a:r>
          </a:p>
          <a:p>
            <a:endParaRPr lang="en-IN" dirty="0"/>
          </a:p>
        </p:txBody>
      </p:sp>
      <p:pic>
        <p:nvPicPr>
          <p:cNvPr id="4098" name="Picture 2" descr="LinkedIn Case Study">
            <a:extLst>
              <a:ext uri="{FF2B5EF4-FFF2-40B4-BE49-F238E27FC236}">
                <a16:creationId xmlns:a16="http://schemas.microsoft.com/office/drawing/2014/main" id="{6A704716-181D-3367-9B7C-9BCCA80020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402971"/>
            <a:ext cx="5073526" cy="43496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34110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182361-BFC2-08BB-07B8-7AA2C9986D6A}"/>
              </a:ext>
            </a:extLst>
          </p:cNvPr>
          <p:cNvSpPr>
            <a:spLocks noGrp="1"/>
          </p:cNvSpPr>
          <p:nvPr>
            <p:ph idx="1"/>
          </p:nvPr>
        </p:nvSpPr>
        <p:spPr>
          <a:xfrm>
            <a:off x="838200" y="633046"/>
            <a:ext cx="10515600" cy="5543917"/>
          </a:xfrm>
        </p:spPr>
        <p:txBody>
          <a:bodyPr/>
          <a:lstStyle/>
          <a:p>
            <a:pPr marL="0" indent="0" algn="l" fontAlgn="base">
              <a:buNone/>
            </a:pPr>
            <a:r>
              <a:rPr lang="en-US" b="1" i="0" dirty="0">
                <a:effectLst/>
              </a:rPr>
              <a:t>5. eBooks</a:t>
            </a:r>
          </a:p>
          <a:p>
            <a:pPr algn="l" fontAlgn="base"/>
            <a:r>
              <a:rPr lang="en-US" b="0" i="0" dirty="0">
                <a:effectLst/>
              </a:rPr>
              <a:t>If you’ve never created an eBook before, think of them as long-form blog content. They’re not a novel, they’re not a multiple-page ad for your business. Instead, they’re a way to give potential clients valuable information.</a:t>
            </a:r>
          </a:p>
          <a:p>
            <a:pPr algn="l" fontAlgn="base"/>
            <a:endParaRPr lang="en-US" dirty="0"/>
          </a:p>
          <a:p>
            <a:pPr marL="0" indent="0" algn="l" fontAlgn="base">
              <a:buNone/>
            </a:pPr>
            <a:r>
              <a:rPr lang="en-US" b="1" i="0" dirty="0">
                <a:effectLst/>
              </a:rPr>
              <a:t>6. User-generated content</a:t>
            </a:r>
          </a:p>
          <a:p>
            <a:pPr algn="l" fontAlgn="base"/>
            <a:r>
              <a:rPr lang="en-US" b="0" i="0" dirty="0">
                <a:effectLst/>
              </a:rPr>
              <a:t>User-generated content is an amazing content marketing method because it gets customers involved. People respond to others like them, and it’s more likely to make them interested in your business.</a:t>
            </a:r>
          </a:p>
          <a:p>
            <a:pPr marL="0" indent="0" algn="l" fontAlgn="base">
              <a:buNone/>
            </a:pPr>
            <a:endParaRPr lang="en-US" b="0" i="0" dirty="0">
              <a:effectLst/>
            </a:endParaRPr>
          </a:p>
          <a:p>
            <a:endParaRPr lang="en-IN" dirty="0"/>
          </a:p>
        </p:txBody>
      </p:sp>
    </p:spTree>
    <p:extLst>
      <p:ext uri="{BB962C8B-B14F-4D97-AF65-F5344CB8AC3E}">
        <p14:creationId xmlns:p14="http://schemas.microsoft.com/office/powerpoint/2010/main" val="3827071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4FD5432-5574-3699-66A6-1C89E09B822D}"/>
              </a:ext>
            </a:extLst>
          </p:cNvPr>
          <p:cNvSpPr>
            <a:spLocks noGrp="1"/>
          </p:cNvSpPr>
          <p:nvPr>
            <p:ph idx="1"/>
          </p:nvPr>
        </p:nvSpPr>
        <p:spPr>
          <a:xfrm>
            <a:off x="838200" y="691978"/>
            <a:ext cx="10515600" cy="5484985"/>
          </a:xfrm>
        </p:spPr>
        <p:txBody>
          <a:bodyPr/>
          <a:lstStyle/>
          <a:p>
            <a:pPr marL="0" indent="0" algn="l" fontAlgn="base">
              <a:buNone/>
            </a:pPr>
            <a:r>
              <a:rPr lang="en-US" b="1" i="0" dirty="0">
                <a:effectLst/>
              </a:rPr>
              <a:t>7. Checklists</a:t>
            </a:r>
          </a:p>
          <a:p>
            <a:pPr algn="l" fontAlgn="base"/>
            <a:r>
              <a:rPr lang="en-US" b="0" i="0" dirty="0">
                <a:effectLst/>
              </a:rPr>
              <a:t>Checklists provide value to potential customers, especially for SMB customers. They show a step-by-step method for solving a problem and can be formatted to fit your social media pages.</a:t>
            </a:r>
          </a:p>
          <a:p>
            <a:pPr marL="0" indent="0" algn="l" fontAlgn="base">
              <a:buNone/>
            </a:pPr>
            <a:endParaRPr lang="en-US" dirty="0"/>
          </a:p>
          <a:p>
            <a:pPr marL="0" indent="0" algn="l" fontAlgn="base">
              <a:buNone/>
            </a:pPr>
            <a:r>
              <a:rPr lang="en-US" b="1" i="0" dirty="0">
                <a:effectLst/>
              </a:rPr>
              <a:t>8. Memes</a:t>
            </a:r>
          </a:p>
          <a:p>
            <a:pPr algn="l" fontAlgn="base"/>
            <a:r>
              <a:rPr lang="en-US" b="0" i="0" dirty="0">
                <a:effectLst/>
              </a:rPr>
              <a:t>A form of content marketing best described as, "Don’t knock it 'til you try it." Memes are a relatively new type of content marketing, but they work extremely well. A meme is an image set with culturally relevant text that is rapidly circulated online. If you can time a meme perfectly, </a:t>
            </a:r>
            <a:r>
              <a:rPr lang="en-US" b="0" i="1" dirty="0">
                <a:effectLst/>
              </a:rPr>
              <a:t>and </a:t>
            </a:r>
            <a:r>
              <a:rPr lang="en-US" b="0" i="0" dirty="0">
                <a:effectLst/>
              </a:rPr>
              <a:t>align it with your social aesthetic, it’s a savvy way to increase traffic.</a:t>
            </a:r>
          </a:p>
          <a:p>
            <a:pPr marL="0" indent="0" algn="l" fontAlgn="base">
              <a:buNone/>
            </a:pPr>
            <a:endParaRPr lang="en-US" b="0" i="0" dirty="0">
              <a:effectLst/>
            </a:endParaRPr>
          </a:p>
          <a:p>
            <a:pPr marL="0" indent="0">
              <a:buNone/>
            </a:pPr>
            <a:endParaRPr lang="en-IN" dirty="0"/>
          </a:p>
        </p:txBody>
      </p:sp>
    </p:spTree>
    <p:extLst>
      <p:ext uri="{BB962C8B-B14F-4D97-AF65-F5344CB8AC3E}">
        <p14:creationId xmlns:p14="http://schemas.microsoft.com/office/powerpoint/2010/main" val="15339316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DA6C13-9539-3742-F6A2-9E38C7FC9208}"/>
              </a:ext>
            </a:extLst>
          </p:cNvPr>
          <p:cNvSpPr>
            <a:spLocks noGrp="1"/>
          </p:cNvSpPr>
          <p:nvPr>
            <p:ph idx="1"/>
          </p:nvPr>
        </p:nvSpPr>
        <p:spPr>
          <a:xfrm>
            <a:off x="838200" y="617838"/>
            <a:ext cx="10515600" cy="5559125"/>
          </a:xfrm>
        </p:spPr>
        <p:txBody>
          <a:bodyPr/>
          <a:lstStyle/>
          <a:p>
            <a:pPr marL="0" indent="0" algn="l" fontAlgn="base">
              <a:buNone/>
            </a:pPr>
            <a:r>
              <a:rPr lang="en-US" b="1" i="0" dirty="0">
                <a:effectLst/>
              </a:rPr>
              <a:t>9. Testimonials and customer reviews</a:t>
            </a:r>
          </a:p>
          <a:p>
            <a:pPr algn="l" fontAlgn="base"/>
            <a:r>
              <a:rPr lang="en-US" b="0" i="0" dirty="0">
                <a:effectLst/>
              </a:rPr>
              <a:t>Like user-generated content, testimonials and customer reviews are content generated straight from your audience. If you’re operating in a niche market, testimonials give a short synopsis of why your company stands out.</a:t>
            </a:r>
          </a:p>
          <a:p>
            <a:endParaRPr lang="en-IN" dirty="0"/>
          </a:p>
        </p:txBody>
      </p:sp>
    </p:spTree>
    <p:extLst>
      <p:ext uri="{BB962C8B-B14F-4D97-AF65-F5344CB8AC3E}">
        <p14:creationId xmlns:p14="http://schemas.microsoft.com/office/powerpoint/2010/main" val="29090995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19"/>
          <p:cNvSpPr txBox="1">
            <a:spLocks noGrp="1"/>
          </p:cNvSpPr>
          <p:nvPr>
            <p:ph type="ctrTitle" idx="4294967295"/>
          </p:nvPr>
        </p:nvSpPr>
        <p:spPr>
          <a:xfrm>
            <a:off x="564291" y="-1198539"/>
            <a:ext cx="10878065" cy="3356440"/>
          </a:xfrm>
          <a:prstGeom prst="rect">
            <a:avLst/>
          </a:prstGeom>
        </p:spPr>
        <p:txBody>
          <a:bodyPr spcFirstLastPara="1" vert="horz" wrap="square" lIns="0" tIns="0" rIns="0" bIns="0" rtlCol="0" anchor="b" anchorCtr="0">
            <a:noAutofit/>
          </a:bodyPr>
          <a:lstStyle/>
          <a:p>
            <a:pPr>
              <a:lnSpc>
                <a:spcPct val="70000"/>
              </a:lnSpc>
              <a:spcBef>
                <a:spcPts val="0"/>
              </a:spcBef>
            </a:pPr>
            <a:r>
              <a:rPr lang="en" sz="8800" b="1" dirty="0"/>
              <a:t>Effective v/s Ineffective </a:t>
            </a:r>
            <a:endParaRPr sz="8800" b="1" dirty="0"/>
          </a:p>
        </p:txBody>
      </p:sp>
      <p:pic>
        <p:nvPicPr>
          <p:cNvPr id="3" name="Picture 2" descr="A picture containing accessory&#10;&#10;Description automatically generated">
            <a:extLst>
              <a:ext uri="{FF2B5EF4-FFF2-40B4-BE49-F238E27FC236}">
                <a16:creationId xmlns:a16="http://schemas.microsoft.com/office/drawing/2014/main" id="{93C817BF-9B14-496A-AAB6-9E6B1D1A93B9}"/>
              </a:ext>
            </a:extLst>
          </p:cNvPr>
          <p:cNvPicPr>
            <a:picLocks noChangeAspect="1"/>
          </p:cNvPicPr>
          <p:nvPr/>
        </p:nvPicPr>
        <p:blipFill>
          <a:blip r:embed="rId3"/>
          <a:stretch>
            <a:fillRect/>
          </a:stretch>
        </p:blipFill>
        <p:spPr>
          <a:xfrm>
            <a:off x="6756674" y="2690707"/>
            <a:ext cx="5303520" cy="3816773"/>
          </a:xfrm>
          <a:prstGeom prst="rect">
            <a:avLst/>
          </a:prstGeom>
        </p:spPr>
      </p:pic>
      <p:sp>
        <p:nvSpPr>
          <p:cNvPr id="6" name="TextBox 5">
            <a:extLst>
              <a:ext uri="{FF2B5EF4-FFF2-40B4-BE49-F238E27FC236}">
                <a16:creationId xmlns:a16="http://schemas.microsoft.com/office/drawing/2014/main" id="{91F38F38-815E-C596-8724-9EA8D7835D52}"/>
              </a:ext>
            </a:extLst>
          </p:cNvPr>
          <p:cNvSpPr txBox="1"/>
          <p:nvPr/>
        </p:nvSpPr>
        <p:spPr>
          <a:xfrm>
            <a:off x="749644" y="2249096"/>
            <a:ext cx="6153664" cy="1754326"/>
          </a:xfrm>
          <a:prstGeom prst="rect">
            <a:avLst/>
          </a:prstGeom>
          <a:noFill/>
        </p:spPr>
        <p:txBody>
          <a:bodyPr wrap="square">
            <a:spAutoFit/>
          </a:bodyPr>
          <a:lstStyle/>
          <a:p>
            <a:r>
              <a:rPr lang="en-US" b="1" i="0" dirty="0">
                <a:solidFill>
                  <a:srgbClr val="202124"/>
                </a:solidFill>
                <a:effectLst/>
              </a:rPr>
              <a:t>Effective:</a:t>
            </a:r>
          </a:p>
          <a:p>
            <a:r>
              <a:rPr lang="en-US" i="0" dirty="0">
                <a:solidFill>
                  <a:srgbClr val="202124"/>
                </a:solidFill>
                <a:effectLst/>
              </a:rPr>
              <a:t>The Content Marketing Institute helpfully defines content marketing as “a strategic marketing approach focused on creating and distributing valuable, relevant, and consistent content to attract and retain a clearly defined audience — and, ultimately, to drive profitable customer action.”</a:t>
            </a:r>
            <a:endParaRPr lang="en-IN" dirty="0"/>
          </a:p>
        </p:txBody>
      </p:sp>
      <p:sp>
        <p:nvSpPr>
          <p:cNvPr id="8" name="TextBox 7">
            <a:extLst>
              <a:ext uri="{FF2B5EF4-FFF2-40B4-BE49-F238E27FC236}">
                <a16:creationId xmlns:a16="http://schemas.microsoft.com/office/drawing/2014/main" id="{73FABC32-9CDE-C187-7FDD-E02E35992386}"/>
              </a:ext>
            </a:extLst>
          </p:cNvPr>
          <p:cNvSpPr txBox="1"/>
          <p:nvPr/>
        </p:nvSpPr>
        <p:spPr>
          <a:xfrm>
            <a:off x="749644" y="4445033"/>
            <a:ext cx="6007030" cy="1200329"/>
          </a:xfrm>
          <a:prstGeom prst="rect">
            <a:avLst/>
          </a:prstGeom>
          <a:noFill/>
        </p:spPr>
        <p:txBody>
          <a:bodyPr wrap="square">
            <a:spAutoFit/>
          </a:bodyPr>
          <a:lstStyle/>
          <a:p>
            <a:r>
              <a:rPr lang="en-US" b="1" i="0" dirty="0">
                <a:solidFill>
                  <a:srgbClr val="202124"/>
                </a:solidFill>
                <a:effectLst/>
              </a:rPr>
              <a:t>Ineffective: </a:t>
            </a:r>
          </a:p>
          <a:p>
            <a:r>
              <a:rPr lang="en-US" i="0" dirty="0">
                <a:solidFill>
                  <a:srgbClr val="202124"/>
                </a:solidFill>
                <a:effectLst/>
              </a:rPr>
              <a:t>Bad content is pretty much what it sounds like. Its typically content produced for its own sake, rather than to serve a specific purpose</a:t>
            </a:r>
            <a:endParaRPr lang="en-IN"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Shape 130"/>
        <p:cNvGrpSpPr/>
        <p:nvPr/>
      </p:nvGrpSpPr>
      <p:grpSpPr>
        <a:xfrm>
          <a:off x="0" y="0"/>
          <a:ext cx="0" cy="0"/>
          <a:chOff x="0" y="0"/>
          <a:chExt cx="0" cy="0"/>
        </a:xfrm>
      </p:grpSpPr>
      <p:sp>
        <p:nvSpPr>
          <p:cNvPr id="131" name="Google Shape;131;p20"/>
          <p:cNvSpPr txBox="1">
            <a:spLocks noGrp="1"/>
          </p:cNvSpPr>
          <p:nvPr>
            <p:ph type="body" idx="1"/>
          </p:nvPr>
        </p:nvSpPr>
        <p:spPr>
          <a:xfrm>
            <a:off x="609600" y="1999333"/>
            <a:ext cx="5239600" cy="4169200"/>
          </a:xfrm>
          <a:prstGeom prst="rect">
            <a:avLst/>
          </a:prstGeom>
        </p:spPr>
        <p:txBody>
          <a:bodyPr spcFirstLastPara="1" vert="horz" wrap="square" lIns="0" tIns="0" rIns="0" bIns="0" rtlCol="0" anchor="t" anchorCtr="0">
            <a:noAutofit/>
          </a:bodyPr>
          <a:lstStyle/>
          <a:p>
            <a:pPr marL="0" indent="0">
              <a:buNone/>
            </a:pPr>
            <a:r>
              <a:rPr lang="en-IN" b="1" dirty="0"/>
              <a:t>Effective</a:t>
            </a:r>
          </a:p>
          <a:p>
            <a:pPr marL="457189" indent="-457189"/>
            <a:r>
              <a:rPr lang="en-IN" dirty="0"/>
              <a:t>Document Strategy</a:t>
            </a:r>
          </a:p>
          <a:p>
            <a:pPr marL="457189" indent="-457189"/>
            <a:r>
              <a:rPr lang="en-IN" dirty="0"/>
              <a:t>Valuable/Original Content</a:t>
            </a:r>
          </a:p>
          <a:p>
            <a:pPr marL="457189" indent="-457189"/>
            <a:r>
              <a:rPr lang="en-IN" dirty="0"/>
              <a:t>Leverage Multiple Channels</a:t>
            </a:r>
          </a:p>
          <a:p>
            <a:pPr marL="457189" indent="-457189"/>
            <a:r>
              <a:rPr lang="en-IN" dirty="0"/>
              <a:t>Content Calendar Posting</a:t>
            </a:r>
          </a:p>
          <a:p>
            <a:pPr marL="457189" indent="-457189"/>
            <a:r>
              <a:rPr lang="en-IN" dirty="0"/>
              <a:t>Data Driven Analytics</a:t>
            </a:r>
          </a:p>
          <a:p>
            <a:pPr marL="457189" indent="-457189"/>
            <a:r>
              <a:rPr lang="en-IN" dirty="0"/>
              <a:t>Build, Engage, Convert</a:t>
            </a:r>
          </a:p>
          <a:p>
            <a:pPr marL="457189" indent="-457189"/>
            <a:endParaRPr dirty="0"/>
          </a:p>
        </p:txBody>
      </p:sp>
      <p:sp>
        <p:nvSpPr>
          <p:cNvPr id="132" name="Google Shape;132;p20"/>
          <p:cNvSpPr txBox="1">
            <a:spLocks noGrp="1"/>
          </p:cNvSpPr>
          <p:nvPr>
            <p:ph type="title"/>
          </p:nvPr>
        </p:nvSpPr>
        <p:spPr>
          <a:xfrm>
            <a:off x="609599" y="620333"/>
            <a:ext cx="8324335" cy="1002400"/>
          </a:xfrm>
          <a:prstGeom prst="rect">
            <a:avLst/>
          </a:prstGeom>
        </p:spPr>
        <p:txBody>
          <a:bodyPr spcFirstLastPara="1" vert="horz" wrap="square" lIns="0" tIns="0" rIns="0" bIns="0" rtlCol="0" anchor="ctr" anchorCtr="0">
            <a:noAutofit/>
          </a:bodyPr>
          <a:lstStyle/>
          <a:p>
            <a:r>
              <a:rPr lang="en-IN" b="1" dirty="0"/>
              <a:t>Effective v/s Ineffective</a:t>
            </a:r>
            <a:endParaRPr b="1" dirty="0"/>
          </a:p>
        </p:txBody>
      </p:sp>
      <p:sp>
        <p:nvSpPr>
          <p:cNvPr id="133" name="Google Shape;133;p20"/>
          <p:cNvSpPr txBox="1">
            <a:spLocks noGrp="1"/>
          </p:cNvSpPr>
          <p:nvPr>
            <p:ph type="body" idx="2"/>
          </p:nvPr>
        </p:nvSpPr>
        <p:spPr>
          <a:xfrm>
            <a:off x="6342801" y="1999333"/>
            <a:ext cx="5239600" cy="4169200"/>
          </a:xfrm>
          <a:prstGeom prst="rect">
            <a:avLst/>
          </a:prstGeom>
        </p:spPr>
        <p:txBody>
          <a:bodyPr spcFirstLastPara="1" vert="horz" wrap="square" lIns="0" tIns="0" rIns="0" bIns="0" rtlCol="0" anchor="t" anchorCtr="0">
            <a:noAutofit/>
          </a:bodyPr>
          <a:lstStyle/>
          <a:p>
            <a:pPr marL="0" indent="0">
              <a:buNone/>
            </a:pPr>
            <a:r>
              <a:rPr lang="en" b="1" dirty="0"/>
              <a:t>Ine</a:t>
            </a:r>
            <a:r>
              <a:rPr lang="en-IN" b="1" dirty="0"/>
              <a:t>f</a:t>
            </a:r>
            <a:r>
              <a:rPr lang="en" b="1" dirty="0"/>
              <a:t>fective</a:t>
            </a:r>
            <a:endParaRPr b="1" dirty="0"/>
          </a:p>
          <a:p>
            <a:pPr marL="457189" indent="-457189"/>
            <a:r>
              <a:rPr lang="en" dirty="0"/>
              <a:t>Undocumented strategy</a:t>
            </a:r>
          </a:p>
          <a:p>
            <a:pPr marL="457189" indent="-457189"/>
            <a:r>
              <a:rPr lang="en" dirty="0"/>
              <a:t>Copied Content</a:t>
            </a:r>
          </a:p>
          <a:p>
            <a:pPr marL="457189" indent="-457189"/>
            <a:r>
              <a:rPr lang="en" dirty="0"/>
              <a:t>Limited Channels</a:t>
            </a:r>
          </a:p>
          <a:p>
            <a:pPr marL="457189" indent="-457189"/>
            <a:r>
              <a:rPr lang="en" dirty="0"/>
              <a:t>Random Posting</a:t>
            </a:r>
          </a:p>
          <a:p>
            <a:pPr marL="457189" indent="-457189"/>
            <a:r>
              <a:rPr lang="en" dirty="0"/>
              <a:t>Guess Work</a:t>
            </a:r>
          </a:p>
          <a:p>
            <a:pPr marL="457189" indent="-457189"/>
            <a:r>
              <a:rPr lang="en" dirty="0"/>
              <a:t>Hard Selling</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3CD05-A7D4-4297-8EB9-149095F12270}"/>
              </a:ext>
            </a:extLst>
          </p:cNvPr>
          <p:cNvSpPr>
            <a:spLocks noGrp="1"/>
          </p:cNvSpPr>
          <p:nvPr>
            <p:ph type="title"/>
          </p:nvPr>
        </p:nvSpPr>
        <p:spPr/>
        <p:txBody>
          <a:bodyPr/>
          <a:lstStyle/>
          <a:p>
            <a:r>
              <a:rPr lang="en-IN" sz="5333" b="1" dirty="0"/>
              <a:t>6 C’s of Effective CM Strategy</a:t>
            </a:r>
          </a:p>
        </p:txBody>
      </p:sp>
      <p:sp>
        <p:nvSpPr>
          <p:cNvPr id="5" name="TextBox 4">
            <a:extLst>
              <a:ext uri="{FF2B5EF4-FFF2-40B4-BE49-F238E27FC236}">
                <a16:creationId xmlns:a16="http://schemas.microsoft.com/office/drawing/2014/main" id="{B8A3D539-2B54-4672-B161-881C436D409C}"/>
              </a:ext>
            </a:extLst>
          </p:cNvPr>
          <p:cNvSpPr txBox="1"/>
          <p:nvPr/>
        </p:nvSpPr>
        <p:spPr>
          <a:xfrm>
            <a:off x="1083068" y="1818020"/>
            <a:ext cx="6627547" cy="3416320"/>
          </a:xfrm>
          <a:prstGeom prst="rect">
            <a:avLst/>
          </a:prstGeom>
          <a:noFill/>
        </p:spPr>
        <p:txBody>
          <a:bodyPr wrap="square" rtlCol="0">
            <a:spAutoFit/>
          </a:bodyPr>
          <a:lstStyle/>
          <a:p>
            <a:pPr marL="380990" indent="-380990">
              <a:buFont typeface="Wingdings" panose="05000000000000000000" pitchFamily="2" charset="2"/>
              <a:buChar char="ü"/>
            </a:pPr>
            <a:r>
              <a:rPr lang="en-IN" sz="3600" dirty="0"/>
              <a:t>Conception</a:t>
            </a:r>
          </a:p>
          <a:p>
            <a:pPr marL="380990" indent="-380990">
              <a:buFont typeface="Wingdings" panose="05000000000000000000" pitchFamily="2" charset="2"/>
              <a:buChar char="ü"/>
            </a:pPr>
            <a:r>
              <a:rPr lang="en-IN" sz="3600" dirty="0"/>
              <a:t>Compliance</a:t>
            </a:r>
          </a:p>
          <a:p>
            <a:pPr marL="380990" indent="-380990">
              <a:buFont typeface="Wingdings" panose="05000000000000000000" pitchFamily="2" charset="2"/>
              <a:buChar char="ü"/>
            </a:pPr>
            <a:r>
              <a:rPr lang="en-IN" sz="3600" dirty="0"/>
              <a:t>Curate</a:t>
            </a:r>
          </a:p>
          <a:p>
            <a:pPr marL="380990" indent="-380990">
              <a:buFont typeface="Wingdings" panose="05000000000000000000" pitchFamily="2" charset="2"/>
              <a:buChar char="ü"/>
            </a:pPr>
            <a:r>
              <a:rPr lang="en-IN" sz="3600" dirty="0"/>
              <a:t>Channels</a:t>
            </a:r>
          </a:p>
          <a:p>
            <a:pPr marL="380990" indent="-380990">
              <a:buFont typeface="Wingdings" panose="05000000000000000000" pitchFamily="2" charset="2"/>
              <a:buChar char="ü"/>
            </a:pPr>
            <a:r>
              <a:rPr lang="en-IN" sz="3600" dirty="0"/>
              <a:t>Creation</a:t>
            </a:r>
          </a:p>
          <a:p>
            <a:pPr marL="380990" indent="-380990">
              <a:buFont typeface="Wingdings" panose="05000000000000000000" pitchFamily="2" charset="2"/>
              <a:buChar char="ü"/>
            </a:pPr>
            <a:r>
              <a:rPr lang="en-IN" sz="3600" dirty="0"/>
              <a:t>Conversion</a:t>
            </a:r>
            <a:endParaRPr lang="en-IN" sz="1600" dirty="0"/>
          </a:p>
        </p:txBody>
      </p:sp>
    </p:spTree>
    <p:extLst>
      <p:ext uri="{BB962C8B-B14F-4D97-AF65-F5344CB8AC3E}">
        <p14:creationId xmlns:p14="http://schemas.microsoft.com/office/powerpoint/2010/main" val="1271220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D0B64-95D4-CE84-CBB2-8E4DA1951300}"/>
              </a:ext>
            </a:extLst>
          </p:cNvPr>
          <p:cNvSpPr>
            <a:spLocks noGrp="1"/>
          </p:cNvSpPr>
          <p:nvPr>
            <p:ph type="title"/>
          </p:nvPr>
        </p:nvSpPr>
        <p:spPr/>
        <p:txBody>
          <a:bodyPr/>
          <a:lstStyle/>
          <a:p>
            <a:r>
              <a:rPr lang="en-US" b="1" dirty="0"/>
              <a:t>Introduction</a:t>
            </a:r>
            <a:endParaRPr lang="en-IN" b="1" dirty="0"/>
          </a:p>
        </p:txBody>
      </p:sp>
      <p:sp>
        <p:nvSpPr>
          <p:cNvPr id="3" name="Content Placeholder 2">
            <a:extLst>
              <a:ext uri="{FF2B5EF4-FFF2-40B4-BE49-F238E27FC236}">
                <a16:creationId xmlns:a16="http://schemas.microsoft.com/office/drawing/2014/main" id="{2068F41A-3DA3-03F9-4914-C6B5C2A2FD77}"/>
              </a:ext>
            </a:extLst>
          </p:cNvPr>
          <p:cNvSpPr>
            <a:spLocks noGrp="1"/>
          </p:cNvSpPr>
          <p:nvPr>
            <p:ph idx="1"/>
          </p:nvPr>
        </p:nvSpPr>
        <p:spPr/>
        <p:txBody>
          <a:bodyPr/>
          <a:lstStyle/>
          <a:p>
            <a:r>
              <a:rPr lang="en-US" i="0" dirty="0">
                <a:solidFill>
                  <a:srgbClr val="202124"/>
                </a:solidFill>
                <a:effectLst/>
              </a:rPr>
              <a:t>Content marketing is a marketing strategy used to attract, engage, and retain an audience by creating and sharing relevant articles, videos, podcasts, and other media. This approach establishes expertise, promotes brand awareness, and keeps your business top of mind when it's time to buy what you sell.</a:t>
            </a:r>
          </a:p>
          <a:p>
            <a:r>
              <a:rPr lang="en-US" dirty="0">
                <a:solidFill>
                  <a:srgbClr val="202124"/>
                </a:solidFill>
              </a:rPr>
              <a:t>Examples: E-books, Videos, Educational articles, Entertainments, and Webinars</a:t>
            </a:r>
            <a:endParaRPr lang="en-IN" dirty="0"/>
          </a:p>
        </p:txBody>
      </p:sp>
      <p:pic>
        <p:nvPicPr>
          <p:cNvPr id="1026" name="Picture 2" descr="Content Marketing FAQ: What Kinds of Content Can You Use?">
            <a:extLst>
              <a:ext uri="{FF2B5EF4-FFF2-40B4-BE49-F238E27FC236}">
                <a16:creationId xmlns:a16="http://schemas.microsoft.com/office/drawing/2014/main" id="{F87E1E77-F807-1632-CF67-6B6F84D1E4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4272" y="4519749"/>
            <a:ext cx="3266803" cy="2177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39716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Shape 130"/>
        <p:cNvGrpSpPr/>
        <p:nvPr/>
      </p:nvGrpSpPr>
      <p:grpSpPr>
        <a:xfrm>
          <a:off x="0" y="0"/>
          <a:ext cx="0" cy="0"/>
          <a:chOff x="0" y="0"/>
          <a:chExt cx="0" cy="0"/>
        </a:xfrm>
      </p:grpSpPr>
      <p:sp>
        <p:nvSpPr>
          <p:cNvPr id="132" name="Google Shape;132;p20"/>
          <p:cNvSpPr txBox="1">
            <a:spLocks noGrp="1"/>
          </p:cNvSpPr>
          <p:nvPr>
            <p:ph type="title"/>
          </p:nvPr>
        </p:nvSpPr>
        <p:spPr>
          <a:xfrm>
            <a:off x="533400" y="635573"/>
            <a:ext cx="9945130" cy="1002400"/>
          </a:xfrm>
          <a:prstGeom prst="rect">
            <a:avLst/>
          </a:prstGeom>
        </p:spPr>
        <p:txBody>
          <a:bodyPr spcFirstLastPara="1" vert="horz" wrap="square" lIns="0" tIns="0" rIns="0" bIns="0" rtlCol="0" anchor="ctr" anchorCtr="0">
            <a:noAutofit/>
          </a:bodyPr>
          <a:lstStyle/>
          <a:p>
            <a:r>
              <a:rPr lang="en-IN" b="1" dirty="0"/>
              <a:t>How to improve Ineffective Content?</a:t>
            </a:r>
            <a:endParaRPr b="1" dirty="0"/>
          </a:p>
        </p:txBody>
      </p:sp>
      <p:sp>
        <p:nvSpPr>
          <p:cNvPr id="134" name="Google Shape;134;p20"/>
          <p:cNvSpPr txBox="1">
            <a:spLocks noGrp="1"/>
          </p:cNvSpPr>
          <p:nvPr>
            <p:ph type="sldNum" idx="12"/>
          </p:nvPr>
        </p:nvSpPr>
        <p:spPr>
          <a:xfrm>
            <a:off x="11307445" y="6333135"/>
            <a:ext cx="731600" cy="524800"/>
          </a:xfrm>
          <a:prstGeom prst="rect">
            <a:avLst/>
          </a:prstGeom>
        </p:spPr>
        <p:txBody>
          <a:bodyPr spcFirstLastPara="1" vert="horz" wrap="square" lIns="0" tIns="0" rIns="0" bIns="0" rtlCol="0" anchor="ctr" anchorCtr="0">
            <a:noAutofit/>
          </a:bodyPr>
          <a:lstStyle/>
          <a:p>
            <a:fld id="{00000000-1234-1234-1234-123412341234}" type="slidenum">
              <a:rPr lang="en"/>
              <a:pPr/>
              <a:t>20</a:t>
            </a:fld>
            <a:endParaRPr/>
          </a:p>
        </p:txBody>
      </p:sp>
      <p:sp>
        <p:nvSpPr>
          <p:cNvPr id="6" name="TextBox 5">
            <a:extLst>
              <a:ext uri="{FF2B5EF4-FFF2-40B4-BE49-F238E27FC236}">
                <a16:creationId xmlns:a16="http://schemas.microsoft.com/office/drawing/2014/main" id="{D6AEC92A-7E7C-497F-8A4D-17BCA134073F}"/>
              </a:ext>
            </a:extLst>
          </p:cNvPr>
          <p:cNvSpPr txBox="1"/>
          <p:nvPr/>
        </p:nvSpPr>
        <p:spPr>
          <a:xfrm>
            <a:off x="533400" y="2077704"/>
            <a:ext cx="5791200" cy="3539430"/>
          </a:xfrm>
          <a:prstGeom prst="rect">
            <a:avLst/>
          </a:prstGeom>
          <a:noFill/>
        </p:spPr>
        <p:txBody>
          <a:bodyPr wrap="square" rtlCol="0">
            <a:spAutoFit/>
          </a:bodyPr>
          <a:lstStyle/>
          <a:p>
            <a:pPr marL="380990" indent="-380990">
              <a:buFont typeface="Wingdings" panose="05000000000000000000" pitchFamily="2" charset="2"/>
              <a:buChar char="ü"/>
            </a:pPr>
            <a:r>
              <a:rPr lang="en-IN" sz="3200" dirty="0"/>
              <a:t>Quality over Quantity</a:t>
            </a:r>
          </a:p>
          <a:p>
            <a:pPr marL="380990" indent="-380990">
              <a:buFont typeface="Wingdings" panose="05000000000000000000" pitchFamily="2" charset="2"/>
              <a:buChar char="ü"/>
            </a:pPr>
            <a:r>
              <a:rPr lang="en-IN" sz="3200" dirty="0"/>
              <a:t>Reuse, Repurpose &amp; Recycle</a:t>
            </a:r>
          </a:p>
          <a:p>
            <a:pPr marL="380990" indent="-380990">
              <a:buFont typeface="Wingdings" panose="05000000000000000000" pitchFamily="2" charset="2"/>
              <a:buChar char="ü"/>
            </a:pPr>
            <a:r>
              <a:rPr lang="en-IN" sz="3200" dirty="0"/>
              <a:t>User Oriented Content</a:t>
            </a:r>
          </a:p>
          <a:p>
            <a:pPr marL="380990" indent="-380990">
              <a:buFont typeface="Wingdings" panose="05000000000000000000" pitchFamily="2" charset="2"/>
              <a:buChar char="ü"/>
            </a:pPr>
            <a:r>
              <a:rPr lang="en-IN" sz="3200" dirty="0"/>
              <a:t>Less of “ME” &amp; More of “YOU”</a:t>
            </a:r>
          </a:p>
          <a:p>
            <a:pPr marL="380990" indent="-380990">
              <a:buFont typeface="Wingdings" panose="05000000000000000000" pitchFamily="2" charset="2"/>
              <a:buChar char="ü"/>
            </a:pPr>
            <a:r>
              <a:rPr lang="en-IN" sz="3200" dirty="0"/>
              <a:t>Map Content</a:t>
            </a:r>
          </a:p>
          <a:p>
            <a:pPr marL="380990" indent="-380990">
              <a:buFont typeface="Wingdings" panose="05000000000000000000" pitchFamily="2" charset="2"/>
              <a:buChar char="ü"/>
            </a:pPr>
            <a:r>
              <a:rPr lang="en-IN" sz="3200" dirty="0"/>
              <a:t>Promote to targeted audience</a:t>
            </a:r>
          </a:p>
          <a:p>
            <a:pPr marL="380990" indent="-380990">
              <a:buFont typeface="Wingdings" panose="05000000000000000000" pitchFamily="2" charset="2"/>
              <a:buChar char="ü"/>
            </a:pPr>
            <a:r>
              <a:rPr lang="en-IN" sz="3200" dirty="0"/>
              <a:t>Always Valuable &amp; Beneficial</a:t>
            </a:r>
          </a:p>
        </p:txBody>
      </p:sp>
      <p:pic>
        <p:nvPicPr>
          <p:cNvPr id="1028" name="Picture 4" descr="Best Sales Techniques: 20 Techniques to Help Approach Selling">
            <a:extLst>
              <a:ext uri="{FF2B5EF4-FFF2-40B4-BE49-F238E27FC236}">
                <a16:creationId xmlns:a16="http://schemas.microsoft.com/office/drawing/2014/main" id="{51C78593-0EB7-470D-A11D-251253EBA5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1897054"/>
            <a:ext cx="5537939" cy="4325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33477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device&#10;&#10;Description automatically generated">
            <a:extLst>
              <a:ext uri="{FF2B5EF4-FFF2-40B4-BE49-F238E27FC236}">
                <a16:creationId xmlns:a16="http://schemas.microsoft.com/office/drawing/2014/main" id="{24A0B6D0-E318-498C-B2B6-DA6E7618468A}"/>
              </a:ext>
            </a:extLst>
          </p:cNvPr>
          <p:cNvPicPr>
            <a:picLocks noChangeAspect="1"/>
          </p:cNvPicPr>
          <p:nvPr/>
        </p:nvPicPr>
        <p:blipFill>
          <a:blip r:embed="rId2"/>
          <a:stretch>
            <a:fillRect/>
          </a:stretch>
        </p:blipFill>
        <p:spPr>
          <a:xfrm>
            <a:off x="655320" y="533400"/>
            <a:ext cx="7711440" cy="5799736"/>
          </a:xfrm>
          <a:prstGeom prst="rect">
            <a:avLst/>
          </a:prstGeom>
          <a:ln w="228600" cap="sq" cmpd="thickThin">
            <a:solidFill>
              <a:srgbClr val="000000"/>
            </a:solidFill>
            <a:prstDash val="solid"/>
            <a:miter lim="800000"/>
          </a:ln>
          <a:effectLst>
            <a:innerShdw blurRad="76200">
              <a:srgbClr val="000000"/>
            </a:innerShdw>
          </a:effectLst>
        </p:spPr>
      </p:pic>
      <p:sp>
        <p:nvSpPr>
          <p:cNvPr id="3" name="TextBox 2">
            <a:extLst>
              <a:ext uri="{FF2B5EF4-FFF2-40B4-BE49-F238E27FC236}">
                <a16:creationId xmlns:a16="http://schemas.microsoft.com/office/drawing/2014/main" id="{9ABD850F-C292-48DD-B3DC-F105180BB41D}"/>
              </a:ext>
            </a:extLst>
          </p:cNvPr>
          <p:cNvSpPr txBox="1"/>
          <p:nvPr/>
        </p:nvSpPr>
        <p:spPr>
          <a:xfrm>
            <a:off x="8823961" y="2382560"/>
            <a:ext cx="3100310" cy="2062103"/>
          </a:xfrm>
          <a:prstGeom prst="rect">
            <a:avLst/>
          </a:prstGeom>
          <a:noFill/>
        </p:spPr>
        <p:txBody>
          <a:bodyPr wrap="square" rtlCol="0">
            <a:spAutoFit/>
          </a:bodyPr>
          <a:lstStyle/>
          <a:p>
            <a:r>
              <a:rPr lang="en-IN" sz="3200" dirty="0">
                <a:latin typeface="Caveat Brush" panose="020B0604020202020204" charset="0"/>
              </a:rPr>
              <a:t>How many you have a Documented Content Marketing Strategy??</a:t>
            </a:r>
          </a:p>
        </p:txBody>
      </p:sp>
    </p:spTree>
    <p:extLst>
      <p:ext uri="{BB962C8B-B14F-4D97-AF65-F5344CB8AC3E}">
        <p14:creationId xmlns:p14="http://schemas.microsoft.com/office/powerpoint/2010/main" val="6080285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ree, bird&#10;&#10;Description automatically generated">
            <a:extLst>
              <a:ext uri="{FF2B5EF4-FFF2-40B4-BE49-F238E27FC236}">
                <a16:creationId xmlns:a16="http://schemas.microsoft.com/office/drawing/2014/main" id="{E5632B82-8E46-479A-8F96-4D295E831B4C}"/>
              </a:ext>
            </a:extLst>
          </p:cNvPr>
          <p:cNvPicPr>
            <a:picLocks noChangeAspect="1"/>
          </p:cNvPicPr>
          <p:nvPr/>
        </p:nvPicPr>
        <p:blipFill>
          <a:blip r:embed="rId2"/>
          <a:stretch>
            <a:fillRect/>
          </a:stretch>
        </p:blipFill>
        <p:spPr>
          <a:xfrm>
            <a:off x="1141279" y="329768"/>
            <a:ext cx="6465203" cy="6198465"/>
          </a:xfrm>
          <a:prstGeom prst="rect">
            <a:avLst/>
          </a:prstGeom>
          <a:ln w="228600" cap="sq" cmpd="thickThin">
            <a:solidFill>
              <a:srgbClr val="000000"/>
            </a:solidFill>
            <a:prstDash val="solid"/>
            <a:miter lim="800000"/>
          </a:ln>
          <a:effectLst>
            <a:innerShdw blurRad="76200">
              <a:srgbClr val="000000"/>
            </a:innerShdw>
          </a:effectLst>
        </p:spPr>
      </p:pic>
      <p:sp>
        <p:nvSpPr>
          <p:cNvPr id="3" name="TextBox 2">
            <a:extLst>
              <a:ext uri="{FF2B5EF4-FFF2-40B4-BE49-F238E27FC236}">
                <a16:creationId xmlns:a16="http://schemas.microsoft.com/office/drawing/2014/main" id="{07D2E72E-C09A-4D36-97D5-75F2767AEACC}"/>
              </a:ext>
            </a:extLst>
          </p:cNvPr>
          <p:cNvSpPr txBox="1"/>
          <p:nvPr/>
        </p:nvSpPr>
        <p:spPr>
          <a:xfrm>
            <a:off x="8198485" y="3039149"/>
            <a:ext cx="3108960" cy="748988"/>
          </a:xfrm>
          <a:prstGeom prst="rect">
            <a:avLst/>
          </a:prstGeom>
          <a:noFill/>
        </p:spPr>
        <p:txBody>
          <a:bodyPr wrap="square" rtlCol="0">
            <a:spAutoFit/>
          </a:bodyPr>
          <a:lstStyle/>
          <a:p>
            <a:r>
              <a:rPr lang="en-IN" sz="4267" dirty="0">
                <a:latin typeface="Caveat Brush" panose="020B0604020202020204" charset="0"/>
              </a:rPr>
              <a:t>SUCCESS RATE</a:t>
            </a:r>
          </a:p>
        </p:txBody>
      </p:sp>
    </p:spTree>
    <p:extLst>
      <p:ext uri="{BB962C8B-B14F-4D97-AF65-F5344CB8AC3E}">
        <p14:creationId xmlns:p14="http://schemas.microsoft.com/office/powerpoint/2010/main" val="14115128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8" name="Google Shape;188;p26"/>
          <p:cNvSpPr txBox="1">
            <a:spLocks noGrp="1"/>
          </p:cNvSpPr>
          <p:nvPr>
            <p:ph type="title" idx="4294967295"/>
          </p:nvPr>
        </p:nvSpPr>
        <p:spPr>
          <a:xfrm>
            <a:off x="609600" y="315533"/>
            <a:ext cx="10697845" cy="1002400"/>
          </a:xfrm>
          <a:prstGeom prst="rect">
            <a:avLst/>
          </a:prstGeom>
        </p:spPr>
        <p:txBody>
          <a:bodyPr spcFirstLastPara="1" vert="horz" wrap="square" lIns="0" tIns="0" rIns="0" bIns="0" rtlCol="0" anchor="ctr" anchorCtr="0">
            <a:noAutofit/>
          </a:bodyPr>
          <a:lstStyle/>
          <a:p>
            <a:pPr algn="ctr">
              <a:spcBef>
                <a:spcPts val="0"/>
              </a:spcBef>
            </a:pPr>
            <a:r>
              <a:rPr lang="en" sz="5867" b="1" dirty="0"/>
              <a:t>The No-Strategy Penalty</a:t>
            </a:r>
            <a:endParaRPr sz="5867" b="1" dirty="0"/>
          </a:p>
        </p:txBody>
      </p:sp>
      <p:pic>
        <p:nvPicPr>
          <p:cNvPr id="1026" name="Picture 2">
            <a:extLst>
              <a:ext uri="{FF2B5EF4-FFF2-40B4-BE49-F238E27FC236}">
                <a16:creationId xmlns:a16="http://schemas.microsoft.com/office/drawing/2014/main" id="{DEE07B05-03E1-4B5C-9ADC-78DD752329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1463" y="1615733"/>
            <a:ext cx="6294120" cy="4419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pic>
        <p:nvPicPr>
          <p:cNvPr id="214" name="Google Shape;214;p27"/>
          <p:cNvPicPr preferRelativeResize="0"/>
          <p:nvPr/>
        </p:nvPicPr>
        <p:blipFill rotWithShape="1">
          <a:blip r:embed="rId3">
            <a:alphaModFix/>
          </a:blip>
          <a:srcRect l="12342"/>
          <a:stretch/>
        </p:blipFill>
        <p:spPr>
          <a:xfrm>
            <a:off x="0" y="1"/>
            <a:ext cx="9189720" cy="1706880"/>
          </a:xfrm>
          <a:prstGeom prst="rect">
            <a:avLst/>
          </a:prstGeom>
          <a:noFill/>
          <a:ln>
            <a:noFill/>
          </a:ln>
        </p:spPr>
      </p:pic>
      <p:sp>
        <p:nvSpPr>
          <p:cNvPr id="2" name="TextBox 1">
            <a:extLst>
              <a:ext uri="{FF2B5EF4-FFF2-40B4-BE49-F238E27FC236}">
                <a16:creationId xmlns:a16="http://schemas.microsoft.com/office/drawing/2014/main" id="{734FBD5B-2045-48F0-8C16-4F70617D5B76}"/>
              </a:ext>
            </a:extLst>
          </p:cNvPr>
          <p:cNvSpPr txBox="1"/>
          <p:nvPr/>
        </p:nvSpPr>
        <p:spPr>
          <a:xfrm>
            <a:off x="891540" y="478947"/>
            <a:ext cx="7406640" cy="748988"/>
          </a:xfrm>
          <a:prstGeom prst="rect">
            <a:avLst/>
          </a:prstGeom>
          <a:noFill/>
        </p:spPr>
        <p:txBody>
          <a:bodyPr wrap="square" rtlCol="0">
            <a:spAutoFit/>
          </a:bodyPr>
          <a:lstStyle/>
          <a:p>
            <a:r>
              <a:rPr lang="en-IN" sz="4267" b="1" dirty="0">
                <a:latin typeface="+mj-lt"/>
              </a:rPr>
              <a:t>5 Ways to avoid Google Penalty</a:t>
            </a:r>
          </a:p>
        </p:txBody>
      </p:sp>
      <p:sp>
        <p:nvSpPr>
          <p:cNvPr id="3" name="TextBox 2">
            <a:extLst>
              <a:ext uri="{FF2B5EF4-FFF2-40B4-BE49-F238E27FC236}">
                <a16:creationId xmlns:a16="http://schemas.microsoft.com/office/drawing/2014/main" id="{8E8F2D28-1A8B-4997-AB39-F6CDF95641C2}"/>
              </a:ext>
            </a:extLst>
          </p:cNvPr>
          <p:cNvSpPr txBox="1"/>
          <p:nvPr/>
        </p:nvSpPr>
        <p:spPr>
          <a:xfrm>
            <a:off x="891540" y="1706881"/>
            <a:ext cx="8244840" cy="4339650"/>
          </a:xfrm>
          <a:prstGeom prst="rect">
            <a:avLst/>
          </a:prstGeom>
          <a:noFill/>
        </p:spPr>
        <p:txBody>
          <a:bodyPr wrap="square" rtlCol="0">
            <a:spAutoFit/>
          </a:bodyPr>
          <a:lstStyle/>
          <a:p>
            <a:pPr marL="380990" indent="-380990">
              <a:buFont typeface="Wingdings" panose="05000000000000000000" pitchFamily="2" charset="2"/>
              <a:buChar char="ü"/>
            </a:pPr>
            <a:r>
              <a:rPr lang="en-US" sz="2800" dirty="0"/>
              <a:t>Know the rules &amp; follow them</a:t>
            </a:r>
          </a:p>
          <a:p>
            <a:pPr marL="380990" indent="-380990">
              <a:buFont typeface="Wingdings" panose="05000000000000000000" pitchFamily="2" charset="2"/>
              <a:buChar char="ü"/>
            </a:pPr>
            <a:endParaRPr lang="en-US" sz="2800" dirty="0"/>
          </a:p>
          <a:p>
            <a:pPr marL="380990" indent="-380990">
              <a:buFont typeface="Wingdings" panose="05000000000000000000" pitchFamily="2" charset="2"/>
              <a:buChar char="ü"/>
            </a:pPr>
            <a:r>
              <a:rPr lang="en-US" sz="2800" dirty="0"/>
              <a:t>Avoid PBN and Low-Quality Link Exchange</a:t>
            </a:r>
          </a:p>
          <a:p>
            <a:pPr marL="380990" indent="-380990">
              <a:buFont typeface="Wingdings" panose="05000000000000000000" pitchFamily="2" charset="2"/>
              <a:buChar char="ü"/>
            </a:pPr>
            <a:endParaRPr lang="en-US" sz="2800" dirty="0"/>
          </a:p>
          <a:p>
            <a:pPr marL="380990" indent="-380990">
              <a:buFont typeface="Wingdings" panose="05000000000000000000" pitchFamily="2" charset="2"/>
              <a:buChar char="ü"/>
            </a:pPr>
            <a:r>
              <a:rPr lang="en-IN" sz="2800" dirty="0"/>
              <a:t>Avoid Keyword Stuffing</a:t>
            </a:r>
          </a:p>
          <a:p>
            <a:pPr marL="380990" indent="-380990">
              <a:buFont typeface="Wingdings" panose="05000000000000000000" pitchFamily="2" charset="2"/>
              <a:buChar char="ü"/>
            </a:pPr>
            <a:endParaRPr lang="en-IN" sz="2800" dirty="0"/>
          </a:p>
          <a:p>
            <a:pPr marL="380990" indent="-380990">
              <a:buFont typeface="Wingdings" panose="05000000000000000000" pitchFamily="2" charset="2"/>
              <a:buChar char="ü"/>
            </a:pPr>
            <a:r>
              <a:rPr lang="en-IN" sz="2800" dirty="0"/>
              <a:t>Plagiarized content invites Google Penalty</a:t>
            </a:r>
          </a:p>
          <a:p>
            <a:pPr marL="380990" indent="-380990">
              <a:buFont typeface="Wingdings" panose="05000000000000000000" pitchFamily="2" charset="2"/>
              <a:buChar char="ü"/>
            </a:pPr>
            <a:endParaRPr lang="en-IN" sz="2800" dirty="0"/>
          </a:p>
          <a:p>
            <a:pPr marL="380990" indent="-380990">
              <a:buFont typeface="Wingdings" panose="05000000000000000000" pitchFamily="2" charset="2"/>
              <a:buChar char="ü"/>
            </a:pPr>
            <a:r>
              <a:rPr lang="en-IN" sz="2800" dirty="0"/>
              <a:t>No to Cloaking</a:t>
            </a:r>
          </a:p>
          <a:p>
            <a:pPr marL="380990" indent="-380990">
              <a:buFont typeface="Wingdings" panose="05000000000000000000" pitchFamily="2" charset="2"/>
              <a:buChar char="ü"/>
            </a:pPr>
            <a:endParaRPr lang="en-IN"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925306" y="544075"/>
            <a:ext cx="10382139" cy="1002400"/>
          </a:xfrm>
          <a:prstGeom prst="rect">
            <a:avLst/>
          </a:prstGeom>
        </p:spPr>
        <p:txBody>
          <a:bodyPr spcFirstLastPara="1" vert="horz" wrap="square" lIns="0" tIns="0" rIns="0" bIns="0" rtlCol="0" anchor="ctr" anchorCtr="0">
            <a:noAutofit/>
          </a:bodyPr>
          <a:lstStyle/>
          <a:p>
            <a:r>
              <a:rPr lang="en-IN" b="1" dirty="0"/>
              <a:t>Why do you need Content Marketing?</a:t>
            </a:r>
            <a:endParaRPr b="1" dirty="0"/>
          </a:p>
        </p:txBody>
      </p:sp>
      <p:sp>
        <p:nvSpPr>
          <p:cNvPr id="83" name="Google Shape;83;p14"/>
          <p:cNvSpPr txBox="1">
            <a:spLocks noGrp="1"/>
          </p:cNvSpPr>
          <p:nvPr>
            <p:ph type="body" idx="1"/>
          </p:nvPr>
        </p:nvSpPr>
        <p:spPr>
          <a:xfrm>
            <a:off x="925306" y="1875692"/>
            <a:ext cx="10382139" cy="3937033"/>
          </a:xfrm>
          <a:prstGeom prst="rect">
            <a:avLst/>
          </a:prstGeom>
        </p:spPr>
        <p:txBody>
          <a:bodyPr spcFirstLastPara="1" vert="horz" wrap="square" lIns="0" tIns="0" rIns="0" bIns="0" rtlCol="0" anchor="t" anchorCtr="0">
            <a:noAutofit/>
          </a:bodyPr>
          <a:lstStyle/>
          <a:p>
            <a:pPr marL="457200" indent="-457200" algn="just">
              <a:buFont typeface="Arial" panose="020B0604020202020204" pitchFamily="34" charset="0"/>
              <a:buChar char="•"/>
            </a:pPr>
            <a:r>
              <a:rPr lang="en-IN" sz="2800" dirty="0">
                <a:cs typeface="Times New Roman" panose="02020603050405020304" pitchFamily="18" charset="0"/>
              </a:rPr>
              <a:t>Basically it lubricates the process of your prospect going from discovering your brand all the way to him becoming a brand advocate i.e. customer. </a:t>
            </a:r>
          </a:p>
          <a:p>
            <a:pPr marL="457200" indent="-457200" algn="just">
              <a:buFont typeface="Arial" panose="020B0604020202020204" pitchFamily="34" charset="0"/>
              <a:buChar char="•"/>
            </a:pPr>
            <a:r>
              <a:rPr lang="en-IN" sz="2800" dirty="0">
                <a:cs typeface="Times New Roman" panose="02020603050405020304" pitchFamily="18" charset="0"/>
              </a:rPr>
              <a:t>Helps create a relationship with your audience , hence builds trust.</a:t>
            </a:r>
          </a:p>
          <a:p>
            <a:pPr marL="0" indent="0">
              <a:buClr>
                <a:schemeClr val="dk1"/>
              </a:buClr>
              <a:buSzPts val="1100"/>
              <a:buNone/>
            </a:pPr>
            <a:endParaRPr sz="2000" dirty="0"/>
          </a:p>
        </p:txBody>
      </p:sp>
      <p:sp>
        <p:nvSpPr>
          <p:cNvPr id="85" name="Google Shape;85;p14"/>
          <p:cNvSpPr txBox="1">
            <a:spLocks noGrp="1"/>
          </p:cNvSpPr>
          <p:nvPr>
            <p:ph type="sldNum" idx="12"/>
          </p:nvPr>
        </p:nvSpPr>
        <p:spPr>
          <a:xfrm>
            <a:off x="11307445" y="6333135"/>
            <a:ext cx="731600" cy="524800"/>
          </a:xfrm>
          <a:prstGeom prst="rect">
            <a:avLst/>
          </a:prstGeom>
        </p:spPr>
        <p:txBody>
          <a:bodyPr spcFirstLastPara="1" vert="horz" wrap="square" lIns="0" tIns="0" rIns="0" bIns="0" rtlCol="0" anchor="ctr" anchorCtr="0">
            <a:noAutofit/>
          </a:bodyPr>
          <a:lstStyle/>
          <a:p>
            <a:fld id="{00000000-1234-1234-1234-123412341234}" type="slidenum">
              <a:rPr lang="en"/>
              <a:pPr/>
              <a:t>3</a:t>
            </a:fld>
            <a:endParaRPr/>
          </a:p>
        </p:txBody>
      </p:sp>
    </p:spTree>
    <p:extLst>
      <p:ext uri="{BB962C8B-B14F-4D97-AF65-F5344CB8AC3E}">
        <p14:creationId xmlns:p14="http://schemas.microsoft.com/office/powerpoint/2010/main" val="2723923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100"/>
        <p:cNvGrpSpPr/>
        <p:nvPr/>
      </p:nvGrpSpPr>
      <p:grpSpPr>
        <a:xfrm>
          <a:off x="0" y="0"/>
          <a:ext cx="0" cy="0"/>
          <a:chOff x="0" y="0"/>
          <a:chExt cx="0" cy="0"/>
        </a:xfrm>
      </p:grpSpPr>
      <p:sp>
        <p:nvSpPr>
          <p:cNvPr id="101" name="Google Shape;101;p16"/>
          <p:cNvSpPr txBox="1">
            <a:spLocks noGrp="1"/>
          </p:cNvSpPr>
          <p:nvPr>
            <p:ph type="ctrTitle"/>
          </p:nvPr>
        </p:nvSpPr>
        <p:spPr>
          <a:xfrm>
            <a:off x="866813" y="660897"/>
            <a:ext cx="9661849" cy="755200"/>
          </a:xfrm>
          <a:prstGeom prst="rect">
            <a:avLst/>
          </a:prstGeom>
        </p:spPr>
        <p:txBody>
          <a:bodyPr spcFirstLastPara="1" vert="horz" wrap="square" lIns="0" tIns="0" rIns="0" bIns="0" rtlCol="0" anchor="ctr" anchorCtr="0">
            <a:noAutofit/>
          </a:bodyPr>
          <a:lstStyle/>
          <a:p>
            <a:r>
              <a:rPr lang="en" sz="5867" b="1" dirty="0"/>
              <a:t>Origin of Content Marketing</a:t>
            </a:r>
            <a:endParaRPr sz="5867" b="1" dirty="0"/>
          </a:p>
        </p:txBody>
      </p:sp>
      <p:sp>
        <p:nvSpPr>
          <p:cNvPr id="4" name="TextBox 3">
            <a:extLst>
              <a:ext uri="{FF2B5EF4-FFF2-40B4-BE49-F238E27FC236}">
                <a16:creationId xmlns:a16="http://schemas.microsoft.com/office/drawing/2014/main" id="{CA39E3A3-A579-4D14-B2E5-221924E1A8D9}"/>
              </a:ext>
            </a:extLst>
          </p:cNvPr>
          <p:cNvSpPr txBox="1"/>
          <p:nvPr/>
        </p:nvSpPr>
        <p:spPr>
          <a:xfrm>
            <a:off x="866813" y="1809284"/>
            <a:ext cx="10706878" cy="1241237"/>
          </a:xfrm>
          <a:prstGeom prst="rect">
            <a:avLst/>
          </a:prstGeom>
          <a:noFill/>
        </p:spPr>
        <p:txBody>
          <a:bodyPr wrap="square" rtlCol="0">
            <a:spAutoFit/>
          </a:bodyPr>
          <a:lstStyle/>
          <a:p>
            <a:r>
              <a:rPr lang="en-IN" sz="3733" dirty="0"/>
              <a:t>1. 1895 - John Deere launches customer magazine called “The Furrow”</a:t>
            </a:r>
          </a:p>
        </p:txBody>
      </p:sp>
      <p:sp>
        <p:nvSpPr>
          <p:cNvPr id="7" name="TextBox 6">
            <a:extLst>
              <a:ext uri="{FF2B5EF4-FFF2-40B4-BE49-F238E27FC236}">
                <a16:creationId xmlns:a16="http://schemas.microsoft.com/office/drawing/2014/main" id="{DAB5318E-7EB6-44F9-B050-0531B9399C9B}"/>
              </a:ext>
            </a:extLst>
          </p:cNvPr>
          <p:cNvSpPr txBox="1"/>
          <p:nvPr/>
        </p:nvSpPr>
        <p:spPr>
          <a:xfrm>
            <a:off x="866813" y="3429000"/>
            <a:ext cx="10510936" cy="666786"/>
          </a:xfrm>
          <a:prstGeom prst="rect">
            <a:avLst/>
          </a:prstGeom>
          <a:noFill/>
        </p:spPr>
        <p:txBody>
          <a:bodyPr wrap="square" rtlCol="0">
            <a:spAutoFit/>
          </a:bodyPr>
          <a:lstStyle/>
          <a:p>
            <a:r>
              <a:rPr lang="en-IN" sz="3733" dirty="0"/>
              <a:t>2. Michelin develops “The Michelin Guides”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8B71F99-F242-472B-8B3E-16D85036818C}"/>
              </a:ext>
            </a:extLst>
          </p:cNvPr>
          <p:cNvSpPr txBox="1"/>
          <p:nvPr/>
        </p:nvSpPr>
        <p:spPr>
          <a:xfrm>
            <a:off x="5577840" y="167640"/>
            <a:ext cx="6091169" cy="6063198"/>
          </a:xfrm>
          <a:prstGeom prst="rect">
            <a:avLst/>
          </a:prstGeom>
          <a:noFill/>
        </p:spPr>
        <p:txBody>
          <a:bodyPr wrap="square" rtlCol="0">
            <a:spAutoFit/>
          </a:bodyPr>
          <a:lstStyle/>
          <a:p>
            <a:pPr marL="457189" indent="-457189" algn="just">
              <a:buFont typeface="Arial" panose="020B0604020202020204" pitchFamily="34" charset="0"/>
              <a:buChar char="•"/>
            </a:pPr>
            <a:r>
              <a:rPr lang="en-US" sz="2800" dirty="0"/>
              <a:t>It provided valuable information and stories for consumers to enjoy.</a:t>
            </a:r>
          </a:p>
          <a:p>
            <a:pPr marL="457189" indent="-457189" algn="just">
              <a:buFont typeface="Arial" panose="020B0604020202020204" pitchFamily="34" charset="0"/>
              <a:buChar char="•"/>
            </a:pPr>
            <a:endParaRPr lang="en-US" sz="2800" dirty="0"/>
          </a:p>
          <a:p>
            <a:pPr marL="457189" indent="-457189" algn="just">
              <a:buFont typeface="Arial" panose="020B0604020202020204" pitchFamily="34" charset="0"/>
              <a:buChar char="•"/>
            </a:pPr>
            <a:r>
              <a:rPr lang="en-US" sz="2800" dirty="0"/>
              <a:t>The magazine forged a relationship of trust and dependence between the John Deere brand and its audience through the expert advice.</a:t>
            </a:r>
          </a:p>
          <a:p>
            <a:pPr marL="457189" indent="-457189" algn="just">
              <a:buFont typeface="Arial" panose="020B0604020202020204" pitchFamily="34" charset="0"/>
              <a:buChar char="•"/>
            </a:pPr>
            <a:endParaRPr lang="en-US" sz="2800" dirty="0"/>
          </a:p>
          <a:p>
            <a:pPr marL="457189" indent="-457189" algn="just">
              <a:buFont typeface="Arial" panose="020B0604020202020204" pitchFamily="34" charset="0"/>
              <a:buChar char="•"/>
            </a:pPr>
            <a:r>
              <a:rPr lang="en-US" sz="2800" dirty="0"/>
              <a:t>Results? - </a:t>
            </a:r>
            <a:r>
              <a:rPr lang="en-IN" sz="2800" dirty="0"/>
              <a:t>The Furrow became a Hit. By 1912 it reached 4 million readers. Today it has around 1.5 million circulation in 40 countries and 12 different languages. </a:t>
            </a:r>
          </a:p>
          <a:p>
            <a:endParaRPr lang="en-IN" sz="2400" dirty="0"/>
          </a:p>
        </p:txBody>
      </p:sp>
      <p:pic>
        <p:nvPicPr>
          <p:cNvPr id="5" name="Picture 4">
            <a:extLst>
              <a:ext uri="{FF2B5EF4-FFF2-40B4-BE49-F238E27FC236}">
                <a16:creationId xmlns:a16="http://schemas.microsoft.com/office/drawing/2014/main" id="{34509E6F-A942-4CE2-AEF5-5B3022173FFA}"/>
              </a:ext>
            </a:extLst>
          </p:cNvPr>
          <p:cNvPicPr>
            <a:picLocks noChangeAspect="1"/>
          </p:cNvPicPr>
          <p:nvPr/>
        </p:nvPicPr>
        <p:blipFill>
          <a:blip r:embed="rId2"/>
          <a:stretch>
            <a:fillRect/>
          </a:stretch>
        </p:blipFill>
        <p:spPr>
          <a:xfrm>
            <a:off x="522991" y="167640"/>
            <a:ext cx="4574232" cy="6492240"/>
          </a:xfrm>
          <a:prstGeom prst="rect">
            <a:avLst/>
          </a:prstGeom>
        </p:spPr>
      </p:pic>
    </p:spTree>
    <p:extLst>
      <p:ext uri="{BB962C8B-B14F-4D97-AF65-F5344CB8AC3E}">
        <p14:creationId xmlns:p14="http://schemas.microsoft.com/office/powerpoint/2010/main" val="1666109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8B71F99-F242-472B-8B3E-16D85036818C}"/>
              </a:ext>
            </a:extLst>
          </p:cNvPr>
          <p:cNvSpPr txBox="1"/>
          <p:nvPr/>
        </p:nvSpPr>
        <p:spPr>
          <a:xfrm>
            <a:off x="6096000" y="552994"/>
            <a:ext cx="5821045" cy="5201424"/>
          </a:xfrm>
          <a:prstGeom prst="rect">
            <a:avLst/>
          </a:prstGeom>
          <a:noFill/>
        </p:spPr>
        <p:txBody>
          <a:bodyPr wrap="square" rtlCol="0">
            <a:spAutoFit/>
          </a:bodyPr>
          <a:lstStyle/>
          <a:p>
            <a:pPr marL="457189" indent="-457189" algn="just">
              <a:buFont typeface="Arial" panose="020B0604020202020204" pitchFamily="34" charset="0"/>
              <a:buChar char="•"/>
            </a:pPr>
            <a:r>
              <a:rPr lang="en-IN" sz="2800" dirty="0"/>
              <a:t>A 400-page guide helped drivers maintain their cars and find decent lodging. </a:t>
            </a:r>
          </a:p>
          <a:p>
            <a:pPr marL="457189" indent="-457189" algn="just">
              <a:buFont typeface="Arial" panose="020B0604020202020204" pitchFamily="34" charset="0"/>
              <a:buChar char="•"/>
            </a:pPr>
            <a:r>
              <a:rPr lang="en-IN" sz="2800" dirty="0"/>
              <a:t>Included tips on how to change your tire, and where to re-fuel your car. </a:t>
            </a:r>
          </a:p>
          <a:p>
            <a:pPr marL="457189" indent="-457189" algn="just">
              <a:buFont typeface="Arial" panose="020B0604020202020204" pitchFamily="34" charset="0"/>
              <a:buChar char="•"/>
            </a:pPr>
            <a:r>
              <a:rPr lang="en-IN" sz="2800" dirty="0"/>
              <a:t>List of places to eat &amp; suggestions for hotels. </a:t>
            </a:r>
          </a:p>
          <a:p>
            <a:pPr marL="457189" indent="-457189" algn="just">
              <a:buFont typeface="Arial" panose="020B0604020202020204" pitchFamily="34" charset="0"/>
              <a:buChar char="•"/>
            </a:pPr>
            <a:r>
              <a:rPr lang="en-IN" sz="2800" dirty="0"/>
              <a:t>By today, </a:t>
            </a:r>
            <a:r>
              <a:rPr lang="en-US" sz="2800" dirty="0"/>
              <a:t>the Michelin Guide has sold more than 30 million copies since it was first published</a:t>
            </a:r>
            <a:endParaRPr lang="en-IN" sz="2800" dirty="0"/>
          </a:p>
          <a:p>
            <a:endParaRPr lang="en-IN" sz="2400" dirty="0"/>
          </a:p>
        </p:txBody>
      </p:sp>
      <p:pic>
        <p:nvPicPr>
          <p:cNvPr id="2052" name="Picture 4" descr="How the Michelin Guide Works | Elite Traveler : Elite Traveler">
            <a:extLst>
              <a:ext uri="{FF2B5EF4-FFF2-40B4-BE49-F238E27FC236}">
                <a16:creationId xmlns:a16="http://schemas.microsoft.com/office/drawing/2014/main" id="{9A24D450-ED3A-4C7D-99A3-EB1DC0D5470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592" t="12668" r="19769" b="7653"/>
          <a:stretch/>
        </p:blipFill>
        <p:spPr bwMode="auto">
          <a:xfrm>
            <a:off x="274955" y="304801"/>
            <a:ext cx="4921885" cy="6248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9674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34173-5136-75ED-76BA-91B9EE3F6C42}"/>
              </a:ext>
            </a:extLst>
          </p:cNvPr>
          <p:cNvSpPr>
            <a:spLocks noGrp="1"/>
          </p:cNvSpPr>
          <p:nvPr>
            <p:ph type="title"/>
          </p:nvPr>
        </p:nvSpPr>
        <p:spPr/>
        <p:txBody>
          <a:bodyPr/>
          <a:lstStyle/>
          <a:p>
            <a:r>
              <a:rPr lang="en-US" b="1" dirty="0"/>
              <a:t>Content Marketing Goals</a:t>
            </a:r>
            <a:endParaRPr lang="en-IN" b="1" dirty="0"/>
          </a:p>
        </p:txBody>
      </p:sp>
      <p:pic>
        <p:nvPicPr>
          <p:cNvPr id="2050" name="Picture 2" descr="Content Marketing Goals - Javatpoint">
            <a:extLst>
              <a:ext uri="{FF2B5EF4-FFF2-40B4-BE49-F238E27FC236}">
                <a16:creationId xmlns:a16="http://schemas.microsoft.com/office/drawing/2014/main" id="{9D9F3FA5-732D-E6A9-1F55-7FF176D1ECA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76568" y="1356701"/>
            <a:ext cx="6238864" cy="5288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7476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3A15A-FA43-D995-5754-884812BA4530}"/>
              </a:ext>
            </a:extLst>
          </p:cNvPr>
          <p:cNvSpPr>
            <a:spLocks noGrp="1"/>
          </p:cNvSpPr>
          <p:nvPr>
            <p:ph type="title"/>
          </p:nvPr>
        </p:nvSpPr>
        <p:spPr/>
        <p:txBody>
          <a:bodyPr/>
          <a:lstStyle/>
          <a:p>
            <a:r>
              <a:rPr lang="en-US" b="1" dirty="0"/>
              <a:t>Content Marketing Process</a:t>
            </a:r>
            <a:endParaRPr lang="en-IN" b="1" dirty="0"/>
          </a:p>
        </p:txBody>
      </p:sp>
      <p:pic>
        <p:nvPicPr>
          <p:cNvPr id="3074" name="Picture 2" descr="How Your Content Marketing Process Should Look Like - Filestage Blog">
            <a:extLst>
              <a:ext uri="{FF2B5EF4-FFF2-40B4-BE49-F238E27FC236}">
                <a16:creationId xmlns:a16="http://schemas.microsoft.com/office/drawing/2014/main" id="{02300EE7-39CF-6053-8455-28C54384B57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30768" y="1436199"/>
            <a:ext cx="6752493" cy="5250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2167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438E3-0F2F-4720-73EE-1C4E4E1908BC}"/>
              </a:ext>
            </a:extLst>
          </p:cNvPr>
          <p:cNvSpPr>
            <a:spLocks noGrp="1"/>
          </p:cNvSpPr>
          <p:nvPr>
            <p:ph type="title"/>
          </p:nvPr>
        </p:nvSpPr>
        <p:spPr/>
        <p:txBody>
          <a:bodyPr/>
          <a:lstStyle/>
          <a:p>
            <a:r>
              <a:rPr lang="en-US" b="1" dirty="0"/>
              <a:t>Types of Content Marketing</a:t>
            </a:r>
            <a:endParaRPr lang="en-IN" dirty="0"/>
          </a:p>
        </p:txBody>
      </p:sp>
      <p:pic>
        <p:nvPicPr>
          <p:cNvPr id="5122" name="Picture 2" descr="Content Marketing Meaning, Importance, Types &amp; Example | MBA Skool">
            <a:extLst>
              <a:ext uri="{FF2B5EF4-FFF2-40B4-BE49-F238E27FC236}">
                <a16:creationId xmlns:a16="http://schemas.microsoft.com/office/drawing/2014/main" id="{743DCE56-579D-BC6D-7E89-46146CB663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3016" y="1390649"/>
            <a:ext cx="5212739" cy="5249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95871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TotalTime>
  <Words>940</Words>
  <Application>Microsoft Office PowerPoint</Application>
  <PresentationFormat>Widescreen</PresentationFormat>
  <Paragraphs>95</Paragraphs>
  <Slides>24</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Calibri Light</vt:lpstr>
      <vt:lpstr>Caveat Brush</vt:lpstr>
      <vt:lpstr>Wingdings</vt:lpstr>
      <vt:lpstr>Office Theme</vt:lpstr>
      <vt:lpstr>PowerPoint Presentation</vt:lpstr>
      <vt:lpstr>Introduction</vt:lpstr>
      <vt:lpstr>Why do you need Content Marketing?</vt:lpstr>
      <vt:lpstr>Origin of Content Marketing</vt:lpstr>
      <vt:lpstr>PowerPoint Presentation</vt:lpstr>
      <vt:lpstr>PowerPoint Presentation</vt:lpstr>
      <vt:lpstr>Content Marketing Goals</vt:lpstr>
      <vt:lpstr>Content Marketing Process</vt:lpstr>
      <vt:lpstr>Types of Content Marketing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Effective v/s Ineffective </vt:lpstr>
      <vt:lpstr>Effective v/s Ineffective</vt:lpstr>
      <vt:lpstr>6 C’s of Effective CM Strategy</vt:lpstr>
      <vt:lpstr>How to improve Ineffective Content?</vt:lpstr>
      <vt:lpstr>PowerPoint Presentation</vt:lpstr>
      <vt:lpstr>PowerPoint Presentation</vt:lpstr>
      <vt:lpstr>The No-Strategy Penalty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Sanjay Parab</dc:creator>
  <cp:lastModifiedBy>Sanjay Parab</cp:lastModifiedBy>
  <cp:revision>2</cp:revision>
  <dcterms:created xsi:type="dcterms:W3CDTF">2022-06-20T05:20:19Z</dcterms:created>
  <dcterms:modified xsi:type="dcterms:W3CDTF">2022-06-20T07:28:00Z</dcterms:modified>
</cp:coreProperties>
</file>