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6858000" cx="12192000"/>
  <p:notesSz cx="6858000" cy="9144000"/>
  <p:embeddedFontLst>
    <p:embeddedFont>
      <p:font typeface="Open Sans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6" roundtripDataSignature="AMtx7mgmGuDDHre1OmWlRbp/V5zfAhLvA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OpenSans-regular.fntdata"/><Relationship Id="rId21" Type="http://schemas.openxmlformats.org/officeDocument/2006/relationships/slide" Target="slides/slide17.xml"/><Relationship Id="rId24" Type="http://schemas.openxmlformats.org/officeDocument/2006/relationships/font" Target="fonts/OpenSans-italic.fntdata"/><Relationship Id="rId23" Type="http://schemas.openxmlformats.org/officeDocument/2006/relationships/font" Target="fonts/OpenSans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customschemas.google.com/relationships/presentationmetadata" Target="metadata"/><Relationship Id="rId25" Type="http://schemas.openxmlformats.org/officeDocument/2006/relationships/font" Target="fonts/OpenSans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f440c8e74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f440c8e74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f5b61db36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1f5b61db364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f440c8e741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f440c8e74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3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4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4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3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5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5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7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27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28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28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2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1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31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2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2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621323" y="2579077"/>
            <a:ext cx="11101754" cy="246288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222A35"/>
              </a:buClr>
              <a:buSzPts val="6000"/>
              <a:buFont typeface="Calibri"/>
              <a:buNone/>
            </a:pPr>
            <a:r>
              <a:rPr b="1" i="1" lang="en-IN" sz="6000" u="none" cap="none" strike="noStrike">
                <a:solidFill>
                  <a:srgbClr val="222A35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b="1" i="0" lang="en-IN" sz="6000" u="none" cap="none" strike="noStrike">
                <a:solidFill>
                  <a:srgbClr val="222A35"/>
                </a:solidFill>
                <a:latin typeface="Calibri"/>
                <a:ea typeface="Calibri"/>
                <a:cs typeface="Calibri"/>
                <a:sym typeface="Calibri"/>
              </a:rPr>
              <a:t>-commerce, Marketplace Optimization &amp; ASO</a:t>
            </a:r>
            <a:endParaRPr b="1" i="0" sz="4000" u="none" cap="none" strike="noStrike">
              <a:solidFill>
                <a:srgbClr val="222A3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7 Essential E-commerce Strategies to Help You Reach More Customers - Blog -  Savit Interactive" id="138" name="Google Shape;138;p1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2937" l="1484" r="3432" t="14891"/>
          <a:stretch/>
        </p:blipFill>
        <p:spPr>
          <a:xfrm>
            <a:off x="2754923" y="2332892"/>
            <a:ext cx="7076613" cy="4019306"/>
          </a:xfrm>
          <a:prstGeom prst="rect">
            <a:avLst/>
          </a:prstGeom>
          <a:noFill/>
          <a:ln cap="flat" cmpd="sng" w="38100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39" name="Google Shape;139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>
            <a:gsLst>
              <a:gs pos="0">
                <a:srgbClr val="B4D4A5"/>
              </a:gs>
              <a:gs pos="50000">
                <a:srgbClr val="A8CD97"/>
              </a:gs>
              <a:gs pos="100000">
                <a:srgbClr val="9BC985"/>
              </a:gs>
            </a:gsLst>
            <a:lin ang="5400000" scaled="0"/>
          </a:gradFill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None/>
            </a:pPr>
            <a:br>
              <a:rPr b="1" i="0" lang="en-I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IN" sz="4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E-commerce Strategies</a:t>
            </a:r>
            <a:br>
              <a:rPr b="1" i="0" lang="en-I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1" i="0" sz="44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6"/>
          <p:cNvSpPr txBox="1"/>
          <p:nvPr/>
        </p:nvSpPr>
        <p:spPr>
          <a:xfrm>
            <a:off x="838200" y="1771894"/>
            <a:ext cx="10515600" cy="2507029"/>
          </a:xfrm>
          <a:prstGeom prst="rect">
            <a:avLst/>
          </a:prstGeom>
          <a:gradFill>
            <a:gsLst>
              <a:gs pos="0">
                <a:srgbClr val="B4D4A5"/>
              </a:gs>
              <a:gs pos="50000">
                <a:srgbClr val="A8CD97"/>
              </a:gs>
              <a:gs pos="100000">
                <a:srgbClr val="9BC985"/>
              </a:gs>
            </a:gsLst>
            <a:lin ang="5400000" scaled="0"/>
          </a:gradFill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 fontScale="975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None/>
            </a:pPr>
            <a:br>
              <a:rPr b="1" i="0" lang="en-I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IN" sz="4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Marketplace Optimization</a:t>
            </a:r>
            <a:br>
              <a:rPr b="1" i="0" lang="en-I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1" i="0" sz="44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i="0" lang="en-IN">
                <a:latin typeface="Open Sans"/>
                <a:ea typeface="Open Sans"/>
                <a:cs typeface="Open Sans"/>
                <a:sym typeface="Open Sans"/>
              </a:rPr>
              <a:t>What is Marketplace Optimization (MPO)?</a:t>
            </a:r>
            <a:endParaRPr b="0" i="0"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0" i="0" lang="en-IN">
                <a:latin typeface="Open Sans"/>
                <a:ea typeface="Open Sans"/>
                <a:cs typeface="Open Sans"/>
                <a:sym typeface="Open Sans"/>
              </a:rPr>
              <a:t>Marketplace Optimization (MPO) is similar to </a:t>
            </a:r>
            <a:r>
              <a:rPr b="0" i="0" lang="en-IN" u="none" strike="noStrike">
                <a:latin typeface="Open Sans"/>
                <a:ea typeface="Open Sans"/>
                <a:cs typeface="Open Sans"/>
                <a:sym typeface="Open Sans"/>
              </a:rPr>
              <a:t>Search Engine Optimization (SEO)</a:t>
            </a:r>
            <a:r>
              <a:rPr b="0" i="0" lang="en-IN">
                <a:latin typeface="Open Sans"/>
                <a:ea typeface="Open Sans"/>
                <a:cs typeface="Open Sans"/>
                <a:sym typeface="Open Sans"/>
              </a:rPr>
              <a:t>, which uses a set of signals to rank sellers or their products to relevant buyers in marketplace searches. It is your product rankings on any website like the Facebook marketplace, Amazon,</a:t>
            </a:r>
            <a:r>
              <a:rPr lang="en-IN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IN">
                <a:latin typeface="Open Sans"/>
                <a:ea typeface="Open Sans"/>
                <a:cs typeface="Open Sans"/>
                <a:sym typeface="Open Sans"/>
              </a:rPr>
              <a:t>eBay, etc.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sp>
        <p:nvSpPr>
          <p:cNvPr id="150" name="Google Shape;150;p17"/>
          <p:cNvSpPr txBox="1"/>
          <p:nvPr/>
        </p:nvSpPr>
        <p:spPr>
          <a:xfrm>
            <a:off x="1667508" y="18839"/>
            <a:ext cx="8856984" cy="1512168"/>
          </a:xfrm>
          <a:prstGeom prst="rect">
            <a:avLst/>
          </a:prstGeom>
          <a:gradFill>
            <a:gsLst>
              <a:gs pos="0">
                <a:srgbClr val="B4D4A5"/>
              </a:gs>
              <a:gs pos="50000">
                <a:srgbClr val="A8CD97"/>
              </a:gs>
              <a:gs pos="100000">
                <a:srgbClr val="9BC985"/>
              </a:gs>
            </a:gsLst>
            <a:lin ang="5400000" scaled="0"/>
          </a:gradFill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 fontScale="85000" lnSpcReduction="20000"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None/>
            </a:pPr>
            <a:br>
              <a:rPr b="1" i="0" lang="en-I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IN" sz="4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Market</a:t>
            </a:r>
            <a:r>
              <a:rPr b="1" lang="en-IN" sz="49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b="1" i="0" lang="en-IN" sz="4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lace Optimization</a:t>
            </a:r>
            <a:br>
              <a:rPr b="1" i="0" lang="en-I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1" i="0" sz="44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8"/>
          <p:cNvSpPr txBox="1"/>
          <p:nvPr>
            <p:ph idx="1" type="body"/>
          </p:nvPr>
        </p:nvSpPr>
        <p:spPr>
          <a:xfrm>
            <a:off x="644769" y="1825624"/>
            <a:ext cx="11172093" cy="51496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IN" sz="2400"/>
              <a:t>Product Title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IN" sz="2400"/>
              <a:t>Product Description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IN" sz="2400"/>
              <a:t>Reviews &amp; Ratings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IN" sz="2400"/>
              <a:t>Images &amp; Videos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IN" sz="2400"/>
              <a:t>Product Features/Bullets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IN" sz="2400"/>
              <a:t>Search Keywords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IN" sz="2400"/>
              <a:t>Product Category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IN" sz="2400"/>
              <a:t>Seller’s Order Cancellation Rate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IN" sz="2400"/>
              <a:t>Seller’s History &amp; Experience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IN" sz="2400"/>
              <a:t>Available Inventory for Purchase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IN" sz="2400"/>
              <a:t>Gross Sales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IN" sz="2400"/>
              <a:t>Total Number of Sales on the Marketplace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IN" sz="2400"/>
              <a:t>Order Defect Rate as a % of Gross Sales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IN" sz="2400"/>
              <a:t>Late Shipments as a % of Total Shipments</a:t>
            </a:r>
            <a:endParaRPr/>
          </a:p>
          <a:p>
            <a:pPr indent="-7747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156" name="Google Shape;156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>
            <a:gsLst>
              <a:gs pos="0">
                <a:srgbClr val="B4D4A5"/>
              </a:gs>
              <a:gs pos="50000">
                <a:srgbClr val="A8CD97"/>
              </a:gs>
              <a:gs pos="100000">
                <a:srgbClr val="9BC985"/>
              </a:gs>
            </a:gsLst>
            <a:lin ang="5400000" scaled="0"/>
          </a:gradFill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None/>
            </a:pPr>
            <a:br>
              <a:rPr b="1" i="0" lang="en-I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IN" sz="4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Ranking Signals on a Marketplace</a:t>
            </a:r>
            <a:br>
              <a:rPr b="1" i="0" lang="en-I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1" i="0" sz="44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9"/>
          <p:cNvSpPr txBox="1"/>
          <p:nvPr/>
        </p:nvSpPr>
        <p:spPr>
          <a:xfrm>
            <a:off x="838200" y="1771894"/>
            <a:ext cx="10515600" cy="2507029"/>
          </a:xfrm>
          <a:prstGeom prst="rect">
            <a:avLst/>
          </a:prstGeom>
          <a:gradFill>
            <a:gsLst>
              <a:gs pos="0">
                <a:srgbClr val="B4D4A5"/>
              </a:gs>
              <a:gs pos="50000">
                <a:srgbClr val="A8CD97"/>
              </a:gs>
              <a:gs pos="100000">
                <a:srgbClr val="9BC985"/>
              </a:gs>
            </a:gsLst>
            <a:lin ang="5400000" scaled="0"/>
          </a:gradFill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 fontScale="975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None/>
            </a:pPr>
            <a:br>
              <a:rPr b="1" i="0" lang="en-I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IN" sz="4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ASO ( App Store Optimization)</a:t>
            </a:r>
            <a:br>
              <a:rPr b="1" i="0" lang="en-I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1" i="0" sz="44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Char char="•"/>
            </a:pPr>
            <a:r>
              <a:rPr b="1" i="0" lang="en-IN">
                <a:solidFill>
                  <a:srgbClr val="202124"/>
                </a:solidFill>
              </a:rPr>
              <a:t>App Store Optimization</a:t>
            </a:r>
            <a:r>
              <a:rPr b="0" i="0" lang="en-IN">
                <a:solidFill>
                  <a:srgbClr val="202124"/>
                </a:solidFill>
              </a:rPr>
              <a:t> (ASO) is a tactic that improves an app's visibility in an app store. App stores rank each app based on a variety of factors. By successfully using optimal keywords, useful images, and localized descriptions, you can rank higher and drive more downloads due to that visibility.</a:t>
            </a:r>
            <a:endParaRPr/>
          </a:p>
        </p:txBody>
      </p:sp>
      <p:sp>
        <p:nvSpPr>
          <p:cNvPr id="167" name="Google Shape;167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>
            <a:gsLst>
              <a:gs pos="0">
                <a:srgbClr val="B4D4A5"/>
              </a:gs>
              <a:gs pos="50000">
                <a:srgbClr val="A8CD97"/>
              </a:gs>
              <a:gs pos="100000">
                <a:srgbClr val="9BC985"/>
              </a:gs>
            </a:gsLst>
            <a:lin ang="5400000" scaled="0"/>
          </a:gradFill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None/>
            </a:pPr>
            <a:br>
              <a:rPr b="1" i="0" lang="en-I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IN" sz="4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Introduction</a:t>
            </a:r>
            <a:br>
              <a:rPr b="1" i="0" lang="en-I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1" i="0" sz="44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pp Store Optimization (ASO) – Converting Eyeballs to Download" id="168" name="Google Shape;16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91489" y="4739787"/>
            <a:ext cx="3695384" cy="19423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I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Using keywords in your app’s name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I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Including keywords in your app’s description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I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Localizing content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I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Using the right primary and secondary app categories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I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Screenshots and other useful images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sp>
        <p:nvSpPr>
          <p:cNvPr id="174" name="Google Shape;174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>
            <a:gsLst>
              <a:gs pos="0">
                <a:srgbClr val="B4D4A5"/>
              </a:gs>
              <a:gs pos="50000">
                <a:srgbClr val="A8CD97"/>
              </a:gs>
              <a:gs pos="100000">
                <a:srgbClr val="9BC985"/>
              </a:gs>
            </a:gsLst>
            <a:lin ang="5400000" scaled="0"/>
          </a:gradFill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None/>
            </a:pPr>
            <a:br>
              <a:rPr b="1" i="0" lang="en-I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IN" sz="4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What are the main ways you can improve ASO?</a:t>
            </a:r>
            <a:br>
              <a:rPr b="1" i="0" lang="en-I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1" i="0" sz="44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>
            <a:gsLst>
              <a:gs pos="0">
                <a:srgbClr val="B4D4A5"/>
              </a:gs>
              <a:gs pos="50000">
                <a:srgbClr val="A8CD97"/>
              </a:gs>
              <a:gs pos="100000">
                <a:srgbClr val="9BC985"/>
              </a:gs>
            </a:gsLst>
            <a:lin ang="5400000" scaled="0"/>
          </a:gradFill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Calibri"/>
              <a:buNone/>
            </a:pPr>
            <a:r>
              <a:rPr b="1" i="0" lang="en-I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SEO Vs ASO</a:t>
            </a:r>
            <a:endParaRPr b="1" i="0" sz="44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What is App Store Optimization (ASO)? The in-depth guide for 2022" id="180" name="Google Shape;180;p22"/>
          <p:cNvPicPr preferRelativeResize="0"/>
          <p:nvPr/>
        </p:nvPicPr>
        <p:blipFill rotWithShape="1">
          <a:blip r:embed="rId3">
            <a:alphaModFix/>
          </a:blip>
          <a:srcRect b="7247" l="0" r="0" t="0"/>
          <a:stretch/>
        </p:blipFill>
        <p:spPr>
          <a:xfrm>
            <a:off x="3849352" y="1808391"/>
            <a:ext cx="4493296" cy="48858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f440c8e741_0_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E-commerce</a:t>
            </a:r>
            <a:endParaRPr/>
          </a:p>
        </p:txBody>
      </p:sp>
      <p:sp>
        <p:nvSpPr>
          <p:cNvPr id="90" name="Google Shape;90;g1f440c8e741_0_0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Clr>
                <a:srgbClr val="202124"/>
              </a:buClr>
              <a:buSzPts val="2800"/>
              <a:buChar char="•"/>
            </a:pPr>
            <a:r>
              <a:rPr lang="en-IN">
                <a:solidFill>
                  <a:srgbClr val="202124"/>
                </a:solidFill>
                <a:highlight>
                  <a:srgbClr val="FFFFFF"/>
                </a:highlight>
              </a:rPr>
              <a:t>Ecommerce or electronic commerce is </a:t>
            </a:r>
            <a:r>
              <a:rPr b="1" lang="en-IN">
                <a:solidFill>
                  <a:srgbClr val="202124"/>
                </a:solidFill>
                <a:highlight>
                  <a:srgbClr val="FFFFFF"/>
                </a:highlight>
              </a:rPr>
              <a:t>the trading of goods and services on the internet</a:t>
            </a:r>
            <a:r>
              <a:rPr lang="en-IN">
                <a:solidFill>
                  <a:srgbClr val="202124"/>
                </a:solidFill>
                <a:highlight>
                  <a:srgbClr val="FFFFFF"/>
                </a:highlight>
              </a:rPr>
              <a:t>.</a:t>
            </a:r>
            <a:endParaRPr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Char char="•"/>
            </a:pPr>
            <a:r>
              <a:rPr lang="en-IN">
                <a:solidFill>
                  <a:srgbClr val="202124"/>
                </a:solidFill>
                <a:highlight>
                  <a:srgbClr val="FFFFFF"/>
                </a:highlight>
              </a:rPr>
              <a:t>Companies like Amazon and Alibaba are examples of ecommerce websites.</a:t>
            </a:r>
            <a:endParaRPr>
              <a:solidFill>
                <a:srgbClr val="202124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f5b61db364_0_0"/>
          <p:cNvSpPr txBox="1"/>
          <p:nvPr>
            <p:ph type="title"/>
          </p:nvPr>
        </p:nvSpPr>
        <p:spPr>
          <a:xfrm>
            <a:off x="1631504" y="116632"/>
            <a:ext cx="8856900" cy="1296000"/>
          </a:xfrm>
          <a:prstGeom prst="rect">
            <a:avLst/>
          </a:prstGeom>
          <a:gradFill>
            <a:gsLst>
              <a:gs pos="0">
                <a:srgbClr val="B4D4A5"/>
              </a:gs>
              <a:gs pos="50000">
                <a:srgbClr val="A8CD97"/>
              </a:gs>
              <a:gs pos="100000">
                <a:srgbClr val="9BC985"/>
              </a:gs>
            </a:gsLst>
            <a:lin ang="5400012" scaled="0"/>
          </a:gradFill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Calibri"/>
              <a:buNone/>
            </a:pPr>
            <a:r>
              <a:rPr b="1" lang="en-IN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Online Distribution and Procurement</a:t>
            </a:r>
            <a:endParaRPr/>
          </a:p>
        </p:txBody>
      </p:sp>
      <p:pic>
        <p:nvPicPr>
          <p:cNvPr id="96" name="Google Shape;96;g1f5b61db364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25367" y="2036227"/>
            <a:ext cx="7416825" cy="45666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f440c8e741_0_7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Types of E-commerce</a:t>
            </a:r>
            <a:endParaRPr/>
          </a:p>
        </p:txBody>
      </p:sp>
      <p:sp>
        <p:nvSpPr>
          <p:cNvPr id="102" name="Google Shape;102;g1f440c8e741_0_7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19100" lvl="0" marL="457200" rtl="0" algn="l">
              <a:spcBef>
                <a:spcPts val="1000"/>
              </a:spcBef>
              <a:spcAft>
                <a:spcPts val="0"/>
              </a:spcAft>
              <a:buClr>
                <a:srgbClr val="202124"/>
              </a:buClr>
              <a:buSzPts val="3000"/>
              <a:buFont typeface="Calibri"/>
              <a:buChar char="•"/>
            </a:pPr>
            <a:r>
              <a:rPr lang="en-IN" sz="3000">
                <a:solidFill>
                  <a:srgbClr val="202124"/>
                </a:solidFill>
                <a:highlight>
                  <a:srgbClr val="FFFFFF"/>
                </a:highlight>
              </a:rPr>
              <a:t>Business-to-business (websites such as Shopify)</a:t>
            </a:r>
            <a:endParaRPr sz="300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3000"/>
              <a:buFont typeface="Calibri"/>
              <a:buChar char="•"/>
            </a:pPr>
            <a:r>
              <a:rPr lang="en-IN" sz="3000">
                <a:solidFill>
                  <a:srgbClr val="202124"/>
                </a:solidFill>
                <a:highlight>
                  <a:srgbClr val="FFFFFF"/>
                </a:highlight>
              </a:rPr>
              <a:t>Business-to-consumer (websites such as Amazon)</a:t>
            </a:r>
            <a:endParaRPr sz="300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3000"/>
              <a:buFont typeface="Calibri"/>
              <a:buChar char="•"/>
            </a:pPr>
            <a:r>
              <a:rPr lang="en-IN" sz="3000">
                <a:solidFill>
                  <a:srgbClr val="202124"/>
                </a:solidFill>
                <a:highlight>
                  <a:srgbClr val="FFFFFF"/>
                </a:highlight>
              </a:rPr>
              <a:t>Consumer-to-consumer (websites such as eBay).</a:t>
            </a:r>
            <a:endParaRPr sz="4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"/>
          <p:cNvSpPr txBox="1"/>
          <p:nvPr>
            <p:ph type="title"/>
          </p:nvPr>
        </p:nvSpPr>
        <p:spPr>
          <a:xfrm>
            <a:off x="1699787" y="188640"/>
            <a:ext cx="8856984" cy="1143000"/>
          </a:xfrm>
          <a:prstGeom prst="rect">
            <a:avLst/>
          </a:prstGeom>
          <a:gradFill>
            <a:gsLst>
              <a:gs pos="0">
                <a:srgbClr val="B4D4A5"/>
              </a:gs>
              <a:gs pos="50000">
                <a:srgbClr val="A8CD97"/>
              </a:gs>
              <a:gs pos="100000">
                <a:srgbClr val="9BC985"/>
              </a:gs>
            </a:gsLst>
            <a:lin ang="5400000" scaled="0"/>
          </a:gradFill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Calibri"/>
              <a:buNone/>
            </a:pPr>
            <a:r>
              <a:rPr b="1" lang="en-IN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Advantages of the Internet</a:t>
            </a:r>
            <a:endParaRPr/>
          </a:p>
        </p:txBody>
      </p:sp>
      <p:pic>
        <p:nvPicPr>
          <p:cNvPr id="108" name="Google Shape;10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19537" y="2492896"/>
            <a:ext cx="8417487" cy="172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>
            <a:gsLst>
              <a:gs pos="0">
                <a:srgbClr val="B4D4A5"/>
              </a:gs>
              <a:gs pos="50000">
                <a:srgbClr val="A8CD97"/>
              </a:gs>
              <a:gs pos="100000">
                <a:srgbClr val="9BC985"/>
              </a:gs>
            </a:gsLst>
            <a:lin ang="5400000" scaled="0"/>
          </a:gradFill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Calibri"/>
              <a:buNone/>
            </a:pPr>
            <a:r>
              <a:rPr b="1" lang="en-IN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New Intermediaries</a:t>
            </a:r>
            <a:endParaRPr/>
          </a:p>
        </p:txBody>
      </p:sp>
      <p:sp>
        <p:nvSpPr>
          <p:cNvPr id="114" name="Google Shape;114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IN" sz="2400"/>
              <a:t>New intermediaries are also playing vital roles in two key areas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IN" sz="2400"/>
              <a:t>of the purchasing process: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IN" sz="2400"/>
              <a:t>Shopping cart services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IN" sz="2400"/>
              <a:t>Payment Service Providers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115" name="Google Shape;115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63552" y="3933056"/>
            <a:ext cx="7793807" cy="16561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gradFill>
            <a:gsLst>
              <a:gs pos="0">
                <a:srgbClr val="B4D4A5"/>
              </a:gs>
              <a:gs pos="50000">
                <a:srgbClr val="A8CD97"/>
              </a:gs>
              <a:gs pos="100000">
                <a:srgbClr val="9BC985"/>
              </a:gs>
            </a:gsLst>
            <a:lin ang="5400000" scaled="0"/>
          </a:gradFill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Calibri"/>
              <a:buNone/>
            </a:pPr>
            <a:r>
              <a:rPr b="1" lang="en-IN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Functions of Shopping Carts</a:t>
            </a:r>
            <a:endParaRPr/>
          </a:p>
        </p:txBody>
      </p:sp>
      <p:pic>
        <p:nvPicPr>
          <p:cNvPr id="121" name="Google Shape;121;p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11624" y="1412776"/>
            <a:ext cx="6984776" cy="5002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0"/>
          <p:cNvSpPr txBox="1"/>
          <p:nvPr>
            <p:ph type="title"/>
          </p:nvPr>
        </p:nvSpPr>
        <p:spPr>
          <a:xfrm>
            <a:off x="1847528" y="188640"/>
            <a:ext cx="8229600" cy="1152128"/>
          </a:xfrm>
          <a:prstGeom prst="rect">
            <a:avLst/>
          </a:prstGeom>
          <a:gradFill>
            <a:gsLst>
              <a:gs pos="0">
                <a:srgbClr val="B4D4A5"/>
              </a:gs>
              <a:gs pos="50000">
                <a:srgbClr val="A8CD97"/>
              </a:gs>
              <a:gs pos="100000">
                <a:srgbClr val="9BC985"/>
              </a:gs>
            </a:gsLst>
            <a:lin ang="5400000" scaled="0"/>
          </a:gradFill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Calibri"/>
              <a:buNone/>
            </a:pPr>
            <a:r>
              <a:rPr b="1" lang="en-IN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Payment Service Providers</a:t>
            </a:r>
            <a:endParaRPr/>
          </a:p>
        </p:txBody>
      </p:sp>
      <p:pic>
        <p:nvPicPr>
          <p:cNvPr id="127" name="Google Shape;12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47528" y="1772816"/>
            <a:ext cx="8628376" cy="3168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4"/>
          <p:cNvSpPr txBox="1"/>
          <p:nvPr>
            <p:ph type="title"/>
          </p:nvPr>
        </p:nvSpPr>
        <p:spPr>
          <a:xfrm>
            <a:off x="1703512" y="116632"/>
            <a:ext cx="8856984" cy="1512168"/>
          </a:xfrm>
          <a:prstGeom prst="rect">
            <a:avLst/>
          </a:prstGeom>
          <a:gradFill>
            <a:gsLst>
              <a:gs pos="0">
                <a:srgbClr val="B4D4A5"/>
              </a:gs>
              <a:gs pos="50000">
                <a:srgbClr val="A8CD97"/>
              </a:gs>
              <a:gs pos="100000">
                <a:srgbClr val="9BC985"/>
              </a:gs>
            </a:gsLst>
            <a:lin ang="5400000" scaled="0"/>
          </a:gradFill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None/>
            </a:pPr>
            <a:br>
              <a:rPr b="1" lang="en-IN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IN" sz="49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Monitoring Social Media Presence of </a:t>
            </a:r>
            <a:r>
              <a:rPr b="1" i="1" lang="en-IN" sz="49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b="1" lang="en-IN" sz="49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-commerce Brands</a:t>
            </a:r>
            <a:br>
              <a:rPr b="1" lang="en-IN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" name="Google Shape;13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95684" y="2276872"/>
            <a:ext cx="7812528" cy="29523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2023-01-31T10:02:50Z</dcterms:created>
  <dc:creator>Simaran Subhash Pathak</dc:creator>
</cp:coreProperties>
</file>