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8" r:id="rId3"/>
    <p:sldId id="257" r:id="rId4"/>
    <p:sldId id="277" r:id="rId5"/>
    <p:sldId id="259" r:id="rId6"/>
    <p:sldId id="260" r:id="rId7"/>
    <p:sldId id="262" r:id="rId8"/>
    <p:sldId id="261" r:id="rId9"/>
    <p:sldId id="263" r:id="rId10"/>
    <p:sldId id="264" r:id="rId11"/>
    <p:sldId id="265" r:id="rId12"/>
    <p:sldId id="266" r:id="rId13"/>
    <p:sldId id="267" r:id="rId14"/>
    <p:sldId id="268" r:id="rId15"/>
    <p:sldId id="269" r:id="rId16"/>
    <p:sldId id="270" r:id="rId17"/>
    <p:sldId id="271" r:id="rId18"/>
    <p:sldId id="274" r:id="rId19"/>
    <p:sldId id="275" r:id="rId20"/>
    <p:sldId id="273"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92" autoAdjust="0"/>
    <p:restoredTop sz="90909" autoAdjust="0"/>
  </p:normalViewPr>
  <p:slideViewPr>
    <p:cSldViewPr snapToGrid="0">
      <p:cViewPr varScale="1">
        <p:scale>
          <a:sx n="74" d="100"/>
          <a:sy n="74" d="100"/>
        </p:scale>
        <p:origin x="75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A90B40-ADD4-4CC5-87E8-13F298170C0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7B82824F-ED31-483D-82EC-E151F57F40D2}">
      <dgm:prSet phldrT="[Text]"/>
      <dgm:spPr/>
      <dgm:t>
        <a:bodyPr/>
        <a:lstStyle/>
        <a:p>
          <a:r>
            <a:rPr lang="en-IN" dirty="0"/>
            <a:t>For Selling &amp; Generating Leads</a:t>
          </a:r>
        </a:p>
      </dgm:t>
    </dgm:pt>
    <dgm:pt modelId="{334EDD9C-5A68-4D51-9CF2-DBB8F51266A7}" type="parTrans" cxnId="{F6C8A5B1-67DD-459A-BA96-49E7FB8C9293}">
      <dgm:prSet/>
      <dgm:spPr/>
      <dgm:t>
        <a:bodyPr/>
        <a:lstStyle/>
        <a:p>
          <a:endParaRPr lang="en-IN"/>
        </a:p>
      </dgm:t>
    </dgm:pt>
    <dgm:pt modelId="{6FF09C48-4EE7-4186-9BC7-C669B32E04B7}" type="sibTrans" cxnId="{F6C8A5B1-67DD-459A-BA96-49E7FB8C9293}">
      <dgm:prSet/>
      <dgm:spPr/>
      <dgm:t>
        <a:bodyPr/>
        <a:lstStyle/>
        <a:p>
          <a:endParaRPr lang="en-IN"/>
        </a:p>
      </dgm:t>
    </dgm:pt>
    <dgm:pt modelId="{E42ABAAC-DF12-47EA-B01A-9C7E08F1B1F1}">
      <dgm:prSet phldrT="[Text]"/>
      <dgm:spPr/>
      <dgm:t>
        <a:bodyPr/>
        <a:lstStyle/>
        <a:p>
          <a:r>
            <a:rPr lang="en-IN" dirty="0"/>
            <a:t>For Establishing Thought Leadership</a:t>
          </a:r>
        </a:p>
      </dgm:t>
    </dgm:pt>
    <dgm:pt modelId="{9533B057-2DB8-430A-B7C8-DDA9631BE568}" type="parTrans" cxnId="{62CD5F02-7D79-4725-A947-C84DAEE22FFF}">
      <dgm:prSet/>
      <dgm:spPr/>
      <dgm:t>
        <a:bodyPr/>
        <a:lstStyle/>
        <a:p>
          <a:endParaRPr lang="en-IN"/>
        </a:p>
      </dgm:t>
    </dgm:pt>
    <dgm:pt modelId="{B20A01C9-B27C-4316-BED0-FF6918DFBFA5}" type="sibTrans" cxnId="{62CD5F02-7D79-4725-A947-C84DAEE22FFF}">
      <dgm:prSet/>
      <dgm:spPr/>
      <dgm:t>
        <a:bodyPr/>
        <a:lstStyle/>
        <a:p>
          <a:endParaRPr lang="en-IN"/>
        </a:p>
      </dgm:t>
    </dgm:pt>
    <dgm:pt modelId="{C59138C6-6669-46A2-8480-B96E237C0E6B}">
      <dgm:prSet phldrT="[Text]"/>
      <dgm:spPr/>
      <dgm:t>
        <a:bodyPr/>
        <a:lstStyle/>
        <a:p>
          <a:r>
            <a:rPr lang="en-IN" dirty="0"/>
            <a:t>For Attracting New Business Opportunities</a:t>
          </a:r>
        </a:p>
      </dgm:t>
    </dgm:pt>
    <dgm:pt modelId="{B5171524-F603-4CEF-BCD7-9F4B76CF1189}" type="parTrans" cxnId="{B23281C0-2F38-49BC-9997-BD5C567B8C54}">
      <dgm:prSet/>
      <dgm:spPr/>
      <dgm:t>
        <a:bodyPr/>
        <a:lstStyle/>
        <a:p>
          <a:endParaRPr lang="en-IN"/>
        </a:p>
      </dgm:t>
    </dgm:pt>
    <dgm:pt modelId="{4F790377-3F2B-4ADC-B6A4-BCE298C50D20}" type="sibTrans" cxnId="{B23281C0-2F38-49BC-9997-BD5C567B8C54}">
      <dgm:prSet/>
      <dgm:spPr/>
      <dgm:t>
        <a:bodyPr/>
        <a:lstStyle/>
        <a:p>
          <a:endParaRPr lang="en-IN"/>
        </a:p>
      </dgm:t>
    </dgm:pt>
    <dgm:pt modelId="{08C0E6B7-79F0-4112-BA22-FB86D6AE53F0}">
      <dgm:prSet phldrT="[Text]"/>
      <dgm:spPr/>
      <dgm:t>
        <a:bodyPr/>
        <a:lstStyle/>
        <a:p>
          <a:r>
            <a:rPr lang="en-IN" dirty="0"/>
            <a:t>For Networking</a:t>
          </a:r>
        </a:p>
      </dgm:t>
    </dgm:pt>
    <dgm:pt modelId="{12C26481-53F1-4B62-A749-2D5551EB2A54}" type="parTrans" cxnId="{5213FB5C-D07F-4827-B2C1-FDC12C4DCC66}">
      <dgm:prSet/>
      <dgm:spPr/>
      <dgm:t>
        <a:bodyPr/>
        <a:lstStyle/>
        <a:p>
          <a:endParaRPr lang="en-IN"/>
        </a:p>
      </dgm:t>
    </dgm:pt>
    <dgm:pt modelId="{3887439C-B347-458C-9A1A-5037B2D282EB}" type="sibTrans" cxnId="{5213FB5C-D07F-4827-B2C1-FDC12C4DCC66}">
      <dgm:prSet/>
      <dgm:spPr/>
      <dgm:t>
        <a:bodyPr/>
        <a:lstStyle/>
        <a:p>
          <a:endParaRPr lang="en-IN"/>
        </a:p>
      </dgm:t>
    </dgm:pt>
    <dgm:pt modelId="{2432DE1A-5649-4D79-BCB6-90B45F0E466D}" type="pres">
      <dgm:prSet presAssocID="{08A90B40-ADD4-4CC5-87E8-13F298170C0C}" presName="diagram" presStyleCnt="0">
        <dgm:presLayoutVars>
          <dgm:dir/>
          <dgm:resizeHandles val="exact"/>
        </dgm:presLayoutVars>
      </dgm:prSet>
      <dgm:spPr/>
    </dgm:pt>
    <dgm:pt modelId="{8EB64B71-8ECD-41B6-BA1F-30851D5424B6}" type="pres">
      <dgm:prSet presAssocID="{7B82824F-ED31-483D-82EC-E151F57F40D2}" presName="node" presStyleLbl="node1" presStyleIdx="0" presStyleCnt="4">
        <dgm:presLayoutVars>
          <dgm:bulletEnabled val="1"/>
        </dgm:presLayoutVars>
      </dgm:prSet>
      <dgm:spPr/>
    </dgm:pt>
    <dgm:pt modelId="{C9A755D1-3A29-4575-AE4E-4B3511623B73}" type="pres">
      <dgm:prSet presAssocID="{6FF09C48-4EE7-4186-9BC7-C669B32E04B7}" presName="sibTrans" presStyleCnt="0"/>
      <dgm:spPr/>
    </dgm:pt>
    <dgm:pt modelId="{486F0430-645A-46AA-A91E-23B8BE8ADA0C}" type="pres">
      <dgm:prSet presAssocID="{E42ABAAC-DF12-47EA-B01A-9C7E08F1B1F1}" presName="node" presStyleLbl="node1" presStyleIdx="1" presStyleCnt="4">
        <dgm:presLayoutVars>
          <dgm:bulletEnabled val="1"/>
        </dgm:presLayoutVars>
      </dgm:prSet>
      <dgm:spPr/>
    </dgm:pt>
    <dgm:pt modelId="{AFCE2898-867C-4170-AED7-082DC1598023}" type="pres">
      <dgm:prSet presAssocID="{B20A01C9-B27C-4316-BED0-FF6918DFBFA5}" presName="sibTrans" presStyleCnt="0"/>
      <dgm:spPr/>
    </dgm:pt>
    <dgm:pt modelId="{6AD927B4-6AD3-4272-9589-34553D62441A}" type="pres">
      <dgm:prSet presAssocID="{C59138C6-6669-46A2-8480-B96E237C0E6B}" presName="node" presStyleLbl="node1" presStyleIdx="2" presStyleCnt="4">
        <dgm:presLayoutVars>
          <dgm:bulletEnabled val="1"/>
        </dgm:presLayoutVars>
      </dgm:prSet>
      <dgm:spPr/>
    </dgm:pt>
    <dgm:pt modelId="{4840905B-96E2-4AA6-9125-DDCAD4BD4561}" type="pres">
      <dgm:prSet presAssocID="{4F790377-3F2B-4ADC-B6A4-BCE298C50D20}" presName="sibTrans" presStyleCnt="0"/>
      <dgm:spPr/>
    </dgm:pt>
    <dgm:pt modelId="{614D5F0C-2C9D-4EF8-9E04-6D985C9CB2A7}" type="pres">
      <dgm:prSet presAssocID="{08C0E6B7-79F0-4112-BA22-FB86D6AE53F0}" presName="node" presStyleLbl="node1" presStyleIdx="3" presStyleCnt="4">
        <dgm:presLayoutVars>
          <dgm:bulletEnabled val="1"/>
        </dgm:presLayoutVars>
      </dgm:prSet>
      <dgm:spPr/>
    </dgm:pt>
  </dgm:ptLst>
  <dgm:cxnLst>
    <dgm:cxn modelId="{62CD5F02-7D79-4725-A947-C84DAEE22FFF}" srcId="{08A90B40-ADD4-4CC5-87E8-13F298170C0C}" destId="{E42ABAAC-DF12-47EA-B01A-9C7E08F1B1F1}" srcOrd="1" destOrd="0" parTransId="{9533B057-2DB8-430A-B7C8-DDA9631BE568}" sibTransId="{B20A01C9-B27C-4316-BED0-FF6918DFBFA5}"/>
    <dgm:cxn modelId="{A0711403-B70A-4C74-BA95-A2EF6453AF7E}" type="presOf" srcId="{E42ABAAC-DF12-47EA-B01A-9C7E08F1B1F1}" destId="{486F0430-645A-46AA-A91E-23B8BE8ADA0C}" srcOrd="0" destOrd="0" presId="urn:microsoft.com/office/officeart/2005/8/layout/default"/>
    <dgm:cxn modelId="{5213FB5C-D07F-4827-B2C1-FDC12C4DCC66}" srcId="{08A90B40-ADD4-4CC5-87E8-13F298170C0C}" destId="{08C0E6B7-79F0-4112-BA22-FB86D6AE53F0}" srcOrd="3" destOrd="0" parTransId="{12C26481-53F1-4B62-A749-2D5551EB2A54}" sibTransId="{3887439C-B347-458C-9A1A-5037B2D282EB}"/>
    <dgm:cxn modelId="{E29A086C-168D-428A-BA79-145FED30A520}" type="presOf" srcId="{08C0E6B7-79F0-4112-BA22-FB86D6AE53F0}" destId="{614D5F0C-2C9D-4EF8-9E04-6D985C9CB2A7}" srcOrd="0" destOrd="0" presId="urn:microsoft.com/office/officeart/2005/8/layout/default"/>
    <dgm:cxn modelId="{AEF336A7-3318-4CA8-A9C6-575D8449FEB8}" type="presOf" srcId="{C59138C6-6669-46A2-8480-B96E237C0E6B}" destId="{6AD927B4-6AD3-4272-9589-34553D62441A}" srcOrd="0" destOrd="0" presId="urn:microsoft.com/office/officeart/2005/8/layout/default"/>
    <dgm:cxn modelId="{F6C8A5B1-67DD-459A-BA96-49E7FB8C9293}" srcId="{08A90B40-ADD4-4CC5-87E8-13F298170C0C}" destId="{7B82824F-ED31-483D-82EC-E151F57F40D2}" srcOrd="0" destOrd="0" parTransId="{334EDD9C-5A68-4D51-9CF2-DBB8F51266A7}" sibTransId="{6FF09C48-4EE7-4186-9BC7-C669B32E04B7}"/>
    <dgm:cxn modelId="{B95B07B9-AFA9-47D6-BA61-73C7E3E22B41}" type="presOf" srcId="{7B82824F-ED31-483D-82EC-E151F57F40D2}" destId="{8EB64B71-8ECD-41B6-BA1F-30851D5424B6}" srcOrd="0" destOrd="0" presId="urn:microsoft.com/office/officeart/2005/8/layout/default"/>
    <dgm:cxn modelId="{B23281C0-2F38-49BC-9997-BD5C567B8C54}" srcId="{08A90B40-ADD4-4CC5-87E8-13F298170C0C}" destId="{C59138C6-6669-46A2-8480-B96E237C0E6B}" srcOrd="2" destOrd="0" parTransId="{B5171524-F603-4CEF-BCD7-9F4B76CF1189}" sibTransId="{4F790377-3F2B-4ADC-B6A4-BCE298C50D20}"/>
    <dgm:cxn modelId="{D95059F0-9D7A-4D0A-97DB-18AE9975AC76}" type="presOf" srcId="{08A90B40-ADD4-4CC5-87E8-13F298170C0C}" destId="{2432DE1A-5649-4D79-BCB6-90B45F0E466D}" srcOrd="0" destOrd="0" presId="urn:microsoft.com/office/officeart/2005/8/layout/default"/>
    <dgm:cxn modelId="{D17CA779-974C-4065-94E6-FD486F7794B9}" type="presParOf" srcId="{2432DE1A-5649-4D79-BCB6-90B45F0E466D}" destId="{8EB64B71-8ECD-41B6-BA1F-30851D5424B6}" srcOrd="0" destOrd="0" presId="urn:microsoft.com/office/officeart/2005/8/layout/default"/>
    <dgm:cxn modelId="{B2010B83-555D-4D5B-A134-8E51E2F2E9DB}" type="presParOf" srcId="{2432DE1A-5649-4D79-BCB6-90B45F0E466D}" destId="{C9A755D1-3A29-4575-AE4E-4B3511623B73}" srcOrd="1" destOrd="0" presId="urn:microsoft.com/office/officeart/2005/8/layout/default"/>
    <dgm:cxn modelId="{3D9E6D25-C589-4906-80EF-6E6C361E5455}" type="presParOf" srcId="{2432DE1A-5649-4D79-BCB6-90B45F0E466D}" destId="{486F0430-645A-46AA-A91E-23B8BE8ADA0C}" srcOrd="2" destOrd="0" presId="urn:microsoft.com/office/officeart/2005/8/layout/default"/>
    <dgm:cxn modelId="{133214C9-1116-405B-9479-A92FCE15E8C8}" type="presParOf" srcId="{2432DE1A-5649-4D79-BCB6-90B45F0E466D}" destId="{AFCE2898-867C-4170-AED7-082DC1598023}" srcOrd="3" destOrd="0" presId="urn:microsoft.com/office/officeart/2005/8/layout/default"/>
    <dgm:cxn modelId="{526EBFE9-566E-429A-A3E7-E1CD976EC557}" type="presParOf" srcId="{2432DE1A-5649-4D79-BCB6-90B45F0E466D}" destId="{6AD927B4-6AD3-4272-9589-34553D62441A}" srcOrd="4" destOrd="0" presId="urn:microsoft.com/office/officeart/2005/8/layout/default"/>
    <dgm:cxn modelId="{CC264AEF-9C2C-43F0-8114-7E905B21E846}" type="presParOf" srcId="{2432DE1A-5649-4D79-BCB6-90B45F0E466D}" destId="{4840905B-96E2-4AA6-9125-DDCAD4BD4561}" srcOrd="5" destOrd="0" presId="urn:microsoft.com/office/officeart/2005/8/layout/default"/>
    <dgm:cxn modelId="{3EF7B09B-23B4-4E0C-8684-F298B0F55405}" type="presParOf" srcId="{2432DE1A-5649-4D79-BCB6-90B45F0E466D}" destId="{614D5F0C-2C9D-4EF8-9E04-6D985C9CB2A7}"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DB5E98-7083-40BA-A399-949BF564ADA5}" type="doc">
      <dgm:prSet loTypeId="urn:diagrams.loki3.com/VaryingWidthList" loCatId="list" qsTypeId="urn:microsoft.com/office/officeart/2005/8/quickstyle/simple1" qsCatId="simple" csTypeId="urn:microsoft.com/office/officeart/2005/8/colors/accent1_2" csCatId="accent1" phldr="1"/>
      <dgm:spPr/>
    </dgm:pt>
    <dgm:pt modelId="{FFDA1F37-DD88-452D-9A99-D6A512F3CF9D}">
      <dgm:prSet phldrT="[Text]" custT="1"/>
      <dgm:spPr/>
      <dgm:t>
        <a:bodyPr/>
        <a:lstStyle/>
        <a:p>
          <a:r>
            <a:rPr lang="en-IN" sz="2400" dirty="0">
              <a:latin typeface="Times New Roman" panose="02020603050405020304" pitchFamily="18" charset="0"/>
              <a:cs typeface="Times New Roman" panose="02020603050405020304" pitchFamily="18" charset="0"/>
            </a:rPr>
            <a:t>Getting started with Campaign Manager</a:t>
          </a:r>
        </a:p>
      </dgm:t>
    </dgm:pt>
    <dgm:pt modelId="{7D4DEE4E-FFDA-4E56-B0C9-2BF11AD03748}" type="parTrans" cxnId="{EA3CCFAD-FD79-4F0E-ADB7-3187A579CC6E}">
      <dgm:prSet/>
      <dgm:spPr/>
      <dgm:t>
        <a:bodyPr/>
        <a:lstStyle/>
        <a:p>
          <a:endParaRPr lang="en-IN"/>
        </a:p>
      </dgm:t>
    </dgm:pt>
    <dgm:pt modelId="{BFD22212-917A-4E9E-9FF4-2D322D83D511}" type="sibTrans" cxnId="{EA3CCFAD-FD79-4F0E-ADB7-3187A579CC6E}">
      <dgm:prSet/>
      <dgm:spPr/>
      <dgm:t>
        <a:bodyPr/>
        <a:lstStyle/>
        <a:p>
          <a:endParaRPr lang="en-IN"/>
        </a:p>
      </dgm:t>
    </dgm:pt>
    <dgm:pt modelId="{B45E47C3-CB1E-4069-902C-9A4765D390FA}">
      <dgm:prSet phldrT="[Text]" custT="1"/>
      <dgm:spPr/>
      <dgm:t>
        <a:bodyPr/>
        <a:lstStyle/>
        <a:p>
          <a:r>
            <a:rPr lang="en-IN" sz="2400" dirty="0">
              <a:latin typeface="Times New Roman" panose="02020603050405020304" pitchFamily="18" charset="0"/>
              <a:cs typeface="Times New Roman" panose="02020603050405020304" pitchFamily="18" charset="0"/>
            </a:rPr>
            <a:t>Choose your LinkedIn Ad Format</a:t>
          </a:r>
        </a:p>
      </dgm:t>
    </dgm:pt>
    <dgm:pt modelId="{09838F18-4CBD-4B7B-8590-FB6A996B3F18}" type="parTrans" cxnId="{78868FF4-55DE-4D46-8F10-556225677DE5}">
      <dgm:prSet/>
      <dgm:spPr/>
      <dgm:t>
        <a:bodyPr/>
        <a:lstStyle/>
        <a:p>
          <a:endParaRPr lang="en-IN"/>
        </a:p>
      </dgm:t>
    </dgm:pt>
    <dgm:pt modelId="{8FB6DBF5-BF07-4BCB-A2FF-362267F33706}" type="sibTrans" cxnId="{78868FF4-55DE-4D46-8F10-556225677DE5}">
      <dgm:prSet/>
      <dgm:spPr/>
      <dgm:t>
        <a:bodyPr/>
        <a:lstStyle/>
        <a:p>
          <a:endParaRPr lang="en-IN"/>
        </a:p>
      </dgm:t>
    </dgm:pt>
    <dgm:pt modelId="{ABF267BB-2E63-414B-9E7B-5B9645EC0D68}">
      <dgm:prSet phldrT="[Text]" custT="1"/>
      <dgm:spPr/>
      <dgm:t>
        <a:bodyPr/>
        <a:lstStyle/>
        <a:p>
          <a:r>
            <a:rPr lang="en-IN" sz="2400" dirty="0">
              <a:latin typeface="Times New Roman" panose="02020603050405020304" pitchFamily="18" charset="0"/>
              <a:cs typeface="Times New Roman" panose="02020603050405020304" pitchFamily="18" charset="0"/>
            </a:rPr>
            <a:t>Create an Ad</a:t>
          </a:r>
        </a:p>
      </dgm:t>
    </dgm:pt>
    <dgm:pt modelId="{EA8EEBE9-F633-4DEB-810C-573EDD7A21FC}" type="parTrans" cxnId="{A5409F78-3989-4B58-ACB7-C51875D3644E}">
      <dgm:prSet/>
      <dgm:spPr/>
      <dgm:t>
        <a:bodyPr/>
        <a:lstStyle/>
        <a:p>
          <a:endParaRPr lang="en-IN"/>
        </a:p>
      </dgm:t>
    </dgm:pt>
    <dgm:pt modelId="{49CE9ADA-68E5-48C3-B19A-3F908C123738}" type="sibTrans" cxnId="{A5409F78-3989-4B58-ACB7-C51875D3644E}">
      <dgm:prSet/>
      <dgm:spPr/>
      <dgm:t>
        <a:bodyPr/>
        <a:lstStyle/>
        <a:p>
          <a:endParaRPr lang="en-IN"/>
        </a:p>
      </dgm:t>
    </dgm:pt>
    <dgm:pt modelId="{F48AF2D2-919A-438C-A9F9-46A637E73546}" type="pres">
      <dgm:prSet presAssocID="{40DB5E98-7083-40BA-A399-949BF564ADA5}" presName="Name0" presStyleCnt="0">
        <dgm:presLayoutVars>
          <dgm:resizeHandles/>
        </dgm:presLayoutVars>
      </dgm:prSet>
      <dgm:spPr/>
    </dgm:pt>
    <dgm:pt modelId="{FF165AD1-BBAD-4688-A2AB-79B2F9AB8A57}" type="pres">
      <dgm:prSet presAssocID="{FFDA1F37-DD88-452D-9A99-D6A512F3CF9D}" presName="text" presStyleLbl="node1" presStyleIdx="0" presStyleCnt="3" custScaleX="139572" custLinFactNeighborX="-73494" custLinFactNeighborY="7108">
        <dgm:presLayoutVars>
          <dgm:bulletEnabled val="1"/>
        </dgm:presLayoutVars>
      </dgm:prSet>
      <dgm:spPr/>
    </dgm:pt>
    <dgm:pt modelId="{D1B480CD-1C14-40B3-AE25-3D113870F8B0}" type="pres">
      <dgm:prSet presAssocID="{BFD22212-917A-4E9E-9FF4-2D322D83D511}" presName="space" presStyleCnt="0"/>
      <dgm:spPr/>
    </dgm:pt>
    <dgm:pt modelId="{197ED7B4-8FAB-4F42-B525-22D7A6361A72}" type="pres">
      <dgm:prSet presAssocID="{B45E47C3-CB1E-4069-902C-9A4765D390FA}" presName="text" presStyleLbl="node1" presStyleIdx="1" presStyleCnt="3" custScaleX="147342" custLinFactNeighborX="52779">
        <dgm:presLayoutVars>
          <dgm:bulletEnabled val="1"/>
        </dgm:presLayoutVars>
      </dgm:prSet>
      <dgm:spPr/>
    </dgm:pt>
    <dgm:pt modelId="{F76B5D1C-9730-4F14-898C-6E3E6A5F6E0B}" type="pres">
      <dgm:prSet presAssocID="{8FB6DBF5-BF07-4BCB-A2FF-362267F33706}" presName="space" presStyleCnt="0"/>
      <dgm:spPr/>
    </dgm:pt>
    <dgm:pt modelId="{378FC296-8EE3-41A5-B1B3-E2CE52BF70FA}" type="pres">
      <dgm:prSet presAssocID="{ABF267BB-2E63-414B-9E7B-5B9645EC0D68}" presName="text" presStyleLbl="node1" presStyleIdx="2" presStyleCnt="3" custScaleX="195241" custLinFactNeighborX="-82602" custLinFactNeighborY="3031">
        <dgm:presLayoutVars>
          <dgm:bulletEnabled val="1"/>
        </dgm:presLayoutVars>
      </dgm:prSet>
      <dgm:spPr/>
    </dgm:pt>
  </dgm:ptLst>
  <dgm:cxnLst>
    <dgm:cxn modelId="{6475BB64-F20F-4FB1-99A7-E16C34C83391}" type="presOf" srcId="{FFDA1F37-DD88-452D-9A99-D6A512F3CF9D}" destId="{FF165AD1-BBAD-4688-A2AB-79B2F9AB8A57}" srcOrd="0" destOrd="0" presId="urn:diagrams.loki3.com/VaryingWidthList"/>
    <dgm:cxn modelId="{A5409F78-3989-4B58-ACB7-C51875D3644E}" srcId="{40DB5E98-7083-40BA-A399-949BF564ADA5}" destId="{ABF267BB-2E63-414B-9E7B-5B9645EC0D68}" srcOrd="2" destOrd="0" parTransId="{EA8EEBE9-F633-4DEB-810C-573EDD7A21FC}" sibTransId="{49CE9ADA-68E5-48C3-B19A-3F908C123738}"/>
    <dgm:cxn modelId="{301DE35A-D94F-4DCE-AB3B-2FBC9D39B735}" type="presOf" srcId="{ABF267BB-2E63-414B-9E7B-5B9645EC0D68}" destId="{378FC296-8EE3-41A5-B1B3-E2CE52BF70FA}" srcOrd="0" destOrd="0" presId="urn:diagrams.loki3.com/VaryingWidthList"/>
    <dgm:cxn modelId="{EA3CCFAD-FD79-4F0E-ADB7-3187A579CC6E}" srcId="{40DB5E98-7083-40BA-A399-949BF564ADA5}" destId="{FFDA1F37-DD88-452D-9A99-D6A512F3CF9D}" srcOrd="0" destOrd="0" parTransId="{7D4DEE4E-FFDA-4E56-B0C9-2BF11AD03748}" sibTransId="{BFD22212-917A-4E9E-9FF4-2D322D83D511}"/>
    <dgm:cxn modelId="{01520BE1-4520-45BF-ADFB-2786274E99B2}" type="presOf" srcId="{40DB5E98-7083-40BA-A399-949BF564ADA5}" destId="{F48AF2D2-919A-438C-A9F9-46A637E73546}" srcOrd="0" destOrd="0" presId="urn:diagrams.loki3.com/VaryingWidthList"/>
    <dgm:cxn modelId="{78868FF4-55DE-4D46-8F10-556225677DE5}" srcId="{40DB5E98-7083-40BA-A399-949BF564ADA5}" destId="{B45E47C3-CB1E-4069-902C-9A4765D390FA}" srcOrd="1" destOrd="0" parTransId="{09838F18-4CBD-4B7B-8590-FB6A996B3F18}" sibTransId="{8FB6DBF5-BF07-4BCB-A2FF-362267F33706}"/>
    <dgm:cxn modelId="{EE0BB9FD-C835-4E83-B624-45CD7277674A}" type="presOf" srcId="{B45E47C3-CB1E-4069-902C-9A4765D390FA}" destId="{197ED7B4-8FAB-4F42-B525-22D7A6361A72}" srcOrd="0" destOrd="0" presId="urn:diagrams.loki3.com/VaryingWidthList"/>
    <dgm:cxn modelId="{064D332F-2D89-406E-A45C-91AFD4AE50E4}" type="presParOf" srcId="{F48AF2D2-919A-438C-A9F9-46A637E73546}" destId="{FF165AD1-BBAD-4688-A2AB-79B2F9AB8A57}" srcOrd="0" destOrd="0" presId="urn:diagrams.loki3.com/VaryingWidthList"/>
    <dgm:cxn modelId="{FEA647F7-B467-48B3-A9F7-E0E3CD6025B1}" type="presParOf" srcId="{F48AF2D2-919A-438C-A9F9-46A637E73546}" destId="{D1B480CD-1C14-40B3-AE25-3D113870F8B0}" srcOrd="1" destOrd="0" presId="urn:diagrams.loki3.com/VaryingWidthList"/>
    <dgm:cxn modelId="{A01AB23E-84C1-4328-A6ED-D98FD370768B}" type="presParOf" srcId="{F48AF2D2-919A-438C-A9F9-46A637E73546}" destId="{197ED7B4-8FAB-4F42-B525-22D7A6361A72}" srcOrd="2" destOrd="0" presId="urn:diagrams.loki3.com/VaryingWidthList"/>
    <dgm:cxn modelId="{3017CAA5-B23C-408E-AC42-33C85C9A1E62}" type="presParOf" srcId="{F48AF2D2-919A-438C-A9F9-46A637E73546}" destId="{F76B5D1C-9730-4F14-898C-6E3E6A5F6E0B}" srcOrd="3" destOrd="0" presId="urn:diagrams.loki3.com/VaryingWidthList"/>
    <dgm:cxn modelId="{9B670790-C756-4731-BE5C-790E1C80396C}" type="presParOf" srcId="{F48AF2D2-919A-438C-A9F9-46A637E73546}" destId="{378FC296-8EE3-41A5-B1B3-E2CE52BF70FA}" srcOrd="4"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DB5E98-7083-40BA-A399-949BF564ADA5}" type="doc">
      <dgm:prSet loTypeId="urn:diagrams.loki3.com/VaryingWidthList" loCatId="list" qsTypeId="urn:microsoft.com/office/officeart/2005/8/quickstyle/simple1" qsCatId="simple" csTypeId="urn:microsoft.com/office/officeart/2005/8/colors/accent1_2" csCatId="accent1" phldr="1"/>
      <dgm:spPr/>
    </dgm:pt>
    <dgm:pt modelId="{FFDA1F37-DD88-452D-9A99-D6A512F3CF9D}">
      <dgm:prSet phldrT="[Text]" custT="1"/>
      <dgm:spPr/>
      <dgm:t>
        <a:bodyPr/>
        <a:lstStyle/>
        <a:p>
          <a:r>
            <a:rPr lang="en-IN" sz="2400" dirty="0">
              <a:latin typeface="Times New Roman" panose="02020603050405020304" pitchFamily="18" charset="0"/>
              <a:cs typeface="Times New Roman" panose="02020603050405020304" pitchFamily="18" charset="0"/>
            </a:rPr>
            <a:t>Target your Ads</a:t>
          </a:r>
        </a:p>
      </dgm:t>
    </dgm:pt>
    <dgm:pt modelId="{7D4DEE4E-FFDA-4E56-B0C9-2BF11AD03748}" type="parTrans" cxnId="{EA3CCFAD-FD79-4F0E-ADB7-3187A579CC6E}">
      <dgm:prSet/>
      <dgm:spPr/>
      <dgm:t>
        <a:bodyPr/>
        <a:lstStyle/>
        <a:p>
          <a:endParaRPr lang="en-IN"/>
        </a:p>
      </dgm:t>
    </dgm:pt>
    <dgm:pt modelId="{BFD22212-917A-4E9E-9FF4-2D322D83D511}" type="sibTrans" cxnId="{EA3CCFAD-FD79-4F0E-ADB7-3187A579CC6E}">
      <dgm:prSet/>
      <dgm:spPr/>
      <dgm:t>
        <a:bodyPr/>
        <a:lstStyle/>
        <a:p>
          <a:endParaRPr lang="en-IN"/>
        </a:p>
      </dgm:t>
    </dgm:pt>
    <dgm:pt modelId="{B45E47C3-CB1E-4069-902C-9A4765D390FA}">
      <dgm:prSet phldrT="[Text]" custT="1"/>
      <dgm:spPr/>
      <dgm:t>
        <a:bodyPr/>
        <a:lstStyle/>
        <a:p>
          <a:r>
            <a:rPr lang="en-IN" sz="2400" dirty="0">
              <a:latin typeface="Times New Roman" panose="02020603050405020304" pitchFamily="18" charset="0"/>
              <a:cs typeface="Times New Roman" panose="02020603050405020304" pitchFamily="18" charset="0"/>
            </a:rPr>
            <a:t>Set your budget &amp; schedule</a:t>
          </a:r>
        </a:p>
      </dgm:t>
    </dgm:pt>
    <dgm:pt modelId="{09838F18-4CBD-4B7B-8590-FB6A996B3F18}" type="parTrans" cxnId="{78868FF4-55DE-4D46-8F10-556225677DE5}">
      <dgm:prSet/>
      <dgm:spPr/>
      <dgm:t>
        <a:bodyPr/>
        <a:lstStyle/>
        <a:p>
          <a:endParaRPr lang="en-IN"/>
        </a:p>
      </dgm:t>
    </dgm:pt>
    <dgm:pt modelId="{8FB6DBF5-BF07-4BCB-A2FF-362267F33706}" type="sibTrans" cxnId="{78868FF4-55DE-4D46-8F10-556225677DE5}">
      <dgm:prSet/>
      <dgm:spPr/>
      <dgm:t>
        <a:bodyPr/>
        <a:lstStyle/>
        <a:p>
          <a:endParaRPr lang="en-IN"/>
        </a:p>
      </dgm:t>
    </dgm:pt>
    <dgm:pt modelId="{ABF267BB-2E63-414B-9E7B-5B9645EC0D68}">
      <dgm:prSet phldrT="[Text]" custT="1"/>
      <dgm:spPr/>
      <dgm:t>
        <a:bodyPr/>
        <a:lstStyle/>
        <a:p>
          <a:r>
            <a:rPr lang="en-IN" sz="2400" dirty="0">
              <a:latin typeface="Times New Roman" panose="02020603050405020304" pitchFamily="18" charset="0"/>
              <a:cs typeface="Times New Roman" panose="02020603050405020304" pitchFamily="18" charset="0"/>
            </a:rPr>
            <a:t>Measure and refine your Campaign</a:t>
          </a:r>
        </a:p>
      </dgm:t>
    </dgm:pt>
    <dgm:pt modelId="{EA8EEBE9-F633-4DEB-810C-573EDD7A21FC}" type="parTrans" cxnId="{A5409F78-3989-4B58-ACB7-C51875D3644E}">
      <dgm:prSet/>
      <dgm:spPr/>
      <dgm:t>
        <a:bodyPr/>
        <a:lstStyle/>
        <a:p>
          <a:endParaRPr lang="en-IN"/>
        </a:p>
      </dgm:t>
    </dgm:pt>
    <dgm:pt modelId="{49CE9ADA-68E5-48C3-B19A-3F908C123738}" type="sibTrans" cxnId="{A5409F78-3989-4B58-ACB7-C51875D3644E}">
      <dgm:prSet/>
      <dgm:spPr/>
      <dgm:t>
        <a:bodyPr/>
        <a:lstStyle/>
        <a:p>
          <a:endParaRPr lang="en-IN"/>
        </a:p>
      </dgm:t>
    </dgm:pt>
    <dgm:pt modelId="{F48AF2D2-919A-438C-A9F9-46A637E73546}" type="pres">
      <dgm:prSet presAssocID="{40DB5E98-7083-40BA-A399-949BF564ADA5}" presName="Name0" presStyleCnt="0">
        <dgm:presLayoutVars>
          <dgm:resizeHandles/>
        </dgm:presLayoutVars>
      </dgm:prSet>
      <dgm:spPr/>
    </dgm:pt>
    <dgm:pt modelId="{FF165AD1-BBAD-4688-A2AB-79B2F9AB8A57}" type="pres">
      <dgm:prSet presAssocID="{FFDA1F37-DD88-452D-9A99-D6A512F3CF9D}" presName="text" presStyleLbl="node1" presStyleIdx="0" presStyleCnt="3" custScaleX="186267">
        <dgm:presLayoutVars>
          <dgm:bulletEnabled val="1"/>
        </dgm:presLayoutVars>
      </dgm:prSet>
      <dgm:spPr/>
    </dgm:pt>
    <dgm:pt modelId="{D1B480CD-1C14-40B3-AE25-3D113870F8B0}" type="pres">
      <dgm:prSet presAssocID="{BFD22212-917A-4E9E-9FF4-2D322D83D511}" presName="space" presStyleCnt="0"/>
      <dgm:spPr/>
    </dgm:pt>
    <dgm:pt modelId="{197ED7B4-8FAB-4F42-B525-22D7A6361A72}" type="pres">
      <dgm:prSet presAssocID="{B45E47C3-CB1E-4069-902C-9A4765D390FA}" presName="text" presStyleLbl="node1" presStyleIdx="1" presStyleCnt="3" custScaleX="142902" custLinFactX="-6015" custLinFactNeighborX="-100000">
        <dgm:presLayoutVars>
          <dgm:bulletEnabled val="1"/>
        </dgm:presLayoutVars>
      </dgm:prSet>
      <dgm:spPr/>
    </dgm:pt>
    <dgm:pt modelId="{F76B5D1C-9730-4F14-898C-6E3E6A5F6E0B}" type="pres">
      <dgm:prSet presAssocID="{8FB6DBF5-BF07-4BCB-A2FF-362267F33706}" presName="space" presStyleCnt="0"/>
      <dgm:spPr/>
    </dgm:pt>
    <dgm:pt modelId="{378FC296-8EE3-41A5-B1B3-E2CE52BF70FA}" type="pres">
      <dgm:prSet presAssocID="{ABF267BB-2E63-414B-9E7B-5B9645EC0D68}" presName="text" presStyleLbl="node1" presStyleIdx="2" presStyleCnt="3" custScaleX="118186">
        <dgm:presLayoutVars>
          <dgm:bulletEnabled val="1"/>
        </dgm:presLayoutVars>
      </dgm:prSet>
      <dgm:spPr/>
    </dgm:pt>
  </dgm:ptLst>
  <dgm:cxnLst>
    <dgm:cxn modelId="{6475BB64-F20F-4FB1-99A7-E16C34C83391}" type="presOf" srcId="{FFDA1F37-DD88-452D-9A99-D6A512F3CF9D}" destId="{FF165AD1-BBAD-4688-A2AB-79B2F9AB8A57}" srcOrd="0" destOrd="0" presId="urn:diagrams.loki3.com/VaryingWidthList"/>
    <dgm:cxn modelId="{A5409F78-3989-4B58-ACB7-C51875D3644E}" srcId="{40DB5E98-7083-40BA-A399-949BF564ADA5}" destId="{ABF267BB-2E63-414B-9E7B-5B9645EC0D68}" srcOrd="2" destOrd="0" parTransId="{EA8EEBE9-F633-4DEB-810C-573EDD7A21FC}" sibTransId="{49CE9ADA-68E5-48C3-B19A-3F908C123738}"/>
    <dgm:cxn modelId="{301DE35A-D94F-4DCE-AB3B-2FBC9D39B735}" type="presOf" srcId="{ABF267BB-2E63-414B-9E7B-5B9645EC0D68}" destId="{378FC296-8EE3-41A5-B1B3-E2CE52BF70FA}" srcOrd="0" destOrd="0" presId="urn:diagrams.loki3.com/VaryingWidthList"/>
    <dgm:cxn modelId="{EA3CCFAD-FD79-4F0E-ADB7-3187A579CC6E}" srcId="{40DB5E98-7083-40BA-A399-949BF564ADA5}" destId="{FFDA1F37-DD88-452D-9A99-D6A512F3CF9D}" srcOrd="0" destOrd="0" parTransId="{7D4DEE4E-FFDA-4E56-B0C9-2BF11AD03748}" sibTransId="{BFD22212-917A-4E9E-9FF4-2D322D83D511}"/>
    <dgm:cxn modelId="{01520BE1-4520-45BF-ADFB-2786274E99B2}" type="presOf" srcId="{40DB5E98-7083-40BA-A399-949BF564ADA5}" destId="{F48AF2D2-919A-438C-A9F9-46A637E73546}" srcOrd="0" destOrd="0" presId="urn:diagrams.loki3.com/VaryingWidthList"/>
    <dgm:cxn modelId="{78868FF4-55DE-4D46-8F10-556225677DE5}" srcId="{40DB5E98-7083-40BA-A399-949BF564ADA5}" destId="{B45E47C3-CB1E-4069-902C-9A4765D390FA}" srcOrd="1" destOrd="0" parTransId="{09838F18-4CBD-4B7B-8590-FB6A996B3F18}" sibTransId="{8FB6DBF5-BF07-4BCB-A2FF-362267F33706}"/>
    <dgm:cxn modelId="{EE0BB9FD-C835-4E83-B624-45CD7277674A}" type="presOf" srcId="{B45E47C3-CB1E-4069-902C-9A4765D390FA}" destId="{197ED7B4-8FAB-4F42-B525-22D7A6361A72}" srcOrd="0" destOrd="0" presId="urn:diagrams.loki3.com/VaryingWidthList"/>
    <dgm:cxn modelId="{064D332F-2D89-406E-A45C-91AFD4AE50E4}" type="presParOf" srcId="{F48AF2D2-919A-438C-A9F9-46A637E73546}" destId="{FF165AD1-BBAD-4688-A2AB-79B2F9AB8A57}" srcOrd="0" destOrd="0" presId="urn:diagrams.loki3.com/VaryingWidthList"/>
    <dgm:cxn modelId="{FEA647F7-B467-48B3-A9F7-E0E3CD6025B1}" type="presParOf" srcId="{F48AF2D2-919A-438C-A9F9-46A637E73546}" destId="{D1B480CD-1C14-40B3-AE25-3D113870F8B0}" srcOrd="1" destOrd="0" presId="urn:diagrams.loki3.com/VaryingWidthList"/>
    <dgm:cxn modelId="{A01AB23E-84C1-4328-A6ED-D98FD370768B}" type="presParOf" srcId="{F48AF2D2-919A-438C-A9F9-46A637E73546}" destId="{197ED7B4-8FAB-4F42-B525-22D7A6361A72}" srcOrd="2" destOrd="0" presId="urn:diagrams.loki3.com/VaryingWidthList"/>
    <dgm:cxn modelId="{3017CAA5-B23C-408E-AC42-33C85C9A1E62}" type="presParOf" srcId="{F48AF2D2-919A-438C-A9F9-46A637E73546}" destId="{F76B5D1C-9730-4F14-898C-6E3E6A5F6E0B}" srcOrd="3" destOrd="0" presId="urn:diagrams.loki3.com/VaryingWidthList"/>
    <dgm:cxn modelId="{9B670790-C756-4731-BE5C-790E1C80396C}" type="presParOf" srcId="{F48AF2D2-919A-438C-A9F9-46A637E73546}" destId="{378FC296-8EE3-41A5-B1B3-E2CE52BF70FA}" srcOrd="4" destOrd="0" presId="urn:diagrams.loki3.com/VaryingWidth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64B71-8ECD-41B6-BA1F-30851D5424B6}">
      <dsp:nvSpPr>
        <dsp:cNvPr id="0" name=""/>
        <dsp:cNvSpPr/>
      </dsp:nvSpPr>
      <dsp:spPr>
        <a:xfrm>
          <a:off x="816" y="96664"/>
          <a:ext cx="3183568" cy="19101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IN" sz="3600" kern="1200" dirty="0"/>
            <a:t>For Selling &amp; Generating Leads</a:t>
          </a:r>
        </a:p>
      </dsp:txBody>
      <dsp:txXfrm>
        <a:off x="816" y="96664"/>
        <a:ext cx="3183568" cy="1910141"/>
      </dsp:txXfrm>
    </dsp:sp>
    <dsp:sp modelId="{486F0430-645A-46AA-A91E-23B8BE8ADA0C}">
      <dsp:nvSpPr>
        <dsp:cNvPr id="0" name=""/>
        <dsp:cNvSpPr/>
      </dsp:nvSpPr>
      <dsp:spPr>
        <a:xfrm>
          <a:off x="3502741" y="96664"/>
          <a:ext cx="3183568" cy="19101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IN" sz="3600" kern="1200" dirty="0"/>
            <a:t>For Establishing Thought Leadership</a:t>
          </a:r>
        </a:p>
      </dsp:txBody>
      <dsp:txXfrm>
        <a:off x="3502741" y="96664"/>
        <a:ext cx="3183568" cy="1910141"/>
      </dsp:txXfrm>
    </dsp:sp>
    <dsp:sp modelId="{6AD927B4-6AD3-4272-9589-34553D62441A}">
      <dsp:nvSpPr>
        <dsp:cNvPr id="0" name=""/>
        <dsp:cNvSpPr/>
      </dsp:nvSpPr>
      <dsp:spPr>
        <a:xfrm>
          <a:off x="816" y="2325162"/>
          <a:ext cx="3183568" cy="19101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IN" sz="3600" kern="1200" dirty="0"/>
            <a:t>For Attracting New Business Opportunities</a:t>
          </a:r>
        </a:p>
      </dsp:txBody>
      <dsp:txXfrm>
        <a:off x="816" y="2325162"/>
        <a:ext cx="3183568" cy="1910141"/>
      </dsp:txXfrm>
    </dsp:sp>
    <dsp:sp modelId="{614D5F0C-2C9D-4EF8-9E04-6D985C9CB2A7}">
      <dsp:nvSpPr>
        <dsp:cNvPr id="0" name=""/>
        <dsp:cNvSpPr/>
      </dsp:nvSpPr>
      <dsp:spPr>
        <a:xfrm>
          <a:off x="3502741" y="2325162"/>
          <a:ext cx="3183568" cy="19101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IN" sz="3600" kern="1200" dirty="0"/>
            <a:t>For Networking</a:t>
          </a:r>
        </a:p>
      </dsp:txBody>
      <dsp:txXfrm>
        <a:off x="3502741" y="2325162"/>
        <a:ext cx="3183568" cy="19101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165AD1-BBAD-4688-A2AB-79B2F9AB8A57}">
      <dsp:nvSpPr>
        <dsp:cNvPr id="0" name=""/>
        <dsp:cNvSpPr/>
      </dsp:nvSpPr>
      <dsp:spPr>
        <a:xfrm>
          <a:off x="0" y="8746"/>
          <a:ext cx="1947029" cy="17253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Times New Roman" panose="02020603050405020304" pitchFamily="18" charset="0"/>
              <a:cs typeface="Times New Roman" panose="02020603050405020304" pitchFamily="18" charset="0"/>
            </a:rPr>
            <a:t>Getting started with Campaign Manager</a:t>
          </a:r>
        </a:p>
      </dsp:txBody>
      <dsp:txXfrm>
        <a:off x="0" y="8746"/>
        <a:ext cx="1947029" cy="1725349"/>
      </dsp:txXfrm>
    </dsp:sp>
    <dsp:sp modelId="{197ED7B4-8FAB-4F42-B525-22D7A6361A72}">
      <dsp:nvSpPr>
        <dsp:cNvPr id="0" name=""/>
        <dsp:cNvSpPr/>
      </dsp:nvSpPr>
      <dsp:spPr>
        <a:xfrm>
          <a:off x="1503214" y="1814231"/>
          <a:ext cx="1856509" cy="17253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Times New Roman" panose="02020603050405020304" pitchFamily="18" charset="0"/>
              <a:cs typeface="Times New Roman" panose="02020603050405020304" pitchFamily="18" charset="0"/>
            </a:rPr>
            <a:t>Choose your LinkedIn Ad Format</a:t>
          </a:r>
        </a:p>
      </dsp:txBody>
      <dsp:txXfrm>
        <a:off x="1503214" y="1814231"/>
        <a:ext cx="1856509" cy="1725349"/>
      </dsp:txXfrm>
    </dsp:sp>
    <dsp:sp modelId="{378FC296-8EE3-41A5-B1B3-E2CE52BF70FA}">
      <dsp:nvSpPr>
        <dsp:cNvPr id="0" name=""/>
        <dsp:cNvSpPr/>
      </dsp:nvSpPr>
      <dsp:spPr>
        <a:xfrm>
          <a:off x="103901" y="3628462"/>
          <a:ext cx="1801098" cy="17253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Times New Roman" panose="02020603050405020304" pitchFamily="18" charset="0"/>
              <a:cs typeface="Times New Roman" panose="02020603050405020304" pitchFamily="18" charset="0"/>
            </a:rPr>
            <a:t>Create an Ad</a:t>
          </a:r>
        </a:p>
      </dsp:txBody>
      <dsp:txXfrm>
        <a:off x="103901" y="3628462"/>
        <a:ext cx="1801098" cy="17253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165AD1-BBAD-4688-A2AB-79B2F9AB8A57}">
      <dsp:nvSpPr>
        <dsp:cNvPr id="0" name=""/>
        <dsp:cNvSpPr/>
      </dsp:nvSpPr>
      <dsp:spPr>
        <a:xfrm>
          <a:off x="1181099" y="2614"/>
          <a:ext cx="1676403" cy="17253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Times New Roman" panose="02020603050405020304" pitchFamily="18" charset="0"/>
              <a:cs typeface="Times New Roman" panose="02020603050405020304" pitchFamily="18" charset="0"/>
            </a:rPr>
            <a:t>Target your Ads</a:t>
          </a:r>
        </a:p>
      </dsp:txBody>
      <dsp:txXfrm>
        <a:off x="1181099" y="2614"/>
        <a:ext cx="1676403" cy="1725349"/>
      </dsp:txXfrm>
    </dsp:sp>
    <dsp:sp modelId="{197ED7B4-8FAB-4F42-B525-22D7A6361A72}">
      <dsp:nvSpPr>
        <dsp:cNvPr id="0" name=""/>
        <dsp:cNvSpPr/>
      </dsp:nvSpPr>
      <dsp:spPr>
        <a:xfrm>
          <a:off x="0" y="1814231"/>
          <a:ext cx="1704106" cy="17253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Times New Roman" panose="02020603050405020304" pitchFamily="18" charset="0"/>
              <a:cs typeface="Times New Roman" panose="02020603050405020304" pitchFamily="18" charset="0"/>
            </a:rPr>
            <a:t>Set your budget &amp; schedule</a:t>
          </a:r>
        </a:p>
      </dsp:txBody>
      <dsp:txXfrm>
        <a:off x="0" y="1814231"/>
        <a:ext cx="1704106" cy="1725349"/>
      </dsp:txXfrm>
    </dsp:sp>
    <dsp:sp modelId="{378FC296-8EE3-41A5-B1B3-E2CE52BF70FA}">
      <dsp:nvSpPr>
        <dsp:cNvPr id="0" name=""/>
        <dsp:cNvSpPr/>
      </dsp:nvSpPr>
      <dsp:spPr>
        <a:xfrm>
          <a:off x="1194953" y="3625848"/>
          <a:ext cx="1648694" cy="17253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Times New Roman" panose="02020603050405020304" pitchFamily="18" charset="0"/>
              <a:cs typeface="Times New Roman" panose="02020603050405020304" pitchFamily="18" charset="0"/>
            </a:rPr>
            <a:t>Measure and refine your Campaign</a:t>
          </a:r>
        </a:p>
      </dsp:txBody>
      <dsp:txXfrm>
        <a:off x="1194953" y="3625848"/>
        <a:ext cx="1648694" cy="172534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6482D-21BB-4BF7-B392-ACCC53D53ABB}" type="datetimeFigureOut">
              <a:rPr lang="en-IN" smtClean="0"/>
              <a:t>07-07-2022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4E31F2-B767-49BD-83AC-541BC9F9A593}" type="slidenum">
              <a:rPr lang="en-IN" smtClean="0"/>
              <a:t>‹#›</a:t>
            </a:fld>
            <a:endParaRPr lang="en-IN"/>
          </a:p>
        </p:txBody>
      </p:sp>
    </p:spTree>
    <p:extLst>
      <p:ext uri="{BB962C8B-B14F-4D97-AF65-F5344CB8AC3E}">
        <p14:creationId xmlns:p14="http://schemas.microsoft.com/office/powerpoint/2010/main" val="1878606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anagementstudyguide.com/blogging-as-marketing-communication-channel.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marketingland.com/blogger-outreach-119253"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At the beginning, Twitter displayed tweets of people in the reverse chronological order. </a:t>
            </a:r>
          </a:p>
          <a:p>
            <a:r>
              <a:rPr lang="en-IN" dirty="0"/>
              <a:t>However, with time, Twitter’s ranking algorithms have changed &amp; become more complex. </a:t>
            </a:r>
          </a:p>
        </p:txBody>
      </p:sp>
      <p:sp>
        <p:nvSpPr>
          <p:cNvPr id="4" name="Slide Number Placeholder 3"/>
          <p:cNvSpPr>
            <a:spLocks noGrp="1"/>
          </p:cNvSpPr>
          <p:nvPr>
            <p:ph type="sldNum" sz="quarter" idx="5"/>
          </p:nvPr>
        </p:nvSpPr>
        <p:spPr/>
        <p:txBody>
          <a:bodyPr/>
          <a:lstStyle/>
          <a:p>
            <a:fld id="{794E31F2-B767-49BD-83AC-541BC9F9A593}" type="slidenum">
              <a:rPr lang="en-IN" smtClean="0"/>
              <a:t>5</a:t>
            </a:fld>
            <a:endParaRPr lang="en-IN"/>
          </a:p>
        </p:txBody>
      </p:sp>
    </p:spTree>
    <p:extLst>
      <p:ext uri="{BB962C8B-B14F-4D97-AF65-F5344CB8AC3E}">
        <p14:creationId xmlns:p14="http://schemas.microsoft.com/office/powerpoint/2010/main" val="3693097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85% users say that they feel more connected to a brand after following it on twitter</a:t>
            </a:r>
          </a:p>
          <a:p>
            <a:r>
              <a:rPr lang="en-IN" dirty="0"/>
              <a:t>72% of twitter users say that they are more likely to purchase from a brand they follow on twitter. </a:t>
            </a:r>
          </a:p>
          <a:p>
            <a:endParaRPr lang="en-IN" dirty="0"/>
          </a:p>
        </p:txBody>
      </p:sp>
      <p:sp>
        <p:nvSpPr>
          <p:cNvPr id="4" name="Slide Number Placeholder 3"/>
          <p:cNvSpPr>
            <a:spLocks noGrp="1"/>
          </p:cNvSpPr>
          <p:nvPr>
            <p:ph type="sldNum" sz="quarter" idx="5"/>
          </p:nvPr>
        </p:nvSpPr>
        <p:spPr/>
        <p:txBody>
          <a:bodyPr/>
          <a:lstStyle/>
          <a:p>
            <a:fld id="{794E31F2-B767-49BD-83AC-541BC9F9A593}" type="slidenum">
              <a:rPr lang="en-IN" smtClean="0"/>
              <a:t>9</a:t>
            </a:fld>
            <a:endParaRPr lang="en-IN"/>
          </a:p>
        </p:txBody>
      </p:sp>
    </p:spTree>
    <p:extLst>
      <p:ext uri="{BB962C8B-B14F-4D97-AF65-F5344CB8AC3E}">
        <p14:creationId xmlns:p14="http://schemas.microsoft.com/office/powerpoint/2010/main" val="2605272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Refer Link - </a:t>
            </a:r>
            <a:r>
              <a:rPr lang="en-IN" dirty="0">
                <a:hlinkClick r:id="rId3"/>
              </a:rPr>
              <a:t>https://www.managementstudyguide.com/blogging-as-marketing-communication-channel.htm</a:t>
            </a:r>
            <a:endParaRPr lang="en-IN" dirty="0"/>
          </a:p>
        </p:txBody>
      </p:sp>
      <p:sp>
        <p:nvSpPr>
          <p:cNvPr id="4" name="Slide Number Placeholder 3"/>
          <p:cNvSpPr>
            <a:spLocks noGrp="1"/>
          </p:cNvSpPr>
          <p:nvPr>
            <p:ph type="sldNum" sz="quarter" idx="5"/>
          </p:nvPr>
        </p:nvSpPr>
        <p:spPr/>
        <p:txBody>
          <a:bodyPr/>
          <a:lstStyle/>
          <a:p>
            <a:fld id="{794E31F2-B767-49BD-83AC-541BC9F9A593}" type="slidenum">
              <a:rPr lang="en-IN" smtClean="0"/>
              <a:t>11</a:t>
            </a:fld>
            <a:endParaRPr lang="en-IN"/>
          </a:p>
        </p:txBody>
      </p:sp>
    </p:spTree>
    <p:extLst>
      <p:ext uri="{BB962C8B-B14F-4D97-AF65-F5344CB8AC3E}">
        <p14:creationId xmlns:p14="http://schemas.microsoft.com/office/powerpoint/2010/main" val="3696899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a:p>
            <a:r>
              <a:rPr lang="en-IN" dirty="0"/>
              <a:t>Refer - </a:t>
            </a:r>
            <a:r>
              <a:rPr lang="en-IN" dirty="0">
                <a:hlinkClick r:id="rId3"/>
              </a:rPr>
              <a:t>https://marketingland.com/blogger-outreach-119253</a:t>
            </a:r>
            <a:endParaRPr lang="en-IN" dirty="0"/>
          </a:p>
          <a:p>
            <a:r>
              <a:rPr lang="en-IN" dirty="0"/>
              <a:t>Site: .com </a:t>
            </a:r>
            <a:r>
              <a:rPr lang="en-IN" dirty="0" err="1"/>
              <a:t>inurl</a:t>
            </a:r>
            <a:r>
              <a:rPr lang="en-IN" dirty="0"/>
              <a:t> fashion bloggers</a:t>
            </a:r>
          </a:p>
        </p:txBody>
      </p:sp>
      <p:sp>
        <p:nvSpPr>
          <p:cNvPr id="4" name="Slide Number Placeholder 3"/>
          <p:cNvSpPr>
            <a:spLocks noGrp="1"/>
          </p:cNvSpPr>
          <p:nvPr>
            <p:ph type="sldNum" sz="quarter" idx="5"/>
          </p:nvPr>
        </p:nvSpPr>
        <p:spPr/>
        <p:txBody>
          <a:bodyPr/>
          <a:lstStyle/>
          <a:p>
            <a:fld id="{794E31F2-B767-49BD-83AC-541BC9F9A593}" type="slidenum">
              <a:rPr lang="en-IN" smtClean="0"/>
              <a:t>12</a:t>
            </a:fld>
            <a:endParaRPr lang="en-IN"/>
          </a:p>
        </p:txBody>
      </p:sp>
    </p:spTree>
    <p:extLst>
      <p:ext uri="{BB962C8B-B14F-4D97-AF65-F5344CB8AC3E}">
        <p14:creationId xmlns:p14="http://schemas.microsoft.com/office/powerpoint/2010/main" val="1816566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794E31F2-B767-49BD-83AC-541BC9F9A593}" type="slidenum">
              <a:rPr lang="en-IN" smtClean="0"/>
              <a:t>13</a:t>
            </a:fld>
            <a:endParaRPr lang="en-IN"/>
          </a:p>
        </p:txBody>
      </p:sp>
    </p:spTree>
    <p:extLst>
      <p:ext uri="{BB962C8B-B14F-4D97-AF65-F5344CB8AC3E}">
        <p14:creationId xmlns:p14="http://schemas.microsoft.com/office/powerpoint/2010/main" val="180365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IN" dirty="0"/>
              <a:t>For Selling &amp; Generating Leads – One of the most effective platforms for lead generation. It has a unique way of identifying potential leads, engaging and converting them into customers. It allows businesses to listen, share, participate, network, analyse and then respond to increase opportunities for sale. </a:t>
            </a:r>
          </a:p>
          <a:p>
            <a:pPr marL="228600" indent="-228600">
              <a:buAutoNum type="arabicPeriod"/>
            </a:pPr>
            <a:endParaRPr lang="en-IN" dirty="0"/>
          </a:p>
          <a:p>
            <a:pPr marL="228600" indent="-228600">
              <a:buAutoNum type="arabicPeriod"/>
            </a:pPr>
            <a:r>
              <a:rPr lang="en-IN" dirty="0"/>
              <a:t>For establishing thought leadership – LinkedIn is not only a channel to distribute professional content but also as an effective platform to establish a business as a leader in the industry. By providing high quality and relevant content, optimising your company profile and participating in company groups, businesses can become trusted advisors and influencers. Being a trusted source, you can get a lot more recommendations from other references that will help to build your reputation. </a:t>
            </a:r>
          </a:p>
          <a:p>
            <a:pPr marL="228600" indent="-228600">
              <a:buAutoNum type="arabicPeriod"/>
            </a:pPr>
            <a:endParaRPr lang="en-IN" dirty="0"/>
          </a:p>
          <a:p>
            <a:pPr marL="228600" indent="-228600">
              <a:buAutoNum type="arabicPeriod"/>
            </a:pPr>
            <a:r>
              <a:rPr lang="en-IN" dirty="0"/>
              <a:t>For attracting new business opportunities – </a:t>
            </a:r>
            <a:r>
              <a:rPr lang="en-IN" dirty="0" err="1"/>
              <a:t>Linkedin</a:t>
            </a:r>
            <a:r>
              <a:rPr lang="en-IN" dirty="0"/>
              <a:t> can act as a </a:t>
            </a:r>
            <a:r>
              <a:rPr lang="en-IN" dirty="0" err="1"/>
              <a:t>a</a:t>
            </a:r>
            <a:r>
              <a:rPr lang="en-IN" dirty="0"/>
              <a:t> fastest path to acquire a new client. It provides an opportunity to receive recommendations from past employees and clients. You can request recommendations from people with whom you have done business, on basis of which you can attract new businesses. </a:t>
            </a:r>
          </a:p>
          <a:p>
            <a:pPr marL="228600" indent="-228600">
              <a:buAutoNum type="arabicPeriod"/>
            </a:pPr>
            <a:endParaRPr lang="en-IN" dirty="0"/>
          </a:p>
          <a:p>
            <a:pPr marL="228600" indent="-228600">
              <a:buAutoNum type="arabicPeriod"/>
            </a:pPr>
            <a:r>
              <a:rPr lang="en-IN" dirty="0"/>
              <a:t>For Networking – A platform to connect with people or companies with same interest. With </a:t>
            </a:r>
            <a:r>
              <a:rPr lang="en-IN" dirty="0" err="1"/>
              <a:t>Linkedin</a:t>
            </a:r>
            <a:r>
              <a:rPr lang="en-IN" dirty="0"/>
              <a:t>, a business can find its potential vendors, suppliers, manufacturers and other 3</a:t>
            </a:r>
            <a:r>
              <a:rPr lang="en-IN" baseline="30000" dirty="0"/>
              <a:t>rd</a:t>
            </a:r>
            <a:r>
              <a:rPr lang="en-IN" dirty="0"/>
              <a:t> parties whose services they need. By going through the profiles of these parties, marketers can have a complete picture of the company, on the basis of which they can decide whom to partner with.  s</a:t>
            </a:r>
          </a:p>
        </p:txBody>
      </p:sp>
      <p:sp>
        <p:nvSpPr>
          <p:cNvPr id="4" name="Slide Number Placeholder 3"/>
          <p:cNvSpPr>
            <a:spLocks noGrp="1"/>
          </p:cNvSpPr>
          <p:nvPr>
            <p:ph type="sldNum" sz="quarter" idx="5"/>
          </p:nvPr>
        </p:nvSpPr>
        <p:spPr/>
        <p:txBody>
          <a:bodyPr/>
          <a:lstStyle/>
          <a:p>
            <a:fld id="{794E31F2-B767-49BD-83AC-541BC9F9A593}" type="slidenum">
              <a:rPr lang="en-IN" smtClean="0"/>
              <a:t>16</a:t>
            </a:fld>
            <a:endParaRPr lang="en-IN"/>
          </a:p>
        </p:txBody>
      </p:sp>
    </p:spTree>
    <p:extLst>
      <p:ext uri="{BB962C8B-B14F-4D97-AF65-F5344CB8AC3E}">
        <p14:creationId xmlns:p14="http://schemas.microsoft.com/office/powerpoint/2010/main" val="2129130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Campaign Manager – Ad Format </a:t>
            </a:r>
          </a:p>
          <a:p>
            <a:endParaRPr lang="en-IN" dirty="0"/>
          </a:p>
          <a:p>
            <a:r>
              <a:rPr lang="en-IN" dirty="0"/>
              <a:t>3 Common types of Ad formats are – </a:t>
            </a:r>
          </a:p>
          <a:p>
            <a:r>
              <a:rPr lang="en-IN" dirty="0"/>
              <a:t>Sponsored Content</a:t>
            </a:r>
          </a:p>
          <a:p>
            <a:r>
              <a:rPr lang="en-IN" dirty="0"/>
              <a:t>Text Ads</a:t>
            </a:r>
          </a:p>
          <a:p>
            <a:r>
              <a:rPr lang="en-IN" dirty="0"/>
              <a:t>Sponsored InMail</a:t>
            </a:r>
          </a:p>
        </p:txBody>
      </p:sp>
      <p:sp>
        <p:nvSpPr>
          <p:cNvPr id="4" name="Slide Number Placeholder 3"/>
          <p:cNvSpPr>
            <a:spLocks noGrp="1"/>
          </p:cNvSpPr>
          <p:nvPr>
            <p:ph type="sldNum" sz="quarter" idx="5"/>
          </p:nvPr>
        </p:nvSpPr>
        <p:spPr/>
        <p:txBody>
          <a:bodyPr/>
          <a:lstStyle/>
          <a:p>
            <a:fld id="{794E31F2-B767-49BD-83AC-541BC9F9A593}" type="slidenum">
              <a:rPr lang="en-IN" smtClean="0"/>
              <a:t>17</a:t>
            </a:fld>
            <a:endParaRPr lang="en-IN"/>
          </a:p>
        </p:txBody>
      </p:sp>
    </p:spTree>
    <p:extLst>
      <p:ext uri="{BB962C8B-B14F-4D97-AF65-F5344CB8AC3E}">
        <p14:creationId xmlns:p14="http://schemas.microsoft.com/office/powerpoint/2010/main" val="2776461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Sponsored InMail Ads </a:t>
            </a:r>
          </a:p>
        </p:txBody>
      </p:sp>
      <p:sp>
        <p:nvSpPr>
          <p:cNvPr id="4" name="Slide Number Placeholder 3"/>
          <p:cNvSpPr>
            <a:spLocks noGrp="1"/>
          </p:cNvSpPr>
          <p:nvPr>
            <p:ph type="sldNum" sz="quarter" idx="5"/>
          </p:nvPr>
        </p:nvSpPr>
        <p:spPr/>
        <p:txBody>
          <a:bodyPr/>
          <a:lstStyle/>
          <a:p>
            <a:fld id="{794E31F2-B767-49BD-83AC-541BC9F9A593}" type="slidenum">
              <a:rPr lang="en-IN" smtClean="0"/>
              <a:t>20</a:t>
            </a:fld>
            <a:endParaRPr lang="en-IN"/>
          </a:p>
        </p:txBody>
      </p:sp>
    </p:spTree>
    <p:extLst>
      <p:ext uri="{BB962C8B-B14F-4D97-AF65-F5344CB8AC3E}">
        <p14:creationId xmlns:p14="http://schemas.microsoft.com/office/powerpoint/2010/main" val="2236696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F981767B-4CD8-40F6-9939-E83F85207A85}" type="datetimeFigureOut">
              <a:rPr lang="en-IN" smtClean="0"/>
              <a:t>07-07-2022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122592075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81767B-4CD8-40F6-9939-E83F85207A85}" type="datetimeFigureOut">
              <a:rPr lang="en-IN" smtClean="0"/>
              <a:t>07-07-2022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3986797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81767B-4CD8-40F6-9939-E83F85207A85}" type="datetimeFigureOut">
              <a:rPr lang="en-IN" smtClean="0"/>
              <a:t>07-07-2022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1077786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81767B-4CD8-40F6-9939-E83F85207A85}" type="datetimeFigureOut">
              <a:rPr lang="en-IN" smtClean="0"/>
              <a:t>07-07-2022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917466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F981767B-4CD8-40F6-9939-E83F85207A85}" type="datetimeFigureOut">
              <a:rPr lang="en-IN" smtClean="0"/>
              <a:t>07-07-2022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123299356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F981767B-4CD8-40F6-9939-E83F85207A85}" type="datetimeFigureOut">
              <a:rPr lang="en-IN" smtClean="0"/>
              <a:t>07-07-2022</a:t>
            </a:fld>
            <a:endParaRPr lang="en-IN"/>
          </a:p>
        </p:txBody>
      </p:sp>
      <p:sp>
        <p:nvSpPr>
          <p:cNvPr id="9" name="Footer Placeholder 8"/>
          <p:cNvSpPr>
            <a:spLocks noGrp="1"/>
          </p:cNvSpPr>
          <p:nvPr>
            <p:ph type="ftr" sz="quarter" idx="11"/>
          </p:nvPr>
        </p:nvSpPr>
        <p:spPr/>
        <p:txBody>
          <a:bodyPr/>
          <a:lstStyle/>
          <a:p>
            <a:endParaRPr lang="en-IN"/>
          </a:p>
        </p:txBody>
      </p:sp>
      <p:sp>
        <p:nvSpPr>
          <p:cNvPr id="10" name="Slide Number Placeholder 9"/>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487639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F981767B-4CD8-40F6-9939-E83F85207A85}" type="datetimeFigureOut">
              <a:rPr lang="en-IN" smtClean="0"/>
              <a:t>07-07-2022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36D26CE-476E-44B2-8577-3536BBA11D4A}" type="slidenum">
              <a:rPr lang="en-IN" smtClean="0"/>
              <a:t>‹#›</a:t>
            </a:fld>
            <a:endParaRPr lang="en-IN"/>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535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81767B-4CD8-40F6-9939-E83F85207A85}" type="datetimeFigureOut">
              <a:rPr lang="en-IN" smtClean="0"/>
              <a:t>07-07-2022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2902350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81767B-4CD8-40F6-9939-E83F85207A85}" type="datetimeFigureOut">
              <a:rPr lang="en-IN" smtClean="0"/>
              <a:t>07-07-2022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2932974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F981767B-4CD8-40F6-9939-E83F85207A85}" type="datetimeFigureOut">
              <a:rPr lang="en-IN" smtClean="0"/>
              <a:t>07-07-2022</a:t>
            </a:fld>
            <a:endParaRPr lang="en-IN"/>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IN"/>
          </a:p>
        </p:txBody>
      </p:sp>
      <p:sp>
        <p:nvSpPr>
          <p:cNvPr id="11" name="Slide Number Placeholder 10"/>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2019814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F981767B-4CD8-40F6-9939-E83F85207A85}" type="datetimeFigureOut">
              <a:rPr lang="en-IN" smtClean="0"/>
              <a:t>07-07-2022</a:t>
            </a:fld>
            <a:endParaRPr lang="en-IN"/>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IN"/>
          </a:p>
        </p:txBody>
      </p:sp>
      <p:sp>
        <p:nvSpPr>
          <p:cNvPr id="10" name="Slide Number Placeholder 9"/>
          <p:cNvSpPr>
            <a:spLocks noGrp="1"/>
          </p:cNvSpPr>
          <p:nvPr>
            <p:ph type="sldNum" sz="quarter" idx="12"/>
          </p:nvPr>
        </p:nvSpPr>
        <p:spPr/>
        <p:txBody>
          <a:bodyPr/>
          <a:lstStyle/>
          <a:p>
            <a:fld id="{D36D26CE-476E-44B2-8577-3536BBA11D4A}" type="slidenum">
              <a:rPr lang="en-IN" smtClean="0"/>
              <a:t>‹#›</a:t>
            </a:fld>
            <a:endParaRPr lang="en-IN"/>
          </a:p>
        </p:txBody>
      </p:sp>
    </p:spTree>
    <p:extLst>
      <p:ext uri="{BB962C8B-B14F-4D97-AF65-F5344CB8AC3E}">
        <p14:creationId xmlns:p14="http://schemas.microsoft.com/office/powerpoint/2010/main" val="1115965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F981767B-4CD8-40F6-9939-E83F85207A85}" type="datetimeFigureOut">
              <a:rPr lang="en-IN" smtClean="0"/>
              <a:t>07-07-2022</a:t>
            </a:fld>
            <a:endParaRPr lang="en-IN"/>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IN"/>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36D26CE-476E-44B2-8577-3536BBA11D4A}" type="slidenum">
              <a:rPr lang="en-IN" smtClean="0"/>
              <a:t>‹#›</a:t>
            </a:fld>
            <a:endParaRPr lang="en-IN"/>
          </a:p>
        </p:txBody>
      </p:sp>
    </p:spTree>
    <p:extLst>
      <p:ext uri="{BB962C8B-B14F-4D97-AF65-F5344CB8AC3E}">
        <p14:creationId xmlns:p14="http://schemas.microsoft.com/office/powerpoint/2010/main" val="41396337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B16F1-D66A-437A-BE0F-288C184B09E1}"/>
              </a:ext>
            </a:extLst>
          </p:cNvPr>
          <p:cNvSpPr>
            <a:spLocks noGrp="1"/>
          </p:cNvSpPr>
          <p:nvPr>
            <p:ph type="ctrTitle"/>
          </p:nvPr>
        </p:nvSpPr>
        <p:spPr>
          <a:xfrm>
            <a:off x="1524000" y="3045618"/>
            <a:ext cx="9144000" cy="766763"/>
          </a:xfrm>
        </p:spPr>
        <p:txBody>
          <a:bodyPr>
            <a:normAutofit fontScale="90000"/>
          </a:bodyPr>
          <a:lstStyle/>
          <a:p>
            <a:r>
              <a:rPr lang="en-IN" b="1" dirty="0">
                <a:latin typeface="Times New Roman" panose="02020603050405020304" pitchFamily="18" charset="0"/>
                <a:cs typeface="Times New Roman" panose="02020603050405020304" pitchFamily="18" charset="0"/>
              </a:rPr>
              <a:t>TWITTER &amp; BLOGGING</a:t>
            </a:r>
          </a:p>
        </p:txBody>
      </p:sp>
    </p:spTree>
    <p:extLst>
      <p:ext uri="{BB962C8B-B14F-4D97-AF65-F5344CB8AC3E}">
        <p14:creationId xmlns:p14="http://schemas.microsoft.com/office/powerpoint/2010/main" val="1284098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08D98-2DB5-4FFB-B687-D0BECE099852}"/>
              </a:ext>
            </a:extLst>
          </p:cNvPr>
          <p:cNvSpPr>
            <a:spLocks noGrp="1"/>
          </p:cNvSpPr>
          <p:nvPr>
            <p:ph type="ctrTitle"/>
          </p:nvPr>
        </p:nvSpPr>
        <p:spPr/>
        <p:txBody>
          <a:bodyPr/>
          <a:lstStyle/>
          <a:p>
            <a:r>
              <a:rPr lang="en-IN" b="1" dirty="0"/>
              <a:t>BLOGGING</a:t>
            </a:r>
          </a:p>
        </p:txBody>
      </p:sp>
    </p:spTree>
    <p:extLst>
      <p:ext uri="{BB962C8B-B14F-4D97-AF65-F5344CB8AC3E}">
        <p14:creationId xmlns:p14="http://schemas.microsoft.com/office/powerpoint/2010/main" val="1539972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DEDF9B-1D87-4B9E-AF68-1212D33ACFAA}"/>
              </a:ext>
            </a:extLst>
          </p:cNvPr>
          <p:cNvSpPr/>
          <p:nvPr/>
        </p:nvSpPr>
        <p:spPr>
          <a:xfrm>
            <a:off x="332509" y="318655"/>
            <a:ext cx="11540836" cy="6555641"/>
          </a:xfrm>
          <a:prstGeom prst="rect">
            <a:avLst/>
          </a:prstGeom>
        </p:spPr>
        <p:txBody>
          <a:bodyPr wrap="square">
            <a:spAutoFit/>
          </a:bodyPr>
          <a:lstStyle/>
          <a:p>
            <a:pPr algn="ctr"/>
            <a:r>
              <a:rPr lang="en-US" sz="2400" b="1" u="sng" dirty="0">
                <a:solidFill>
                  <a:srgbClr val="000000"/>
                </a:solidFill>
                <a:latin typeface="Times New Roman" panose="02020603050405020304" pitchFamily="18" charset="0"/>
                <a:cs typeface="Times New Roman" panose="02020603050405020304" pitchFamily="18" charset="0"/>
              </a:rPr>
              <a:t>Blogging as a Communication Channel</a:t>
            </a:r>
          </a:p>
          <a:p>
            <a:endParaRPr lang="en-US" b="1" dirty="0">
              <a:solidFill>
                <a:srgbClr val="000000"/>
              </a:solidFill>
              <a:latin typeface="Open Sans"/>
            </a:endParaRPr>
          </a:p>
          <a:p>
            <a:endParaRPr lang="en-US" b="1" dirty="0">
              <a:solidFill>
                <a:srgbClr val="000000"/>
              </a:solidFill>
              <a:latin typeface="Open Sans"/>
            </a:endParaRPr>
          </a:p>
          <a:p>
            <a:pPr marL="285750" indent="-285750" algn="just">
              <a:buFont typeface="Arial" panose="020B0604020202020204" pitchFamily="34" charset="0"/>
              <a:buChar char="•"/>
            </a:pPr>
            <a:r>
              <a:rPr lang="en-US" sz="2400" dirty="0">
                <a:solidFill>
                  <a:srgbClr val="000000"/>
                </a:solidFill>
                <a:latin typeface="Times New Roman" panose="02020603050405020304" pitchFamily="18" charset="0"/>
                <a:cs typeface="Times New Roman" panose="02020603050405020304" pitchFamily="18" charset="0"/>
              </a:rPr>
              <a:t>Blogging happens to be one of the easiest and simplest methods of establishing rapport with your prospective and existing customer base.</a:t>
            </a:r>
          </a:p>
          <a:p>
            <a:pPr marL="285750" indent="-285750" algn="just">
              <a:buFont typeface="Arial" panose="020B0604020202020204" pitchFamily="34" charset="0"/>
              <a:buChar char="•"/>
            </a:pPr>
            <a:endParaRPr lang="en-US" sz="2400" dirty="0">
              <a:solidFill>
                <a:srgbClr val="000000"/>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400" dirty="0">
                <a:solidFill>
                  <a:srgbClr val="000000"/>
                </a:solidFill>
                <a:latin typeface="Times New Roman" panose="02020603050405020304" pitchFamily="18" charset="0"/>
                <a:cs typeface="Times New Roman" panose="02020603050405020304" pitchFamily="18" charset="0"/>
              </a:rPr>
              <a:t>It includes several categories including personal blogs, Company Blogs, Micro blogging, Photo/Video Sharing and Podcasts.</a:t>
            </a:r>
          </a:p>
          <a:p>
            <a:pPr marL="285750" indent="-285750" algn="just">
              <a:buFont typeface="Arial" panose="020B0604020202020204" pitchFamily="34" charset="0"/>
              <a:buChar char="•"/>
            </a:pPr>
            <a:endParaRPr lang="en-US" sz="2400" dirty="0">
              <a:solidFill>
                <a:srgbClr val="000000"/>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Blogging is not only about you talking about yourself and your product. You will get to listen and understand all about your customers too.</a:t>
            </a:r>
          </a:p>
          <a:p>
            <a:pPr marL="285750" indent="-28575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IN" sz="2400" dirty="0">
                <a:latin typeface="Times New Roman" panose="02020603050405020304" pitchFamily="18" charset="0"/>
                <a:cs typeface="Times New Roman" panose="02020603050405020304" pitchFamily="18" charset="0"/>
              </a:rPr>
              <a:t>Blogging is not Advertising - </a:t>
            </a:r>
            <a:r>
              <a:rPr lang="en-US" sz="2400" dirty="0">
                <a:latin typeface="Times New Roman" panose="02020603050405020304" pitchFamily="18" charset="0"/>
                <a:cs typeface="Times New Roman" panose="02020603050405020304" pitchFamily="18" charset="0"/>
              </a:rPr>
              <a:t>It works different when compared to the other mediums that you use for advertising.</a:t>
            </a:r>
          </a:p>
          <a:p>
            <a:pPr marL="285750" indent="-28575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You can use this medium to enhance the value that you provide to your customers. </a:t>
            </a:r>
          </a:p>
          <a:p>
            <a:pPr marL="285750" indent="-28575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Using this medium involves listening and engaging customers in conversation as against direct advertising.</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9149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C15813-EC24-483A-A293-057776715344}"/>
              </a:ext>
            </a:extLst>
          </p:cNvPr>
          <p:cNvSpPr txBox="1"/>
          <p:nvPr/>
        </p:nvSpPr>
        <p:spPr>
          <a:xfrm>
            <a:off x="353291" y="705177"/>
            <a:ext cx="11485418" cy="5447645"/>
          </a:xfrm>
          <a:prstGeom prst="rect">
            <a:avLst/>
          </a:prstGeom>
          <a:noFill/>
        </p:spPr>
        <p:txBody>
          <a:bodyPr wrap="square" rtlCol="0">
            <a:spAutoFit/>
          </a:bodyPr>
          <a:lstStyle/>
          <a:p>
            <a:r>
              <a:rPr lang="en-IN" sz="2400" b="1" u="sng" dirty="0">
                <a:latin typeface="Times New Roman" panose="02020603050405020304" pitchFamily="18" charset="0"/>
                <a:cs typeface="Times New Roman" panose="02020603050405020304" pitchFamily="18" charset="0"/>
              </a:rPr>
              <a:t>Blogger Outreach Programs</a:t>
            </a:r>
          </a:p>
          <a:p>
            <a:endParaRPr lang="en-IN"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 company, in seeking exposure for a product or service, leverages influencers who have established a substantial following, asking them to write about it in exchange for free access to the product or service. </a:t>
            </a:r>
          </a:p>
          <a:p>
            <a:pPr marL="285750" indent="-28575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To develop a solid blog outreach strategy, includes a five step process:</a:t>
            </a:r>
          </a:p>
          <a:p>
            <a:pPr marL="342900" indent="-342900" algn="just" fontAlgn="base">
              <a:buFont typeface="+mj-lt"/>
              <a:buAutoNum type="arabicPeriod"/>
            </a:pPr>
            <a:r>
              <a:rPr lang="en-US" sz="2400" dirty="0">
                <a:latin typeface="Times New Roman" panose="02020603050405020304" pitchFamily="18" charset="0"/>
                <a:cs typeface="Times New Roman" panose="02020603050405020304" pitchFamily="18" charset="0"/>
              </a:rPr>
              <a:t>Understand the Need for Bloggers</a:t>
            </a:r>
          </a:p>
          <a:p>
            <a:pPr marL="342900" indent="-342900" algn="just" fontAlgn="base">
              <a:buFont typeface="+mj-lt"/>
              <a:buAutoNum type="arabicPeriod"/>
            </a:pPr>
            <a:r>
              <a:rPr lang="en-US" sz="2400" dirty="0">
                <a:latin typeface="Times New Roman" panose="02020603050405020304" pitchFamily="18" charset="0"/>
                <a:cs typeface="Times New Roman" panose="02020603050405020304" pitchFamily="18" charset="0"/>
              </a:rPr>
              <a:t>Set Goals</a:t>
            </a:r>
          </a:p>
          <a:p>
            <a:pPr marL="342900" indent="-342900" algn="just" fontAlgn="base">
              <a:buFont typeface="+mj-lt"/>
              <a:buAutoNum type="arabicPeriod"/>
            </a:pPr>
            <a:r>
              <a:rPr lang="en-US" sz="2400" dirty="0">
                <a:latin typeface="Times New Roman" panose="02020603050405020304" pitchFamily="18" charset="0"/>
                <a:cs typeface="Times New Roman" panose="02020603050405020304" pitchFamily="18" charset="0"/>
              </a:rPr>
              <a:t>Find Relevant Bloggers</a:t>
            </a:r>
          </a:p>
          <a:p>
            <a:pPr marL="342900" indent="-342900" algn="just" fontAlgn="base">
              <a:buFont typeface="+mj-lt"/>
              <a:buAutoNum type="arabicPeriod"/>
            </a:pPr>
            <a:r>
              <a:rPr lang="en-US" sz="2400" dirty="0">
                <a:latin typeface="Times New Roman" panose="02020603050405020304" pitchFamily="18" charset="0"/>
                <a:cs typeface="Times New Roman" panose="02020603050405020304" pitchFamily="18" charset="0"/>
              </a:rPr>
              <a:t>Collaborate with Bloggers</a:t>
            </a:r>
          </a:p>
          <a:p>
            <a:pPr marL="342900" indent="-342900" algn="just" fontAlgn="base">
              <a:buFont typeface="+mj-lt"/>
              <a:buAutoNum type="arabicPeriod"/>
            </a:pPr>
            <a:r>
              <a:rPr lang="en-US" sz="2400" dirty="0">
                <a:latin typeface="Times New Roman" panose="02020603050405020304" pitchFamily="18" charset="0"/>
                <a:cs typeface="Times New Roman" panose="02020603050405020304" pitchFamily="18" charset="0"/>
              </a:rPr>
              <a:t>Measure Results</a:t>
            </a:r>
          </a:p>
          <a:p>
            <a:pPr marL="285750" indent="-285750">
              <a:buFont typeface="Arial" panose="020B0604020202020204" pitchFamily="34" charset="0"/>
              <a:buChar char="•"/>
            </a:pPr>
            <a:endParaRPr lang="en-US" dirty="0"/>
          </a:p>
          <a:p>
            <a:endParaRPr lang="en-IN" dirty="0"/>
          </a:p>
        </p:txBody>
      </p:sp>
    </p:spTree>
    <p:extLst>
      <p:ext uri="{BB962C8B-B14F-4D97-AF65-F5344CB8AC3E}">
        <p14:creationId xmlns:p14="http://schemas.microsoft.com/office/powerpoint/2010/main" val="258355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automatically generated">
            <a:extLst>
              <a:ext uri="{FF2B5EF4-FFF2-40B4-BE49-F238E27FC236}">
                <a16:creationId xmlns:a16="http://schemas.microsoft.com/office/drawing/2014/main" id="{A6AE5E47-CA59-4057-94FC-85CDF489F9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831"/>
            <a:ext cx="12191999" cy="6847169"/>
          </a:xfrm>
          <a:prstGeom prst="rect">
            <a:avLst/>
          </a:prstGeom>
        </p:spPr>
      </p:pic>
    </p:spTree>
    <p:extLst>
      <p:ext uri="{BB962C8B-B14F-4D97-AF65-F5344CB8AC3E}">
        <p14:creationId xmlns:p14="http://schemas.microsoft.com/office/powerpoint/2010/main" val="3191207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E92310B-2807-4A1C-AD47-366ACE98D98D}"/>
              </a:ext>
            </a:extLst>
          </p:cNvPr>
          <p:cNvSpPr txBox="1"/>
          <p:nvPr/>
        </p:nvSpPr>
        <p:spPr>
          <a:xfrm>
            <a:off x="1706062" y="1579418"/>
            <a:ext cx="8779512" cy="3591100"/>
          </a:xfrm>
          <a:prstGeom prst="rect">
            <a:avLst/>
          </a:prstGeom>
        </p:spPr>
        <p:txBody>
          <a:bodyPr vert="horz" lIns="91440" tIns="45720" rIns="91440" bIns="45720" rtlCol="0">
            <a:normAutofit fontScale="92500" lnSpcReduction="20000"/>
          </a:bodyPr>
          <a:lstStyle/>
          <a:p>
            <a:pPr defTabSz="914400">
              <a:spcBef>
                <a:spcPts val="1000"/>
              </a:spcBef>
              <a:buClr>
                <a:schemeClr val="accent2"/>
              </a:buClr>
            </a:pPr>
            <a:r>
              <a:rPr lang="en-US" sz="2800" dirty="0">
                <a:latin typeface="Times New Roman" panose="02020603050405020304" pitchFamily="18" charset="0"/>
                <a:cs typeface="Times New Roman" panose="02020603050405020304" pitchFamily="18" charset="0"/>
              </a:rPr>
              <a:t>List of 5 blogger outreach tools that can help you achieve greater success. </a:t>
            </a:r>
          </a:p>
          <a:p>
            <a:pPr indent="-228600" defTabSz="914400">
              <a:spcBef>
                <a:spcPts val="1000"/>
              </a:spcBef>
              <a:buClr>
                <a:schemeClr val="accent2"/>
              </a:buClr>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342900" indent="-228600" defTabSz="914400">
              <a:spcBef>
                <a:spcPts val="1000"/>
              </a:spcBef>
              <a:buClr>
                <a:schemeClr val="accent2"/>
              </a:buClr>
              <a:buFont typeface="Arial" panose="020B0604020202020204" pitchFamily="34" charset="0"/>
              <a:buChar char="•"/>
            </a:pPr>
            <a:r>
              <a:rPr lang="en-US" sz="2800" dirty="0" err="1">
                <a:latin typeface="Times New Roman" panose="02020603050405020304" pitchFamily="18" charset="0"/>
                <a:cs typeface="Times New Roman" panose="02020603050405020304" pitchFamily="18" charset="0"/>
              </a:rPr>
              <a:t>BuzzSumo</a:t>
            </a:r>
            <a:endParaRPr lang="en-US" sz="2800" dirty="0">
              <a:latin typeface="Times New Roman" panose="02020603050405020304" pitchFamily="18" charset="0"/>
              <a:cs typeface="Times New Roman" panose="02020603050405020304" pitchFamily="18" charset="0"/>
            </a:endParaRPr>
          </a:p>
          <a:p>
            <a:pPr marL="342900" indent="-228600" defTabSz="914400">
              <a:spcBef>
                <a:spcPts val="1000"/>
              </a:spcBef>
              <a:buClr>
                <a:schemeClr val="accent2"/>
              </a:buClr>
              <a:buFont typeface="Arial" panose="020B0604020202020204" pitchFamily="34" charset="0"/>
              <a:buChar char="•"/>
            </a:pPr>
            <a:r>
              <a:rPr lang="en-US" sz="2800" dirty="0" err="1">
                <a:latin typeface="Times New Roman" panose="02020603050405020304" pitchFamily="18" charset="0"/>
                <a:cs typeface="Times New Roman" panose="02020603050405020304" pitchFamily="18" charset="0"/>
              </a:rPr>
              <a:t>Traackr</a:t>
            </a:r>
            <a:endParaRPr lang="en-US" sz="2800" dirty="0">
              <a:latin typeface="Times New Roman" panose="02020603050405020304" pitchFamily="18" charset="0"/>
              <a:cs typeface="Times New Roman" panose="02020603050405020304" pitchFamily="18" charset="0"/>
            </a:endParaRPr>
          </a:p>
          <a:p>
            <a:pPr marL="342900" indent="-228600" defTabSz="914400">
              <a:spcBef>
                <a:spcPts val="1000"/>
              </a:spcBef>
              <a:buClr>
                <a:schemeClr val="accent2"/>
              </a:buClr>
              <a:buFont typeface="Arial" panose="020B0604020202020204" pitchFamily="34" charset="0"/>
              <a:buChar char="•"/>
            </a:pPr>
            <a:r>
              <a:rPr lang="en-US" sz="2800" dirty="0" err="1">
                <a:latin typeface="Times New Roman" panose="02020603050405020304" pitchFamily="18" charset="0"/>
                <a:cs typeface="Times New Roman" panose="02020603050405020304" pitchFamily="18" charset="0"/>
              </a:rPr>
              <a:t>Tomoson</a:t>
            </a:r>
            <a:endParaRPr lang="en-US" sz="2800" dirty="0">
              <a:latin typeface="Times New Roman" panose="02020603050405020304" pitchFamily="18" charset="0"/>
              <a:cs typeface="Times New Roman" panose="02020603050405020304" pitchFamily="18" charset="0"/>
            </a:endParaRPr>
          </a:p>
          <a:p>
            <a:pPr marL="342900" indent="-228600" defTabSz="914400">
              <a:spcBef>
                <a:spcPts val="1000"/>
              </a:spcBef>
              <a:buClr>
                <a:schemeClr val="accent2"/>
              </a:buClr>
              <a:buFont typeface="Arial" panose="020B0604020202020204" pitchFamily="34" charset="0"/>
              <a:buChar char="•"/>
            </a:pPr>
            <a:r>
              <a:rPr lang="en-US" sz="2800" dirty="0" err="1">
                <a:latin typeface="Times New Roman" panose="02020603050405020304" pitchFamily="18" charset="0"/>
                <a:cs typeface="Times New Roman" panose="02020603050405020304" pitchFamily="18" charset="0"/>
              </a:rPr>
              <a:t>PitchBox</a:t>
            </a:r>
            <a:endParaRPr lang="en-US" sz="2800" dirty="0">
              <a:latin typeface="Times New Roman" panose="02020603050405020304" pitchFamily="18" charset="0"/>
              <a:cs typeface="Times New Roman" panose="02020603050405020304" pitchFamily="18" charset="0"/>
            </a:endParaRPr>
          </a:p>
          <a:p>
            <a:pPr marL="342900" indent="-228600" defTabSz="914400">
              <a:spcBef>
                <a:spcPts val="1000"/>
              </a:spcBef>
              <a:buClr>
                <a:schemeClr val="accent2"/>
              </a:buClr>
              <a:buFont typeface="Arial" panose="020B0604020202020204" pitchFamily="34" charset="0"/>
              <a:buChar char="•"/>
            </a:pPr>
            <a:r>
              <a:rPr lang="en-US" sz="2800" dirty="0" err="1">
                <a:latin typeface="Times New Roman" panose="02020603050405020304" pitchFamily="18" charset="0"/>
                <a:cs typeface="Times New Roman" panose="02020603050405020304" pitchFamily="18" charset="0"/>
              </a:rPr>
              <a:t>BuzzStream</a:t>
            </a:r>
            <a:endParaRPr lang="en-US" sz="2800" dirty="0">
              <a:latin typeface="Times New Roman" panose="02020603050405020304" pitchFamily="18" charset="0"/>
              <a:cs typeface="Times New Roman" panose="02020603050405020304" pitchFamily="18" charset="0"/>
            </a:endParaRPr>
          </a:p>
          <a:p>
            <a:pPr marL="342900" indent="-228600" defTabSz="914400">
              <a:spcBef>
                <a:spcPts val="1000"/>
              </a:spcBef>
              <a:buClr>
                <a:schemeClr val="accent2"/>
              </a:buClr>
              <a:buFont typeface="Arial" panose="020B0604020202020204" pitchFamily="34" charset="0"/>
              <a:buChar char="•"/>
            </a:pPr>
            <a:endParaRPr lang="en-US" dirty="0">
              <a:solidFill>
                <a:srgbClr val="404040"/>
              </a:solidFill>
            </a:endParaRPr>
          </a:p>
          <a:p>
            <a:pPr indent="-228600" defTabSz="914400">
              <a:spcBef>
                <a:spcPts val="1000"/>
              </a:spcBef>
              <a:buClr>
                <a:schemeClr val="accent2"/>
              </a:buClr>
              <a:buFont typeface="Arial" panose="020B0604020202020204" pitchFamily="34" charset="0"/>
              <a:buChar char="•"/>
            </a:pPr>
            <a:endParaRPr lang="en-US" dirty="0">
              <a:solidFill>
                <a:srgbClr val="404040"/>
              </a:solidFill>
            </a:endParaRPr>
          </a:p>
          <a:p>
            <a:pPr indent="-228600" defTabSz="914400">
              <a:spcBef>
                <a:spcPts val="1000"/>
              </a:spcBef>
              <a:buClr>
                <a:schemeClr val="accent2"/>
              </a:buClr>
              <a:buFont typeface="Arial" panose="020B0604020202020204" pitchFamily="34" charset="0"/>
              <a:buChar char="•"/>
            </a:pPr>
            <a:endParaRPr lang="en-US" dirty="0">
              <a:solidFill>
                <a:srgbClr val="404040"/>
              </a:solidFill>
            </a:endParaRPr>
          </a:p>
          <a:p>
            <a:pPr marL="342900" indent="-228600" defTabSz="914400">
              <a:spcBef>
                <a:spcPts val="1000"/>
              </a:spcBef>
              <a:buClr>
                <a:schemeClr val="accent2"/>
              </a:buClr>
              <a:buFont typeface="Arial" panose="020B0604020202020204" pitchFamily="34" charset="0"/>
              <a:buChar char="•"/>
            </a:pPr>
            <a:endParaRPr lang="en-US" dirty="0">
              <a:solidFill>
                <a:srgbClr val="404040"/>
              </a:solidFill>
            </a:endParaRPr>
          </a:p>
        </p:txBody>
      </p:sp>
    </p:spTree>
    <p:extLst>
      <p:ext uri="{BB962C8B-B14F-4D97-AF65-F5344CB8AC3E}">
        <p14:creationId xmlns:p14="http://schemas.microsoft.com/office/powerpoint/2010/main" val="3311083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63A53-1135-41ED-A820-BABA05A29A46}"/>
              </a:ext>
            </a:extLst>
          </p:cNvPr>
          <p:cNvSpPr>
            <a:spLocks noGrp="1"/>
          </p:cNvSpPr>
          <p:nvPr>
            <p:ph type="ctrTitle"/>
          </p:nvPr>
        </p:nvSpPr>
        <p:spPr>
          <a:xfrm>
            <a:off x="1600200" y="2606040"/>
            <a:ext cx="8991600" cy="1645920"/>
          </a:xfrm>
        </p:spPr>
        <p:txBody>
          <a:bodyPr/>
          <a:lstStyle/>
          <a:p>
            <a:r>
              <a:rPr lang="en-IN" b="1" dirty="0"/>
              <a:t>LINKEDIN as a Social media marketing tool</a:t>
            </a:r>
          </a:p>
        </p:txBody>
      </p:sp>
    </p:spTree>
    <p:extLst>
      <p:ext uri="{BB962C8B-B14F-4D97-AF65-F5344CB8AC3E}">
        <p14:creationId xmlns:p14="http://schemas.microsoft.com/office/powerpoint/2010/main" val="1009775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FD9D5D-8F8F-4762-8E6B-8575A5C112D3}"/>
              </a:ext>
            </a:extLst>
          </p:cNvPr>
          <p:cNvSpPr txBox="1"/>
          <p:nvPr/>
        </p:nvSpPr>
        <p:spPr>
          <a:xfrm>
            <a:off x="332509" y="277091"/>
            <a:ext cx="11499273" cy="1200329"/>
          </a:xfrm>
          <a:prstGeom prst="rect">
            <a:avLst/>
          </a:prstGeom>
          <a:noFill/>
        </p:spPr>
        <p:txBody>
          <a:bodyPr wrap="square" rtlCol="0">
            <a:spAutoFit/>
          </a:bodyPr>
          <a:lstStyle/>
          <a:p>
            <a:pPr algn="ctr"/>
            <a:r>
              <a:rPr lang="en-IN" sz="3600" b="1" dirty="0">
                <a:latin typeface="Times New Roman" panose="02020603050405020304" pitchFamily="18" charset="0"/>
                <a:cs typeface="Times New Roman" panose="02020603050405020304" pitchFamily="18" charset="0"/>
              </a:rPr>
              <a:t>ROLE OF LINKEDIN IN B2B </a:t>
            </a:r>
          </a:p>
          <a:p>
            <a:endParaRPr lang="en-IN" dirty="0"/>
          </a:p>
          <a:p>
            <a:endParaRPr lang="en-IN" dirty="0"/>
          </a:p>
        </p:txBody>
      </p:sp>
      <p:graphicFrame>
        <p:nvGraphicFramePr>
          <p:cNvPr id="4" name="Diagram 3">
            <a:extLst>
              <a:ext uri="{FF2B5EF4-FFF2-40B4-BE49-F238E27FC236}">
                <a16:creationId xmlns:a16="http://schemas.microsoft.com/office/drawing/2014/main" id="{862B7518-F054-44B3-8E2C-8440AE4ECA69}"/>
              </a:ext>
            </a:extLst>
          </p:cNvPr>
          <p:cNvGraphicFramePr/>
          <p:nvPr>
            <p:extLst>
              <p:ext uri="{D42A27DB-BD31-4B8C-83A1-F6EECF244321}">
                <p14:modId xmlns:p14="http://schemas.microsoft.com/office/powerpoint/2010/main" val="2616224073"/>
              </p:ext>
            </p:extLst>
          </p:nvPr>
        </p:nvGraphicFramePr>
        <p:xfrm>
          <a:off x="2512291" y="1620982"/>
          <a:ext cx="6687127" cy="4331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4602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6631F8-FEEE-4751-AAF3-8127C78DF8C9}"/>
              </a:ext>
            </a:extLst>
          </p:cNvPr>
          <p:cNvSpPr txBox="1"/>
          <p:nvPr/>
        </p:nvSpPr>
        <p:spPr>
          <a:xfrm>
            <a:off x="332509" y="263236"/>
            <a:ext cx="10903527" cy="1477328"/>
          </a:xfrm>
          <a:prstGeom prst="rect">
            <a:avLst/>
          </a:prstGeom>
          <a:noFill/>
        </p:spPr>
        <p:txBody>
          <a:bodyPr wrap="square" rtlCol="0">
            <a:spAutoFit/>
          </a:bodyPr>
          <a:lstStyle/>
          <a:p>
            <a:pPr algn="ctr"/>
            <a:r>
              <a:rPr lang="en-IN" sz="3600" b="1" u="sng" dirty="0">
                <a:latin typeface="Times New Roman" panose="02020603050405020304" pitchFamily="18" charset="0"/>
                <a:cs typeface="Times New Roman" panose="02020603050405020304" pitchFamily="18" charset="0"/>
              </a:rPr>
              <a:t>Advertising on LinkedIn</a:t>
            </a:r>
          </a:p>
          <a:p>
            <a:endParaRPr lang="en-IN" dirty="0"/>
          </a:p>
          <a:p>
            <a:endParaRPr lang="en-IN" dirty="0"/>
          </a:p>
          <a:p>
            <a:endParaRPr lang="en-IN" dirty="0"/>
          </a:p>
        </p:txBody>
      </p:sp>
      <p:graphicFrame>
        <p:nvGraphicFramePr>
          <p:cNvPr id="6" name="Diagram 5">
            <a:extLst>
              <a:ext uri="{FF2B5EF4-FFF2-40B4-BE49-F238E27FC236}">
                <a16:creationId xmlns:a16="http://schemas.microsoft.com/office/drawing/2014/main" id="{E7820CD9-7CC3-430C-932E-441C20E445AF}"/>
              </a:ext>
            </a:extLst>
          </p:cNvPr>
          <p:cNvGraphicFramePr/>
          <p:nvPr>
            <p:extLst>
              <p:ext uri="{D42A27DB-BD31-4B8C-83A1-F6EECF244321}">
                <p14:modId xmlns:p14="http://schemas.microsoft.com/office/powerpoint/2010/main" val="1718124432"/>
              </p:ext>
            </p:extLst>
          </p:nvPr>
        </p:nvGraphicFramePr>
        <p:xfrm>
          <a:off x="1731819" y="1240952"/>
          <a:ext cx="3532908" cy="5353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a:extLst>
              <a:ext uri="{FF2B5EF4-FFF2-40B4-BE49-F238E27FC236}">
                <a16:creationId xmlns:a16="http://schemas.microsoft.com/office/drawing/2014/main" id="{05152CF3-BF96-4FD0-BFD0-0575A791C586}"/>
              </a:ext>
            </a:extLst>
          </p:cNvPr>
          <p:cNvGraphicFramePr/>
          <p:nvPr>
            <p:extLst>
              <p:ext uri="{D42A27DB-BD31-4B8C-83A1-F6EECF244321}">
                <p14:modId xmlns:p14="http://schemas.microsoft.com/office/powerpoint/2010/main" val="2159639511"/>
              </p:ext>
            </p:extLst>
          </p:nvPr>
        </p:nvGraphicFramePr>
        <p:xfrm>
          <a:off x="5908962" y="1240952"/>
          <a:ext cx="4038601" cy="53538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TextBox 7">
            <a:extLst>
              <a:ext uri="{FF2B5EF4-FFF2-40B4-BE49-F238E27FC236}">
                <a16:creationId xmlns:a16="http://schemas.microsoft.com/office/drawing/2014/main" id="{471803AB-BF83-4921-810C-87C568887254}"/>
              </a:ext>
            </a:extLst>
          </p:cNvPr>
          <p:cNvSpPr txBox="1"/>
          <p:nvPr/>
        </p:nvSpPr>
        <p:spPr>
          <a:xfrm>
            <a:off x="3893127" y="1740564"/>
            <a:ext cx="831273" cy="923330"/>
          </a:xfrm>
          <a:prstGeom prst="rect">
            <a:avLst/>
          </a:prstGeom>
          <a:noFill/>
        </p:spPr>
        <p:txBody>
          <a:bodyPr wrap="square" rtlCol="0">
            <a:spAutoFit/>
          </a:bodyPr>
          <a:lstStyle/>
          <a:p>
            <a:r>
              <a:rPr lang="en-IN" sz="5400" b="1" dirty="0">
                <a:latin typeface="Times New Roman" panose="02020603050405020304" pitchFamily="18" charset="0"/>
                <a:cs typeface="Times New Roman" panose="02020603050405020304" pitchFamily="18" charset="0"/>
              </a:rPr>
              <a:t>1</a:t>
            </a:r>
            <a:endParaRPr lang="en-IN" b="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013CBF52-5D9C-4626-A5AB-47D7F3144C22}"/>
              </a:ext>
            </a:extLst>
          </p:cNvPr>
          <p:cNvSpPr txBox="1"/>
          <p:nvPr/>
        </p:nvSpPr>
        <p:spPr>
          <a:xfrm>
            <a:off x="2382981" y="3456193"/>
            <a:ext cx="831273" cy="923330"/>
          </a:xfrm>
          <a:prstGeom prst="rect">
            <a:avLst/>
          </a:prstGeom>
          <a:noFill/>
        </p:spPr>
        <p:txBody>
          <a:bodyPr wrap="square" rtlCol="0">
            <a:spAutoFit/>
          </a:bodyPr>
          <a:lstStyle/>
          <a:p>
            <a:r>
              <a:rPr lang="en-IN" sz="5400" b="1" dirty="0">
                <a:latin typeface="Times New Roman" panose="02020603050405020304" pitchFamily="18" charset="0"/>
                <a:cs typeface="Times New Roman" panose="02020603050405020304" pitchFamily="18" charset="0"/>
              </a:rPr>
              <a:t>2</a:t>
            </a:r>
            <a:endParaRPr lang="en-IN" b="1"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29B6D4B1-0C9C-4C6D-9C3B-C606E92B33D1}"/>
              </a:ext>
            </a:extLst>
          </p:cNvPr>
          <p:cNvSpPr txBox="1"/>
          <p:nvPr/>
        </p:nvSpPr>
        <p:spPr>
          <a:xfrm>
            <a:off x="3896589" y="5284993"/>
            <a:ext cx="831273" cy="923330"/>
          </a:xfrm>
          <a:prstGeom prst="rect">
            <a:avLst/>
          </a:prstGeom>
          <a:noFill/>
        </p:spPr>
        <p:txBody>
          <a:bodyPr wrap="square" rtlCol="0">
            <a:spAutoFit/>
          </a:bodyPr>
          <a:lstStyle/>
          <a:p>
            <a:r>
              <a:rPr lang="en-IN" sz="5400" b="1" dirty="0">
                <a:latin typeface="Times New Roman" panose="02020603050405020304" pitchFamily="18" charset="0"/>
                <a:cs typeface="Times New Roman" panose="02020603050405020304" pitchFamily="18" charset="0"/>
              </a:rPr>
              <a:t>3</a:t>
            </a:r>
            <a:endParaRPr lang="en-IN" b="1"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AC5A0C22-F578-4079-B9CE-7DB93829221E}"/>
              </a:ext>
            </a:extLst>
          </p:cNvPr>
          <p:cNvSpPr txBox="1"/>
          <p:nvPr/>
        </p:nvSpPr>
        <p:spPr>
          <a:xfrm>
            <a:off x="6248400" y="1740564"/>
            <a:ext cx="831273" cy="923330"/>
          </a:xfrm>
          <a:prstGeom prst="rect">
            <a:avLst/>
          </a:prstGeom>
          <a:noFill/>
        </p:spPr>
        <p:txBody>
          <a:bodyPr wrap="square" rtlCol="0">
            <a:spAutoFit/>
          </a:bodyPr>
          <a:lstStyle/>
          <a:p>
            <a:r>
              <a:rPr lang="en-IN" sz="5400" b="1" dirty="0">
                <a:latin typeface="Times New Roman" panose="02020603050405020304" pitchFamily="18" charset="0"/>
                <a:cs typeface="Times New Roman" panose="02020603050405020304" pitchFamily="18" charset="0"/>
              </a:rPr>
              <a:t>4</a:t>
            </a:r>
            <a:endParaRPr lang="en-IN" b="1"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3B88FFFB-5EB5-456A-9F21-587CF69A9B33}"/>
              </a:ext>
            </a:extLst>
          </p:cNvPr>
          <p:cNvSpPr txBox="1"/>
          <p:nvPr/>
        </p:nvSpPr>
        <p:spPr>
          <a:xfrm>
            <a:off x="7983680" y="3456193"/>
            <a:ext cx="831273" cy="923330"/>
          </a:xfrm>
          <a:prstGeom prst="rect">
            <a:avLst/>
          </a:prstGeom>
          <a:noFill/>
        </p:spPr>
        <p:txBody>
          <a:bodyPr wrap="square" rtlCol="0">
            <a:spAutoFit/>
          </a:bodyPr>
          <a:lstStyle/>
          <a:p>
            <a:r>
              <a:rPr lang="en-IN" sz="5400" b="1" dirty="0">
                <a:latin typeface="Times New Roman" panose="02020603050405020304" pitchFamily="18" charset="0"/>
                <a:cs typeface="Times New Roman" panose="02020603050405020304" pitchFamily="18" charset="0"/>
              </a:rPr>
              <a:t>5</a:t>
            </a:r>
            <a:endParaRPr lang="en-IN" b="1"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76BD242B-3CA1-41B0-986D-398AC9A66898}"/>
              </a:ext>
            </a:extLst>
          </p:cNvPr>
          <p:cNvSpPr txBox="1"/>
          <p:nvPr/>
        </p:nvSpPr>
        <p:spPr>
          <a:xfrm>
            <a:off x="6248400" y="5284993"/>
            <a:ext cx="831273" cy="923330"/>
          </a:xfrm>
          <a:prstGeom prst="rect">
            <a:avLst/>
          </a:prstGeom>
          <a:noFill/>
        </p:spPr>
        <p:txBody>
          <a:bodyPr wrap="square" rtlCol="0">
            <a:spAutoFit/>
          </a:bodyPr>
          <a:lstStyle/>
          <a:p>
            <a:r>
              <a:rPr lang="en-IN" sz="5400" b="1" dirty="0">
                <a:latin typeface="Times New Roman" panose="02020603050405020304" pitchFamily="18" charset="0"/>
                <a:cs typeface="Times New Roman" panose="02020603050405020304" pitchFamily="18" charset="0"/>
              </a:rPr>
              <a:t>6</a:t>
            </a:r>
            <a:endParaRPr lang="en-IN"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88211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F300C-0ABD-431B-A47B-A7894004280A}"/>
              </a:ext>
            </a:extLst>
          </p:cNvPr>
          <p:cNvSpPr>
            <a:spLocks noGrp="1"/>
          </p:cNvSpPr>
          <p:nvPr>
            <p:ph type="title"/>
          </p:nvPr>
        </p:nvSpPr>
        <p:spPr>
          <a:xfrm>
            <a:off x="535808" y="2294360"/>
            <a:ext cx="4494998" cy="1134640"/>
          </a:xfrm>
        </p:spPr>
        <p:txBody>
          <a:bodyPr/>
          <a:lstStyle/>
          <a:p>
            <a:r>
              <a:rPr lang="en-IN" sz="2800" b="1" dirty="0">
                <a:latin typeface="Times New Roman" panose="02020603050405020304" pitchFamily="18" charset="0"/>
                <a:cs typeface="Times New Roman" panose="02020603050405020304" pitchFamily="18" charset="0"/>
              </a:rPr>
              <a:t>Sponsored content ads</a:t>
            </a:r>
          </a:p>
        </p:txBody>
      </p:sp>
      <p:pic>
        <p:nvPicPr>
          <p:cNvPr id="5" name="Picture Placeholder 4">
            <a:extLst>
              <a:ext uri="{FF2B5EF4-FFF2-40B4-BE49-F238E27FC236}">
                <a16:creationId xmlns:a16="http://schemas.microsoft.com/office/drawing/2014/main" id="{8BFE35E0-310D-4C55-AB53-FF864CF355AA}"/>
              </a:ext>
            </a:extLst>
          </p:cNvPr>
          <p:cNvPicPr>
            <a:picLocks noGrp="1" noChangeAspect="1"/>
          </p:cNvPicPr>
          <p:nvPr>
            <p:ph type="pic" idx="1"/>
          </p:nvPr>
        </p:nvPicPr>
        <p:blipFill>
          <a:blip r:embed="rId2"/>
          <a:srcRect t="202" b="202"/>
          <a:stretch>
            <a:fillRect/>
          </a:stretch>
        </p:blipFill>
        <p:spPr>
          <a:xfrm>
            <a:off x="5486401" y="0"/>
            <a:ext cx="6711696" cy="6858000"/>
          </a:xfrm>
          <a:prstGeom prst="rect">
            <a:avLst/>
          </a:prstGeom>
        </p:spPr>
      </p:pic>
    </p:spTree>
    <p:extLst>
      <p:ext uri="{BB962C8B-B14F-4D97-AF65-F5344CB8AC3E}">
        <p14:creationId xmlns:p14="http://schemas.microsoft.com/office/powerpoint/2010/main" val="4106518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E557B-3F34-4356-A644-F7C57A59FEC5}"/>
              </a:ext>
            </a:extLst>
          </p:cNvPr>
          <p:cNvSpPr>
            <a:spLocks noGrp="1"/>
          </p:cNvSpPr>
          <p:nvPr>
            <p:ph type="title"/>
          </p:nvPr>
        </p:nvSpPr>
        <p:spPr>
          <a:xfrm>
            <a:off x="407471" y="2294360"/>
            <a:ext cx="4494998" cy="1134640"/>
          </a:xfrm>
        </p:spPr>
        <p:txBody>
          <a:bodyPr/>
          <a:lstStyle/>
          <a:p>
            <a:r>
              <a:rPr lang="en-IN" sz="3600" b="1" dirty="0">
                <a:latin typeface="Times New Roman" panose="02020603050405020304" pitchFamily="18" charset="0"/>
                <a:cs typeface="Times New Roman" panose="02020603050405020304" pitchFamily="18" charset="0"/>
              </a:rPr>
              <a:t>TEXT ADS</a:t>
            </a:r>
          </a:p>
        </p:txBody>
      </p:sp>
      <p:pic>
        <p:nvPicPr>
          <p:cNvPr id="5" name="Picture Placeholder 4">
            <a:extLst>
              <a:ext uri="{FF2B5EF4-FFF2-40B4-BE49-F238E27FC236}">
                <a16:creationId xmlns:a16="http://schemas.microsoft.com/office/drawing/2014/main" id="{8EA21BED-E3D2-4D0E-9960-479625173E6E}"/>
              </a:ext>
            </a:extLst>
          </p:cNvPr>
          <p:cNvPicPr>
            <a:picLocks noGrp="1" noChangeAspect="1"/>
          </p:cNvPicPr>
          <p:nvPr>
            <p:ph type="pic" idx="1"/>
          </p:nvPr>
        </p:nvPicPr>
        <p:blipFill>
          <a:blip r:embed="rId2"/>
          <a:srcRect l="4165" r="4165"/>
          <a:stretch>
            <a:fillRect/>
          </a:stretch>
        </p:blipFill>
        <p:spPr>
          <a:xfrm>
            <a:off x="5197642" y="0"/>
            <a:ext cx="7000455" cy="6858000"/>
          </a:xfrm>
          <a:prstGeom prst="rect">
            <a:avLst/>
          </a:prstGeom>
        </p:spPr>
      </p:pic>
    </p:spTree>
    <p:extLst>
      <p:ext uri="{BB962C8B-B14F-4D97-AF65-F5344CB8AC3E}">
        <p14:creationId xmlns:p14="http://schemas.microsoft.com/office/powerpoint/2010/main" val="3620613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49F3A-F46C-4B26-9B6A-8D48A7B5B755}"/>
              </a:ext>
            </a:extLst>
          </p:cNvPr>
          <p:cNvSpPr>
            <a:spLocks noGrp="1"/>
          </p:cNvSpPr>
          <p:nvPr>
            <p:ph type="title"/>
          </p:nvPr>
        </p:nvSpPr>
        <p:spPr>
          <a:xfrm>
            <a:off x="838200" y="481263"/>
            <a:ext cx="10515600" cy="765843"/>
          </a:xfrm>
        </p:spPr>
        <p:txBody>
          <a:bodyPr>
            <a:normAutofit fontScale="90000"/>
          </a:bodyPr>
          <a:lstStyle/>
          <a:p>
            <a:pPr algn="ctr"/>
            <a:r>
              <a:rPr lang="en-IN" sz="3200" b="1" dirty="0">
                <a:latin typeface="Times New Roman" panose="02020603050405020304" pitchFamily="18" charset="0"/>
                <a:cs typeface="Times New Roman" panose="02020603050405020304" pitchFamily="18" charset="0"/>
              </a:rPr>
              <a:t>Twitter &amp; Its Role in Business</a:t>
            </a:r>
          </a:p>
        </p:txBody>
      </p:sp>
      <p:sp>
        <p:nvSpPr>
          <p:cNvPr id="3" name="TextBox 2">
            <a:extLst>
              <a:ext uri="{FF2B5EF4-FFF2-40B4-BE49-F238E27FC236}">
                <a16:creationId xmlns:a16="http://schemas.microsoft.com/office/drawing/2014/main" id="{3A17B8E6-DAA0-40E2-B713-F55A015173D2}"/>
              </a:ext>
            </a:extLst>
          </p:cNvPr>
          <p:cNvSpPr txBox="1"/>
          <p:nvPr/>
        </p:nvSpPr>
        <p:spPr>
          <a:xfrm>
            <a:off x="312821" y="1951672"/>
            <a:ext cx="11586412" cy="4247317"/>
          </a:xfrm>
          <a:prstGeom prst="rect">
            <a:avLst/>
          </a:prstGeom>
          <a:noFill/>
        </p:spPr>
        <p:txBody>
          <a:bodyPr wrap="square" rtlCol="0">
            <a:spAutoFit/>
          </a:bodyPr>
          <a:lstStyle/>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Twitter is a microblogging news &amp; social media service that enables users to publicly post short messages which are known as tweets.</a:t>
            </a:r>
          </a:p>
          <a:p>
            <a:endParaRPr lang="en-IN"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Originally tweets were restricted to 140 characters, but the limit has been increased to 280 characters. </a:t>
            </a:r>
          </a:p>
          <a:p>
            <a:endParaRPr lang="en-IN"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Registered users can tweet or reply to the tweet using desktop applications or mobile applications .</a:t>
            </a:r>
          </a:p>
          <a:p>
            <a:pPr marL="285750" indent="-285750">
              <a:buFont typeface="Arial" panose="020B0604020202020204" pitchFamily="34" charset="0"/>
              <a:buChar char="•"/>
            </a:pPr>
            <a:endParaRPr lang="en-IN" sz="2800"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3958607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omputer&#10;&#10;Description automatically generated">
            <a:extLst>
              <a:ext uri="{FF2B5EF4-FFF2-40B4-BE49-F238E27FC236}">
                <a16:creationId xmlns:a16="http://schemas.microsoft.com/office/drawing/2014/main" id="{107ECEBE-D2DB-48FF-BEC6-82ACC51B8D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6326"/>
          </a:xfrm>
          <a:prstGeom prst="rect">
            <a:avLst/>
          </a:prstGeom>
        </p:spPr>
      </p:pic>
    </p:spTree>
    <p:extLst>
      <p:ext uri="{BB962C8B-B14F-4D97-AF65-F5344CB8AC3E}">
        <p14:creationId xmlns:p14="http://schemas.microsoft.com/office/powerpoint/2010/main" val="254622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1C856-9D58-449B-B888-D7BFA67FBBA3}"/>
              </a:ext>
            </a:extLst>
          </p:cNvPr>
          <p:cNvSpPr>
            <a:spLocks noGrp="1"/>
          </p:cNvSpPr>
          <p:nvPr>
            <p:ph type="ctrTitle"/>
          </p:nvPr>
        </p:nvSpPr>
        <p:spPr>
          <a:xfrm>
            <a:off x="1600200" y="442602"/>
            <a:ext cx="8991600" cy="1645920"/>
          </a:xfrm>
        </p:spPr>
        <p:txBody>
          <a:bodyPr/>
          <a:lstStyle/>
          <a:p>
            <a:r>
              <a:rPr lang="en-IN" b="1" dirty="0"/>
              <a:t>INSTAGRAM MARKETING</a:t>
            </a:r>
          </a:p>
        </p:txBody>
      </p:sp>
      <p:sp>
        <p:nvSpPr>
          <p:cNvPr id="3" name="Subtitle 2">
            <a:extLst>
              <a:ext uri="{FF2B5EF4-FFF2-40B4-BE49-F238E27FC236}">
                <a16:creationId xmlns:a16="http://schemas.microsoft.com/office/drawing/2014/main" id="{5A4E1BD3-C844-491B-AF6B-5DAC93E7ED70}"/>
              </a:ext>
            </a:extLst>
          </p:cNvPr>
          <p:cNvSpPr>
            <a:spLocks noGrp="1"/>
          </p:cNvSpPr>
          <p:nvPr>
            <p:ph type="subTitle" idx="1"/>
          </p:nvPr>
        </p:nvSpPr>
        <p:spPr>
          <a:xfrm>
            <a:off x="2695194" y="2550695"/>
            <a:ext cx="6801612" cy="4026568"/>
          </a:xfrm>
        </p:spPr>
        <p:txBody>
          <a:bodyPr>
            <a:normAutofit/>
          </a:bodyPr>
          <a:lstStyle/>
          <a:p>
            <a:r>
              <a:rPr lang="en-IN" sz="2600" dirty="0"/>
              <a:t>OBJECTIVES</a:t>
            </a:r>
          </a:p>
          <a:p>
            <a:r>
              <a:rPr lang="en-IN" sz="2600" dirty="0"/>
              <a:t>CONTENT STRATEGY</a:t>
            </a:r>
          </a:p>
          <a:p>
            <a:r>
              <a:rPr lang="en-IN" sz="2600" dirty="0"/>
              <a:t>STYLE GUIDELINES</a:t>
            </a:r>
          </a:p>
          <a:p>
            <a:r>
              <a:rPr lang="en-IN" sz="2600" dirty="0"/>
              <a:t>HASGTAGS</a:t>
            </a:r>
          </a:p>
          <a:p>
            <a:r>
              <a:rPr lang="en-IN" sz="2600" dirty="0"/>
              <a:t>VIDEOS</a:t>
            </a:r>
          </a:p>
          <a:p>
            <a:r>
              <a:rPr lang="en-IN" sz="2600" dirty="0"/>
              <a:t>SPONSORED ADS</a:t>
            </a:r>
          </a:p>
          <a:p>
            <a:r>
              <a:rPr lang="en-IN" sz="2600" dirty="0"/>
              <a:t>GENERATE LEADS</a:t>
            </a:r>
          </a:p>
          <a:p>
            <a:endParaRPr lang="en-IN" dirty="0"/>
          </a:p>
        </p:txBody>
      </p:sp>
    </p:spTree>
    <p:extLst>
      <p:ext uri="{BB962C8B-B14F-4D97-AF65-F5344CB8AC3E}">
        <p14:creationId xmlns:p14="http://schemas.microsoft.com/office/powerpoint/2010/main" val="3293500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47EA4E-3957-478E-B319-21657B038ACA}"/>
              </a:ext>
            </a:extLst>
          </p:cNvPr>
          <p:cNvSpPr/>
          <p:nvPr/>
        </p:nvSpPr>
        <p:spPr>
          <a:xfrm>
            <a:off x="842211" y="866275"/>
            <a:ext cx="10287000" cy="5016758"/>
          </a:xfrm>
          <a:prstGeom prst="rect">
            <a:avLst/>
          </a:prstGeom>
        </p:spPr>
        <p:txBody>
          <a:bodyPr wrap="square">
            <a:spAutoFit/>
          </a:bodyPr>
          <a:lstStyle/>
          <a:p>
            <a:r>
              <a:rPr lang="en-IN" sz="3200" dirty="0">
                <a:latin typeface="Times New Roman" panose="02020603050405020304" pitchFamily="18" charset="0"/>
                <a:cs typeface="Times New Roman" panose="02020603050405020304" pitchFamily="18" charset="0"/>
              </a:rPr>
              <a:t>From Business Perspective, Twitter can be used for –</a:t>
            </a:r>
          </a:p>
          <a:p>
            <a:r>
              <a:rPr lang="en-IN" sz="3200" dirty="0">
                <a:latin typeface="Times New Roman" panose="02020603050405020304" pitchFamily="18" charset="0"/>
                <a:cs typeface="Times New Roman" panose="02020603050405020304" pitchFamily="18" charset="0"/>
              </a:rPr>
              <a:t> </a:t>
            </a:r>
          </a:p>
          <a:p>
            <a:pPr marL="342900" indent="-342900">
              <a:buFont typeface="+mj-lt"/>
              <a:buAutoNum type="arabicPeriod"/>
            </a:pPr>
            <a:r>
              <a:rPr lang="en-IN" sz="3200" dirty="0">
                <a:latin typeface="Times New Roman" panose="02020603050405020304" pitchFamily="18" charset="0"/>
                <a:cs typeface="Times New Roman" panose="02020603050405020304" pitchFamily="18" charset="0"/>
              </a:rPr>
              <a:t>Establishing a Community</a:t>
            </a:r>
          </a:p>
          <a:p>
            <a:pPr marL="342900" indent="-342900">
              <a:buFont typeface="+mj-lt"/>
              <a:buAutoNum type="arabicPeriod"/>
            </a:pPr>
            <a:r>
              <a:rPr lang="en-IN" sz="3200" dirty="0">
                <a:latin typeface="Times New Roman" panose="02020603050405020304" pitchFamily="18" charset="0"/>
                <a:cs typeface="Times New Roman" panose="02020603050405020304" pitchFamily="18" charset="0"/>
              </a:rPr>
              <a:t>Finding Customers</a:t>
            </a:r>
          </a:p>
          <a:p>
            <a:pPr marL="342900" indent="-342900">
              <a:buFont typeface="+mj-lt"/>
              <a:buAutoNum type="arabicPeriod"/>
            </a:pPr>
            <a:r>
              <a:rPr lang="en-IN" sz="3200" dirty="0">
                <a:latin typeface="Times New Roman" panose="02020603050405020304" pitchFamily="18" charset="0"/>
                <a:cs typeface="Times New Roman" panose="02020603050405020304" pitchFamily="18" charset="0"/>
              </a:rPr>
              <a:t>Interacting with people</a:t>
            </a:r>
          </a:p>
          <a:p>
            <a:pPr marL="342900" indent="-342900">
              <a:buFont typeface="+mj-lt"/>
              <a:buAutoNum type="arabicPeriod"/>
            </a:pPr>
            <a:r>
              <a:rPr lang="en-IN" sz="3200" dirty="0">
                <a:latin typeface="Times New Roman" panose="02020603050405020304" pitchFamily="18" charset="0"/>
                <a:cs typeface="Times New Roman" panose="02020603050405020304" pitchFamily="18" charset="0"/>
              </a:rPr>
              <a:t>Asking Questions</a:t>
            </a:r>
          </a:p>
          <a:p>
            <a:pPr marL="342900" indent="-342900">
              <a:buFont typeface="+mj-lt"/>
              <a:buAutoNum type="arabicPeriod"/>
            </a:pPr>
            <a:r>
              <a:rPr lang="en-IN" sz="3200" dirty="0">
                <a:latin typeface="Times New Roman" panose="02020603050405020304" pitchFamily="18" charset="0"/>
                <a:cs typeface="Times New Roman" panose="02020603050405020304" pitchFamily="18" charset="0"/>
              </a:rPr>
              <a:t>Providing Customer Support</a:t>
            </a:r>
          </a:p>
          <a:p>
            <a:pPr marL="342900" indent="-342900">
              <a:buFont typeface="+mj-lt"/>
              <a:buAutoNum type="arabicPeriod"/>
            </a:pPr>
            <a:r>
              <a:rPr lang="en-IN" sz="3200" dirty="0">
                <a:latin typeface="Times New Roman" panose="02020603050405020304" pitchFamily="18" charset="0"/>
                <a:cs typeface="Times New Roman" panose="02020603050405020304" pitchFamily="18" charset="0"/>
              </a:rPr>
              <a:t>Finding what people think about you</a:t>
            </a:r>
          </a:p>
          <a:p>
            <a:pPr marL="342900" indent="-342900">
              <a:buFont typeface="+mj-lt"/>
              <a:buAutoNum type="arabicPeriod"/>
            </a:pPr>
            <a:r>
              <a:rPr lang="en-IN" sz="3200" dirty="0">
                <a:latin typeface="Times New Roman" panose="02020603050405020304" pitchFamily="18" charset="0"/>
                <a:cs typeface="Times New Roman" panose="02020603050405020304" pitchFamily="18" charset="0"/>
              </a:rPr>
              <a:t>Promoting your content</a:t>
            </a:r>
          </a:p>
          <a:p>
            <a:pPr marL="342900" indent="-342900">
              <a:buFont typeface="+mj-lt"/>
              <a:buAutoNum type="arabicPeriod"/>
            </a:pPr>
            <a:r>
              <a:rPr lang="en-IN" sz="3200" dirty="0">
                <a:latin typeface="Times New Roman" panose="02020603050405020304" pitchFamily="18" charset="0"/>
                <a:cs typeface="Times New Roman" panose="02020603050405020304" pitchFamily="18" charset="0"/>
              </a:rPr>
              <a:t>Enhancing Brand Visibility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6902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3 Ways to Use Twitter as an Effective Marketing Tool - Business 2 Community">
            <a:extLst>
              <a:ext uri="{FF2B5EF4-FFF2-40B4-BE49-F238E27FC236}">
                <a16:creationId xmlns:a16="http://schemas.microsoft.com/office/drawing/2014/main" id="{65860A51-ECCF-468E-9CB1-2CABA1B060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845"/>
          <a:stretch/>
        </p:blipFill>
        <p:spPr bwMode="auto">
          <a:xfrm>
            <a:off x="3418805" y="1247106"/>
            <a:ext cx="5715000" cy="5438104"/>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61B8122C-1CA0-FFEB-0DFA-235800EF3F05}"/>
              </a:ext>
            </a:extLst>
          </p:cNvPr>
          <p:cNvSpPr txBox="1">
            <a:spLocks/>
          </p:cNvSpPr>
          <p:nvPr/>
        </p:nvSpPr>
        <p:spPr>
          <a:xfrm>
            <a:off x="1018505" y="222161"/>
            <a:ext cx="10515600" cy="765843"/>
          </a:xfrm>
          <a:prstGeom prst="rect">
            <a:avLst/>
          </a:prstGeom>
          <a:solidFill>
            <a:schemeClr val="bg1"/>
          </a:solidFill>
          <a:ln w="28575">
            <a:solidFill>
              <a:schemeClr val="tx1"/>
            </a:solidFill>
          </a:ln>
        </p:spPr>
        <p:txBody>
          <a:bodyPr>
            <a:normAutofit fontScale="9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endParaRPr lang="en-IN" sz="3200" b="1" dirty="0">
              <a:latin typeface="Times New Roman" panose="02020603050405020304" pitchFamily="18" charset="0"/>
              <a:cs typeface="Times New Roman" panose="02020603050405020304" pitchFamily="18" charset="0"/>
            </a:endParaRPr>
          </a:p>
          <a:p>
            <a:r>
              <a:rPr lang="en-IN" sz="3200" b="1" dirty="0">
                <a:latin typeface="Times New Roman" panose="02020603050405020304" pitchFamily="18" charset="0"/>
                <a:cs typeface="Times New Roman" panose="02020603050405020304" pitchFamily="18" charset="0"/>
              </a:rPr>
              <a:t>What works on twitter?</a:t>
            </a:r>
          </a:p>
        </p:txBody>
      </p:sp>
    </p:spTree>
    <p:extLst>
      <p:ext uri="{BB962C8B-B14F-4D97-AF65-F5344CB8AC3E}">
        <p14:creationId xmlns:p14="http://schemas.microsoft.com/office/powerpoint/2010/main" val="1909231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01593F-26FC-4142-A30D-63B39E60E515}"/>
              </a:ext>
            </a:extLst>
          </p:cNvPr>
          <p:cNvSpPr txBox="1"/>
          <p:nvPr/>
        </p:nvSpPr>
        <p:spPr>
          <a:xfrm>
            <a:off x="1235242" y="295610"/>
            <a:ext cx="9721516" cy="707886"/>
          </a:xfrm>
          <a:prstGeom prst="rect">
            <a:avLst/>
          </a:prstGeom>
          <a:noFill/>
        </p:spPr>
        <p:txBody>
          <a:bodyPr wrap="square" rtlCol="0">
            <a:spAutoFit/>
          </a:bodyPr>
          <a:lstStyle/>
          <a:p>
            <a:pPr algn="ctr"/>
            <a:r>
              <a:rPr lang="en-IN" sz="4000" b="1" dirty="0">
                <a:latin typeface="Times New Roman" panose="02020603050405020304" pitchFamily="18" charset="0"/>
                <a:cs typeface="Times New Roman" panose="02020603050405020304" pitchFamily="18" charset="0"/>
              </a:rPr>
              <a:t>TWITTER’S ALGORITHM</a:t>
            </a:r>
          </a:p>
        </p:txBody>
      </p:sp>
      <p:sp>
        <p:nvSpPr>
          <p:cNvPr id="3" name="TextBox 2">
            <a:extLst>
              <a:ext uri="{FF2B5EF4-FFF2-40B4-BE49-F238E27FC236}">
                <a16:creationId xmlns:a16="http://schemas.microsoft.com/office/drawing/2014/main" id="{01300321-E546-4AA6-8DB2-5307B540A040}"/>
              </a:ext>
            </a:extLst>
          </p:cNvPr>
          <p:cNvSpPr txBox="1"/>
          <p:nvPr/>
        </p:nvSpPr>
        <p:spPr>
          <a:xfrm>
            <a:off x="733925" y="1299411"/>
            <a:ext cx="10070433" cy="369332"/>
          </a:xfrm>
          <a:prstGeom prst="rect">
            <a:avLst/>
          </a:prstGeom>
          <a:noFill/>
        </p:spPr>
        <p:txBody>
          <a:bodyPr wrap="square" rtlCol="0">
            <a:spAutoFit/>
          </a:bodyPr>
          <a:lstStyle/>
          <a:p>
            <a:pPr marL="285750" indent="-285750">
              <a:buFont typeface="Arial" panose="020B0604020202020204" pitchFamily="34" charset="0"/>
              <a:buChar char="•"/>
            </a:pPr>
            <a:endParaRPr lang="en-IN" dirty="0"/>
          </a:p>
        </p:txBody>
      </p:sp>
      <p:sp>
        <p:nvSpPr>
          <p:cNvPr id="4" name="TextBox 3">
            <a:extLst>
              <a:ext uri="{FF2B5EF4-FFF2-40B4-BE49-F238E27FC236}">
                <a16:creationId xmlns:a16="http://schemas.microsoft.com/office/drawing/2014/main" id="{84313335-1339-4F36-BC53-7557B7F98A0F}"/>
              </a:ext>
            </a:extLst>
          </p:cNvPr>
          <p:cNvSpPr txBox="1"/>
          <p:nvPr/>
        </p:nvSpPr>
        <p:spPr>
          <a:xfrm>
            <a:off x="565483" y="1299411"/>
            <a:ext cx="10892591" cy="5262979"/>
          </a:xfrm>
          <a:prstGeom prst="rect">
            <a:avLst/>
          </a:prstGeom>
          <a:noFill/>
        </p:spPr>
        <p:txBody>
          <a:bodyPr wrap="square" rtlCol="0">
            <a:spAutoFit/>
          </a:bodyPr>
          <a:lstStyle/>
          <a:p>
            <a:r>
              <a:rPr lang="en-IN" sz="2800" dirty="0">
                <a:latin typeface="Times New Roman" panose="02020603050405020304" pitchFamily="18" charset="0"/>
                <a:cs typeface="Times New Roman" panose="02020603050405020304" pitchFamily="18" charset="0"/>
              </a:rPr>
              <a:t>Some key factors, that regulate the ranking of tweets:</a:t>
            </a:r>
          </a:p>
          <a:p>
            <a:endParaRPr lang="en-IN"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Interaction </a:t>
            </a: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Timing </a:t>
            </a: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Media</a:t>
            </a:r>
          </a:p>
          <a:p>
            <a:pPr marL="285750" indent="-285750">
              <a:buFont typeface="Arial" panose="020B0604020202020204" pitchFamily="34" charset="0"/>
              <a:buChar char="•"/>
            </a:pPr>
            <a:endParaRPr lang="en-IN" sz="2800" dirty="0">
              <a:latin typeface="Times New Roman" panose="02020603050405020304" pitchFamily="18" charset="0"/>
              <a:cs typeface="Times New Roman" panose="02020603050405020304" pitchFamily="18" charset="0"/>
            </a:endParaRPr>
          </a:p>
          <a:p>
            <a:r>
              <a:rPr lang="en-IN" sz="2800" dirty="0">
                <a:latin typeface="Times New Roman" panose="02020603050405020304" pitchFamily="18" charset="0"/>
                <a:cs typeface="Times New Roman" panose="02020603050405020304" pitchFamily="18" charset="0"/>
              </a:rPr>
              <a:t>To increase your reach on twitter organically, </a:t>
            </a:r>
          </a:p>
          <a:p>
            <a:endParaRPr lang="en-IN"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Use appropriate hashtags</a:t>
            </a: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Use pictures &amp; videos in your tweets</a:t>
            </a: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Constantly examine your twitter analytics &amp; redesign your strategies accordingly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2645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5BB759-4C8F-44FF-8D83-928C4489403D}"/>
              </a:ext>
            </a:extLst>
          </p:cNvPr>
          <p:cNvSpPr txBox="1"/>
          <p:nvPr/>
        </p:nvSpPr>
        <p:spPr>
          <a:xfrm>
            <a:off x="312820" y="545613"/>
            <a:ext cx="11586412" cy="5632311"/>
          </a:xfrm>
          <a:prstGeom prst="rect">
            <a:avLst/>
          </a:prstGeom>
          <a:noFill/>
        </p:spPr>
        <p:txBody>
          <a:bodyPr wrap="square" rtlCol="0">
            <a:spAutoFit/>
          </a:bodyPr>
          <a:lstStyle/>
          <a:p>
            <a:r>
              <a:rPr lang="en-IN" sz="2800" b="1" u="sng" dirty="0">
                <a:latin typeface="Times New Roman" panose="02020603050405020304" pitchFamily="18" charset="0"/>
                <a:cs typeface="Times New Roman" panose="02020603050405020304" pitchFamily="18" charset="0"/>
              </a:rPr>
              <a:t>Twitter Moments:</a:t>
            </a:r>
          </a:p>
          <a:p>
            <a:endParaRPr lang="en-IN"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A content curation tool that enables Twitter users to collect and showcase a set of tweets on a particular topic. </a:t>
            </a: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Moment illustrates the “very best of what’s happening on Twitter”</a:t>
            </a: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Used as a tool for storytelling through a collection of tweets. </a:t>
            </a:r>
          </a:p>
          <a:p>
            <a:pPr marL="285750" indent="-285750">
              <a:buFont typeface="Arial" panose="020B0604020202020204" pitchFamily="34" charset="0"/>
              <a:buChar char="•"/>
            </a:pPr>
            <a:endParaRPr lang="en-IN"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2800" dirty="0">
                <a:latin typeface="Times New Roman" panose="02020603050405020304" pitchFamily="18" charset="0"/>
                <a:cs typeface="Times New Roman" panose="02020603050405020304" pitchFamily="18" charset="0"/>
              </a:rPr>
              <a:t>To create successful Twitter Moment as a sure tool to drive traffic &amp; engage your target audience, ask these to yourself:</a:t>
            </a:r>
          </a:p>
          <a:p>
            <a:pPr marL="457200" indent="-457200">
              <a:buFont typeface="+mj-lt"/>
              <a:buAutoNum type="arabicPeriod"/>
            </a:pPr>
            <a:r>
              <a:rPr lang="en-IN" sz="2800" dirty="0">
                <a:latin typeface="Times New Roman" panose="02020603050405020304" pitchFamily="18" charset="0"/>
                <a:cs typeface="Times New Roman" panose="02020603050405020304" pitchFamily="18" charset="0"/>
              </a:rPr>
              <a:t>Is the topic timely enough to arouse interest?</a:t>
            </a:r>
          </a:p>
          <a:p>
            <a:pPr marL="457200" indent="-457200">
              <a:buFont typeface="+mj-lt"/>
              <a:buAutoNum type="arabicPeriod"/>
            </a:pPr>
            <a:r>
              <a:rPr lang="en-IN" sz="2800" dirty="0">
                <a:latin typeface="Times New Roman" panose="02020603050405020304" pitchFamily="18" charset="0"/>
                <a:cs typeface="Times New Roman" panose="02020603050405020304" pitchFamily="18" charset="0"/>
              </a:rPr>
              <a:t>Which keywords can I use to improve the visibility?</a:t>
            </a:r>
          </a:p>
          <a:p>
            <a:pPr marL="457200" indent="-457200">
              <a:buFont typeface="+mj-lt"/>
              <a:buAutoNum type="arabicPeriod"/>
            </a:pPr>
            <a:r>
              <a:rPr lang="en-IN" sz="2800" dirty="0">
                <a:latin typeface="Times New Roman" panose="02020603050405020304" pitchFamily="18" charset="0"/>
                <a:cs typeface="Times New Roman" panose="02020603050405020304" pitchFamily="18" charset="0"/>
              </a:rPr>
              <a:t>What kind of hashtags can I use to ensure that my story is discoverable?</a:t>
            </a:r>
          </a:p>
          <a:p>
            <a:pPr marL="457200" indent="-457200">
              <a:buFont typeface="+mj-lt"/>
              <a:buAutoNum type="arabicPeriod"/>
            </a:pPr>
            <a:r>
              <a:rPr lang="en-IN" sz="2800" dirty="0">
                <a:latin typeface="Times New Roman" panose="02020603050405020304" pitchFamily="18" charset="0"/>
                <a:cs typeface="Times New Roman" panose="02020603050405020304" pitchFamily="18" charset="0"/>
              </a:rPr>
              <a:t>Do the tweets contain illustrative pictures and descriptive videos?</a:t>
            </a:r>
          </a:p>
        </p:txBody>
      </p:sp>
    </p:spTree>
    <p:extLst>
      <p:ext uri="{BB962C8B-B14F-4D97-AF65-F5344CB8AC3E}">
        <p14:creationId xmlns:p14="http://schemas.microsoft.com/office/powerpoint/2010/main" val="2947043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twitter moment ads&quot;">
            <a:extLst>
              <a:ext uri="{FF2B5EF4-FFF2-40B4-BE49-F238E27FC236}">
                <a16:creationId xmlns:a16="http://schemas.microsoft.com/office/drawing/2014/main" id="{54BB105F-A316-4FDE-818A-D5F9502FB3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727" y="161072"/>
            <a:ext cx="11554202" cy="6591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5177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7000"/>
                <a:shade val="100000"/>
                <a:satMod val="185000"/>
                <a:lumMod val="120000"/>
              </a:schemeClr>
            </a:gs>
            <a:gs pos="100000">
              <a:schemeClr val="bg1">
                <a:tint val="96000"/>
                <a:shade val="95000"/>
                <a:satMod val="215000"/>
                <a:lumMod val="80000"/>
              </a:schemeClr>
            </a:gs>
          </a:gsLst>
          <a:path path="circle">
            <a:fillToRect l="50000" t="55000" r="125000" b="100000"/>
          </a:path>
        </a:gra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1C9F4F8-1CA1-4169-A513-5E15F4D91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C5C3974-9033-45A7-9E33-908FBAF065C2}"/>
              </a:ext>
            </a:extLst>
          </p:cNvPr>
          <p:cNvSpPr txBox="1"/>
          <p:nvPr/>
        </p:nvSpPr>
        <p:spPr>
          <a:xfrm>
            <a:off x="1600200" y="2386744"/>
            <a:ext cx="8991600" cy="1645920"/>
          </a:xfrm>
          <a:prstGeom prst="rect">
            <a:avLst/>
          </a:prstGeom>
          <a:solidFill>
            <a:schemeClr val="accent1"/>
          </a:solidFill>
          <a:ln w="190500" cmpd="thinThick">
            <a:solidFill>
              <a:schemeClr val="accent1"/>
            </a:solidFill>
          </a:ln>
        </p:spPr>
        <p:txBody>
          <a:bodyPr vert="horz" lIns="274320" tIns="182880" rIns="274320" bIns="182880" rtlCol="0" anchor="ctr" anchorCtr="1">
            <a:normAutofit/>
          </a:bodyPr>
          <a:lstStyle/>
          <a:p>
            <a:pPr algn="ctr" defTabSz="914400">
              <a:lnSpc>
                <a:spcPct val="90000"/>
              </a:lnSpc>
              <a:spcBef>
                <a:spcPct val="0"/>
              </a:spcBef>
              <a:spcAft>
                <a:spcPts val="600"/>
              </a:spcAft>
            </a:pPr>
            <a:r>
              <a:rPr lang="en-US" sz="3800" kern="1200" cap="all" spc="200" baseline="0">
                <a:solidFill>
                  <a:srgbClr val="FFFFFF"/>
                </a:solidFill>
                <a:latin typeface="+mj-lt"/>
                <a:ea typeface="+mj-ea"/>
                <a:cs typeface="+mj-cs"/>
              </a:rPr>
              <a:t>TWITTER ADS</a:t>
            </a:r>
          </a:p>
        </p:txBody>
      </p:sp>
    </p:spTree>
    <p:extLst>
      <p:ext uri="{BB962C8B-B14F-4D97-AF65-F5344CB8AC3E}">
        <p14:creationId xmlns:p14="http://schemas.microsoft.com/office/powerpoint/2010/main" val="27555292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3E18B-29B4-4B6E-A140-65C937F2CFAC}"/>
              </a:ext>
            </a:extLst>
          </p:cNvPr>
          <p:cNvSpPr>
            <a:spLocks noGrp="1"/>
          </p:cNvSpPr>
          <p:nvPr>
            <p:ph type="title"/>
          </p:nvPr>
        </p:nvSpPr>
        <p:spPr>
          <a:xfrm>
            <a:off x="838200" y="347295"/>
            <a:ext cx="10515600" cy="741780"/>
          </a:xfrm>
        </p:spPr>
        <p:txBody>
          <a:bodyPr>
            <a:noAutofit/>
          </a:bodyPr>
          <a:lstStyle/>
          <a:p>
            <a:pPr algn="ctr"/>
            <a:r>
              <a:rPr lang="en-IN" b="1" dirty="0">
                <a:latin typeface="Times New Roman" panose="02020603050405020304" pitchFamily="18" charset="0"/>
                <a:cs typeface="Times New Roman" panose="02020603050405020304" pitchFamily="18" charset="0"/>
              </a:rPr>
              <a:t>CAMPAIGN TYPES</a:t>
            </a:r>
          </a:p>
        </p:txBody>
      </p:sp>
      <p:sp>
        <p:nvSpPr>
          <p:cNvPr id="3" name="TextBox 2">
            <a:extLst>
              <a:ext uri="{FF2B5EF4-FFF2-40B4-BE49-F238E27FC236}">
                <a16:creationId xmlns:a16="http://schemas.microsoft.com/office/drawing/2014/main" id="{1180EEC9-45DF-416D-A471-3CC9734DE7B2}"/>
              </a:ext>
            </a:extLst>
          </p:cNvPr>
          <p:cNvSpPr txBox="1"/>
          <p:nvPr/>
        </p:nvSpPr>
        <p:spPr>
          <a:xfrm>
            <a:off x="435358" y="1568440"/>
            <a:ext cx="4164778" cy="4401205"/>
          </a:xfrm>
          <a:prstGeom prst="rect">
            <a:avLst/>
          </a:prstGeom>
          <a:noFill/>
        </p:spPr>
        <p:txBody>
          <a:bodyPr wrap="square" rtlCol="0">
            <a:spAutoFit/>
          </a:bodyPr>
          <a:lstStyle/>
          <a:p>
            <a:pPr marL="342900" indent="-342900">
              <a:buFont typeface="+mj-lt"/>
              <a:buAutoNum type="arabicPeriod"/>
            </a:pPr>
            <a:r>
              <a:rPr lang="en-IN" sz="2800" dirty="0">
                <a:latin typeface="Times New Roman" panose="02020603050405020304" pitchFamily="18" charset="0"/>
                <a:cs typeface="Times New Roman" panose="02020603050405020304" pitchFamily="18" charset="0"/>
              </a:rPr>
              <a:t>Website Click Campaigns - </a:t>
            </a:r>
          </a:p>
          <a:p>
            <a:pPr marL="342900" indent="-342900">
              <a:buFont typeface="+mj-lt"/>
              <a:buAutoNum type="arabicPeriod"/>
            </a:pPr>
            <a:endParaRPr lang="en-IN" sz="28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IN" sz="2800" dirty="0">
                <a:latin typeface="Times New Roman" panose="02020603050405020304" pitchFamily="18" charset="0"/>
                <a:cs typeface="Times New Roman" panose="02020603050405020304" pitchFamily="18" charset="0"/>
              </a:rPr>
              <a:t>Follower Campaigns</a:t>
            </a:r>
          </a:p>
          <a:p>
            <a:pPr marL="342900" indent="-342900">
              <a:buFont typeface="+mj-lt"/>
              <a:buAutoNum type="arabicPeriod"/>
            </a:pPr>
            <a:endParaRPr lang="en-IN" sz="28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IN" sz="2800" dirty="0">
                <a:latin typeface="Times New Roman" panose="02020603050405020304" pitchFamily="18" charset="0"/>
                <a:cs typeface="Times New Roman" panose="02020603050405020304" pitchFamily="18" charset="0"/>
              </a:rPr>
              <a:t>Engagement Campaigns</a:t>
            </a:r>
          </a:p>
          <a:p>
            <a:pPr marL="342900" indent="-342900">
              <a:buFont typeface="+mj-lt"/>
              <a:buAutoNum type="arabicPeriod"/>
            </a:pPr>
            <a:endParaRPr lang="en-IN" sz="28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IN" sz="2800" dirty="0">
                <a:latin typeface="Times New Roman" panose="02020603050405020304" pitchFamily="18" charset="0"/>
                <a:cs typeface="Times New Roman" panose="02020603050405020304" pitchFamily="18" charset="0"/>
              </a:rPr>
              <a:t>App Campaigns</a:t>
            </a:r>
          </a:p>
          <a:p>
            <a:pPr marL="342900" indent="-342900">
              <a:buFont typeface="+mj-lt"/>
              <a:buAutoNum type="arabicPeriod"/>
            </a:pPr>
            <a:endParaRPr lang="en-IN" sz="28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IN" sz="2800" dirty="0">
                <a:latin typeface="Times New Roman" panose="02020603050405020304" pitchFamily="18" charset="0"/>
                <a:cs typeface="Times New Roman" panose="02020603050405020304" pitchFamily="18" charset="0"/>
              </a:rPr>
              <a:t>Quick Promote</a:t>
            </a:r>
            <a:endParaRPr lang="en-IN" dirty="0">
              <a:latin typeface="Times New Roman" panose="02020603050405020304" pitchFamily="18" charset="0"/>
              <a:cs typeface="Times New Roman" panose="02020603050405020304" pitchFamily="18" charset="0"/>
            </a:endParaRPr>
          </a:p>
        </p:txBody>
      </p:sp>
      <p:sp>
        <p:nvSpPr>
          <p:cNvPr id="4" name="AutoShape 2" descr="Image result for twitter website clicks campaign&quot;">
            <a:extLst>
              <a:ext uri="{FF2B5EF4-FFF2-40B4-BE49-F238E27FC236}">
                <a16:creationId xmlns:a16="http://schemas.microsoft.com/office/drawing/2014/main" id="{A4AA3966-6901-41C0-890C-2AEA22FB121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5" name="Picture 4">
            <a:extLst>
              <a:ext uri="{FF2B5EF4-FFF2-40B4-BE49-F238E27FC236}">
                <a16:creationId xmlns:a16="http://schemas.microsoft.com/office/drawing/2014/main" id="{55099669-90E9-4F67-8F5A-17FD625B05FB}"/>
              </a:ext>
            </a:extLst>
          </p:cNvPr>
          <p:cNvPicPr>
            <a:picLocks noChangeAspect="1"/>
          </p:cNvPicPr>
          <p:nvPr/>
        </p:nvPicPr>
        <p:blipFill>
          <a:blip r:embed="rId3"/>
          <a:stretch>
            <a:fillRect/>
          </a:stretch>
        </p:blipFill>
        <p:spPr>
          <a:xfrm>
            <a:off x="5603492" y="1818250"/>
            <a:ext cx="6153150" cy="4524375"/>
          </a:xfrm>
          <a:prstGeom prst="rect">
            <a:avLst/>
          </a:prstGeom>
        </p:spPr>
      </p:pic>
    </p:spTree>
    <p:extLst>
      <p:ext uri="{BB962C8B-B14F-4D97-AF65-F5344CB8AC3E}">
        <p14:creationId xmlns:p14="http://schemas.microsoft.com/office/powerpoint/2010/main" val="417629390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594</TotalTime>
  <Words>969</Words>
  <Application>Microsoft Office PowerPoint</Application>
  <PresentationFormat>Widescreen</PresentationFormat>
  <Paragraphs>147</Paragraphs>
  <Slides>21</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Gill Sans MT</vt:lpstr>
      <vt:lpstr>Open Sans</vt:lpstr>
      <vt:lpstr>Times New Roman</vt:lpstr>
      <vt:lpstr>Parcel</vt:lpstr>
      <vt:lpstr>TWITTER &amp; BLOGGING</vt:lpstr>
      <vt:lpstr>Twitter &amp; Its Role in Business</vt:lpstr>
      <vt:lpstr>PowerPoint Presentation</vt:lpstr>
      <vt:lpstr>PowerPoint Presentation</vt:lpstr>
      <vt:lpstr>PowerPoint Presentation</vt:lpstr>
      <vt:lpstr>PowerPoint Presentation</vt:lpstr>
      <vt:lpstr>PowerPoint Presentation</vt:lpstr>
      <vt:lpstr>PowerPoint Presentation</vt:lpstr>
      <vt:lpstr>CAMPAIGN TYPES</vt:lpstr>
      <vt:lpstr>BLOGGING</vt:lpstr>
      <vt:lpstr>PowerPoint Presentation</vt:lpstr>
      <vt:lpstr>PowerPoint Presentation</vt:lpstr>
      <vt:lpstr>PowerPoint Presentation</vt:lpstr>
      <vt:lpstr>PowerPoint Presentation</vt:lpstr>
      <vt:lpstr>LINKEDIN as a Social media marketing tool</vt:lpstr>
      <vt:lpstr>PowerPoint Presentation</vt:lpstr>
      <vt:lpstr>PowerPoint Presentation</vt:lpstr>
      <vt:lpstr>Sponsored content ads</vt:lpstr>
      <vt:lpstr>TEXT ADS</vt:lpstr>
      <vt:lpstr>PowerPoint Presentation</vt:lpstr>
      <vt:lpstr>INSTAGRAM MARKETING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TWITTER &amp; BLOGGING</dc:title>
  <dc:creator>Megha Halyalkar</dc:creator>
  <cp:lastModifiedBy>Sanjay Parab</cp:lastModifiedBy>
  <cp:revision>34</cp:revision>
  <dcterms:created xsi:type="dcterms:W3CDTF">2019-11-21T05:56:01Z</dcterms:created>
  <dcterms:modified xsi:type="dcterms:W3CDTF">2022-07-07T11:51:29Z</dcterms:modified>
</cp:coreProperties>
</file>