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60" d="100"/>
          <a:sy n="60" d="100"/>
        </p:scale>
        <p:origin x="152"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46676-656D-4068-ACBA-FF022EE0CA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889D9B1-7419-4DA2-9388-59C1D13F81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4254D87-7B20-4105-AE59-086174B63349}"/>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9A403EB9-E79B-44A5-B14B-5C76413399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FCF079-BDD5-4BA1-8358-05EC9A95462B}"/>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52266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236D8-3718-459E-9D41-63CED6A4820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143CDC1-0E84-4774-BA8E-EACAB85237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E8DC0E-9881-447B-A349-F6145E27D5F6}"/>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809F3EA3-9919-43D3-A0E7-868FF5DD99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06538F-5785-452F-8091-53F6C0D930A8}"/>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20862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4F75B-F8AD-41EF-B0C9-830476DEE2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64A4B74-3046-4E27-8BB4-C791BE09BF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EFB621-5884-46CA-9D35-00AED37AB378}"/>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2A0DA99B-3F60-48A7-982D-BB95290A77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6D71B1C-CED7-4617-8B96-049C6F7AAD40}"/>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59723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6ED1F-2DFC-48AA-BA6F-B606D367336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B478435-6AFD-4B53-BC33-543D4DD954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09A6863-FAEB-448D-9CDD-50CBB8ED0C7A}"/>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A1049CD2-D933-446E-880D-7108FA6B5E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F0D41C-6E4A-4F8D-B505-AF34AA387E67}"/>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72967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CA089-F6C3-44F8-8E41-94A7902C5B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ADF2E31-08A6-4412-9297-23579AFBA2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227EAA-7663-4F9D-99EF-1C91BCAA8859}"/>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2DCFD5B5-B799-468E-9FAC-81F01B7FBEC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8ED75F6-9B14-4CCF-B957-25E8C5E4F91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16797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F90-B9E2-4203-ADD5-677CBB5562E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8B9253C-E7FB-44F2-A956-548FA9B832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84E335-F86C-4E21-8A1C-6F12FED181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E6B080A-066B-4B89-8776-FCE5497A3AD8}"/>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6" name="Footer Placeholder 5">
            <a:extLst>
              <a:ext uri="{FF2B5EF4-FFF2-40B4-BE49-F238E27FC236}">
                <a16:creationId xmlns:a16="http://schemas.microsoft.com/office/drawing/2014/main" id="{0C8D118F-CFAC-4BBA-A5FB-1AB24AB343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EB4D34B-FBC9-4A22-942C-4173BB7B2CD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68575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2A9CF-2B79-49CA-A362-9DD9165B754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C768DA-F871-43CD-9E84-A6D959886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2991E5-CE81-4DC2-BD57-C4296F693A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39607B4-EA72-42CF-94AE-FFB6F99228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6C103-4B99-4F47-BE59-200EB3B7BB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B48787B-B22E-4E1A-8264-82D6AD61D702}"/>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8" name="Footer Placeholder 7">
            <a:extLst>
              <a:ext uri="{FF2B5EF4-FFF2-40B4-BE49-F238E27FC236}">
                <a16:creationId xmlns:a16="http://schemas.microsoft.com/office/drawing/2014/main" id="{4AE6DC11-70D5-4D11-A9E6-706AC7FB843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E77CFFD-4322-4933-97D8-B7BA987E743D}"/>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13365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52CB-E49A-4612-BCA5-238EF57CFA0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3250CFB-F24C-4531-BCE2-E78AC9972178}"/>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4" name="Footer Placeholder 3">
            <a:extLst>
              <a:ext uri="{FF2B5EF4-FFF2-40B4-BE49-F238E27FC236}">
                <a16:creationId xmlns:a16="http://schemas.microsoft.com/office/drawing/2014/main" id="{E3E1854F-737D-404C-B420-A4F7838F75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CA90E1F-784C-438A-A049-A85094A1E0A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105593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067877-0541-40D3-9842-A91D0FEA1035}"/>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3" name="Footer Placeholder 2">
            <a:extLst>
              <a:ext uri="{FF2B5EF4-FFF2-40B4-BE49-F238E27FC236}">
                <a16:creationId xmlns:a16="http://schemas.microsoft.com/office/drawing/2014/main" id="{52EB60AC-7C41-4660-A075-612670CF9B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723A6BA-4DB7-4262-92CA-71FD2FF6BD2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87848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0D7E-D5D4-4EE7-A609-D69C34C04E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A6AB782-4BD7-4D55-BDC7-B8FD87E9B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0B0714F-1FA2-4C7C-8521-F7A647664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7A6CBF-CACD-472F-9E00-5487B24B070C}"/>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6" name="Footer Placeholder 5">
            <a:extLst>
              <a:ext uri="{FF2B5EF4-FFF2-40B4-BE49-F238E27FC236}">
                <a16:creationId xmlns:a16="http://schemas.microsoft.com/office/drawing/2014/main" id="{86B497F4-DFCF-4D09-A8E2-574FA8297D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66B4D6A-3F5C-4DED-A45E-0F20A54AD3C6}"/>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4166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CD0B-365C-4110-A5C3-1520BE81DD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97DC9C2-BD31-41C9-A36F-E243BF9E5E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79F8186-5A36-4D8E-94B0-A3FDA8B0DE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F17A83-7CE4-4B08-BA9C-AEF0A34829C8}"/>
              </a:ext>
            </a:extLst>
          </p:cNvPr>
          <p:cNvSpPr>
            <a:spLocks noGrp="1"/>
          </p:cNvSpPr>
          <p:nvPr>
            <p:ph type="dt" sz="half" idx="10"/>
          </p:nvPr>
        </p:nvSpPr>
        <p:spPr/>
        <p:txBody>
          <a:bodyPr/>
          <a:lstStyle/>
          <a:p>
            <a:fld id="{F1048BFF-61B8-4C5D-B0F9-88AC89932A30}" type="datetimeFigureOut">
              <a:rPr lang="en-IN" smtClean="0"/>
              <a:t>14-12-2019</a:t>
            </a:fld>
            <a:endParaRPr lang="en-IN"/>
          </a:p>
        </p:txBody>
      </p:sp>
      <p:sp>
        <p:nvSpPr>
          <p:cNvPr id="6" name="Footer Placeholder 5">
            <a:extLst>
              <a:ext uri="{FF2B5EF4-FFF2-40B4-BE49-F238E27FC236}">
                <a16:creationId xmlns:a16="http://schemas.microsoft.com/office/drawing/2014/main" id="{37EC419D-3DC2-4591-819C-BEED4AFD1A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3D50F53-61AB-4077-9DCF-8348D42612C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642610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9A1990-E8F6-4DBB-AA62-072923B404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24C8DA2-545D-4EFB-8497-69E90522E7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40F4FC5-E146-44F1-A264-864DDC2DE6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48BFF-61B8-4C5D-B0F9-88AC89932A30}" type="datetimeFigureOut">
              <a:rPr lang="en-IN" smtClean="0"/>
              <a:t>14-12-2019</a:t>
            </a:fld>
            <a:endParaRPr lang="en-IN"/>
          </a:p>
        </p:txBody>
      </p:sp>
      <p:sp>
        <p:nvSpPr>
          <p:cNvPr id="5" name="Footer Placeholder 4">
            <a:extLst>
              <a:ext uri="{FF2B5EF4-FFF2-40B4-BE49-F238E27FC236}">
                <a16:creationId xmlns:a16="http://schemas.microsoft.com/office/drawing/2014/main" id="{ECF2623C-97B4-4386-9F9E-1835EFF96F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4CF1FEE-CFE7-416F-BEEF-BE72661E15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8548F-A9AF-489A-B998-A690947082CF}" type="slidenum">
              <a:rPr lang="en-IN" smtClean="0"/>
              <a:t>‹#›</a:t>
            </a:fld>
            <a:endParaRPr lang="en-IN"/>
          </a:p>
        </p:txBody>
      </p:sp>
    </p:spTree>
    <p:extLst>
      <p:ext uri="{BB962C8B-B14F-4D97-AF65-F5344CB8AC3E}">
        <p14:creationId xmlns:p14="http://schemas.microsoft.com/office/powerpoint/2010/main" val="314074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3" Type="http://schemas.openxmlformats.org/officeDocument/2006/relationships/hyperlink" Target="https://www.lifewire.com/share-gifs-on-facebook-3485794" TargetMode="Externa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3883631" y="544531"/>
            <a:ext cx="4376791" cy="657545"/>
          </a:xfrm>
        </p:spPr>
        <p:txBody>
          <a:bodyPr>
            <a:noAutofit/>
          </a:bodyPr>
          <a:lstStyle/>
          <a:p>
            <a:r>
              <a:rPr lang="en-IN" sz="4400" b="1" dirty="0"/>
              <a:t>BLOGGING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sz="2800" dirty="0"/>
              <a:t>A blog (shortening of “weblog”) is an online journal or informational website displaying information in the reverse chronological order, with latest posts appearing first. It is a platform where a writer or even a group of writers share their views on an individual subject.</a:t>
            </a:r>
          </a:p>
          <a:p>
            <a:pPr algn="l"/>
            <a:r>
              <a:rPr lang="en-IN" sz="2800" dirty="0"/>
              <a:t>The main purpose of a blog is to connect you to the relevant audience. Another one is to boost your traffic and send quality leads to your website.</a:t>
            </a:r>
          </a:p>
          <a:p>
            <a:pPr algn="l"/>
            <a:r>
              <a:rPr lang="en-IN" sz="2800" dirty="0"/>
              <a:t>When you use your niche knowledge for creating informative and engaging posts, it builds trust with your audience. Great blogging makes your business looks more credible, which is especially important if your brand is still young and fairly unknown. It ensures presence and authority at the same time.</a:t>
            </a:r>
          </a:p>
          <a:p>
            <a:pPr algn="l"/>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816165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674237" y="914400"/>
            <a:ext cx="3657600" cy="2887579"/>
          </a:xfrm>
        </p:spPr>
        <p:txBody>
          <a:bodyPr>
            <a:normAutofit/>
          </a:bodyPr>
          <a:lstStyle/>
          <a:p>
            <a:r>
              <a:rPr lang="en-IN" sz="4800" b="1" dirty="0">
                <a:solidFill>
                  <a:srgbClr val="FFFFFF"/>
                </a:solidFill>
              </a:rPr>
              <a:t> EXAMPLE OF CUSTOMER PERSONA</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674237" y="4170501"/>
            <a:ext cx="3657600" cy="1525597"/>
          </a:xfrm>
        </p:spPr>
        <p:txBody>
          <a:bodyPr>
            <a:normAutofit/>
          </a:bodyPr>
          <a:lstStyle/>
          <a:p>
            <a:pPr fontAlgn="base"/>
            <a:endParaRPr lang="en-IN" sz="2000" b="1" i="1">
              <a:solidFill>
                <a:srgbClr val="FFFFFF"/>
              </a:solidFill>
            </a:endParaRPr>
          </a:p>
          <a:p>
            <a:pPr fontAlgn="base"/>
            <a:endParaRPr lang="en-IN" sz="2000" b="1">
              <a:solidFill>
                <a:srgbClr val="FFFFFF"/>
              </a:solidFill>
            </a:endParaRPr>
          </a:p>
          <a:p>
            <a:pPr lvl="0" fontAlgn="base"/>
            <a:endParaRPr lang="en-IN" sz="2000">
              <a:solidFill>
                <a:srgbClr val="FFFFFF"/>
              </a:solidFill>
            </a:endParaRPr>
          </a:p>
          <a:p>
            <a:endParaRPr lang="en-IN" sz="2000">
              <a:solidFill>
                <a:srgbClr val="FFFFFF"/>
              </a:solidFill>
            </a:endParaRPr>
          </a:p>
          <a:p>
            <a:endParaRPr lang="en-IN" sz="2000">
              <a:solidFill>
                <a:srgbClr val="FFFFFF"/>
              </a:solidFill>
            </a:endParaRPr>
          </a:p>
          <a:p>
            <a:endParaRPr lang="en-IN" sz="2000">
              <a:solidFill>
                <a:srgbClr val="FFFFFF"/>
              </a:solidFill>
            </a:endParaRPr>
          </a:p>
          <a:p>
            <a:endParaRPr lang="en-IN" sz="2000">
              <a:solidFill>
                <a:srgbClr val="FFFFFF"/>
              </a:solidFill>
            </a:endParaRPr>
          </a:p>
        </p:txBody>
      </p:sp>
      <p:cxnSp>
        <p:nvCxnSpPr>
          <p:cNvPr id="73" name="Straight Connector 72">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2050" name="Picture 2" descr="http://usertesting.staging.wpengine.com/wp-content/uploads/2019/04/Screen-Shot-2019-04-01-at-8.41.54-AM.png">
            <a:extLst>
              <a:ext uri="{FF2B5EF4-FFF2-40B4-BE49-F238E27FC236}">
                <a16:creationId xmlns:a16="http://schemas.microsoft.com/office/drawing/2014/main" id="{F587E614-D4B8-44C8-A7A1-A941F2937EB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12249" y="492573"/>
            <a:ext cx="5836690" cy="5880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21320"/>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HOW TO CREATE CUSTOMER PERSONA </a:t>
            </a:r>
            <a:endParaRPr lang="en-IN" sz="4400" b="1" dirty="0"/>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fontAlgn="base"/>
            <a:r>
              <a:rPr lang="en-IN" dirty="0"/>
              <a:t>Keyword research is one effective tool for generating data, allowing brands to discover exactly what customers are searching for in relation to their product or website. For example, if a retailer discovers that a popular search term is its brand-name alongside the word ‘discount’ or ‘offer’, it could be the case that customers </a:t>
            </a:r>
            <a:r>
              <a:rPr lang="en-IN" u="sng" dirty="0"/>
              <a:t>value price</a:t>
            </a:r>
            <a:r>
              <a:rPr lang="en-IN" dirty="0"/>
              <a:t> over other factors like entertaining content or </a:t>
            </a:r>
            <a:r>
              <a:rPr lang="en-IN" u="sng" dirty="0"/>
              <a:t>fast delivery</a:t>
            </a:r>
            <a:r>
              <a:rPr lang="en-IN" dirty="0"/>
              <a:t> – informing the ‘motivations’ part of a persona.</a:t>
            </a:r>
          </a:p>
          <a:p>
            <a:pPr algn="l"/>
            <a:r>
              <a:rPr lang="en-IN" dirty="0"/>
              <a:t>Social media is another important tool for establishing personas, with most platforms already having in-built analytics that can offer key data sets.</a:t>
            </a:r>
          </a:p>
          <a:p>
            <a:pPr algn="l"/>
            <a:r>
              <a:rPr lang="en-IN" dirty="0"/>
              <a:t>Facebook Insights, for example, allows brands to tap into how users are responding to ads, as well as what kind of content is generating the most engagement. By comparing this to specific user data, such as gender, relationship status and so on, brands are able to flesh out personas even more.</a:t>
            </a:r>
          </a:p>
          <a:p>
            <a:pPr algn="l"/>
            <a:r>
              <a:rPr lang="en-IN" dirty="0"/>
              <a:t>Finally, alongside data-driven tools, customer personas can also be largely influenced by surveys, feedback, and one-to-one interviews</a:t>
            </a:r>
          </a:p>
          <a:p>
            <a:pPr algn="l" fontAlgn="base"/>
            <a:endParaRPr lang="en-IN" dirty="0"/>
          </a:p>
          <a:p>
            <a:pPr algn="l" fontAlgn="base"/>
            <a:endParaRPr lang="en-IN" b="1" i="1" dirty="0"/>
          </a:p>
          <a:p>
            <a:pPr algn="l" fontAlgn="base"/>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3159983127"/>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NEGATIVE CUSTOMER PERSONA </a:t>
            </a:r>
            <a:endParaRPr lang="en-IN" sz="4400" b="1" dirty="0"/>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fontAlgn="base"/>
            <a:r>
              <a:rPr lang="en-IN" dirty="0"/>
              <a:t>Whereas a buyer persona is a representation of an ideal customer, a negative -- or “exclusionary” -- persona is a representation of who you don’t want as a customer.</a:t>
            </a:r>
          </a:p>
          <a:p>
            <a:pPr algn="l" fontAlgn="base"/>
            <a:r>
              <a:rPr lang="en-IN" dirty="0"/>
              <a:t> This could include, for example, professionals who are too advanced for your product or service, students who are only engaging with your content for research/knowledge, or potential customers who are just too expensive to acquire (because of a low average sale price, their propensity to churn, or their unlikeliness to purchase again from your company.)</a:t>
            </a:r>
          </a:p>
          <a:p>
            <a:pPr algn="l" fontAlgn="base"/>
            <a:endParaRPr lang="en-IN" dirty="0"/>
          </a:p>
          <a:p>
            <a:pPr algn="l" fontAlgn="base"/>
            <a:r>
              <a:rPr lang="en-IN" dirty="0"/>
              <a:t>Characteristics of a negative persona could involve someone who is overly negative or unrealistic in their expectations, someone who typically abandons purchases, or who has a high acquisition cost.</a:t>
            </a:r>
          </a:p>
          <a:p>
            <a:pPr algn="l" fontAlgn="base"/>
            <a:r>
              <a:rPr lang="en-IN" dirty="0"/>
              <a:t>Recognising these types of customers early on can allow marketers to hone their communication and marketing messages accordingly, and instead target the most worthwhile.</a:t>
            </a:r>
          </a:p>
          <a:p>
            <a:pPr algn="l" fontAlgn="base"/>
            <a:endParaRPr lang="en-IN" b="1" i="1" dirty="0"/>
          </a:p>
          <a:p>
            <a:pPr algn="l" fontAlgn="base"/>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26878059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674237" y="914400"/>
            <a:ext cx="3657600" cy="2887579"/>
          </a:xfrm>
        </p:spPr>
        <p:txBody>
          <a:bodyPr>
            <a:normAutofit/>
          </a:bodyPr>
          <a:lstStyle/>
          <a:p>
            <a:r>
              <a:rPr lang="en-IN" sz="4400" b="1">
                <a:solidFill>
                  <a:srgbClr val="FFFFFF"/>
                </a:solidFill>
              </a:rPr>
              <a:t>EMPATHY BETWEEN MARKETERS AND PERSONA </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674237" y="4170501"/>
            <a:ext cx="3657600" cy="1525597"/>
          </a:xfrm>
        </p:spPr>
        <p:txBody>
          <a:bodyPr>
            <a:normAutofit/>
          </a:bodyPr>
          <a:lstStyle/>
          <a:p>
            <a:pPr fontAlgn="base"/>
            <a:endParaRPr lang="en-IN" sz="2000">
              <a:solidFill>
                <a:srgbClr val="FFFFFF"/>
              </a:solidFill>
            </a:endParaRPr>
          </a:p>
          <a:p>
            <a:pPr fontAlgn="base"/>
            <a:endParaRPr lang="en-IN" sz="2000" b="1" i="1">
              <a:solidFill>
                <a:srgbClr val="FFFFFF"/>
              </a:solidFill>
            </a:endParaRPr>
          </a:p>
          <a:p>
            <a:pPr fontAlgn="base"/>
            <a:endParaRPr lang="en-IN" sz="2000" b="1" i="1">
              <a:solidFill>
                <a:srgbClr val="FFFFFF"/>
              </a:solidFill>
            </a:endParaRPr>
          </a:p>
          <a:p>
            <a:pPr fontAlgn="base"/>
            <a:endParaRPr lang="en-IN" sz="2000" b="1">
              <a:solidFill>
                <a:srgbClr val="FFFFFF"/>
              </a:solidFill>
            </a:endParaRPr>
          </a:p>
          <a:p>
            <a:pPr lvl="0" fontAlgn="base"/>
            <a:endParaRPr lang="en-IN" sz="2000">
              <a:solidFill>
                <a:srgbClr val="FFFFFF"/>
              </a:solidFill>
            </a:endParaRPr>
          </a:p>
          <a:p>
            <a:endParaRPr lang="en-IN" sz="2000">
              <a:solidFill>
                <a:srgbClr val="FFFFFF"/>
              </a:solidFill>
            </a:endParaRPr>
          </a:p>
          <a:p>
            <a:endParaRPr lang="en-IN" sz="2000">
              <a:solidFill>
                <a:srgbClr val="FFFFFF"/>
              </a:solidFill>
            </a:endParaRPr>
          </a:p>
          <a:p>
            <a:endParaRPr lang="en-IN" sz="2000">
              <a:solidFill>
                <a:srgbClr val="FFFFFF"/>
              </a:solidFill>
            </a:endParaRPr>
          </a:p>
          <a:p>
            <a:endParaRPr lang="en-IN" sz="2000">
              <a:solidFill>
                <a:srgbClr val="FFFFFF"/>
              </a:solidFill>
            </a:endParaRPr>
          </a:p>
        </p:txBody>
      </p:sp>
      <p:cxnSp>
        <p:nvCxnSpPr>
          <p:cNvPr id="73" name="Straight Connector 72">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3074" name="Picture 2" descr="https://assets.econsultancy.com/images/0008/8176/Empathy.JPG">
            <a:extLst>
              <a:ext uri="{FF2B5EF4-FFF2-40B4-BE49-F238E27FC236}">
                <a16:creationId xmlns:a16="http://schemas.microsoft.com/office/drawing/2014/main" id="{481192C9-481A-48F0-B528-C15F91FC96B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3822" y="606755"/>
            <a:ext cx="6553545" cy="5652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5567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3883631" y="544531"/>
            <a:ext cx="4376791" cy="657545"/>
          </a:xfrm>
        </p:spPr>
        <p:txBody>
          <a:bodyPr>
            <a:noAutofit/>
          </a:bodyPr>
          <a:lstStyle/>
          <a:p>
            <a:r>
              <a:rPr lang="en-IN" sz="4400" b="1" dirty="0"/>
              <a:t>BLOG VS WEBSITE</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sz="2800" dirty="0"/>
              <a:t>BLOGS</a:t>
            </a:r>
          </a:p>
          <a:p>
            <a:pPr marL="342900" indent="-342900" algn="l">
              <a:buFont typeface="Wingdings" panose="05000000000000000000" pitchFamily="2" charset="2"/>
              <a:buChar char="§"/>
            </a:pPr>
            <a:r>
              <a:rPr lang="en-IN" sz="2800" dirty="0"/>
              <a:t>Blogs need frequent updates. A good example can be a food company sharing meal recipes to attract customers.</a:t>
            </a:r>
          </a:p>
          <a:p>
            <a:pPr marL="342900" indent="-342900" algn="l">
              <a:buFont typeface="Wingdings" panose="05000000000000000000" pitchFamily="2" charset="2"/>
              <a:buChar char="§"/>
            </a:pPr>
            <a:r>
              <a:rPr lang="en-IN" sz="2800" dirty="0"/>
              <a:t>Perfect Reader engagement through comments and posts.</a:t>
            </a:r>
          </a:p>
          <a:p>
            <a:pPr marL="342900" indent="-342900" algn="l">
              <a:buFont typeface="Wingdings" panose="05000000000000000000" pitchFamily="2" charset="2"/>
              <a:buChar char="§"/>
            </a:pPr>
            <a:r>
              <a:rPr lang="en-IN" sz="2800" dirty="0"/>
              <a:t>Know your author, date , research etc.</a:t>
            </a:r>
          </a:p>
          <a:p>
            <a:pPr algn="l"/>
            <a:r>
              <a:rPr lang="en-IN" sz="2800" dirty="0"/>
              <a:t>WEBSITES</a:t>
            </a:r>
          </a:p>
          <a:p>
            <a:pPr marL="342900" indent="-342900" algn="l">
              <a:buFont typeface="Wingdings" panose="05000000000000000000" pitchFamily="2" charset="2"/>
              <a:buChar char="§"/>
            </a:pPr>
            <a:r>
              <a:rPr lang="en-IN" sz="2800" dirty="0"/>
              <a:t>Websites present the content on the static pages and does not gets updated frequently or on daily basis.</a:t>
            </a:r>
          </a:p>
          <a:p>
            <a:pPr marL="342900" indent="-342900" algn="l">
              <a:buFont typeface="Wingdings" panose="05000000000000000000" pitchFamily="2" charset="2"/>
              <a:buChar char="§"/>
            </a:pPr>
            <a:r>
              <a:rPr lang="en-IN" sz="2800" dirty="0"/>
              <a:t>Readers can only read. Very less websites have an option for comments.</a:t>
            </a:r>
          </a:p>
          <a:p>
            <a:pPr marL="342900" indent="-342900" algn="l">
              <a:buFont typeface="Wingdings" panose="05000000000000000000" pitchFamily="2" charset="2"/>
              <a:buChar char="§"/>
            </a:pPr>
            <a:r>
              <a:rPr lang="en-IN" sz="2800" dirty="0"/>
              <a:t>The author, research and publication dates are less known in website.</a:t>
            </a: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65568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PURPOSE OF BLOGGING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fontAlgn="base"/>
            <a:r>
              <a:rPr lang="en-IN" sz="2800" dirty="0"/>
              <a:t>In the early stages, blogs became mainstream, as news services began using them as tools for outreach and opinion forming. It became a new source of information.</a:t>
            </a:r>
          </a:p>
          <a:p>
            <a:pPr algn="l" fontAlgn="base"/>
            <a:r>
              <a:rPr lang="en-IN" sz="2800" dirty="0"/>
              <a:t>Blogging is the set of many skills that one needs to run and control a blog. Equipping web page with tools to make the process of writing, posting, linking, and sharing content easier on the internet.</a:t>
            </a:r>
          </a:p>
          <a:p>
            <a:pPr marL="342900" lvl="0" indent="-342900" algn="l" fontAlgn="base">
              <a:buFont typeface="Wingdings" panose="05000000000000000000" pitchFamily="2" charset="2"/>
              <a:buChar char="§"/>
            </a:pPr>
            <a:r>
              <a:rPr lang="en-IN" sz="2800" dirty="0"/>
              <a:t>It became the mainstream source of information.</a:t>
            </a:r>
          </a:p>
          <a:p>
            <a:pPr marL="342900" lvl="0" indent="-342900" algn="l" fontAlgn="base">
              <a:buFont typeface="Wingdings" panose="05000000000000000000" pitchFamily="2" charset="2"/>
              <a:buChar char="§"/>
            </a:pPr>
            <a:r>
              <a:rPr lang="en-IN" sz="2800" dirty="0"/>
              <a:t>It keeps the clients and the customer up to date with all the information.</a:t>
            </a:r>
          </a:p>
          <a:p>
            <a:pPr marL="342900" lvl="0" indent="-342900" algn="l" fontAlgn="base">
              <a:buFont typeface="Wingdings" panose="05000000000000000000" pitchFamily="2" charset="2"/>
              <a:buChar char="§"/>
            </a:pPr>
            <a:r>
              <a:rPr lang="en-IN" sz="2800" dirty="0"/>
              <a:t>Through a blog people can comment or interact with your brand.</a:t>
            </a:r>
          </a:p>
          <a:p>
            <a:pPr marL="342900" lvl="0" indent="-342900" algn="l" fontAlgn="base">
              <a:buFont typeface="Wingdings" panose="05000000000000000000" pitchFamily="2" charset="2"/>
              <a:buChar char="§"/>
            </a:pPr>
            <a:r>
              <a:rPr lang="en-IN" sz="2800" dirty="0"/>
              <a:t>People can make money by blogging.</a:t>
            </a:r>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398696802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HISTORY OF BLOGGING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sz="2600" dirty="0"/>
              <a:t>Blogs started out as a natural extension of the increased use of computers and the creation of the earliest forms of the Internet as government military, scientific and academic networks.</a:t>
            </a:r>
          </a:p>
          <a:p>
            <a:pPr algn="l"/>
            <a:r>
              <a:rPr lang="en-IN" sz="2600" dirty="0"/>
              <a:t>Before the World Wide Web, communities of people interacted on these networks. Individuals created content for themselves or others and stored that content on computers that were connected to the networks. </a:t>
            </a:r>
          </a:p>
          <a:p>
            <a:pPr algn="l"/>
            <a:r>
              <a:rPr lang="en-IN" sz="2600" dirty="0"/>
              <a:t>Before blogs became popular, these communities often communicated and shared frequently-updated content through community message boards. The term “newsgroups” became coined to describe many of these discussion and information-sharing areas.</a:t>
            </a:r>
          </a:p>
          <a:p>
            <a:pPr algn="l"/>
            <a:r>
              <a:rPr lang="en-IN" sz="2600" dirty="0"/>
              <a:t>The exact date and year of the first use of the term “blog” is still debated by scholars. Most believe that it happened in 1999 as the natural truncation of a particular description of this type of content, “web log” or “weblog,” into the shortened form. </a:t>
            </a:r>
          </a:p>
          <a:p>
            <a:pPr algn="l"/>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62848764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MICRO BLOGGING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dirty="0"/>
              <a:t>Microblogging is a combination of blogging and instant messaging that allows users to create short messages to be posted and shared with an audience online. </a:t>
            </a:r>
          </a:p>
          <a:p>
            <a:pPr algn="l"/>
            <a:r>
              <a:rPr lang="en-IN" dirty="0"/>
              <a:t>Social platforms like Twitter have become extremely popular forms of this new type of blogging, especially on the mobile web — making it much more convenient to communicate with people compared to the days when desktop web browsing and interaction was the norm.</a:t>
            </a:r>
          </a:p>
          <a:p>
            <a:pPr algn="l"/>
            <a:r>
              <a:rPr lang="en-IN" dirty="0"/>
              <a:t>These short messages can come in the form of a variety of content formats including text, images, video, audio, and hyperlinks. The trend evolved around the later end of the Web 2.0 era after social media and traditional blogging merged to create a way that was easier and faster to communicate with people online and keep them informed about relevant, shareable information at the same time.</a:t>
            </a:r>
          </a:p>
          <a:p>
            <a:pPr algn="l" fontAlgn="base"/>
            <a:r>
              <a:rPr lang="en-IN" dirty="0"/>
              <a:t>You may be using a microblogging website already without even knowing it. As it turns out, short but frequent social posting online is exactly what most people want, given that so many of us browse the web from our mobile devices when we're out on the go and our attention spans are shorter than ever.</a:t>
            </a:r>
          </a:p>
          <a:p>
            <a:pPr lvl="0" algn="l" fontAlgn="base"/>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132993570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8" y="470103"/>
            <a:ext cx="8359402" cy="657545"/>
          </a:xfrm>
        </p:spPr>
        <p:txBody>
          <a:bodyPr>
            <a:noAutofit/>
          </a:bodyPr>
          <a:lstStyle/>
          <a:p>
            <a:r>
              <a:rPr lang="en-IN" sz="4400" b="1" dirty="0"/>
              <a:t>EXAMPLES OF MICRO BLOGGING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b="1" cap="all" dirty="0"/>
              <a:t>TWITTER</a:t>
            </a:r>
            <a:endParaRPr lang="en-IN" b="1" dirty="0"/>
          </a:p>
          <a:p>
            <a:pPr algn="l"/>
            <a:r>
              <a:rPr lang="en-IN" dirty="0"/>
              <a:t>Twitter is one of the oldest and most well-known social platforms to be put under the "microblogging" category. While the 280-character limit still exists today, you can now also share videos, articles links, photos, </a:t>
            </a:r>
            <a:r>
              <a:rPr lang="en-IN" u="sng" dirty="0"/>
              <a:t>GIFs</a:t>
            </a:r>
            <a:r>
              <a:rPr lang="en-IN" dirty="0"/>
              <a:t>, sound clips, and more through Twitter Cards in addition to regular text.</a:t>
            </a:r>
          </a:p>
          <a:p>
            <a:pPr algn="l"/>
            <a:r>
              <a:rPr lang="en-IN" b="1" cap="all" dirty="0"/>
              <a:t>TUMBLR</a:t>
            </a:r>
            <a:endParaRPr lang="en-IN" b="1" dirty="0"/>
          </a:p>
          <a:p>
            <a:pPr algn="l"/>
            <a:r>
              <a:rPr lang="en-IN" dirty="0"/>
              <a:t>Tumblr takes inspiration from Twitter but has fewer limitations and more features. You can certainly post a lengthy blog post if you want, but most users enjoy posting lots and lots of individual posts of visual content like photosets and GIFs. </a:t>
            </a:r>
          </a:p>
          <a:p>
            <a:pPr algn="l"/>
            <a:r>
              <a:rPr lang="en-IN" b="1" cap="all" dirty="0"/>
              <a:t>INSTAGRAM</a:t>
            </a:r>
            <a:endParaRPr lang="en-IN" b="1" dirty="0"/>
          </a:p>
          <a:p>
            <a:pPr algn="l"/>
            <a:r>
              <a:rPr lang="en-IN" dirty="0"/>
              <a:t>Instagram is like a photo journal for wherever you go. Rather than uploading multiple photos to an album the way we used to do via the desktop web on </a:t>
            </a:r>
            <a:r>
              <a:rPr lang="en-IN" u="sng" dirty="0">
                <a:hlinkClick r:id="rId3"/>
              </a:rPr>
              <a:t>Facebook</a:t>
            </a:r>
            <a:r>
              <a:rPr lang="en-IN" dirty="0"/>
              <a:t> or Flickr, Instagram lets you post one photo at a time to show where you are and what you're doing.</a:t>
            </a:r>
          </a:p>
          <a:p>
            <a:pPr lvl="0" algn="l" fontAlgn="base"/>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300246199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CUSTOMER PERSONA</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fontAlgn="base"/>
            <a:r>
              <a:rPr lang="en-IN" dirty="0"/>
              <a:t>A customer persona (also known as a buyer persona) is a semi-fictional archetype that represents the key traits of a large segment of your audience, based on the data you’ve collected from user research and web analytics.</a:t>
            </a:r>
          </a:p>
          <a:p>
            <a:pPr algn="l" fontAlgn="base"/>
            <a:r>
              <a:rPr lang="en-IN" dirty="0"/>
              <a:t> It gives you insight into what your prospective customers are thinking and doing as they weigh potential options that address the problem they want to solve.</a:t>
            </a:r>
          </a:p>
          <a:p>
            <a:pPr algn="l" fontAlgn="base"/>
            <a:r>
              <a:rPr lang="en-IN" i="1" dirty="0"/>
              <a:t>“</a:t>
            </a:r>
            <a:r>
              <a:rPr lang="en-IN" b="1" i="1" dirty="0"/>
              <a:t>Actionable buyer personas reveal insights about your buyers’ decisions—the specific attitudes, concerns and criteria that drive prospective customers to choose you, your competitor or the status quo.”</a:t>
            </a:r>
          </a:p>
          <a:p>
            <a:pPr algn="l" fontAlgn="base"/>
            <a:r>
              <a:rPr lang="en-IN" dirty="0"/>
              <a:t>In order to create a representative sample of an audience, personas are based on the analysis and research of real customers. This helps to build a much more detailed picture of the (hypothetical) customer, including far more emotive information such as personal motivations, what they value in a brand, what kind of communication they prefer, etc.</a:t>
            </a:r>
            <a:endParaRPr lang="en-IN" b="1" i="1" dirty="0"/>
          </a:p>
          <a:p>
            <a:pPr algn="l" fontAlgn="base"/>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13578694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WHY</a:t>
            </a:r>
            <a:r>
              <a:rPr lang="en-IN" sz="3600" b="1" dirty="0"/>
              <a:t> </a:t>
            </a:r>
            <a:r>
              <a:rPr lang="en-IN" sz="4400" b="1" dirty="0"/>
              <a:t>CUSTOMER PERSONA ??</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fontAlgn="base"/>
            <a:r>
              <a:rPr lang="en-IN" dirty="0"/>
              <a:t>Customer personas can provide tremendous value and insight to your organization. For example, they can help everyone on your team:</a:t>
            </a:r>
          </a:p>
          <a:p>
            <a:pPr marL="342900" indent="-342900" algn="l" fontAlgn="base">
              <a:buFont typeface="Wingdings" panose="05000000000000000000" pitchFamily="2" charset="2"/>
              <a:buChar char="§"/>
            </a:pPr>
            <a:r>
              <a:rPr lang="en-IN" dirty="0"/>
              <a:t>Develop a deeper understanding of customer needs and how to solve for them</a:t>
            </a:r>
          </a:p>
          <a:p>
            <a:pPr marL="342900" indent="-342900" algn="l" fontAlgn="base">
              <a:buFont typeface="Wingdings" panose="05000000000000000000" pitchFamily="2" charset="2"/>
              <a:buChar char="§"/>
            </a:pPr>
            <a:r>
              <a:rPr lang="en-IN" dirty="0"/>
              <a:t>Guide product development by creating features that help them achieve their desired outcomes</a:t>
            </a:r>
          </a:p>
          <a:p>
            <a:pPr marL="342900" indent="-342900" algn="l" fontAlgn="base">
              <a:buFont typeface="Wingdings" panose="05000000000000000000" pitchFamily="2" charset="2"/>
              <a:buChar char="§"/>
            </a:pPr>
            <a:r>
              <a:rPr lang="en-IN" dirty="0"/>
              <a:t>Prioritize which projects, campaigns, and initiatives to invest time and resources in</a:t>
            </a:r>
          </a:p>
          <a:p>
            <a:pPr marL="342900" indent="-342900" algn="l" fontAlgn="base">
              <a:buFont typeface="Wingdings" panose="05000000000000000000" pitchFamily="2" charset="2"/>
              <a:buChar char="§"/>
            </a:pPr>
            <a:r>
              <a:rPr lang="en-IN" dirty="0"/>
              <a:t>Create alignment across the organization and rally other teams around a customer-centric vision.</a:t>
            </a:r>
          </a:p>
          <a:p>
            <a:pPr marL="342900" indent="-342900" algn="l" fontAlgn="base">
              <a:buFont typeface="Wingdings" panose="05000000000000000000" pitchFamily="2" charset="2"/>
              <a:buChar char="§"/>
            </a:pPr>
            <a:r>
              <a:rPr lang="en-IN" dirty="0"/>
              <a:t>Brands are then able to take this insight and use it to deliver a much more relevant and less one-dimensional experience.</a:t>
            </a:r>
          </a:p>
          <a:p>
            <a:pPr algn="l" fontAlgn="base"/>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2764068130"/>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tomer personas">
            <a:extLst>
              <a:ext uri="{FF2B5EF4-FFF2-40B4-BE49-F238E27FC236}">
                <a16:creationId xmlns:a16="http://schemas.microsoft.com/office/drawing/2014/main" id="{FA4AA727-5DA4-4C51-AB9D-81558F6854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0" y="765544"/>
            <a:ext cx="12450706"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12650" y="10201"/>
            <a:ext cx="7570259" cy="755343"/>
          </a:xfrm>
        </p:spPr>
        <p:txBody>
          <a:bodyPr>
            <a:normAutofit/>
          </a:bodyPr>
          <a:lstStyle/>
          <a:p>
            <a:r>
              <a:rPr lang="en-IN" sz="4000" b="1" dirty="0"/>
              <a:t> TEMPLATE OF CUSTOMER PERSONA</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782910" y="5242675"/>
            <a:ext cx="4330262" cy="683284"/>
          </a:xfrm>
        </p:spPr>
        <p:txBody>
          <a:bodyPr>
            <a:normAutofit/>
          </a:bodyPr>
          <a:lstStyle/>
          <a:p>
            <a:pPr fontAlgn="base"/>
            <a:endParaRPr lang="en-IN" sz="2000" b="1" i="1"/>
          </a:p>
          <a:p>
            <a:pPr fontAlgn="base"/>
            <a:endParaRPr lang="en-IN" sz="2000" b="1"/>
          </a:p>
          <a:p>
            <a:pPr lvl="0" fontAlgn="base"/>
            <a:endParaRPr lang="en-IN" sz="2000"/>
          </a:p>
          <a:p>
            <a:endParaRPr lang="en-IN" sz="2000"/>
          </a:p>
          <a:p>
            <a:endParaRPr lang="en-IN" sz="2000"/>
          </a:p>
          <a:p>
            <a:endParaRPr lang="en-IN" sz="2000"/>
          </a:p>
          <a:p>
            <a:endParaRPr lang="en-IN" sz="2000"/>
          </a:p>
        </p:txBody>
      </p:sp>
      <p:cxnSp>
        <p:nvCxnSpPr>
          <p:cNvPr id="73" name="Straight Connector 7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6364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TotalTime>
  <Words>1008</Words>
  <Application>Microsoft Office PowerPoint</Application>
  <PresentationFormat>Widescreen</PresentationFormat>
  <Paragraphs>121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BLOGGING</vt:lpstr>
      <vt:lpstr>BLOG VS WEBSITE</vt:lpstr>
      <vt:lpstr>PURPOSE OF BLOGGING</vt:lpstr>
      <vt:lpstr>HISTORY OF BLOGGING</vt:lpstr>
      <vt:lpstr>MICRO BLOGGING</vt:lpstr>
      <vt:lpstr>EXAMPLES OF MICRO BLOGGING</vt:lpstr>
      <vt:lpstr> CUSTOMER PERSONA</vt:lpstr>
      <vt:lpstr> WHY CUSTOMER PERSONA ??</vt:lpstr>
      <vt:lpstr> TEMPLATE OF CUSTOMER PERSONA</vt:lpstr>
      <vt:lpstr> EXAMPLE OF CUSTOMER PERSONA</vt:lpstr>
      <vt:lpstr>HOW TO CREATE CUSTOMER PERSONA </vt:lpstr>
      <vt:lpstr>NEGATIVE CUSTOMER PERSONA </vt:lpstr>
      <vt:lpstr>EMPATHY BETWEEN MARKETERS AND PERSONA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BLOGGING</dc:title>
  <dc:creator>Manish Agarwal</dc:creator>
  <cp:lastModifiedBy>Manish Agarwal</cp:lastModifiedBy>
  <cp:revision>2</cp:revision>
  <dcterms:created xsi:type="dcterms:W3CDTF">2019-12-14T04:44:46Z</dcterms:created>
  <dcterms:modified xsi:type="dcterms:W3CDTF">2019-12-14T04:47:39Z</dcterms:modified>
</cp:coreProperties>
</file>