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65" r:id="rId3"/>
    <p:sldId id="1451" r:id="rId4"/>
    <p:sldId id="1467" r:id="rId5"/>
    <p:sldId id="1468" r:id="rId6"/>
    <p:sldId id="1469" r:id="rId7"/>
    <p:sldId id="1453" r:id="rId8"/>
    <p:sldId id="1450" r:id="rId9"/>
    <p:sldId id="1455" r:id="rId10"/>
    <p:sldId id="1456" r:id="rId11"/>
    <p:sldId id="1447" r:id="rId12"/>
    <p:sldId id="1448" r:id="rId13"/>
    <p:sldId id="262" r:id="rId14"/>
    <p:sldId id="263" r:id="rId15"/>
    <p:sldId id="1459" r:id="rId16"/>
    <p:sldId id="1462" r:id="rId17"/>
    <p:sldId id="1463" r:id="rId18"/>
    <p:sldId id="1464" r:id="rId19"/>
    <p:sldId id="1465" r:id="rId20"/>
    <p:sldId id="1466" r:id="rId21"/>
    <p:sldId id="1452" r:id="rId22"/>
    <p:sldId id="1449" r:id="rId23"/>
    <p:sldId id="1457" r:id="rId24"/>
    <p:sldId id="1460" r:id="rId25"/>
    <p:sldId id="146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3854" autoAdjust="0"/>
  </p:normalViewPr>
  <p:slideViewPr>
    <p:cSldViewPr snapToGrid="0">
      <p:cViewPr varScale="1">
        <p:scale>
          <a:sx n="43" d="100"/>
          <a:sy n="43" d="100"/>
        </p:scale>
        <p:origin x="157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1AFA15-602B-4865-9CA9-F8CE192960C4}" type="doc">
      <dgm:prSet loTypeId="urn:microsoft.com/office/officeart/2008/layout/LinedList" loCatId="list" qsTypeId="urn:microsoft.com/office/officeart/2005/8/quickstyle/simple1" qsCatId="simple" csTypeId="urn:microsoft.com/office/officeart/2005/8/colors/accent4_2" csCatId="accent4" phldr="1"/>
      <dgm:spPr/>
      <dgm:t>
        <a:bodyPr/>
        <a:lstStyle/>
        <a:p>
          <a:endParaRPr lang="en-US"/>
        </a:p>
      </dgm:t>
    </dgm:pt>
    <dgm:pt modelId="{084BAEC9-53E4-40B6-919D-2B3092D04A85}">
      <dgm:prSet/>
      <dgm:spPr/>
      <dgm:t>
        <a:bodyPr/>
        <a:lstStyle/>
        <a:p>
          <a:r>
            <a:rPr lang="en-US" dirty="0"/>
            <a:t>The use of company assets</a:t>
          </a:r>
        </a:p>
      </dgm:t>
    </dgm:pt>
    <dgm:pt modelId="{A07D7909-289E-4B3E-9DEA-28F06332CAA7}" type="parTrans" cxnId="{7F43DD31-2E1E-42D9-B87C-2914836AC1D4}">
      <dgm:prSet/>
      <dgm:spPr/>
      <dgm:t>
        <a:bodyPr/>
        <a:lstStyle/>
        <a:p>
          <a:endParaRPr lang="en-US"/>
        </a:p>
      </dgm:t>
    </dgm:pt>
    <dgm:pt modelId="{4B32DB53-CF5F-44B2-ADB8-CC1B27D535D5}" type="sibTrans" cxnId="{7F43DD31-2E1E-42D9-B87C-2914836AC1D4}">
      <dgm:prSet/>
      <dgm:spPr/>
      <dgm:t>
        <a:bodyPr/>
        <a:lstStyle/>
        <a:p>
          <a:endParaRPr lang="en-US"/>
        </a:p>
      </dgm:t>
    </dgm:pt>
    <dgm:pt modelId="{BB7F66AE-F84E-4AEA-BF05-DACBFC63453B}">
      <dgm:prSet/>
      <dgm:spPr/>
      <dgm:t>
        <a:bodyPr/>
        <a:lstStyle/>
        <a:p>
          <a:r>
            <a:rPr lang="en-US" dirty="0"/>
            <a:t>Customer relationships</a:t>
          </a:r>
        </a:p>
      </dgm:t>
    </dgm:pt>
    <dgm:pt modelId="{9A1E3740-2903-4194-A633-839043DA5124}" type="parTrans" cxnId="{F8858E03-92AA-465B-8AD2-C40D9B138695}">
      <dgm:prSet/>
      <dgm:spPr/>
      <dgm:t>
        <a:bodyPr/>
        <a:lstStyle/>
        <a:p>
          <a:endParaRPr lang="en-US"/>
        </a:p>
      </dgm:t>
    </dgm:pt>
    <dgm:pt modelId="{CA0B0F09-8CF1-42BE-9090-0F1C4BD3567B}" type="sibTrans" cxnId="{F8858E03-92AA-465B-8AD2-C40D9B138695}">
      <dgm:prSet/>
      <dgm:spPr/>
      <dgm:t>
        <a:bodyPr/>
        <a:lstStyle/>
        <a:p>
          <a:endParaRPr lang="en-US"/>
        </a:p>
      </dgm:t>
    </dgm:pt>
    <dgm:pt modelId="{F7996C02-D12B-4F28-91B9-03E438DC0022}">
      <dgm:prSet/>
      <dgm:spPr/>
      <dgm:t>
        <a:bodyPr/>
        <a:lstStyle/>
        <a:p>
          <a:r>
            <a:rPr lang="en-US" dirty="0"/>
            <a:t>Competitor relationships</a:t>
          </a:r>
        </a:p>
      </dgm:t>
    </dgm:pt>
    <dgm:pt modelId="{B129D026-9828-4E92-BE22-C0D66CF17154}" type="parTrans" cxnId="{2A8B49C1-A05B-4E14-B8E3-19203BAE224C}">
      <dgm:prSet/>
      <dgm:spPr/>
      <dgm:t>
        <a:bodyPr/>
        <a:lstStyle/>
        <a:p>
          <a:endParaRPr lang="en-US"/>
        </a:p>
      </dgm:t>
    </dgm:pt>
    <dgm:pt modelId="{6A4D8057-B491-4CBF-87EE-6F8F92DBD366}" type="sibTrans" cxnId="{2A8B49C1-A05B-4E14-B8E3-19203BAE224C}">
      <dgm:prSet/>
      <dgm:spPr/>
      <dgm:t>
        <a:bodyPr/>
        <a:lstStyle/>
        <a:p>
          <a:endParaRPr lang="en-US"/>
        </a:p>
      </dgm:t>
    </dgm:pt>
    <dgm:pt modelId="{AAE64326-0D6E-4B22-8EA4-1B9F269297AA}">
      <dgm:prSet/>
      <dgm:spPr/>
      <dgm:t>
        <a:bodyPr/>
        <a:lstStyle/>
        <a:p>
          <a:r>
            <a:rPr lang="en-US" dirty="0"/>
            <a:t>Relationships with peers and supervisors</a:t>
          </a:r>
        </a:p>
      </dgm:t>
    </dgm:pt>
    <dgm:pt modelId="{276CC267-1094-4537-B006-FA7C7AB38C12}" type="parTrans" cxnId="{A4B4AC80-4B98-4020-94BC-5F2C016A7664}">
      <dgm:prSet/>
      <dgm:spPr/>
      <dgm:t>
        <a:bodyPr/>
        <a:lstStyle/>
        <a:p>
          <a:endParaRPr lang="en-US"/>
        </a:p>
      </dgm:t>
    </dgm:pt>
    <dgm:pt modelId="{50B32D88-A178-4D1C-AE5D-08EE03883C9E}" type="sibTrans" cxnId="{A4B4AC80-4B98-4020-94BC-5F2C016A7664}">
      <dgm:prSet/>
      <dgm:spPr/>
      <dgm:t>
        <a:bodyPr/>
        <a:lstStyle/>
        <a:p>
          <a:endParaRPr lang="en-US"/>
        </a:p>
      </dgm:t>
    </dgm:pt>
    <dgm:pt modelId="{5877396F-0373-4E00-8419-5397B588EA71}">
      <dgm:prSet/>
      <dgm:spPr/>
      <dgm:t>
        <a:bodyPr/>
        <a:lstStyle/>
        <a:p>
          <a:r>
            <a:rPr lang="en-US" dirty="0"/>
            <a:t>Conflicts of interest</a:t>
          </a:r>
        </a:p>
      </dgm:t>
    </dgm:pt>
    <dgm:pt modelId="{211B9812-A715-48BE-B789-670E0CD3D021}" type="parTrans" cxnId="{D2AF9391-4E05-40A3-8F94-666F054457B0}">
      <dgm:prSet/>
      <dgm:spPr/>
      <dgm:t>
        <a:bodyPr/>
        <a:lstStyle/>
        <a:p>
          <a:endParaRPr lang="en-US"/>
        </a:p>
      </dgm:t>
    </dgm:pt>
    <dgm:pt modelId="{DB284327-A97E-414A-81A0-4F6F04909B0F}" type="sibTrans" cxnId="{D2AF9391-4E05-40A3-8F94-666F054457B0}">
      <dgm:prSet/>
      <dgm:spPr/>
      <dgm:t>
        <a:bodyPr/>
        <a:lstStyle/>
        <a:p>
          <a:endParaRPr lang="en-US"/>
        </a:p>
      </dgm:t>
    </dgm:pt>
    <dgm:pt modelId="{ED770CC1-0A66-46CD-BFFF-43A26E74A0D3}">
      <dgm:prSet/>
      <dgm:spPr/>
      <dgm:t>
        <a:bodyPr/>
        <a:lstStyle/>
        <a:p>
          <a:r>
            <a:rPr lang="en-US" dirty="0"/>
            <a:t>Gifts and entertainment</a:t>
          </a:r>
        </a:p>
      </dgm:t>
    </dgm:pt>
    <dgm:pt modelId="{72A4F93A-B908-4D73-B5B4-A6372AD4BA05}" type="parTrans" cxnId="{AAAF7AA3-B1D0-4CD6-AEBD-429049E71C28}">
      <dgm:prSet/>
      <dgm:spPr/>
      <dgm:t>
        <a:bodyPr/>
        <a:lstStyle/>
        <a:p>
          <a:endParaRPr lang="en-US"/>
        </a:p>
      </dgm:t>
    </dgm:pt>
    <dgm:pt modelId="{0FC0ED13-5908-434D-BA0A-22BC5494B21E}" type="sibTrans" cxnId="{AAAF7AA3-B1D0-4CD6-AEBD-429049E71C28}">
      <dgm:prSet/>
      <dgm:spPr/>
      <dgm:t>
        <a:bodyPr/>
        <a:lstStyle/>
        <a:p>
          <a:endParaRPr lang="en-US"/>
        </a:p>
      </dgm:t>
    </dgm:pt>
    <dgm:pt modelId="{C6128CF4-4FCC-4386-AF52-FB90FB9682C3}">
      <dgm:prSet/>
      <dgm:spPr/>
      <dgm:t>
        <a:bodyPr/>
        <a:lstStyle/>
        <a:p>
          <a:r>
            <a:rPr lang="en-US" dirty="0"/>
            <a:t>Bribery and facilitation</a:t>
          </a:r>
        </a:p>
      </dgm:t>
    </dgm:pt>
    <dgm:pt modelId="{39691BE1-D09C-4D7F-9603-76B9094D590A}" type="parTrans" cxnId="{0EC9435B-2C4D-48A5-AAF6-832EBA3392A9}">
      <dgm:prSet/>
      <dgm:spPr/>
      <dgm:t>
        <a:bodyPr/>
        <a:lstStyle/>
        <a:p>
          <a:endParaRPr lang="en-US"/>
        </a:p>
      </dgm:t>
    </dgm:pt>
    <dgm:pt modelId="{406DAD5C-AA7E-4A34-940D-D9D5C2CD53E0}" type="sibTrans" cxnId="{0EC9435B-2C4D-48A5-AAF6-832EBA3392A9}">
      <dgm:prSet/>
      <dgm:spPr/>
      <dgm:t>
        <a:bodyPr/>
        <a:lstStyle/>
        <a:p>
          <a:endParaRPr lang="en-US"/>
        </a:p>
      </dgm:t>
    </dgm:pt>
    <dgm:pt modelId="{85BF8846-431B-450C-9619-AF6A93C1D961}" type="pres">
      <dgm:prSet presAssocID="{331AFA15-602B-4865-9CA9-F8CE192960C4}" presName="vert0" presStyleCnt="0">
        <dgm:presLayoutVars>
          <dgm:dir/>
          <dgm:animOne val="branch"/>
          <dgm:animLvl val="lvl"/>
        </dgm:presLayoutVars>
      </dgm:prSet>
      <dgm:spPr/>
      <dgm:t>
        <a:bodyPr/>
        <a:lstStyle/>
        <a:p>
          <a:endParaRPr lang="en-US"/>
        </a:p>
      </dgm:t>
    </dgm:pt>
    <dgm:pt modelId="{76CD2C93-2408-457A-9BD7-F62911295C6A}" type="pres">
      <dgm:prSet presAssocID="{084BAEC9-53E4-40B6-919D-2B3092D04A85}" presName="thickLine" presStyleLbl="alignNode1" presStyleIdx="0" presStyleCnt="7"/>
      <dgm:spPr/>
    </dgm:pt>
    <dgm:pt modelId="{DCCF2CF6-67EF-4BE2-8513-D62733DC5834}" type="pres">
      <dgm:prSet presAssocID="{084BAEC9-53E4-40B6-919D-2B3092D04A85}" presName="horz1" presStyleCnt="0"/>
      <dgm:spPr/>
    </dgm:pt>
    <dgm:pt modelId="{57D425AF-2217-4E0F-88B6-C70D573DED17}" type="pres">
      <dgm:prSet presAssocID="{084BAEC9-53E4-40B6-919D-2B3092D04A85}" presName="tx1" presStyleLbl="revTx" presStyleIdx="0" presStyleCnt="7"/>
      <dgm:spPr/>
      <dgm:t>
        <a:bodyPr/>
        <a:lstStyle/>
        <a:p>
          <a:endParaRPr lang="en-US"/>
        </a:p>
      </dgm:t>
    </dgm:pt>
    <dgm:pt modelId="{2BD7AA55-5E3E-4AFB-8C7A-67630FFFFD95}" type="pres">
      <dgm:prSet presAssocID="{084BAEC9-53E4-40B6-919D-2B3092D04A85}" presName="vert1" presStyleCnt="0"/>
      <dgm:spPr/>
    </dgm:pt>
    <dgm:pt modelId="{21F68C70-61E8-4223-A8C1-B199921C1FF4}" type="pres">
      <dgm:prSet presAssocID="{BB7F66AE-F84E-4AEA-BF05-DACBFC63453B}" presName="thickLine" presStyleLbl="alignNode1" presStyleIdx="1" presStyleCnt="7"/>
      <dgm:spPr/>
    </dgm:pt>
    <dgm:pt modelId="{1E1959EF-CEC6-4DFA-BED6-4B8ED8E7D5AA}" type="pres">
      <dgm:prSet presAssocID="{BB7F66AE-F84E-4AEA-BF05-DACBFC63453B}" presName="horz1" presStyleCnt="0"/>
      <dgm:spPr/>
    </dgm:pt>
    <dgm:pt modelId="{7CE2BFF6-C176-496E-8937-965EF749F029}" type="pres">
      <dgm:prSet presAssocID="{BB7F66AE-F84E-4AEA-BF05-DACBFC63453B}" presName="tx1" presStyleLbl="revTx" presStyleIdx="1" presStyleCnt="7"/>
      <dgm:spPr/>
      <dgm:t>
        <a:bodyPr/>
        <a:lstStyle/>
        <a:p>
          <a:endParaRPr lang="en-US"/>
        </a:p>
      </dgm:t>
    </dgm:pt>
    <dgm:pt modelId="{19D6653B-6D98-4A10-83FE-47C0B649639A}" type="pres">
      <dgm:prSet presAssocID="{BB7F66AE-F84E-4AEA-BF05-DACBFC63453B}" presName="vert1" presStyleCnt="0"/>
      <dgm:spPr/>
    </dgm:pt>
    <dgm:pt modelId="{F6FAFDBB-083D-4531-ACF4-D4A370CF823B}" type="pres">
      <dgm:prSet presAssocID="{F7996C02-D12B-4F28-91B9-03E438DC0022}" presName="thickLine" presStyleLbl="alignNode1" presStyleIdx="2" presStyleCnt="7"/>
      <dgm:spPr/>
    </dgm:pt>
    <dgm:pt modelId="{137E58D3-52C0-41F1-B22B-926FA8E23B43}" type="pres">
      <dgm:prSet presAssocID="{F7996C02-D12B-4F28-91B9-03E438DC0022}" presName="horz1" presStyleCnt="0"/>
      <dgm:spPr/>
    </dgm:pt>
    <dgm:pt modelId="{EB7E1587-16D5-484E-BC5E-1E8FDED5FFA1}" type="pres">
      <dgm:prSet presAssocID="{F7996C02-D12B-4F28-91B9-03E438DC0022}" presName="tx1" presStyleLbl="revTx" presStyleIdx="2" presStyleCnt="7"/>
      <dgm:spPr/>
      <dgm:t>
        <a:bodyPr/>
        <a:lstStyle/>
        <a:p>
          <a:endParaRPr lang="en-US"/>
        </a:p>
      </dgm:t>
    </dgm:pt>
    <dgm:pt modelId="{11363F3E-BB3B-4923-9A52-651031579E2A}" type="pres">
      <dgm:prSet presAssocID="{F7996C02-D12B-4F28-91B9-03E438DC0022}" presName="vert1" presStyleCnt="0"/>
      <dgm:spPr/>
    </dgm:pt>
    <dgm:pt modelId="{0BFF60BB-711C-4743-A043-FB06C503BC73}" type="pres">
      <dgm:prSet presAssocID="{AAE64326-0D6E-4B22-8EA4-1B9F269297AA}" presName="thickLine" presStyleLbl="alignNode1" presStyleIdx="3" presStyleCnt="7"/>
      <dgm:spPr/>
    </dgm:pt>
    <dgm:pt modelId="{D9DC7681-41E6-4EE2-871E-C22E65413707}" type="pres">
      <dgm:prSet presAssocID="{AAE64326-0D6E-4B22-8EA4-1B9F269297AA}" presName="horz1" presStyleCnt="0"/>
      <dgm:spPr/>
    </dgm:pt>
    <dgm:pt modelId="{D4A04024-6591-4EDE-8A88-FB6353736D8B}" type="pres">
      <dgm:prSet presAssocID="{AAE64326-0D6E-4B22-8EA4-1B9F269297AA}" presName="tx1" presStyleLbl="revTx" presStyleIdx="3" presStyleCnt="7"/>
      <dgm:spPr/>
      <dgm:t>
        <a:bodyPr/>
        <a:lstStyle/>
        <a:p>
          <a:endParaRPr lang="en-US"/>
        </a:p>
      </dgm:t>
    </dgm:pt>
    <dgm:pt modelId="{6FA7DB6C-3F73-4AE9-8152-93C6A250880A}" type="pres">
      <dgm:prSet presAssocID="{AAE64326-0D6E-4B22-8EA4-1B9F269297AA}" presName="vert1" presStyleCnt="0"/>
      <dgm:spPr/>
    </dgm:pt>
    <dgm:pt modelId="{8654D44E-7777-4197-BCFD-444567FC0389}" type="pres">
      <dgm:prSet presAssocID="{5877396F-0373-4E00-8419-5397B588EA71}" presName="thickLine" presStyleLbl="alignNode1" presStyleIdx="4" presStyleCnt="7"/>
      <dgm:spPr/>
    </dgm:pt>
    <dgm:pt modelId="{01BD6EE7-95E6-4477-A6F2-A8F1EBCA0060}" type="pres">
      <dgm:prSet presAssocID="{5877396F-0373-4E00-8419-5397B588EA71}" presName="horz1" presStyleCnt="0"/>
      <dgm:spPr/>
    </dgm:pt>
    <dgm:pt modelId="{61DCE318-1742-44D0-9910-1A16E8B86B58}" type="pres">
      <dgm:prSet presAssocID="{5877396F-0373-4E00-8419-5397B588EA71}" presName="tx1" presStyleLbl="revTx" presStyleIdx="4" presStyleCnt="7"/>
      <dgm:spPr/>
      <dgm:t>
        <a:bodyPr/>
        <a:lstStyle/>
        <a:p>
          <a:endParaRPr lang="en-US"/>
        </a:p>
      </dgm:t>
    </dgm:pt>
    <dgm:pt modelId="{68DEE507-B4EA-4BF0-AF97-7015D79A251A}" type="pres">
      <dgm:prSet presAssocID="{5877396F-0373-4E00-8419-5397B588EA71}" presName="vert1" presStyleCnt="0"/>
      <dgm:spPr/>
    </dgm:pt>
    <dgm:pt modelId="{D1A71C06-46A2-4E40-9772-71E000FD6AE2}" type="pres">
      <dgm:prSet presAssocID="{ED770CC1-0A66-46CD-BFFF-43A26E74A0D3}" presName="thickLine" presStyleLbl="alignNode1" presStyleIdx="5" presStyleCnt="7"/>
      <dgm:spPr/>
    </dgm:pt>
    <dgm:pt modelId="{BB8DD8C9-B6A0-420E-899D-952D8B0F80D7}" type="pres">
      <dgm:prSet presAssocID="{ED770CC1-0A66-46CD-BFFF-43A26E74A0D3}" presName="horz1" presStyleCnt="0"/>
      <dgm:spPr/>
    </dgm:pt>
    <dgm:pt modelId="{C41399CF-3D0C-45B2-860C-3B994BBD1E16}" type="pres">
      <dgm:prSet presAssocID="{ED770CC1-0A66-46CD-BFFF-43A26E74A0D3}" presName="tx1" presStyleLbl="revTx" presStyleIdx="5" presStyleCnt="7"/>
      <dgm:spPr/>
      <dgm:t>
        <a:bodyPr/>
        <a:lstStyle/>
        <a:p>
          <a:endParaRPr lang="en-US"/>
        </a:p>
      </dgm:t>
    </dgm:pt>
    <dgm:pt modelId="{A396A8DE-010C-46BE-81A2-9214CE231A63}" type="pres">
      <dgm:prSet presAssocID="{ED770CC1-0A66-46CD-BFFF-43A26E74A0D3}" presName="vert1" presStyleCnt="0"/>
      <dgm:spPr/>
    </dgm:pt>
    <dgm:pt modelId="{D409FC90-F92B-40B7-9E64-888550E49340}" type="pres">
      <dgm:prSet presAssocID="{C6128CF4-4FCC-4386-AF52-FB90FB9682C3}" presName="thickLine" presStyleLbl="alignNode1" presStyleIdx="6" presStyleCnt="7"/>
      <dgm:spPr/>
    </dgm:pt>
    <dgm:pt modelId="{F0840392-A4BD-4070-8719-77DDC9B9F6EE}" type="pres">
      <dgm:prSet presAssocID="{C6128CF4-4FCC-4386-AF52-FB90FB9682C3}" presName="horz1" presStyleCnt="0"/>
      <dgm:spPr/>
    </dgm:pt>
    <dgm:pt modelId="{94512CF3-5F97-4D57-98F0-DE11F4F42126}" type="pres">
      <dgm:prSet presAssocID="{C6128CF4-4FCC-4386-AF52-FB90FB9682C3}" presName="tx1" presStyleLbl="revTx" presStyleIdx="6" presStyleCnt="7" custLinFactNeighborX="9" custLinFactNeighborY="67882"/>
      <dgm:spPr/>
      <dgm:t>
        <a:bodyPr/>
        <a:lstStyle/>
        <a:p>
          <a:endParaRPr lang="en-US"/>
        </a:p>
      </dgm:t>
    </dgm:pt>
    <dgm:pt modelId="{F56543CB-4103-4393-8024-6888311BF121}" type="pres">
      <dgm:prSet presAssocID="{C6128CF4-4FCC-4386-AF52-FB90FB9682C3}" presName="vert1" presStyleCnt="0"/>
      <dgm:spPr/>
    </dgm:pt>
  </dgm:ptLst>
  <dgm:cxnLst>
    <dgm:cxn modelId="{F8858E03-92AA-465B-8AD2-C40D9B138695}" srcId="{331AFA15-602B-4865-9CA9-F8CE192960C4}" destId="{BB7F66AE-F84E-4AEA-BF05-DACBFC63453B}" srcOrd="1" destOrd="0" parTransId="{9A1E3740-2903-4194-A633-839043DA5124}" sibTransId="{CA0B0F09-8CF1-42BE-9090-0F1C4BD3567B}"/>
    <dgm:cxn modelId="{DB2F938A-2C80-456D-BF59-D7F7BDE2CE75}" type="presOf" srcId="{AAE64326-0D6E-4B22-8EA4-1B9F269297AA}" destId="{D4A04024-6591-4EDE-8A88-FB6353736D8B}" srcOrd="0" destOrd="0" presId="urn:microsoft.com/office/officeart/2008/layout/LinedList"/>
    <dgm:cxn modelId="{8A0E6653-A62D-4CAC-B3BC-1C12DF840FAF}" type="presOf" srcId="{F7996C02-D12B-4F28-91B9-03E438DC0022}" destId="{EB7E1587-16D5-484E-BC5E-1E8FDED5FFA1}" srcOrd="0" destOrd="0" presId="urn:microsoft.com/office/officeart/2008/layout/LinedList"/>
    <dgm:cxn modelId="{580E963B-4501-4E71-9244-F468B4BC3A43}" type="presOf" srcId="{C6128CF4-4FCC-4386-AF52-FB90FB9682C3}" destId="{94512CF3-5F97-4D57-98F0-DE11F4F42126}" srcOrd="0" destOrd="0" presId="urn:microsoft.com/office/officeart/2008/layout/LinedList"/>
    <dgm:cxn modelId="{0FE5EB4A-7C40-4FBB-BD7B-D9832D9DEB1E}" type="presOf" srcId="{ED770CC1-0A66-46CD-BFFF-43A26E74A0D3}" destId="{C41399CF-3D0C-45B2-860C-3B994BBD1E16}" srcOrd="0" destOrd="0" presId="urn:microsoft.com/office/officeart/2008/layout/LinedList"/>
    <dgm:cxn modelId="{B7677949-8822-4A28-8647-041C24A27F0E}" type="presOf" srcId="{BB7F66AE-F84E-4AEA-BF05-DACBFC63453B}" destId="{7CE2BFF6-C176-496E-8937-965EF749F029}" srcOrd="0" destOrd="0" presId="urn:microsoft.com/office/officeart/2008/layout/LinedList"/>
    <dgm:cxn modelId="{AC1C60D6-360B-4F3B-95AF-9F95ACE2B5F3}" type="presOf" srcId="{5877396F-0373-4E00-8419-5397B588EA71}" destId="{61DCE318-1742-44D0-9910-1A16E8B86B58}" srcOrd="0" destOrd="0" presId="urn:microsoft.com/office/officeart/2008/layout/LinedList"/>
    <dgm:cxn modelId="{B9B75B99-7E4E-4A7D-888B-A442638662AD}" type="presOf" srcId="{084BAEC9-53E4-40B6-919D-2B3092D04A85}" destId="{57D425AF-2217-4E0F-88B6-C70D573DED17}" srcOrd="0" destOrd="0" presId="urn:microsoft.com/office/officeart/2008/layout/LinedList"/>
    <dgm:cxn modelId="{0EC9435B-2C4D-48A5-AAF6-832EBA3392A9}" srcId="{331AFA15-602B-4865-9CA9-F8CE192960C4}" destId="{C6128CF4-4FCC-4386-AF52-FB90FB9682C3}" srcOrd="6" destOrd="0" parTransId="{39691BE1-D09C-4D7F-9603-76B9094D590A}" sibTransId="{406DAD5C-AA7E-4A34-940D-D9D5C2CD53E0}"/>
    <dgm:cxn modelId="{7E0B45DC-C3A1-4228-BD55-EDEF082D37D1}" type="presOf" srcId="{331AFA15-602B-4865-9CA9-F8CE192960C4}" destId="{85BF8846-431B-450C-9619-AF6A93C1D961}" srcOrd="0" destOrd="0" presId="urn:microsoft.com/office/officeart/2008/layout/LinedList"/>
    <dgm:cxn modelId="{7F43DD31-2E1E-42D9-B87C-2914836AC1D4}" srcId="{331AFA15-602B-4865-9CA9-F8CE192960C4}" destId="{084BAEC9-53E4-40B6-919D-2B3092D04A85}" srcOrd="0" destOrd="0" parTransId="{A07D7909-289E-4B3E-9DEA-28F06332CAA7}" sibTransId="{4B32DB53-CF5F-44B2-ADB8-CC1B27D535D5}"/>
    <dgm:cxn modelId="{A4B4AC80-4B98-4020-94BC-5F2C016A7664}" srcId="{331AFA15-602B-4865-9CA9-F8CE192960C4}" destId="{AAE64326-0D6E-4B22-8EA4-1B9F269297AA}" srcOrd="3" destOrd="0" parTransId="{276CC267-1094-4537-B006-FA7C7AB38C12}" sibTransId="{50B32D88-A178-4D1C-AE5D-08EE03883C9E}"/>
    <dgm:cxn modelId="{D2AF9391-4E05-40A3-8F94-666F054457B0}" srcId="{331AFA15-602B-4865-9CA9-F8CE192960C4}" destId="{5877396F-0373-4E00-8419-5397B588EA71}" srcOrd="4" destOrd="0" parTransId="{211B9812-A715-48BE-B789-670E0CD3D021}" sibTransId="{DB284327-A97E-414A-81A0-4F6F04909B0F}"/>
    <dgm:cxn modelId="{2A8B49C1-A05B-4E14-B8E3-19203BAE224C}" srcId="{331AFA15-602B-4865-9CA9-F8CE192960C4}" destId="{F7996C02-D12B-4F28-91B9-03E438DC0022}" srcOrd="2" destOrd="0" parTransId="{B129D026-9828-4E92-BE22-C0D66CF17154}" sibTransId="{6A4D8057-B491-4CBF-87EE-6F8F92DBD366}"/>
    <dgm:cxn modelId="{AAAF7AA3-B1D0-4CD6-AEBD-429049E71C28}" srcId="{331AFA15-602B-4865-9CA9-F8CE192960C4}" destId="{ED770CC1-0A66-46CD-BFFF-43A26E74A0D3}" srcOrd="5" destOrd="0" parTransId="{72A4F93A-B908-4D73-B5B4-A6372AD4BA05}" sibTransId="{0FC0ED13-5908-434D-BA0A-22BC5494B21E}"/>
    <dgm:cxn modelId="{0CE976CB-2E77-409D-AFFE-FC105A2454CB}" type="presParOf" srcId="{85BF8846-431B-450C-9619-AF6A93C1D961}" destId="{76CD2C93-2408-457A-9BD7-F62911295C6A}" srcOrd="0" destOrd="0" presId="urn:microsoft.com/office/officeart/2008/layout/LinedList"/>
    <dgm:cxn modelId="{E4305397-0D9F-4674-B7B2-B429B6AC9C82}" type="presParOf" srcId="{85BF8846-431B-450C-9619-AF6A93C1D961}" destId="{DCCF2CF6-67EF-4BE2-8513-D62733DC5834}" srcOrd="1" destOrd="0" presId="urn:microsoft.com/office/officeart/2008/layout/LinedList"/>
    <dgm:cxn modelId="{FBC6A876-C0AC-4971-9598-A7D5848CA663}" type="presParOf" srcId="{DCCF2CF6-67EF-4BE2-8513-D62733DC5834}" destId="{57D425AF-2217-4E0F-88B6-C70D573DED17}" srcOrd="0" destOrd="0" presId="urn:microsoft.com/office/officeart/2008/layout/LinedList"/>
    <dgm:cxn modelId="{7C1B4723-702C-4A60-BFAB-D543CA5F96DA}" type="presParOf" srcId="{DCCF2CF6-67EF-4BE2-8513-D62733DC5834}" destId="{2BD7AA55-5E3E-4AFB-8C7A-67630FFFFD95}" srcOrd="1" destOrd="0" presId="urn:microsoft.com/office/officeart/2008/layout/LinedList"/>
    <dgm:cxn modelId="{8B8B0518-E06D-436C-A195-3260E66E13DC}" type="presParOf" srcId="{85BF8846-431B-450C-9619-AF6A93C1D961}" destId="{21F68C70-61E8-4223-A8C1-B199921C1FF4}" srcOrd="2" destOrd="0" presId="urn:microsoft.com/office/officeart/2008/layout/LinedList"/>
    <dgm:cxn modelId="{F270801B-ADE5-4E77-BAE7-680B064F18AE}" type="presParOf" srcId="{85BF8846-431B-450C-9619-AF6A93C1D961}" destId="{1E1959EF-CEC6-4DFA-BED6-4B8ED8E7D5AA}" srcOrd="3" destOrd="0" presId="urn:microsoft.com/office/officeart/2008/layout/LinedList"/>
    <dgm:cxn modelId="{4CC6EAF9-FDD8-47DD-ADD3-1255621DC0DC}" type="presParOf" srcId="{1E1959EF-CEC6-4DFA-BED6-4B8ED8E7D5AA}" destId="{7CE2BFF6-C176-496E-8937-965EF749F029}" srcOrd="0" destOrd="0" presId="urn:microsoft.com/office/officeart/2008/layout/LinedList"/>
    <dgm:cxn modelId="{C6B83AF3-EC7B-4924-9CD0-EF3FA63EEFDD}" type="presParOf" srcId="{1E1959EF-CEC6-4DFA-BED6-4B8ED8E7D5AA}" destId="{19D6653B-6D98-4A10-83FE-47C0B649639A}" srcOrd="1" destOrd="0" presId="urn:microsoft.com/office/officeart/2008/layout/LinedList"/>
    <dgm:cxn modelId="{5BC51AB7-5A04-4200-9324-8B3661366C73}" type="presParOf" srcId="{85BF8846-431B-450C-9619-AF6A93C1D961}" destId="{F6FAFDBB-083D-4531-ACF4-D4A370CF823B}" srcOrd="4" destOrd="0" presId="urn:microsoft.com/office/officeart/2008/layout/LinedList"/>
    <dgm:cxn modelId="{4AED01E1-19F0-4484-8FBE-ABB8F360EDB5}" type="presParOf" srcId="{85BF8846-431B-450C-9619-AF6A93C1D961}" destId="{137E58D3-52C0-41F1-B22B-926FA8E23B43}" srcOrd="5" destOrd="0" presId="urn:microsoft.com/office/officeart/2008/layout/LinedList"/>
    <dgm:cxn modelId="{706FCA50-0F92-4BF5-B7D8-9918405531BF}" type="presParOf" srcId="{137E58D3-52C0-41F1-B22B-926FA8E23B43}" destId="{EB7E1587-16D5-484E-BC5E-1E8FDED5FFA1}" srcOrd="0" destOrd="0" presId="urn:microsoft.com/office/officeart/2008/layout/LinedList"/>
    <dgm:cxn modelId="{F63B99B4-388A-4420-B7A6-EA1E153F4DD4}" type="presParOf" srcId="{137E58D3-52C0-41F1-B22B-926FA8E23B43}" destId="{11363F3E-BB3B-4923-9A52-651031579E2A}" srcOrd="1" destOrd="0" presId="urn:microsoft.com/office/officeart/2008/layout/LinedList"/>
    <dgm:cxn modelId="{FF1AC2B7-9EF4-48A4-A9AE-D5AAB1DDD062}" type="presParOf" srcId="{85BF8846-431B-450C-9619-AF6A93C1D961}" destId="{0BFF60BB-711C-4743-A043-FB06C503BC73}" srcOrd="6" destOrd="0" presId="urn:microsoft.com/office/officeart/2008/layout/LinedList"/>
    <dgm:cxn modelId="{3E80A579-F588-4E88-8F1F-94B7C3CF9172}" type="presParOf" srcId="{85BF8846-431B-450C-9619-AF6A93C1D961}" destId="{D9DC7681-41E6-4EE2-871E-C22E65413707}" srcOrd="7" destOrd="0" presId="urn:microsoft.com/office/officeart/2008/layout/LinedList"/>
    <dgm:cxn modelId="{63D7FE58-C0B0-4934-A97D-2B682694CCE1}" type="presParOf" srcId="{D9DC7681-41E6-4EE2-871E-C22E65413707}" destId="{D4A04024-6591-4EDE-8A88-FB6353736D8B}" srcOrd="0" destOrd="0" presId="urn:microsoft.com/office/officeart/2008/layout/LinedList"/>
    <dgm:cxn modelId="{9DD35078-C2A0-4C59-B39B-A9B798B50C3E}" type="presParOf" srcId="{D9DC7681-41E6-4EE2-871E-C22E65413707}" destId="{6FA7DB6C-3F73-4AE9-8152-93C6A250880A}" srcOrd="1" destOrd="0" presId="urn:microsoft.com/office/officeart/2008/layout/LinedList"/>
    <dgm:cxn modelId="{AF897FAF-7226-4DAA-8967-8AC04811B072}" type="presParOf" srcId="{85BF8846-431B-450C-9619-AF6A93C1D961}" destId="{8654D44E-7777-4197-BCFD-444567FC0389}" srcOrd="8" destOrd="0" presId="urn:microsoft.com/office/officeart/2008/layout/LinedList"/>
    <dgm:cxn modelId="{6B1A6ECC-22E7-4C9E-9B50-146DD1555D2E}" type="presParOf" srcId="{85BF8846-431B-450C-9619-AF6A93C1D961}" destId="{01BD6EE7-95E6-4477-A6F2-A8F1EBCA0060}" srcOrd="9" destOrd="0" presId="urn:microsoft.com/office/officeart/2008/layout/LinedList"/>
    <dgm:cxn modelId="{4E290408-BE1D-40D7-8814-7B5C48E90F20}" type="presParOf" srcId="{01BD6EE7-95E6-4477-A6F2-A8F1EBCA0060}" destId="{61DCE318-1742-44D0-9910-1A16E8B86B58}" srcOrd="0" destOrd="0" presId="urn:microsoft.com/office/officeart/2008/layout/LinedList"/>
    <dgm:cxn modelId="{51D2CC9C-576C-4223-9647-90901B7704A3}" type="presParOf" srcId="{01BD6EE7-95E6-4477-A6F2-A8F1EBCA0060}" destId="{68DEE507-B4EA-4BF0-AF97-7015D79A251A}" srcOrd="1" destOrd="0" presId="urn:microsoft.com/office/officeart/2008/layout/LinedList"/>
    <dgm:cxn modelId="{AA7FC057-895E-4E5A-80B0-6F583A256A6B}" type="presParOf" srcId="{85BF8846-431B-450C-9619-AF6A93C1D961}" destId="{D1A71C06-46A2-4E40-9772-71E000FD6AE2}" srcOrd="10" destOrd="0" presId="urn:microsoft.com/office/officeart/2008/layout/LinedList"/>
    <dgm:cxn modelId="{C8270875-8EFE-43CC-83F6-79DEED1EEE15}" type="presParOf" srcId="{85BF8846-431B-450C-9619-AF6A93C1D961}" destId="{BB8DD8C9-B6A0-420E-899D-952D8B0F80D7}" srcOrd="11" destOrd="0" presId="urn:microsoft.com/office/officeart/2008/layout/LinedList"/>
    <dgm:cxn modelId="{A52DA66A-9957-4B52-B68D-A6150215C390}" type="presParOf" srcId="{BB8DD8C9-B6A0-420E-899D-952D8B0F80D7}" destId="{C41399CF-3D0C-45B2-860C-3B994BBD1E16}" srcOrd="0" destOrd="0" presId="urn:microsoft.com/office/officeart/2008/layout/LinedList"/>
    <dgm:cxn modelId="{5CE2A261-773E-4064-9EE7-D77EC0AE5D4F}" type="presParOf" srcId="{BB8DD8C9-B6A0-420E-899D-952D8B0F80D7}" destId="{A396A8DE-010C-46BE-81A2-9214CE231A63}" srcOrd="1" destOrd="0" presId="urn:microsoft.com/office/officeart/2008/layout/LinedList"/>
    <dgm:cxn modelId="{A1A2E77B-EE4B-4DA2-B09F-8E2A9CAEE40F}" type="presParOf" srcId="{85BF8846-431B-450C-9619-AF6A93C1D961}" destId="{D409FC90-F92B-40B7-9E64-888550E49340}" srcOrd="12" destOrd="0" presId="urn:microsoft.com/office/officeart/2008/layout/LinedList"/>
    <dgm:cxn modelId="{818BAD76-AD2A-4841-8E6A-AE650EDF285C}" type="presParOf" srcId="{85BF8846-431B-450C-9619-AF6A93C1D961}" destId="{F0840392-A4BD-4070-8719-77DDC9B9F6EE}" srcOrd="13" destOrd="0" presId="urn:microsoft.com/office/officeart/2008/layout/LinedList"/>
    <dgm:cxn modelId="{43E4C20E-1B68-4316-8D04-BEC28E6ED7AB}" type="presParOf" srcId="{F0840392-A4BD-4070-8719-77DDC9B9F6EE}" destId="{94512CF3-5F97-4D57-98F0-DE11F4F42126}" srcOrd="0" destOrd="0" presId="urn:microsoft.com/office/officeart/2008/layout/LinedList"/>
    <dgm:cxn modelId="{5F6B1892-FFEA-4FB2-B1AF-847CF64DB4B8}" type="presParOf" srcId="{F0840392-A4BD-4070-8719-77DDC9B9F6EE}" destId="{F56543CB-4103-4393-8024-6888311BF121}"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DC60FA-DC04-489F-9759-15E65B32CB56}"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D0D9A384-1BD1-4CDF-8F9C-E51F50E25A45}">
      <dgm:prSet/>
      <dgm:spPr/>
      <dgm:t>
        <a:bodyPr/>
        <a:lstStyle/>
        <a:p>
          <a:r>
            <a:rPr lang="en-US"/>
            <a:t>Irate</a:t>
          </a:r>
        </a:p>
      </dgm:t>
    </dgm:pt>
    <dgm:pt modelId="{FF03A9EE-5D0B-41F4-A132-C66E1A36C8A6}" type="parTrans" cxnId="{8C64DA7F-750F-42E0-9260-A989B7F3C8B3}">
      <dgm:prSet/>
      <dgm:spPr/>
      <dgm:t>
        <a:bodyPr/>
        <a:lstStyle/>
        <a:p>
          <a:endParaRPr lang="en-US"/>
        </a:p>
      </dgm:t>
    </dgm:pt>
    <dgm:pt modelId="{A3A18936-51B5-4D20-B8E6-77C8EC83EDF3}" type="sibTrans" cxnId="{8C64DA7F-750F-42E0-9260-A989B7F3C8B3}">
      <dgm:prSet/>
      <dgm:spPr/>
      <dgm:t>
        <a:bodyPr/>
        <a:lstStyle/>
        <a:p>
          <a:endParaRPr lang="en-US"/>
        </a:p>
      </dgm:t>
    </dgm:pt>
    <dgm:pt modelId="{AA3890C0-C7FC-4BE0-BE8E-20D4006E1970}">
      <dgm:prSet/>
      <dgm:spPr/>
      <dgm:t>
        <a:bodyPr/>
        <a:lstStyle/>
        <a:p>
          <a:r>
            <a:rPr lang="en-US"/>
            <a:t>Talkative</a:t>
          </a:r>
        </a:p>
      </dgm:t>
    </dgm:pt>
    <dgm:pt modelId="{6602E6AC-0B36-465A-9565-3CD8E18A3A4E}" type="parTrans" cxnId="{6F8D60E9-6646-4BA5-821B-501A6B3879E6}">
      <dgm:prSet/>
      <dgm:spPr/>
      <dgm:t>
        <a:bodyPr/>
        <a:lstStyle/>
        <a:p>
          <a:endParaRPr lang="en-US"/>
        </a:p>
      </dgm:t>
    </dgm:pt>
    <dgm:pt modelId="{3D263E3F-EC03-48DA-922D-6DA332ED877D}" type="sibTrans" cxnId="{6F8D60E9-6646-4BA5-821B-501A6B3879E6}">
      <dgm:prSet/>
      <dgm:spPr/>
      <dgm:t>
        <a:bodyPr/>
        <a:lstStyle/>
        <a:p>
          <a:endParaRPr lang="en-US"/>
        </a:p>
      </dgm:t>
    </dgm:pt>
    <dgm:pt modelId="{A186B585-A4B2-4E8B-9242-1A95C06B88C5}">
      <dgm:prSet/>
      <dgm:spPr/>
      <dgm:t>
        <a:bodyPr/>
        <a:lstStyle/>
        <a:p>
          <a:r>
            <a:rPr lang="en-US"/>
            <a:t>Mistaken</a:t>
          </a:r>
        </a:p>
      </dgm:t>
    </dgm:pt>
    <dgm:pt modelId="{11108E24-49AD-4D23-8615-CF7BB13CBABA}" type="parTrans" cxnId="{58B51FDF-A066-4820-B3CB-DED754549038}">
      <dgm:prSet/>
      <dgm:spPr/>
      <dgm:t>
        <a:bodyPr/>
        <a:lstStyle/>
        <a:p>
          <a:endParaRPr lang="en-US"/>
        </a:p>
      </dgm:t>
    </dgm:pt>
    <dgm:pt modelId="{411B7F17-32C5-46E6-9E9A-EE8C8094C5D1}" type="sibTrans" cxnId="{58B51FDF-A066-4820-B3CB-DED754549038}">
      <dgm:prSet/>
      <dgm:spPr/>
      <dgm:t>
        <a:bodyPr/>
        <a:lstStyle/>
        <a:p>
          <a:endParaRPr lang="en-US"/>
        </a:p>
      </dgm:t>
    </dgm:pt>
    <dgm:pt modelId="{2C801AB9-6877-46A4-B4BF-F2F842856821}">
      <dgm:prSet/>
      <dgm:spPr/>
      <dgm:t>
        <a:bodyPr/>
        <a:lstStyle/>
        <a:p>
          <a:r>
            <a:rPr lang="en-US"/>
            <a:t>Elitist</a:t>
          </a:r>
        </a:p>
      </dgm:t>
    </dgm:pt>
    <dgm:pt modelId="{1FB90467-5032-480A-A0F3-4C2E7F678802}" type="parTrans" cxnId="{469144D5-E744-4834-B459-33C2F24E43B3}">
      <dgm:prSet/>
      <dgm:spPr/>
      <dgm:t>
        <a:bodyPr/>
        <a:lstStyle/>
        <a:p>
          <a:endParaRPr lang="en-US"/>
        </a:p>
      </dgm:t>
    </dgm:pt>
    <dgm:pt modelId="{09BB72CA-7830-4373-B934-60E2A5C86EC3}" type="sibTrans" cxnId="{469144D5-E744-4834-B459-33C2F24E43B3}">
      <dgm:prSet/>
      <dgm:spPr/>
      <dgm:t>
        <a:bodyPr/>
        <a:lstStyle/>
        <a:p>
          <a:endParaRPr lang="en-US"/>
        </a:p>
      </dgm:t>
    </dgm:pt>
    <dgm:pt modelId="{6627A479-86E1-4A70-98DC-949A67AA81B1}">
      <dgm:prSet/>
      <dgm:spPr/>
      <dgm:t>
        <a:bodyPr/>
        <a:lstStyle/>
        <a:p>
          <a:r>
            <a:rPr lang="en-US"/>
            <a:t>Positive</a:t>
          </a:r>
        </a:p>
      </dgm:t>
    </dgm:pt>
    <dgm:pt modelId="{674DCE93-313D-4647-AFE6-795429F6E817}" type="parTrans" cxnId="{7B3AFAD2-C6D4-442B-AD38-832FA585783E}">
      <dgm:prSet/>
      <dgm:spPr/>
      <dgm:t>
        <a:bodyPr/>
        <a:lstStyle/>
        <a:p>
          <a:endParaRPr lang="en-US"/>
        </a:p>
      </dgm:t>
    </dgm:pt>
    <dgm:pt modelId="{0A747FE6-74E0-4F1C-A4BE-2F61BF24213D}" type="sibTrans" cxnId="{7B3AFAD2-C6D4-442B-AD38-832FA585783E}">
      <dgm:prSet/>
      <dgm:spPr/>
      <dgm:t>
        <a:bodyPr/>
        <a:lstStyle/>
        <a:p>
          <a:endParaRPr lang="en-US"/>
        </a:p>
      </dgm:t>
    </dgm:pt>
    <dgm:pt modelId="{C5DCD28C-20D1-4713-A0B4-0C24C4C8EB42}" type="pres">
      <dgm:prSet presAssocID="{00DC60FA-DC04-489F-9759-15E65B32CB56}" presName="linear" presStyleCnt="0">
        <dgm:presLayoutVars>
          <dgm:animLvl val="lvl"/>
          <dgm:resizeHandles val="exact"/>
        </dgm:presLayoutVars>
      </dgm:prSet>
      <dgm:spPr/>
      <dgm:t>
        <a:bodyPr/>
        <a:lstStyle/>
        <a:p>
          <a:endParaRPr lang="en-US"/>
        </a:p>
      </dgm:t>
    </dgm:pt>
    <dgm:pt modelId="{F7166B59-49FD-4234-9D52-1C94038D4771}" type="pres">
      <dgm:prSet presAssocID="{D0D9A384-1BD1-4CDF-8F9C-E51F50E25A45}" presName="parentText" presStyleLbl="node1" presStyleIdx="0" presStyleCnt="5">
        <dgm:presLayoutVars>
          <dgm:chMax val="0"/>
          <dgm:bulletEnabled val="1"/>
        </dgm:presLayoutVars>
      </dgm:prSet>
      <dgm:spPr/>
      <dgm:t>
        <a:bodyPr/>
        <a:lstStyle/>
        <a:p>
          <a:endParaRPr lang="en-US"/>
        </a:p>
      </dgm:t>
    </dgm:pt>
    <dgm:pt modelId="{8E1F0DCA-4CFC-4552-A9BC-AF36970AF99B}" type="pres">
      <dgm:prSet presAssocID="{A3A18936-51B5-4D20-B8E6-77C8EC83EDF3}" presName="spacer" presStyleCnt="0"/>
      <dgm:spPr/>
    </dgm:pt>
    <dgm:pt modelId="{BB1584E0-3379-485C-99E1-F6AFBB5EDFD9}" type="pres">
      <dgm:prSet presAssocID="{AA3890C0-C7FC-4BE0-BE8E-20D4006E1970}" presName="parentText" presStyleLbl="node1" presStyleIdx="1" presStyleCnt="5">
        <dgm:presLayoutVars>
          <dgm:chMax val="0"/>
          <dgm:bulletEnabled val="1"/>
        </dgm:presLayoutVars>
      </dgm:prSet>
      <dgm:spPr/>
      <dgm:t>
        <a:bodyPr/>
        <a:lstStyle/>
        <a:p>
          <a:endParaRPr lang="en-US"/>
        </a:p>
      </dgm:t>
    </dgm:pt>
    <dgm:pt modelId="{E8B99867-7830-4740-A7EF-1750D1D78F3A}" type="pres">
      <dgm:prSet presAssocID="{3D263E3F-EC03-48DA-922D-6DA332ED877D}" presName="spacer" presStyleCnt="0"/>
      <dgm:spPr/>
    </dgm:pt>
    <dgm:pt modelId="{6464A8A7-0FE7-4E38-9D78-F39E1C30E06A}" type="pres">
      <dgm:prSet presAssocID="{A186B585-A4B2-4E8B-9242-1A95C06B88C5}" presName="parentText" presStyleLbl="node1" presStyleIdx="2" presStyleCnt="5">
        <dgm:presLayoutVars>
          <dgm:chMax val="0"/>
          <dgm:bulletEnabled val="1"/>
        </dgm:presLayoutVars>
      </dgm:prSet>
      <dgm:spPr/>
      <dgm:t>
        <a:bodyPr/>
        <a:lstStyle/>
        <a:p>
          <a:endParaRPr lang="en-US"/>
        </a:p>
      </dgm:t>
    </dgm:pt>
    <dgm:pt modelId="{D7CF49E7-17B0-4F62-912A-916E0F1F1CD1}" type="pres">
      <dgm:prSet presAssocID="{411B7F17-32C5-46E6-9E9A-EE8C8094C5D1}" presName="spacer" presStyleCnt="0"/>
      <dgm:spPr/>
    </dgm:pt>
    <dgm:pt modelId="{80B2EDD7-EB88-4589-9C29-CE99BD4CFFF7}" type="pres">
      <dgm:prSet presAssocID="{2C801AB9-6877-46A4-B4BF-F2F842856821}" presName="parentText" presStyleLbl="node1" presStyleIdx="3" presStyleCnt="5">
        <dgm:presLayoutVars>
          <dgm:chMax val="0"/>
          <dgm:bulletEnabled val="1"/>
        </dgm:presLayoutVars>
      </dgm:prSet>
      <dgm:spPr/>
      <dgm:t>
        <a:bodyPr/>
        <a:lstStyle/>
        <a:p>
          <a:endParaRPr lang="en-US"/>
        </a:p>
      </dgm:t>
    </dgm:pt>
    <dgm:pt modelId="{E16612EA-E1D3-4C80-9429-677DA2BC3FBC}" type="pres">
      <dgm:prSet presAssocID="{09BB72CA-7830-4373-B934-60E2A5C86EC3}" presName="spacer" presStyleCnt="0"/>
      <dgm:spPr/>
    </dgm:pt>
    <dgm:pt modelId="{0C309630-7570-44D1-8B52-85D0A3A8F990}" type="pres">
      <dgm:prSet presAssocID="{6627A479-86E1-4A70-98DC-949A67AA81B1}" presName="parentText" presStyleLbl="node1" presStyleIdx="4" presStyleCnt="5">
        <dgm:presLayoutVars>
          <dgm:chMax val="0"/>
          <dgm:bulletEnabled val="1"/>
        </dgm:presLayoutVars>
      </dgm:prSet>
      <dgm:spPr/>
      <dgm:t>
        <a:bodyPr/>
        <a:lstStyle/>
        <a:p>
          <a:endParaRPr lang="en-US"/>
        </a:p>
      </dgm:t>
    </dgm:pt>
  </dgm:ptLst>
  <dgm:cxnLst>
    <dgm:cxn modelId="{58B51FDF-A066-4820-B3CB-DED754549038}" srcId="{00DC60FA-DC04-489F-9759-15E65B32CB56}" destId="{A186B585-A4B2-4E8B-9242-1A95C06B88C5}" srcOrd="2" destOrd="0" parTransId="{11108E24-49AD-4D23-8615-CF7BB13CBABA}" sibTransId="{411B7F17-32C5-46E6-9E9A-EE8C8094C5D1}"/>
    <dgm:cxn modelId="{59080FDA-F18D-4AA4-9178-CD9FF1BBB60B}" type="presOf" srcId="{D0D9A384-1BD1-4CDF-8F9C-E51F50E25A45}" destId="{F7166B59-49FD-4234-9D52-1C94038D4771}" srcOrd="0" destOrd="0" presId="urn:microsoft.com/office/officeart/2005/8/layout/vList2"/>
    <dgm:cxn modelId="{888449F3-6113-42D2-A59D-499D95C0941E}" type="presOf" srcId="{AA3890C0-C7FC-4BE0-BE8E-20D4006E1970}" destId="{BB1584E0-3379-485C-99E1-F6AFBB5EDFD9}" srcOrd="0" destOrd="0" presId="urn:microsoft.com/office/officeart/2005/8/layout/vList2"/>
    <dgm:cxn modelId="{398CEF6B-F1DF-4ADE-AD3C-9C2BD25049CD}" type="presOf" srcId="{A186B585-A4B2-4E8B-9242-1A95C06B88C5}" destId="{6464A8A7-0FE7-4E38-9D78-F39E1C30E06A}" srcOrd="0" destOrd="0" presId="urn:microsoft.com/office/officeart/2005/8/layout/vList2"/>
    <dgm:cxn modelId="{8C64DA7F-750F-42E0-9260-A989B7F3C8B3}" srcId="{00DC60FA-DC04-489F-9759-15E65B32CB56}" destId="{D0D9A384-1BD1-4CDF-8F9C-E51F50E25A45}" srcOrd="0" destOrd="0" parTransId="{FF03A9EE-5D0B-41F4-A132-C66E1A36C8A6}" sibTransId="{A3A18936-51B5-4D20-B8E6-77C8EC83EDF3}"/>
    <dgm:cxn modelId="{F54CC3C3-0364-4EEC-9F55-7FDD3C2FBD10}" type="presOf" srcId="{2C801AB9-6877-46A4-B4BF-F2F842856821}" destId="{80B2EDD7-EB88-4589-9C29-CE99BD4CFFF7}" srcOrd="0" destOrd="0" presId="urn:microsoft.com/office/officeart/2005/8/layout/vList2"/>
    <dgm:cxn modelId="{6F8D60E9-6646-4BA5-821B-501A6B3879E6}" srcId="{00DC60FA-DC04-489F-9759-15E65B32CB56}" destId="{AA3890C0-C7FC-4BE0-BE8E-20D4006E1970}" srcOrd="1" destOrd="0" parTransId="{6602E6AC-0B36-465A-9565-3CD8E18A3A4E}" sibTransId="{3D263E3F-EC03-48DA-922D-6DA332ED877D}"/>
    <dgm:cxn modelId="{469144D5-E744-4834-B459-33C2F24E43B3}" srcId="{00DC60FA-DC04-489F-9759-15E65B32CB56}" destId="{2C801AB9-6877-46A4-B4BF-F2F842856821}" srcOrd="3" destOrd="0" parTransId="{1FB90467-5032-480A-A0F3-4C2E7F678802}" sibTransId="{09BB72CA-7830-4373-B934-60E2A5C86EC3}"/>
    <dgm:cxn modelId="{7B3AFAD2-C6D4-442B-AD38-832FA585783E}" srcId="{00DC60FA-DC04-489F-9759-15E65B32CB56}" destId="{6627A479-86E1-4A70-98DC-949A67AA81B1}" srcOrd="4" destOrd="0" parTransId="{674DCE93-313D-4647-AFE6-795429F6E817}" sibTransId="{0A747FE6-74E0-4F1C-A4BE-2F61BF24213D}"/>
    <dgm:cxn modelId="{A5E58DCD-B08B-44FB-9730-328B70A1792A}" type="presOf" srcId="{00DC60FA-DC04-489F-9759-15E65B32CB56}" destId="{C5DCD28C-20D1-4713-A0B4-0C24C4C8EB42}" srcOrd="0" destOrd="0" presId="urn:microsoft.com/office/officeart/2005/8/layout/vList2"/>
    <dgm:cxn modelId="{0639957F-5646-4AE6-8EBB-1A69014532A3}" type="presOf" srcId="{6627A479-86E1-4A70-98DC-949A67AA81B1}" destId="{0C309630-7570-44D1-8B52-85D0A3A8F990}" srcOrd="0" destOrd="0" presId="urn:microsoft.com/office/officeart/2005/8/layout/vList2"/>
    <dgm:cxn modelId="{222C5F45-7838-4436-99CE-8E0511352E4B}" type="presParOf" srcId="{C5DCD28C-20D1-4713-A0B4-0C24C4C8EB42}" destId="{F7166B59-49FD-4234-9D52-1C94038D4771}" srcOrd="0" destOrd="0" presId="urn:microsoft.com/office/officeart/2005/8/layout/vList2"/>
    <dgm:cxn modelId="{64820D1F-DB0E-48B6-99AF-7EFE0B884E71}" type="presParOf" srcId="{C5DCD28C-20D1-4713-A0B4-0C24C4C8EB42}" destId="{8E1F0DCA-4CFC-4552-A9BC-AF36970AF99B}" srcOrd="1" destOrd="0" presId="urn:microsoft.com/office/officeart/2005/8/layout/vList2"/>
    <dgm:cxn modelId="{F425F551-0A25-4923-ABEC-029B2C4DEE61}" type="presParOf" srcId="{C5DCD28C-20D1-4713-A0B4-0C24C4C8EB42}" destId="{BB1584E0-3379-485C-99E1-F6AFBB5EDFD9}" srcOrd="2" destOrd="0" presId="urn:microsoft.com/office/officeart/2005/8/layout/vList2"/>
    <dgm:cxn modelId="{AAFBA383-D6CD-47D9-8AF7-0D9AECC3348E}" type="presParOf" srcId="{C5DCD28C-20D1-4713-A0B4-0C24C4C8EB42}" destId="{E8B99867-7830-4740-A7EF-1750D1D78F3A}" srcOrd="3" destOrd="0" presId="urn:microsoft.com/office/officeart/2005/8/layout/vList2"/>
    <dgm:cxn modelId="{0C6BE521-F259-47F4-B237-CF6980D5C621}" type="presParOf" srcId="{C5DCD28C-20D1-4713-A0B4-0C24C4C8EB42}" destId="{6464A8A7-0FE7-4E38-9D78-F39E1C30E06A}" srcOrd="4" destOrd="0" presId="urn:microsoft.com/office/officeart/2005/8/layout/vList2"/>
    <dgm:cxn modelId="{10281FDE-7563-4243-B3A2-235BDC95C75D}" type="presParOf" srcId="{C5DCD28C-20D1-4713-A0B4-0C24C4C8EB42}" destId="{D7CF49E7-17B0-4F62-912A-916E0F1F1CD1}" srcOrd="5" destOrd="0" presId="urn:microsoft.com/office/officeart/2005/8/layout/vList2"/>
    <dgm:cxn modelId="{8D7E5CBF-AC45-4E71-B164-25E7DD557DBD}" type="presParOf" srcId="{C5DCD28C-20D1-4713-A0B4-0C24C4C8EB42}" destId="{80B2EDD7-EB88-4589-9C29-CE99BD4CFFF7}" srcOrd="6" destOrd="0" presId="urn:microsoft.com/office/officeart/2005/8/layout/vList2"/>
    <dgm:cxn modelId="{D80AA969-F333-4554-8925-B5E5475760D9}" type="presParOf" srcId="{C5DCD28C-20D1-4713-A0B4-0C24C4C8EB42}" destId="{E16612EA-E1D3-4C80-9429-677DA2BC3FBC}" srcOrd="7" destOrd="0" presId="urn:microsoft.com/office/officeart/2005/8/layout/vList2"/>
    <dgm:cxn modelId="{D59F6B08-925F-47CF-A896-C343498C57D2}" type="presParOf" srcId="{C5DCD28C-20D1-4713-A0B4-0C24C4C8EB42}" destId="{0C309630-7570-44D1-8B52-85D0A3A8F990}"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CD2C93-2408-457A-9BD7-F62911295C6A}">
      <dsp:nvSpPr>
        <dsp:cNvPr id="0" name=""/>
        <dsp:cNvSpPr/>
      </dsp:nvSpPr>
      <dsp:spPr>
        <a:xfrm>
          <a:off x="0" y="623"/>
          <a:ext cx="6492875"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7D425AF-2217-4E0F-88B6-C70D573DED17}">
      <dsp:nvSpPr>
        <dsp:cNvPr id="0" name=""/>
        <dsp:cNvSpPr/>
      </dsp:nvSpPr>
      <dsp:spPr>
        <a:xfrm>
          <a:off x="0" y="623"/>
          <a:ext cx="6492875" cy="7291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a:lnSpc>
              <a:spcPct val="90000"/>
            </a:lnSpc>
            <a:spcBef>
              <a:spcPct val="0"/>
            </a:spcBef>
            <a:spcAft>
              <a:spcPct val="35000"/>
            </a:spcAft>
          </a:pPr>
          <a:r>
            <a:rPr lang="en-US" sz="2900" kern="1200" dirty="0"/>
            <a:t>The use of company assets</a:t>
          </a:r>
        </a:p>
      </dsp:txBody>
      <dsp:txXfrm>
        <a:off x="0" y="623"/>
        <a:ext cx="6492875" cy="729164"/>
      </dsp:txXfrm>
    </dsp:sp>
    <dsp:sp modelId="{21F68C70-61E8-4223-A8C1-B199921C1FF4}">
      <dsp:nvSpPr>
        <dsp:cNvPr id="0" name=""/>
        <dsp:cNvSpPr/>
      </dsp:nvSpPr>
      <dsp:spPr>
        <a:xfrm>
          <a:off x="0" y="729788"/>
          <a:ext cx="6492875"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E2BFF6-C176-496E-8937-965EF749F029}">
      <dsp:nvSpPr>
        <dsp:cNvPr id="0" name=""/>
        <dsp:cNvSpPr/>
      </dsp:nvSpPr>
      <dsp:spPr>
        <a:xfrm>
          <a:off x="0" y="729788"/>
          <a:ext cx="6492875" cy="7291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a:lnSpc>
              <a:spcPct val="90000"/>
            </a:lnSpc>
            <a:spcBef>
              <a:spcPct val="0"/>
            </a:spcBef>
            <a:spcAft>
              <a:spcPct val="35000"/>
            </a:spcAft>
          </a:pPr>
          <a:r>
            <a:rPr lang="en-US" sz="2900" kern="1200" dirty="0"/>
            <a:t>Customer relationships</a:t>
          </a:r>
        </a:p>
      </dsp:txBody>
      <dsp:txXfrm>
        <a:off x="0" y="729788"/>
        <a:ext cx="6492875" cy="729164"/>
      </dsp:txXfrm>
    </dsp:sp>
    <dsp:sp modelId="{F6FAFDBB-083D-4531-ACF4-D4A370CF823B}">
      <dsp:nvSpPr>
        <dsp:cNvPr id="0" name=""/>
        <dsp:cNvSpPr/>
      </dsp:nvSpPr>
      <dsp:spPr>
        <a:xfrm>
          <a:off x="0" y="1458952"/>
          <a:ext cx="6492875"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7E1587-16D5-484E-BC5E-1E8FDED5FFA1}">
      <dsp:nvSpPr>
        <dsp:cNvPr id="0" name=""/>
        <dsp:cNvSpPr/>
      </dsp:nvSpPr>
      <dsp:spPr>
        <a:xfrm>
          <a:off x="0" y="1458952"/>
          <a:ext cx="6492875" cy="7291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a:lnSpc>
              <a:spcPct val="90000"/>
            </a:lnSpc>
            <a:spcBef>
              <a:spcPct val="0"/>
            </a:spcBef>
            <a:spcAft>
              <a:spcPct val="35000"/>
            </a:spcAft>
          </a:pPr>
          <a:r>
            <a:rPr lang="en-US" sz="2900" kern="1200" dirty="0"/>
            <a:t>Competitor relationships</a:t>
          </a:r>
        </a:p>
      </dsp:txBody>
      <dsp:txXfrm>
        <a:off x="0" y="1458952"/>
        <a:ext cx="6492875" cy="729164"/>
      </dsp:txXfrm>
    </dsp:sp>
    <dsp:sp modelId="{0BFF60BB-711C-4743-A043-FB06C503BC73}">
      <dsp:nvSpPr>
        <dsp:cNvPr id="0" name=""/>
        <dsp:cNvSpPr/>
      </dsp:nvSpPr>
      <dsp:spPr>
        <a:xfrm>
          <a:off x="0" y="2188117"/>
          <a:ext cx="6492875"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A04024-6591-4EDE-8A88-FB6353736D8B}">
      <dsp:nvSpPr>
        <dsp:cNvPr id="0" name=""/>
        <dsp:cNvSpPr/>
      </dsp:nvSpPr>
      <dsp:spPr>
        <a:xfrm>
          <a:off x="0" y="2188117"/>
          <a:ext cx="6492875" cy="7291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a:lnSpc>
              <a:spcPct val="90000"/>
            </a:lnSpc>
            <a:spcBef>
              <a:spcPct val="0"/>
            </a:spcBef>
            <a:spcAft>
              <a:spcPct val="35000"/>
            </a:spcAft>
          </a:pPr>
          <a:r>
            <a:rPr lang="en-US" sz="2900" kern="1200" dirty="0"/>
            <a:t>Relationships with peers and supervisors</a:t>
          </a:r>
        </a:p>
      </dsp:txBody>
      <dsp:txXfrm>
        <a:off x="0" y="2188117"/>
        <a:ext cx="6492875" cy="729164"/>
      </dsp:txXfrm>
    </dsp:sp>
    <dsp:sp modelId="{8654D44E-7777-4197-BCFD-444567FC0389}">
      <dsp:nvSpPr>
        <dsp:cNvPr id="0" name=""/>
        <dsp:cNvSpPr/>
      </dsp:nvSpPr>
      <dsp:spPr>
        <a:xfrm>
          <a:off x="0" y="2917282"/>
          <a:ext cx="6492875"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1DCE318-1742-44D0-9910-1A16E8B86B58}">
      <dsp:nvSpPr>
        <dsp:cNvPr id="0" name=""/>
        <dsp:cNvSpPr/>
      </dsp:nvSpPr>
      <dsp:spPr>
        <a:xfrm>
          <a:off x="0" y="2917282"/>
          <a:ext cx="6492875" cy="7291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a:lnSpc>
              <a:spcPct val="90000"/>
            </a:lnSpc>
            <a:spcBef>
              <a:spcPct val="0"/>
            </a:spcBef>
            <a:spcAft>
              <a:spcPct val="35000"/>
            </a:spcAft>
          </a:pPr>
          <a:r>
            <a:rPr lang="en-US" sz="2900" kern="1200" dirty="0"/>
            <a:t>Conflicts of interest</a:t>
          </a:r>
        </a:p>
      </dsp:txBody>
      <dsp:txXfrm>
        <a:off x="0" y="2917282"/>
        <a:ext cx="6492875" cy="729164"/>
      </dsp:txXfrm>
    </dsp:sp>
    <dsp:sp modelId="{D1A71C06-46A2-4E40-9772-71E000FD6AE2}">
      <dsp:nvSpPr>
        <dsp:cNvPr id="0" name=""/>
        <dsp:cNvSpPr/>
      </dsp:nvSpPr>
      <dsp:spPr>
        <a:xfrm>
          <a:off x="0" y="3646447"/>
          <a:ext cx="6492875"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41399CF-3D0C-45B2-860C-3B994BBD1E16}">
      <dsp:nvSpPr>
        <dsp:cNvPr id="0" name=""/>
        <dsp:cNvSpPr/>
      </dsp:nvSpPr>
      <dsp:spPr>
        <a:xfrm>
          <a:off x="0" y="3646447"/>
          <a:ext cx="6492875" cy="7291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a:lnSpc>
              <a:spcPct val="90000"/>
            </a:lnSpc>
            <a:spcBef>
              <a:spcPct val="0"/>
            </a:spcBef>
            <a:spcAft>
              <a:spcPct val="35000"/>
            </a:spcAft>
          </a:pPr>
          <a:r>
            <a:rPr lang="en-US" sz="2900" kern="1200" dirty="0"/>
            <a:t>Gifts and entertainment</a:t>
          </a:r>
        </a:p>
      </dsp:txBody>
      <dsp:txXfrm>
        <a:off x="0" y="3646447"/>
        <a:ext cx="6492875" cy="729164"/>
      </dsp:txXfrm>
    </dsp:sp>
    <dsp:sp modelId="{D409FC90-F92B-40B7-9E64-888550E49340}">
      <dsp:nvSpPr>
        <dsp:cNvPr id="0" name=""/>
        <dsp:cNvSpPr/>
      </dsp:nvSpPr>
      <dsp:spPr>
        <a:xfrm>
          <a:off x="0" y="4375611"/>
          <a:ext cx="6492875"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512CF3-5F97-4D57-98F0-DE11F4F42126}">
      <dsp:nvSpPr>
        <dsp:cNvPr id="0" name=""/>
        <dsp:cNvSpPr/>
      </dsp:nvSpPr>
      <dsp:spPr>
        <a:xfrm>
          <a:off x="0" y="4376235"/>
          <a:ext cx="6492875" cy="7291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a:lnSpc>
              <a:spcPct val="90000"/>
            </a:lnSpc>
            <a:spcBef>
              <a:spcPct val="0"/>
            </a:spcBef>
            <a:spcAft>
              <a:spcPct val="35000"/>
            </a:spcAft>
          </a:pPr>
          <a:r>
            <a:rPr lang="en-US" sz="2900" kern="1200" dirty="0"/>
            <a:t>Bribery and facilitation</a:t>
          </a:r>
        </a:p>
      </dsp:txBody>
      <dsp:txXfrm>
        <a:off x="0" y="4376235"/>
        <a:ext cx="6492875" cy="7291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166B59-49FD-4234-9D52-1C94038D4771}">
      <dsp:nvSpPr>
        <dsp:cNvPr id="0" name=""/>
        <dsp:cNvSpPr/>
      </dsp:nvSpPr>
      <dsp:spPr>
        <a:xfrm>
          <a:off x="0" y="30629"/>
          <a:ext cx="6253721" cy="91143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a:lnSpc>
              <a:spcPct val="90000"/>
            </a:lnSpc>
            <a:spcBef>
              <a:spcPct val="0"/>
            </a:spcBef>
            <a:spcAft>
              <a:spcPct val="35000"/>
            </a:spcAft>
          </a:pPr>
          <a:r>
            <a:rPr lang="en-US" sz="3800" kern="1200"/>
            <a:t>Irate</a:t>
          </a:r>
        </a:p>
      </dsp:txBody>
      <dsp:txXfrm>
        <a:off x="44492" y="75121"/>
        <a:ext cx="6164737" cy="822446"/>
      </dsp:txXfrm>
    </dsp:sp>
    <dsp:sp modelId="{BB1584E0-3379-485C-99E1-F6AFBB5EDFD9}">
      <dsp:nvSpPr>
        <dsp:cNvPr id="0" name=""/>
        <dsp:cNvSpPr/>
      </dsp:nvSpPr>
      <dsp:spPr>
        <a:xfrm>
          <a:off x="0" y="1051499"/>
          <a:ext cx="6253721" cy="911430"/>
        </a:xfrm>
        <a:prstGeom prst="roundRect">
          <a:avLst/>
        </a:prstGeom>
        <a:solidFill>
          <a:schemeClr val="accent2">
            <a:hueOff val="-363841"/>
            <a:satOff val="-20982"/>
            <a:lumOff val="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a:lnSpc>
              <a:spcPct val="90000"/>
            </a:lnSpc>
            <a:spcBef>
              <a:spcPct val="0"/>
            </a:spcBef>
            <a:spcAft>
              <a:spcPct val="35000"/>
            </a:spcAft>
          </a:pPr>
          <a:r>
            <a:rPr lang="en-US" sz="3800" kern="1200"/>
            <a:t>Talkative</a:t>
          </a:r>
        </a:p>
      </dsp:txBody>
      <dsp:txXfrm>
        <a:off x="44492" y="1095991"/>
        <a:ext cx="6164737" cy="822446"/>
      </dsp:txXfrm>
    </dsp:sp>
    <dsp:sp modelId="{6464A8A7-0FE7-4E38-9D78-F39E1C30E06A}">
      <dsp:nvSpPr>
        <dsp:cNvPr id="0" name=""/>
        <dsp:cNvSpPr/>
      </dsp:nvSpPr>
      <dsp:spPr>
        <a:xfrm>
          <a:off x="0" y="2072369"/>
          <a:ext cx="6253721" cy="911430"/>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a:lnSpc>
              <a:spcPct val="90000"/>
            </a:lnSpc>
            <a:spcBef>
              <a:spcPct val="0"/>
            </a:spcBef>
            <a:spcAft>
              <a:spcPct val="35000"/>
            </a:spcAft>
          </a:pPr>
          <a:r>
            <a:rPr lang="en-US" sz="3800" kern="1200"/>
            <a:t>Mistaken</a:t>
          </a:r>
        </a:p>
      </dsp:txBody>
      <dsp:txXfrm>
        <a:off x="44492" y="2116861"/>
        <a:ext cx="6164737" cy="822446"/>
      </dsp:txXfrm>
    </dsp:sp>
    <dsp:sp modelId="{80B2EDD7-EB88-4589-9C29-CE99BD4CFFF7}">
      <dsp:nvSpPr>
        <dsp:cNvPr id="0" name=""/>
        <dsp:cNvSpPr/>
      </dsp:nvSpPr>
      <dsp:spPr>
        <a:xfrm>
          <a:off x="0" y="3093240"/>
          <a:ext cx="6253721" cy="911430"/>
        </a:xfrm>
        <a:prstGeom prst="roundRect">
          <a:avLst/>
        </a:prstGeom>
        <a:solidFill>
          <a:schemeClr val="accent2">
            <a:hueOff val="-1091522"/>
            <a:satOff val="-62946"/>
            <a:lumOff val="6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a:lnSpc>
              <a:spcPct val="90000"/>
            </a:lnSpc>
            <a:spcBef>
              <a:spcPct val="0"/>
            </a:spcBef>
            <a:spcAft>
              <a:spcPct val="35000"/>
            </a:spcAft>
          </a:pPr>
          <a:r>
            <a:rPr lang="en-US" sz="3800" kern="1200"/>
            <a:t>Elitist</a:t>
          </a:r>
        </a:p>
      </dsp:txBody>
      <dsp:txXfrm>
        <a:off x="44492" y="3137732"/>
        <a:ext cx="6164737" cy="822446"/>
      </dsp:txXfrm>
    </dsp:sp>
    <dsp:sp modelId="{0C309630-7570-44D1-8B52-85D0A3A8F990}">
      <dsp:nvSpPr>
        <dsp:cNvPr id="0" name=""/>
        <dsp:cNvSpPr/>
      </dsp:nvSpPr>
      <dsp:spPr>
        <a:xfrm>
          <a:off x="0" y="4114110"/>
          <a:ext cx="6253721" cy="91143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a:lnSpc>
              <a:spcPct val="90000"/>
            </a:lnSpc>
            <a:spcBef>
              <a:spcPct val="0"/>
            </a:spcBef>
            <a:spcAft>
              <a:spcPct val="35000"/>
            </a:spcAft>
          </a:pPr>
          <a:r>
            <a:rPr lang="en-US" sz="3800" kern="1200"/>
            <a:t>Positive</a:t>
          </a:r>
        </a:p>
      </dsp:txBody>
      <dsp:txXfrm>
        <a:off x="44492" y="4158602"/>
        <a:ext cx="6164737" cy="82244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9ED685-B631-436D-9A96-CF392E9BB4EC}" type="datetimeFigureOut">
              <a:rPr lang="en-IN" smtClean="0"/>
              <a:t>21-02-2023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0F48E7-9F3C-4A73-8D26-BCAB63036C67}" type="slidenum">
              <a:rPr lang="en-IN" smtClean="0"/>
              <a:t>‹#›</a:t>
            </a:fld>
            <a:endParaRPr lang="en-IN"/>
          </a:p>
        </p:txBody>
      </p:sp>
    </p:spTree>
    <p:extLst>
      <p:ext uri="{BB962C8B-B14F-4D97-AF65-F5344CB8AC3E}">
        <p14:creationId xmlns:p14="http://schemas.microsoft.com/office/powerpoint/2010/main" val="5988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Helps your business meet its ethical selling obligations</a:t>
            </a:r>
          </a:p>
          <a:p>
            <a:endParaRPr lang="en-US" sz="1200" dirty="0"/>
          </a:p>
          <a:p>
            <a:r>
              <a:rPr lang="en-US" sz="1200" dirty="0"/>
              <a:t>Helps earn the trust and loyalty of your customers </a:t>
            </a:r>
          </a:p>
          <a:p>
            <a:endParaRPr lang="en-US" sz="1200" dirty="0"/>
          </a:p>
          <a:p>
            <a:r>
              <a:rPr lang="en-US" sz="1200" dirty="0"/>
              <a:t>Strengthens your reputation</a:t>
            </a: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7</a:t>
            </a:fld>
            <a:endParaRPr lang="en-IN"/>
          </a:p>
        </p:txBody>
      </p:sp>
    </p:spTree>
    <p:extLst>
      <p:ext uri="{BB962C8B-B14F-4D97-AF65-F5344CB8AC3E}">
        <p14:creationId xmlns:p14="http://schemas.microsoft.com/office/powerpoint/2010/main" val="30482874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IN" sz="1200" kern="1200" dirty="0">
                <a:solidFill>
                  <a:schemeClr val="tx1"/>
                </a:solidFill>
                <a:effectLst/>
                <a:latin typeface="+mn-lt"/>
                <a:ea typeface="+mn-ea"/>
                <a:cs typeface="+mn-cs"/>
              </a:rPr>
              <a:t>Tips to communicate with them</a:t>
            </a:r>
          </a:p>
          <a:p>
            <a:pPr fontAlgn="base"/>
            <a:r>
              <a:rPr lang="en-IN" sz="1200" b="1" kern="1200" dirty="0">
                <a:solidFill>
                  <a:schemeClr val="tx1"/>
                </a:solidFill>
                <a:effectLst/>
                <a:latin typeface="+mn-lt"/>
                <a:ea typeface="+mn-ea"/>
                <a:cs typeface="+mn-cs"/>
              </a:rPr>
              <a:t>1. The irate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The key to interacting with this kind of customer is to be calm throughout the call. The trouble will only escalate if you let your own irritation and impatience take over the conversation. Instead, assure the customer you know how to solve the problem, and then provide a solution as soon as you can.</a:t>
            </a:r>
          </a:p>
          <a:p>
            <a:pPr fontAlgn="base"/>
            <a:r>
              <a:rPr lang="en-IN" sz="1200" b="1" kern="1200" dirty="0">
                <a:solidFill>
                  <a:schemeClr val="tx1"/>
                </a:solidFill>
                <a:effectLst/>
                <a:latin typeface="+mn-lt"/>
                <a:ea typeface="+mn-ea"/>
                <a:cs typeface="+mn-cs"/>
              </a:rPr>
              <a:t>2. The talkative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To maintain control over the conversation with a chatty caller, focus on the reason why the customers called. Should the conversation digress from the topic, politely redirect the discussion back to the main issue.</a:t>
            </a:r>
          </a:p>
          <a:p>
            <a:pPr fontAlgn="base"/>
            <a:r>
              <a:rPr lang="en-IN" sz="1200" b="1" kern="1200" dirty="0">
                <a:solidFill>
                  <a:schemeClr val="tx1"/>
                </a:solidFill>
                <a:effectLst/>
                <a:latin typeface="+mn-lt"/>
                <a:ea typeface="+mn-ea"/>
                <a:cs typeface="+mn-cs"/>
              </a:rPr>
              <a:t>3. The mistaken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Telling them outright that they're wrong can easily anger them, so it's best to make them feel that you're their ally in uncovering the answer they need. Be careful not to come off as high and mighty. Be polite as you explain to customers how the solutions you recommend can help them better.</a:t>
            </a:r>
          </a:p>
          <a:p>
            <a:pPr fontAlgn="base"/>
            <a:r>
              <a:rPr lang="en-IN" sz="1200" b="1" kern="1200" dirty="0">
                <a:solidFill>
                  <a:schemeClr val="tx1"/>
                </a:solidFill>
                <a:effectLst/>
                <a:latin typeface="+mn-lt"/>
                <a:ea typeface="+mn-ea"/>
                <a:cs typeface="+mn-cs"/>
              </a:rPr>
              <a:t>4. The elitist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When handling this type of customer, assert that you are qualified to fix their issues, but do so in a polite manner. If the problem can be solved without a manager's intervention, inform them that it's not advisable to escalate the call to a supervisor. Make sure, however, that you can thoroughly address their issues.</a:t>
            </a:r>
          </a:p>
          <a:p>
            <a:pPr fontAlgn="base"/>
            <a:r>
              <a:rPr lang="en-IN" sz="1200" b="1" kern="1200" dirty="0">
                <a:solidFill>
                  <a:schemeClr val="tx1"/>
                </a:solidFill>
                <a:effectLst/>
                <a:latin typeface="+mn-lt"/>
                <a:ea typeface="+mn-ea"/>
                <a:cs typeface="+mn-cs"/>
              </a:rPr>
              <a:t>5. The positive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It's important for call </a:t>
            </a:r>
            <a:r>
              <a:rPr lang="en-IN" sz="1200" kern="1200" dirty="0" err="1">
                <a:solidFill>
                  <a:schemeClr val="tx1"/>
                </a:solidFill>
                <a:effectLst/>
                <a:latin typeface="+mn-lt"/>
                <a:ea typeface="+mn-ea"/>
                <a:cs typeface="+mn-cs"/>
              </a:rPr>
              <a:t>center</a:t>
            </a:r>
            <a:r>
              <a:rPr lang="en-IN" sz="1200" kern="1200" dirty="0">
                <a:solidFill>
                  <a:schemeClr val="tx1"/>
                </a:solidFill>
                <a:effectLst/>
                <a:latin typeface="+mn-lt"/>
                <a:ea typeface="+mn-ea"/>
                <a:cs typeface="+mn-cs"/>
              </a:rPr>
              <a:t> reps to know how to handle customers with varying personalities in order to ensure that interactions will go smoothly. Be intuitive and adapt an effective strategy in handling different types of customers. That way, you can keep all clients happy and loyal to your brand.</a:t>
            </a:r>
          </a:p>
          <a:p>
            <a:r>
              <a:rPr lang="en-IN" sz="1200" kern="1200" dirty="0">
                <a:solidFill>
                  <a:schemeClr val="tx1"/>
                </a:solidFill>
                <a:effectLst/>
                <a:latin typeface="+mn-lt"/>
                <a:ea typeface="+mn-ea"/>
                <a:cs typeface="+mn-cs"/>
              </a:rPr>
              <a:t> </a:t>
            </a: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25</a:t>
            </a:fld>
            <a:endParaRPr lang="en-IN"/>
          </a:p>
        </p:txBody>
      </p:sp>
    </p:spTree>
    <p:extLst>
      <p:ext uri="{BB962C8B-B14F-4D97-AF65-F5344CB8AC3E}">
        <p14:creationId xmlns:p14="http://schemas.microsoft.com/office/powerpoint/2010/main" val="1396786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slide is displayed, and the participants have to guess the inappropriate practice</a:t>
            </a:r>
          </a:p>
          <a:p>
            <a:r>
              <a:rPr lang="en-US" dirty="0"/>
              <a:t>After the text is displayed, the facilitator makes the participants share some examples of inappropriate practices group wise</a:t>
            </a:r>
          </a:p>
          <a:p>
            <a:endParaRPr lang="en-US" dirty="0"/>
          </a:p>
          <a:p>
            <a:r>
              <a:rPr lang="en-US" dirty="0"/>
              <a:t>Explain</a:t>
            </a:r>
          </a:p>
          <a:p>
            <a:r>
              <a:rPr lang="en-US" dirty="0"/>
              <a:t>Exaggeration is </a:t>
            </a:r>
            <a:r>
              <a:rPr lang="en-US" sz="1200" b="0" i="0" u="none" strike="noStrike" kern="1200" dirty="0">
                <a:solidFill>
                  <a:schemeClr val="tx1"/>
                </a:solidFill>
                <a:effectLst/>
                <a:latin typeface="+mn-lt"/>
                <a:ea typeface="+mn-ea"/>
                <a:cs typeface="+mn-cs"/>
              </a:rPr>
              <a:t>a statement that represents something as better or worse than it really is.</a:t>
            </a:r>
          </a:p>
          <a:p>
            <a:r>
              <a:rPr lang="en-US" sz="1200" b="0" i="0" u="none" strike="noStrike" kern="1200" dirty="0">
                <a:solidFill>
                  <a:schemeClr val="tx1"/>
                </a:solidFill>
                <a:effectLst/>
                <a:latin typeface="+mn-lt"/>
                <a:ea typeface="+mn-ea"/>
                <a:cs typeface="+mn-cs"/>
              </a:rPr>
              <a:t>False promise is a promise that is made with no intention of carrying it out and especially with intent to deceive or defraud. — gratuitous promise. : a promise that is made without consideration and is usually unenforceable. — called also naked promise.</a:t>
            </a:r>
          </a:p>
          <a:p>
            <a:r>
              <a:rPr lang="en-US" sz="1200" b="0" i="0" u="none" strike="noStrike" kern="1200" dirty="0">
                <a:solidFill>
                  <a:schemeClr val="tx1"/>
                </a:solidFill>
                <a:effectLst/>
                <a:latin typeface="+mn-lt"/>
                <a:ea typeface="+mn-ea"/>
                <a:cs typeface="+mn-cs"/>
              </a:rPr>
              <a:t>Waiver is an act or instance of waiving a right or claim</a:t>
            </a:r>
          </a:p>
          <a:p>
            <a:r>
              <a:rPr lang="en-US" sz="1200" b="0" i="0" u="none" strike="noStrike" kern="1200" dirty="0">
                <a:solidFill>
                  <a:schemeClr val="tx1"/>
                </a:solidFill>
                <a:effectLst/>
                <a:latin typeface="+mn-lt"/>
                <a:ea typeface="+mn-ea"/>
                <a:cs typeface="+mn-cs"/>
              </a:rPr>
              <a:t>Rebate is a partial refund to someone who has paid for availing the products or services of the bank</a:t>
            </a:r>
          </a:p>
          <a:p>
            <a:r>
              <a:rPr lang="en-US" sz="1200" b="0" i="0" u="none" strike="noStrike" kern="1200" dirty="0">
                <a:solidFill>
                  <a:schemeClr val="tx1"/>
                </a:solidFill>
                <a:effectLst/>
                <a:latin typeface="+mn-lt"/>
                <a:ea typeface="+mn-ea"/>
                <a:cs typeface="+mn-cs"/>
              </a:rPr>
              <a:t>Incorrect Actions refers to morally bad or wrong behavior</a:t>
            </a:r>
          </a:p>
          <a:p>
            <a:r>
              <a:rPr lang="en-IN" b="0" dirty="0"/>
              <a:t>Misrepresentation </a:t>
            </a:r>
            <a:r>
              <a:rPr lang="en-US" sz="1200" b="0" i="0" u="none" strike="noStrike" kern="1200" dirty="0">
                <a:solidFill>
                  <a:schemeClr val="tx1"/>
                </a:solidFill>
                <a:effectLst/>
                <a:latin typeface="+mn-lt"/>
                <a:ea typeface="+mn-ea"/>
                <a:cs typeface="+mn-cs"/>
              </a:rPr>
              <a:t>is an untrue or misleading statement of fact made during negotiations</a:t>
            </a:r>
            <a:r>
              <a:rPr lang="en-US" sz="1200" b="0" i="0" u="none" strike="noStrike" kern="1200" dirty="0">
                <a:solidFill>
                  <a:srgbClr val="580000"/>
                </a:solidFill>
                <a:effectLst/>
                <a:latin typeface="+mn-lt"/>
                <a:ea typeface="+mn-ea"/>
                <a:cs typeface="+mn-cs"/>
              </a:rPr>
              <a:t> by one party to another, the statement then inducing that other party to enter into a contract.</a:t>
            </a:r>
            <a:endParaRPr lang="en-IN" b="0" dirty="0"/>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8</a:t>
            </a:fld>
            <a:endParaRPr lang="en-IN"/>
          </a:p>
        </p:txBody>
      </p:sp>
    </p:spTree>
    <p:extLst>
      <p:ext uri="{BB962C8B-B14F-4D97-AF65-F5344CB8AC3E}">
        <p14:creationId xmlns:p14="http://schemas.microsoft.com/office/powerpoint/2010/main" val="3969463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algn="just">
              <a:spcBef>
                <a:spcPts val="0"/>
              </a:spcBef>
            </a:pPr>
            <a:r>
              <a:rPr lang="en-US" dirty="0">
                <a:solidFill>
                  <a:srgbClr val="333333"/>
                </a:solidFill>
                <a:latin typeface="Segoe UI" panose="020B0502040204020203" pitchFamily="34" charset="0"/>
                <a:ea typeface="Times New Roman" panose="02020603050405020304" pitchFamily="18" charset="0"/>
              </a:rPr>
              <a:t>The use of company assets, including abuses of equipment such as cars and computers, and expense reports;</a:t>
            </a:r>
          </a:p>
          <a:p>
            <a:pPr marR="0" algn="just">
              <a:spcBef>
                <a:spcPts val="0"/>
              </a:spcBef>
            </a:pPr>
            <a:r>
              <a:rPr lang="en-US" dirty="0">
                <a:solidFill>
                  <a:srgbClr val="333333"/>
                </a:solidFill>
                <a:latin typeface="Segoe UI" panose="020B0502040204020203" pitchFamily="34" charset="0"/>
                <a:ea typeface="Times New Roman" panose="02020603050405020304" pitchFamily="18" charset="0"/>
              </a:rPr>
              <a:t>Customer relationships, which includes such abuses as overstocking, overselling, overpromising, overtelling, and </a:t>
            </a:r>
            <a:r>
              <a:rPr lang="en-US" dirty="0" err="1">
                <a:solidFill>
                  <a:srgbClr val="333333"/>
                </a:solidFill>
                <a:latin typeface="Segoe UI" panose="020B0502040204020203" pitchFamily="34" charset="0"/>
                <a:ea typeface="Times New Roman" panose="02020603050405020304" pitchFamily="18" charset="0"/>
              </a:rPr>
              <a:t>underinforming</a:t>
            </a:r>
            <a:r>
              <a:rPr lang="en-US" dirty="0">
                <a:solidFill>
                  <a:srgbClr val="333333"/>
                </a:solidFill>
                <a:latin typeface="Segoe UI" panose="020B0502040204020203" pitchFamily="34" charset="0"/>
                <a:ea typeface="Times New Roman" panose="02020603050405020304" pitchFamily="18" charset="0"/>
              </a:rPr>
              <a:t> ;</a:t>
            </a:r>
          </a:p>
          <a:p>
            <a:pPr marR="0" algn="just">
              <a:spcBef>
                <a:spcPts val="0"/>
              </a:spcBef>
            </a:pPr>
            <a:r>
              <a:rPr lang="en-US" dirty="0">
                <a:solidFill>
                  <a:srgbClr val="333333"/>
                </a:solidFill>
                <a:latin typeface="Segoe UI" panose="020B0502040204020203" pitchFamily="34" charset="0"/>
                <a:ea typeface="Times New Roman" panose="02020603050405020304" pitchFamily="18" charset="0"/>
              </a:rPr>
              <a:t>Competitor relationships, including disparagement, tampering and spying;</a:t>
            </a:r>
          </a:p>
          <a:p>
            <a:pPr marR="0" algn="just">
              <a:spcBef>
                <a:spcPts val="0"/>
              </a:spcBef>
            </a:pPr>
            <a:r>
              <a:rPr lang="en-US" dirty="0">
                <a:solidFill>
                  <a:srgbClr val="333333"/>
                </a:solidFill>
                <a:latin typeface="Segoe UI" panose="020B0502040204020203" pitchFamily="34" charset="0"/>
                <a:ea typeface="Times New Roman" panose="02020603050405020304" pitchFamily="18" charset="0"/>
              </a:rPr>
              <a:t>Relationships with peers and supervisors, including such abuses as territory poaching and false reporting;</a:t>
            </a:r>
          </a:p>
          <a:p>
            <a:pPr marR="0" algn="just">
              <a:spcBef>
                <a:spcPts val="0"/>
              </a:spcBef>
            </a:pPr>
            <a:r>
              <a:rPr lang="en-US" dirty="0">
                <a:solidFill>
                  <a:srgbClr val="333333"/>
                </a:solidFill>
                <a:latin typeface="Segoe UI" panose="020B0502040204020203" pitchFamily="34" charset="0"/>
                <a:ea typeface="Times New Roman" panose="02020603050405020304" pitchFamily="18" charset="0"/>
              </a:rPr>
              <a:t>Conflicts of interest, including improper disclosure;</a:t>
            </a:r>
          </a:p>
          <a:p>
            <a:pPr marR="0" algn="just">
              <a:spcBef>
                <a:spcPts val="0"/>
              </a:spcBef>
            </a:pPr>
            <a:r>
              <a:rPr lang="en-US" dirty="0">
                <a:solidFill>
                  <a:srgbClr val="333333"/>
                </a:solidFill>
                <a:latin typeface="Segoe UI" panose="020B0502040204020203" pitchFamily="34" charset="0"/>
                <a:ea typeface="Times New Roman" panose="02020603050405020304" pitchFamily="18" charset="0"/>
              </a:rPr>
              <a:t>Gifts and entertainment in excess of corporate and customer policies; and</a:t>
            </a:r>
          </a:p>
          <a:p>
            <a:pPr marR="0" algn="just">
              <a:spcBef>
                <a:spcPts val="0"/>
              </a:spcBef>
            </a:pPr>
            <a:r>
              <a:rPr lang="en-US" dirty="0">
                <a:solidFill>
                  <a:srgbClr val="333333"/>
                </a:solidFill>
                <a:latin typeface="Segoe UI" panose="020B0502040204020203" pitchFamily="34" charset="0"/>
                <a:ea typeface="Times New Roman" panose="02020603050405020304" pitchFamily="18" charset="0"/>
              </a:rPr>
              <a:t>Bribery and facilitation, specifically in countries in which they are accepted practices and not illegal.</a:t>
            </a:r>
            <a:endParaRPr lang="en-US" dirty="0">
              <a:latin typeface="Times New Roman" panose="02020603050405020304" pitchFamily="18" charset="0"/>
              <a:ea typeface="Times New Roman" panose="02020603050405020304" pitchFamily="18" charset="0"/>
            </a:endParaRP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9</a:t>
            </a:fld>
            <a:endParaRPr lang="en-IN"/>
          </a:p>
        </p:txBody>
      </p:sp>
    </p:spTree>
    <p:extLst>
      <p:ext uri="{BB962C8B-B14F-4D97-AF65-F5344CB8AC3E}">
        <p14:creationId xmlns:p14="http://schemas.microsoft.com/office/powerpoint/2010/main" val="25843115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algn="just">
              <a:spcBef>
                <a:spcPts val="0"/>
              </a:spcBef>
            </a:pPr>
            <a:r>
              <a:rPr lang="en-US" sz="1600" kern="1200" dirty="0">
                <a:solidFill>
                  <a:srgbClr val="111111"/>
                </a:solidFill>
                <a:latin typeface="+mn-lt"/>
                <a:ea typeface="Times New Roman" panose="02020603050405020304" pitchFamily="18" charset="0"/>
                <a:cs typeface="+mn-cs"/>
              </a:rPr>
              <a:t>A sales practice in which a product or service is deliberately misrepresented or a customer is misled about its suitability</a:t>
            </a:r>
          </a:p>
          <a:p>
            <a:pPr marR="0" algn="just">
              <a:spcBef>
                <a:spcPts val="0"/>
              </a:spcBef>
            </a:pPr>
            <a:endParaRPr lang="en-US" sz="1600" kern="1200" dirty="0">
              <a:solidFill>
                <a:srgbClr val="111111"/>
              </a:solidFill>
              <a:latin typeface="+mn-lt"/>
              <a:ea typeface="Times New Roman" panose="02020603050405020304" pitchFamily="18" charset="0"/>
              <a:cs typeface="+mn-cs"/>
            </a:endParaRPr>
          </a:p>
          <a:p>
            <a:pPr marR="0" algn="just">
              <a:spcBef>
                <a:spcPts val="0"/>
              </a:spcBef>
            </a:pPr>
            <a:r>
              <a:rPr lang="en-US" sz="1600" kern="1200" dirty="0">
                <a:solidFill>
                  <a:srgbClr val="111111"/>
                </a:solidFill>
                <a:latin typeface="+mn-lt"/>
                <a:ea typeface="Times New Roman" panose="02020603050405020304" pitchFamily="18" charset="0"/>
                <a:cs typeface="+mn-cs"/>
              </a:rPr>
              <a:t>May involve the deliberate omission of key information, the communication of misleading advice, or the sale of an unsuitable product based on the customer's expressed needs and preferences</a:t>
            </a:r>
          </a:p>
          <a:p>
            <a:pPr marR="0" algn="just">
              <a:spcBef>
                <a:spcPts val="0"/>
              </a:spcBef>
            </a:pPr>
            <a:endParaRPr lang="en-US" sz="1600" kern="1200" dirty="0">
              <a:solidFill>
                <a:srgbClr val="111111"/>
              </a:solidFill>
              <a:latin typeface="+mn-lt"/>
              <a:ea typeface="Times New Roman" panose="02020603050405020304" pitchFamily="18" charset="0"/>
              <a:cs typeface="+mn-cs"/>
            </a:endParaRPr>
          </a:p>
          <a:p>
            <a:pPr marR="0" algn="just">
              <a:spcBef>
                <a:spcPts val="0"/>
              </a:spcBef>
            </a:pPr>
            <a:r>
              <a:rPr lang="en-US" sz="1600" kern="1200" dirty="0">
                <a:solidFill>
                  <a:srgbClr val="111111"/>
                </a:solidFill>
                <a:latin typeface="+mn-lt"/>
                <a:ea typeface="Times New Roman" panose="02020603050405020304" pitchFamily="18" charset="0"/>
                <a:cs typeface="+mn-cs"/>
              </a:rPr>
              <a:t>It is both negligent and unethical</a:t>
            </a:r>
          </a:p>
          <a:p>
            <a:pPr marR="0" algn="just">
              <a:spcBef>
                <a:spcPts val="0"/>
              </a:spcBef>
            </a:pPr>
            <a:endParaRPr lang="en-US" sz="1600" kern="1200" dirty="0">
              <a:solidFill>
                <a:srgbClr val="111111"/>
              </a:solidFill>
              <a:latin typeface="+mn-lt"/>
              <a:ea typeface="Times New Roman" panose="02020603050405020304" pitchFamily="18" charset="0"/>
              <a:cs typeface="+mn-cs"/>
            </a:endParaRPr>
          </a:p>
          <a:p>
            <a:pPr marR="0" algn="just">
              <a:spcBef>
                <a:spcPts val="0"/>
              </a:spcBef>
            </a:pPr>
            <a:r>
              <a:rPr lang="en-US" sz="1600" kern="1200" dirty="0">
                <a:solidFill>
                  <a:srgbClr val="111111"/>
                </a:solidFill>
                <a:latin typeface="+mn-lt"/>
                <a:ea typeface="Times New Roman" panose="02020603050405020304" pitchFamily="18" charset="0"/>
                <a:cs typeface="+mn-cs"/>
              </a:rPr>
              <a:t>An example of mis-selling include:</a:t>
            </a:r>
          </a:p>
          <a:p>
            <a:pPr lvl="1" algn="just">
              <a:spcBef>
                <a:spcPts val="0"/>
              </a:spcBef>
            </a:pPr>
            <a:r>
              <a:rPr lang="en-US" dirty="0"/>
              <a:t>A common example of </a:t>
            </a:r>
            <a:r>
              <a:rPr lang="en-US" dirty="0" err="1"/>
              <a:t>misselling</a:t>
            </a:r>
            <a:r>
              <a:rPr lang="en-US" dirty="0"/>
              <a:t> can be found in the life insurance industry. Consider an investor who has a large amount of savings and investments but no dependent children and a deceased spouse. This investor would arguably have little need for whole life insurance or an annuity with an expensive survivor benefit and, therefore, an insurance salesperson describing the product as something the investor urgently needed to protect their assets or income stream in the event of death could be considered a case of </a:t>
            </a:r>
            <a:r>
              <a:rPr lang="en-US" dirty="0" err="1"/>
              <a:t>misselling</a:t>
            </a:r>
            <a:r>
              <a:rPr lang="en-US" dirty="0"/>
              <a:t>.</a:t>
            </a:r>
            <a:endParaRPr lang="en-US" sz="1400" kern="1200" dirty="0">
              <a:solidFill>
                <a:srgbClr val="111111"/>
              </a:solidFill>
              <a:latin typeface="+mn-lt"/>
              <a:ea typeface="Times New Roman" panose="02020603050405020304" pitchFamily="18" charset="0"/>
              <a:cs typeface="+mn-cs"/>
            </a:endParaRP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10</a:t>
            </a:fld>
            <a:endParaRPr lang="en-IN"/>
          </a:p>
        </p:txBody>
      </p:sp>
    </p:spTree>
    <p:extLst>
      <p:ext uri="{BB962C8B-B14F-4D97-AF65-F5344CB8AC3E}">
        <p14:creationId xmlns:p14="http://schemas.microsoft.com/office/powerpoint/2010/main" val="9930371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DOs</a:t>
            </a:r>
            <a:endParaRPr lang="en-IN"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Should explain all features and charges in detail</a:t>
            </a:r>
            <a:endParaRPr lang="en-IN"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Should give thorough details of documents which are collected</a:t>
            </a:r>
            <a:endParaRPr lang="en-IN"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Should inform rates and charges effectively and transparently</a:t>
            </a:r>
            <a:endParaRPr lang="en-IN"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Should not force the customer into taking the loan.</a:t>
            </a:r>
            <a:endParaRPr lang="en-IN"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IN" sz="1200" kern="1200" dirty="0">
                <a:solidFill>
                  <a:schemeClr val="tx1"/>
                </a:solidFill>
                <a:effectLst/>
                <a:latin typeface="+mn-lt"/>
                <a:ea typeface="+mn-ea"/>
                <a:cs typeface="+mn-cs"/>
              </a:rPr>
              <a:t>Should be gentle and nice in treatment towards the customers</a:t>
            </a:r>
          </a:p>
          <a:p>
            <a:pPr marL="171450" lvl="0" indent="-171450">
              <a:buFont typeface="Arial" panose="020B0604020202020204" pitchFamily="34" charset="0"/>
              <a:buChar char="•"/>
            </a:pPr>
            <a:r>
              <a:rPr lang="en-IN" sz="1200" kern="1200" dirty="0">
                <a:solidFill>
                  <a:schemeClr val="tx1"/>
                </a:solidFill>
                <a:effectLst/>
                <a:latin typeface="+mn-lt"/>
                <a:ea typeface="+mn-ea"/>
                <a:cs typeface="+mn-cs"/>
              </a:rPr>
              <a:t>Pay attention to the customer demands and requirement</a:t>
            </a:r>
          </a:p>
          <a:p>
            <a:pPr marL="171450" lvl="0" indent="-171450">
              <a:buFont typeface="Arial" panose="020B0604020202020204" pitchFamily="34" charset="0"/>
              <a:buChar char="•"/>
            </a:pPr>
            <a:r>
              <a:rPr lang="en-IN" sz="1200" kern="1200" dirty="0">
                <a:solidFill>
                  <a:schemeClr val="tx1"/>
                </a:solidFill>
                <a:effectLst/>
                <a:latin typeface="+mn-lt"/>
                <a:ea typeface="+mn-ea"/>
                <a:cs typeface="+mn-cs"/>
              </a:rPr>
              <a:t>Ensure the details like mobile number are correctly captured</a:t>
            </a:r>
          </a:p>
          <a:p>
            <a:pPr marL="171450" lvl="0" indent="-171450">
              <a:buFont typeface="Arial" panose="020B0604020202020204" pitchFamily="34" charset="0"/>
              <a:buChar char="•"/>
            </a:pPr>
            <a:r>
              <a:rPr lang="en-IN" sz="1200" kern="1200" dirty="0">
                <a:solidFill>
                  <a:schemeClr val="tx1"/>
                </a:solidFill>
                <a:effectLst/>
                <a:latin typeface="+mn-lt"/>
                <a:ea typeface="+mn-ea"/>
                <a:cs typeface="+mn-cs"/>
              </a:rPr>
              <a:t>Visiting the customer at committed time</a:t>
            </a:r>
          </a:p>
          <a:p>
            <a:pPr marL="171450" lvl="0" indent="-171450">
              <a:buFont typeface="Arial" panose="020B0604020202020204" pitchFamily="34" charset="0"/>
              <a:buChar char="•"/>
            </a:pPr>
            <a:r>
              <a:rPr lang="en-IN" sz="1200" kern="1200" dirty="0">
                <a:solidFill>
                  <a:schemeClr val="tx1"/>
                </a:solidFill>
                <a:effectLst/>
                <a:latin typeface="+mn-lt"/>
                <a:ea typeface="+mn-ea"/>
                <a:cs typeface="+mn-cs"/>
              </a:rPr>
              <a:t>OSV is mandatory on KYC, OVD collected</a:t>
            </a:r>
          </a:p>
          <a:p>
            <a:pPr marL="171450" lvl="0" indent="-171450">
              <a:buFont typeface="Arial" panose="020B0604020202020204" pitchFamily="34" charset="0"/>
              <a:buChar char="•"/>
            </a:pPr>
            <a:r>
              <a:rPr lang="en-IN" sz="1200" kern="1200" dirty="0">
                <a:solidFill>
                  <a:schemeClr val="tx1"/>
                </a:solidFill>
                <a:effectLst/>
                <a:latin typeface="+mn-lt"/>
                <a:ea typeface="+mn-ea"/>
                <a:cs typeface="+mn-cs"/>
              </a:rPr>
              <a:t>Any referral that customer is willing to provide</a:t>
            </a:r>
          </a:p>
          <a:p>
            <a:endParaRPr lang="en-IN" dirty="0"/>
          </a:p>
        </p:txBody>
      </p:sp>
      <p:sp>
        <p:nvSpPr>
          <p:cNvPr id="4" name="Slide Number Placeholder 3"/>
          <p:cNvSpPr>
            <a:spLocks noGrp="1"/>
          </p:cNvSpPr>
          <p:nvPr>
            <p:ph type="sldNum" sz="quarter" idx="5"/>
          </p:nvPr>
        </p:nvSpPr>
        <p:spPr/>
        <p:txBody>
          <a:bodyPr/>
          <a:lstStyle/>
          <a:p>
            <a:fld id="{9FA8845D-9F07-4B77-A848-5CFDB41FEA7D}" type="slidenum">
              <a:rPr lang="en-IN" smtClean="0"/>
              <a:pPr/>
              <a:t>11</a:t>
            </a:fld>
            <a:endParaRPr lang="en-IN"/>
          </a:p>
        </p:txBody>
      </p:sp>
    </p:spTree>
    <p:extLst>
      <p:ext uri="{BB962C8B-B14F-4D97-AF65-F5344CB8AC3E}">
        <p14:creationId xmlns:p14="http://schemas.microsoft.com/office/powerpoint/2010/main" val="36389782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DON’T</a:t>
            </a:r>
            <a:endParaRPr lang="en-IN"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IN" sz="1200" kern="1200" dirty="0">
                <a:solidFill>
                  <a:schemeClr val="tx1"/>
                </a:solidFill>
                <a:effectLst/>
                <a:latin typeface="+mn-lt"/>
                <a:ea typeface="+mn-ea"/>
                <a:cs typeface="+mn-cs"/>
              </a:rPr>
              <a:t>Never to Force any customer into buying the loan</a:t>
            </a:r>
          </a:p>
          <a:p>
            <a:pPr marL="171450" lvl="0" indent="-171450">
              <a:buFont typeface="Arial" panose="020B0604020202020204" pitchFamily="34" charset="0"/>
              <a:buChar char="•"/>
            </a:pPr>
            <a:r>
              <a:rPr lang="en-IN" sz="1200" kern="1200" dirty="0">
                <a:solidFill>
                  <a:schemeClr val="tx1"/>
                </a:solidFill>
                <a:effectLst/>
                <a:latin typeface="+mn-lt"/>
                <a:ea typeface="+mn-ea"/>
                <a:cs typeface="+mn-cs"/>
              </a:rPr>
              <a:t>Never to take cash from the customer at any time.</a:t>
            </a:r>
          </a:p>
          <a:p>
            <a:pPr marL="171450" lvl="0" indent="-171450">
              <a:buFont typeface="Arial" panose="020B0604020202020204" pitchFamily="34" charset="0"/>
              <a:buChar char="•"/>
            </a:pPr>
            <a:r>
              <a:rPr lang="en-IN" sz="1200" kern="1200" dirty="0">
                <a:solidFill>
                  <a:schemeClr val="tx1"/>
                </a:solidFill>
                <a:effectLst/>
                <a:latin typeface="+mn-lt"/>
                <a:ea typeface="+mn-ea"/>
                <a:cs typeface="+mn-cs"/>
              </a:rPr>
              <a:t>Never to give wrong commitment to the customer</a:t>
            </a:r>
          </a:p>
          <a:p>
            <a:pPr marL="171450" lvl="0" indent="-171450">
              <a:buFont typeface="Arial" panose="020B0604020202020204" pitchFamily="34" charset="0"/>
              <a:buChar char="•"/>
            </a:pPr>
            <a:r>
              <a:rPr lang="en-IN" sz="1200" kern="1200" dirty="0">
                <a:solidFill>
                  <a:schemeClr val="tx1"/>
                </a:solidFill>
                <a:effectLst/>
                <a:latin typeface="+mn-lt"/>
                <a:ea typeface="+mn-ea"/>
                <a:cs typeface="+mn-cs"/>
              </a:rPr>
              <a:t>Never to follow with customer before 8 AM and after 7 PM</a:t>
            </a:r>
          </a:p>
          <a:p>
            <a:pPr marL="171450" lvl="0" indent="-171450">
              <a:buFont typeface="Arial" panose="020B0604020202020204" pitchFamily="34" charset="0"/>
              <a:buChar char="•"/>
            </a:pPr>
            <a:r>
              <a:rPr lang="en-IN" sz="1200" kern="1200" dirty="0">
                <a:solidFill>
                  <a:schemeClr val="tx1"/>
                </a:solidFill>
                <a:effectLst/>
                <a:latin typeface="+mn-lt"/>
                <a:ea typeface="+mn-ea"/>
                <a:cs typeface="+mn-cs"/>
              </a:rPr>
              <a:t>Don’t mention incomplete information in any document</a:t>
            </a:r>
          </a:p>
          <a:p>
            <a:pPr marL="171450" lvl="0" indent="-171450">
              <a:buFont typeface="Arial" panose="020B0604020202020204" pitchFamily="34" charset="0"/>
              <a:buChar char="•"/>
            </a:pPr>
            <a:r>
              <a:rPr lang="en-IN" sz="1200" kern="1200" dirty="0">
                <a:solidFill>
                  <a:schemeClr val="tx1"/>
                </a:solidFill>
                <a:effectLst/>
                <a:latin typeface="+mn-lt"/>
                <a:ea typeface="+mn-ea"/>
                <a:cs typeface="+mn-cs"/>
              </a:rPr>
              <a:t>Don’t force the customer for any other product apart from Vehicle Finance.</a:t>
            </a:r>
          </a:p>
          <a:p>
            <a:pPr marL="171450" indent="-171450">
              <a:buFont typeface="Arial" panose="020B0604020202020204" pitchFamily="34" charset="0"/>
              <a:buChar char="•"/>
            </a:pPr>
            <a:endParaRPr lang="en-IN" sz="1200" kern="1200" dirty="0">
              <a:solidFill>
                <a:schemeClr val="tx1"/>
              </a:solidFill>
              <a:effectLst/>
              <a:latin typeface="+mn-lt"/>
              <a:ea typeface="+mn-ea"/>
              <a:cs typeface="+mn-cs"/>
            </a:endParaRPr>
          </a:p>
          <a:p>
            <a:endParaRPr lang="en-IN" dirty="0"/>
          </a:p>
        </p:txBody>
      </p:sp>
      <p:sp>
        <p:nvSpPr>
          <p:cNvPr id="4" name="Slide Number Placeholder 3"/>
          <p:cNvSpPr>
            <a:spLocks noGrp="1"/>
          </p:cNvSpPr>
          <p:nvPr>
            <p:ph type="sldNum" sz="quarter" idx="5"/>
          </p:nvPr>
        </p:nvSpPr>
        <p:spPr/>
        <p:txBody>
          <a:bodyPr/>
          <a:lstStyle/>
          <a:p>
            <a:fld id="{9FA8845D-9F07-4B77-A848-5CFDB41FEA7D}" type="slidenum">
              <a:rPr lang="en-IN" smtClean="0"/>
              <a:pPr/>
              <a:t>12</a:t>
            </a:fld>
            <a:endParaRPr lang="en-IN"/>
          </a:p>
        </p:txBody>
      </p:sp>
    </p:spTree>
    <p:extLst>
      <p:ext uri="{BB962C8B-B14F-4D97-AF65-F5344CB8AC3E}">
        <p14:creationId xmlns:p14="http://schemas.microsoft.com/office/powerpoint/2010/main" val="20590942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anose="05000000000000000000" pitchFamily="2" charset="2"/>
              <a:buChar char="Ø"/>
            </a:pPr>
            <a:r>
              <a:rPr lang="en-US" sz="1200" dirty="0"/>
              <a:t>Those moments when the customers interact with the members of the organization</a:t>
            </a:r>
          </a:p>
          <a:p>
            <a:pPr>
              <a:buFont typeface="Wingdings" panose="05000000000000000000" pitchFamily="2" charset="2"/>
              <a:buChar char="Ø"/>
            </a:pPr>
            <a:endParaRPr lang="en-US" sz="1200" dirty="0"/>
          </a:p>
          <a:p>
            <a:pPr>
              <a:buFont typeface="Wingdings" panose="05000000000000000000" pitchFamily="2" charset="2"/>
              <a:buChar char="Ø"/>
            </a:pPr>
            <a:r>
              <a:rPr lang="en-US" sz="1200" dirty="0"/>
              <a:t>In those moments they create an impression about the organization</a:t>
            </a:r>
          </a:p>
          <a:p>
            <a:pPr>
              <a:buFont typeface="Wingdings" panose="05000000000000000000" pitchFamily="2" charset="2"/>
              <a:buChar char="Ø"/>
            </a:pPr>
            <a:endParaRPr lang="en-US" sz="1200" dirty="0"/>
          </a:p>
          <a:p>
            <a:pPr>
              <a:buFont typeface="Wingdings" panose="05000000000000000000" pitchFamily="2" charset="2"/>
              <a:buChar char="Ø"/>
            </a:pPr>
            <a:r>
              <a:rPr lang="en-US" sz="1200" dirty="0"/>
              <a:t>On the basis of the experience, the moments of truth can be neutral, positive or negative</a:t>
            </a: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13</a:t>
            </a:fld>
            <a:endParaRPr lang="en-IN"/>
          </a:p>
        </p:txBody>
      </p:sp>
    </p:spTree>
    <p:extLst>
      <p:ext uri="{BB962C8B-B14F-4D97-AF65-F5344CB8AC3E}">
        <p14:creationId xmlns:p14="http://schemas.microsoft.com/office/powerpoint/2010/main" val="6925338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22</a:t>
            </a:fld>
            <a:endParaRPr lang="en-IN"/>
          </a:p>
        </p:txBody>
      </p:sp>
    </p:spTree>
    <p:extLst>
      <p:ext uri="{BB962C8B-B14F-4D97-AF65-F5344CB8AC3E}">
        <p14:creationId xmlns:p14="http://schemas.microsoft.com/office/powerpoint/2010/main" val="3527218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IN" sz="1200" kern="1200" dirty="0">
                <a:solidFill>
                  <a:schemeClr val="tx1"/>
                </a:solidFill>
                <a:effectLst/>
                <a:latin typeface="+mn-lt"/>
                <a:ea typeface="+mn-ea"/>
                <a:cs typeface="+mn-cs"/>
              </a:rPr>
              <a:t>Here are the five different types of customers you might encounter </a:t>
            </a:r>
          </a:p>
          <a:p>
            <a:pPr fontAlgn="base"/>
            <a:r>
              <a:rPr lang="en-IN" sz="1200" b="1" kern="1200" dirty="0">
                <a:solidFill>
                  <a:schemeClr val="tx1"/>
                </a:solidFill>
                <a:effectLst/>
                <a:latin typeface="+mn-lt"/>
                <a:ea typeface="+mn-ea"/>
                <a:cs typeface="+mn-cs"/>
              </a:rPr>
              <a:t>1. The irate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Known for their anger that explodes as soon as you pick up the phone, irate customers are among the most common callers you'll encounter. Some of them may be fuming even before they begin their interaction with your call </a:t>
            </a:r>
            <a:r>
              <a:rPr lang="en-IN" sz="1200" kern="1200" dirty="0" err="1">
                <a:solidFill>
                  <a:schemeClr val="tx1"/>
                </a:solidFill>
                <a:effectLst/>
                <a:latin typeface="+mn-lt"/>
                <a:ea typeface="+mn-ea"/>
                <a:cs typeface="+mn-cs"/>
              </a:rPr>
              <a:t>center</a:t>
            </a:r>
            <a:r>
              <a:rPr lang="en-IN" sz="1200" kern="1200" dirty="0">
                <a:solidFill>
                  <a:schemeClr val="tx1"/>
                </a:solidFill>
                <a:effectLst/>
                <a:latin typeface="+mn-lt"/>
                <a:ea typeface="+mn-ea"/>
                <a:cs typeface="+mn-cs"/>
              </a:rPr>
              <a:t>. Others, on the other hand, were only annoyed at the start of the call but got increasingly aggravated with every unanswered inquiry, unnecessarily long hold times, and call transfers.</a:t>
            </a:r>
          </a:p>
          <a:p>
            <a:pPr fontAlgn="base"/>
            <a:r>
              <a:rPr lang="en-IN" sz="1200" b="1" kern="1200" dirty="0">
                <a:solidFill>
                  <a:schemeClr val="tx1"/>
                </a:solidFill>
                <a:effectLst/>
                <a:latin typeface="+mn-lt"/>
                <a:ea typeface="+mn-ea"/>
                <a:cs typeface="+mn-cs"/>
              </a:rPr>
              <a:t>2. The talkative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Talkative customers are the bane of a call </a:t>
            </a:r>
            <a:r>
              <a:rPr lang="en-IN" sz="1200" kern="1200" dirty="0" err="1">
                <a:solidFill>
                  <a:schemeClr val="tx1"/>
                </a:solidFill>
                <a:effectLst/>
                <a:latin typeface="+mn-lt"/>
                <a:ea typeface="+mn-ea"/>
                <a:cs typeface="+mn-cs"/>
              </a:rPr>
              <a:t>center's</a:t>
            </a:r>
            <a:r>
              <a:rPr lang="en-IN" sz="1200" kern="1200" dirty="0">
                <a:solidFill>
                  <a:schemeClr val="tx1"/>
                </a:solidFill>
                <a:effectLst/>
                <a:latin typeface="+mn-lt"/>
                <a:ea typeface="+mn-ea"/>
                <a:cs typeface="+mn-cs"/>
              </a:rPr>
              <a:t> productivity, as they can slow transactions down. These customers tend to drone on about topics unrelated to the issue they're discussing with agents. Because conversations with them take too long, you may have to put other queued customers on hold. This means you'll be losing the opportunity to help other customers.</a:t>
            </a:r>
          </a:p>
          <a:p>
            <a:pPr fontAlgn="base"/>
            <a:r>
              <a:rPr lang="en-IN" sz="1200" b="1" kern="1200" dirty="0">
                <a:solidFill>
                  <a:schemeClr val="tx1"/>
                </a:solidFill>
                <a:effectLst/>
                <a:latin typeface="+mn-lt"/>
                <a:ea typeface="+mn-ea"/>
                <a:cs typeface="+mn-cs"/>
              </a:rPr>
              <a:t>3. The mistaken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This type of customer insists that they know more than you do, but in fact, they may be misinformed. So when given a solution, they might not believe you immediately. This makes it hard for agents to deal with them.</a:t>
            </a:r>
          </a:p>
          <a:p>
            <a:pPr fontAlgn="base"/>
            <a:r>
              <a:rPr lang="en-IN" sz="1200" b="1" kern="1200" dirty="0">
                <a:solidFill>
                  <a:schemeClr val="tx1"/>
                </a:solidFill>
                <a:effectLst/>
                <a:latin typeface="+mn-lt"/>
                <a:ea typeface="+mn-ea"/>
                <a:cs typeface="+mn-cs"/>
              </a:rPr>
              <a:t>4. The elitist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Elitist customers don't like dealing with frontline agents, as they think that the problem they're facing are too special or too complex for employees to handle. Thus, after explaining things to them, you may hear them say, "I want to talk to your supervisor" instead of giving your recommended solutions a shot.</a:t>
            </a:r>
          </a:p>
          <a:p>
            <a:pPr fontAlgn="base"/>
            <a:r>
              <a:rPr lang="en-IN" sz="1200" b="1" kern="1200" dirty="0">
                <a:solidFill>
                  <a:schemeClr val="tx1"/>
                </a:solidFill>
                <a:effectLst/>
                <a:latin typeface="+mn-lt"/>
                <a:ea typeface="+mn-ea"/>
                <a:cs typeface="+mn-cs"/>
              </a:rPr>
              <a:t>5. The positive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This type of customer is the best one there is. They are friendly customers who just want to get their problems fixed. Customers with a positive mindset can be beneficial for your company. They can provide you insights regarding your products, services, or business, which can help your company grow. They can be your brand's promoters as well. Just continue giving the best service to them and they'll likely to stick to your brand.</a:t>
            </a: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24</a:t>
            </a:fld>
            <a:endParaRPr lang="en-IN"/>
          </a:p>
        </p:txBody>
      </p:sp>
    </p:spTree>
    <p:extLst>
      <p:ext uri="{BB962C8B-B14F-4D97-AF65-F5344CB8AC3E}">
        <p14:creationId xmlns:p14="http://schemas.microsoft.com/office/powerpoint/2010/main" val="1895209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A77D1-4637-43CD-B7B5-C867CFC0B8C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46E154D0-BAB0-4EF1-9D6F-3D883BBDAC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63CE7170-CFB0-45DF-AE99-BD26CFC9A188}"/>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1EEEE3B9-944C-45DE-8479-CB1CC62A3EB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CE0F05D-CAA2-4B2A-BE01-98434ACB46A1}"/>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223975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8F825-BC1C-4367-AD08-E495B6723427}"/>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9676CF1-79FC-46D0-9A81-50ABB529A6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32D00F5-D999-456E-9DEA-4B7D700A02FD}"/>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2E798430-57CE-4DAA-96E0-B02DC6BCBCE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DB60A2C-B8D9-48A5-A6B9-815F6B72A81E}"/>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3304496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89363C-CFC0-449D-8473-3670ABD0C42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21DF379-5946-4460-A5D9-48EA3BC4E3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BFE7FCB-852F-4ADC-B61C-51E622C054B6}"/>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98E0E0CC-3286-4CD2-8798-64A91963522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A4D1C17-2A73-4D57-972A-EA04B3396D1C}"/>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9930587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Title Placeholder 1"/>
          <p:cNvSpPr>
            <a:spLocks noGrp="1"/>
          </p:cNvSpPr>
          <p:nvPr>
            <p:ph type="title"/>
          </p:nvPr>
        </p:nvSpPr>
        <p:spPr>
          <a:xfrm>
            <a:off x="464752" y="340414"/>
            <a:ext cx="10515600" cy="425707"/>
          </a:xfrm>
          <a:prstGeom prst="rect">
            <a:avLst/>
          </a:prstGeom>
        </p:spPr>
        <p:txBody>
          <a:bodyPr vert="horz" lIns="91440" tIns="45720" rIns="91440" bIns="45720" rtlCol="0" anchor="ctr">
            <a:noAutofit/>
          </a:bodyPr>
          <a:lstStyle>
            <a:lvl1pPr>
              <a:defRPr>
                <a:solidFill>
                  <a:srgbClr val="001F79"/>
                </a:solidFill>
              </a:defRPr>
            </a:lvl1pPr>
          </a:lstStyle>
          <a:p>
            <a:r>
              <a:rPr lang="en-US"/>
              <a:t>Click to edit Master title style</a:t>
            </a:r>
            <a:endParaRPr lang="en-US" dirty="0"/>
          </a:p>
        </p:txBody>
      </p:sp>
    </p:spTree>
    <p:extLst>
      <p:ext uri="{BB962C8B-B14F-4D97-AF65-F5344CB8AC3E}">
        <p14:creationId xmlns:p14="http://schemas.microsoft.com/office/powerpoint/2010/main" val="2556623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6013B-A2DF-4580-91A2-ABB4A86CC8A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5D21236C-ABC0-4749-90B1-DA4C9821F8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3289CA6-842B-4D5A-A110-EF7456C47F0D}"/>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14017200-765F-4862-AAFC-5BBBAA472FC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BAA1F8B-444F-405B-9EA0-0D5E4E8C3B30}"/>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2636357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1BA4F-A9DA-4F1E-B235-B584183FEA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C1790227-77F4-466B-A211-262C56A095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22319AA-E6D8-40C5-9955-1E7D3236C824}"/>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16B567AD-28FD-46AE-830B-5219DFB2CBF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392C6A9-41C1-407F-8A12-EEA9CC76B9E4}"/>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1540550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96271-492A-4CD4-8FC1-2F1414170FA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E3B7FA3-27DB-42DC-BCE4-62D3F70D3A4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7507D9A5-FA29-449F-BB27-B47B2C0DC0E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8A440A5-B261-41C2-8BF7-903BF2F85C8C}"/>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6" name="Footer Placeholder 5">
            <a:extLst>
              <a:ext uri="{FF2B5EF4-FFF2-40B4-BE49-F238E27FC236}">
                <a16:creationId xmlns:a16="http://schemas.microsoft.com/office/drawing/2014/main" id="{97C893F5-C0A2-4A95-9A67-A70C841FFFC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242FC36-2AA7-4F3A-9253-C49C43EC609C}"/>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289415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221D6-28DB-47D4-9CF4-775685E66852}"/>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BF743D8-BF13-4963-91C4-BD5D4662F6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67D55EF-1C97-4964-84F5-08AE3F2AEAF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7892F8E5-E20F-47B8-8886-3CF52612B7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646E7BE-3352-497F-878F-697F87404FE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1EB70CF5-72A4-40F4-9623-851ACBF1B851}"/>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8" name="Footer Placeholder 7">
            <a:extLst>
              <a:ext uri="{FF2B5EF4-FFF2-40B4-BE49-F238E27FC236}">
                <a16:creationId xmlns:a16="http://schemas.microsoft.com/office/drawing/2014/main" id="{4313B841-AE75-410F-8F8D-D2CF4ADE3DAB}"/>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3508BC23-4D6E-47D6-BFD4-0CD18E31E4D2}"/>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1155448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924C1-0E09-495D-8683-DDC7E5DDD472}"/>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4E92D526-0515-4EDF-A894-7D9D6A159A9E}"/>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4" name="Footer Placeholder 3">
            <a:extLst>
              <a:ext uri="{FF2B5EF4-FFF2-40B4-BE49-F238E27FC236}">
                <a16:creationId xmlns:a16="http://schemas.microsoft.com/office/drawing/2014/main" id="{DE32ED0B-8354-4D77-8091-CD49E12F27C3}"/>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7F0ECDA3-01E8-451F-8677-B2E2EF683450}"/>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1970853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576FD5-0A98-42FA-9122-B16F335729B0}"/>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3" name="Footer Placeholder 2">
            <a:extLst>
              <a:ext uri="{FF2B5EF4-FFF2-40B4-BE49-F238E27FC236}">
                <a16:creationId xmlns:a16="http://schemas.microsoft.com/office/drawing/2014/main" id="{CC2CDC0D-5FF9-4A2B-B33C-7454EE7F6ABE}"/>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3757737E-0A2F-47F6-9B4C-4D3225D530E5}"/>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3486981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85489-E44C-461F-9A42-8B251BD204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491B1C4-F89A-468C-AA38-88610E2B55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8B26F7C1-3C53-4ECE-B994-B2FDD576C9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419A0E-240A-4E19-9DDA-846D308533E6}"/>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6" name="Footer Placeholder 5">
            <a:extLst>
              <a:ext uri="{FF2B5EF4-FFF2-40B4-BE49-F238E27FC236}">
                <a16:creationId xmlns:a16="http://schemas.microsoft.com/office/drawing/2014/main" id="{9169540C-F765-4092-BB34-34F3F49AF1D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209205E-AD87-4EBE-B894-5FBB71848A5A}"/>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1016960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45F26-1C1E-4059-80E9-21E9277F8E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DC6F3285-A581-406E-908B-7EE5AA7FBE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D4B2FEC4-54F3-48B4-B2D4-8C0E0B089A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6A29923-7A38-4638-A4DA-D154A93CF00D}"/>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6" name="Footer Placeholder 5">
            <a:extLst>
              <a:ext uri="{FF2B5EF4-FFF2-40B4-BE49-F238E27FC236}">
                <a16:creationId xmlns:a16="http://schemas.microsoft.com/office/drawing/2014/main" id="{1164E6F8-9495-4CDC-8F19-038AC367836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F9100EF-ADB0-42A0-B670-F56A27C52776}"/>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4111661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CA1394-1EC9-4320-A4CE-6AECC9F0C0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EA46988-CC9F-45C9-A6B4-C99CF6DEE5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2733066-C7B7-416E-9D8E-A2E811CA11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82294A83-3A7E-4192-8812-97CB8005DC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D6CFAE8B-0140-4EC0-9191-4D439B9D97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DFEF74-919F-4B07-9EBA-9016AD239C41}" type="slidenum">
              <a:rPr lang="en-IN" smtClean="0"/>
              <a:t>‹#›</a:t>
            </a:fld>
            <a:endParaRPr lang="en-IN"/>
          </a:p>
        </p:txBody>
      </p:sp>
    </p:spTree>
    <p:extLst>
      <p:ext uri="{BB962C8B-B14F-4D97-AF65-F5344CB8AC3E}">
        <p14:creationId xmlns:p14="http://schemas.microsoft.com/office/powerpoint/2010/main" val="41115674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1.svg"/></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8.png"/><Relationship Id="rId12" Type="http://schemas.openxmlformats.org/officeDocument/2006/relationships/image" Target="../media/image17.sv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svg"/><Relationship Id="rId11" Type="http://schemas.openxmlformats.org/officeDocument/2006/relationships/image" Target="../media/image10.png"/><Relationship Id="rId5" Type="http://schemas.openxmlformats.org/officeDocument/2006/relationships/image" Target="../media/image7.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9.png"/><Relationship Id="rId14" Type="http://schemas.openxmlformats.org/officeDocument/2006/relationships/image" Target="../media/image19.sv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82BD70C-C4A0-46C4-9518-A731098B419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D5F97D-BD5E-471E-807E-6B9C27B3D000}"/>
              </a:ext>
            </a:extLst>
          </p:cNvPr>
          <p:cNvSpPr>
            <a:spLocks noGrp="1"/>
          </p:cNvSpPr>
          <p:nvPr>
            <p:ph type="ctrTitle"/>
          </p:nvPr>
        </p:nvSpPr>
        <p:spPr>
          <a:xfrm>
            <a:off x="6072445" y="3640254"/>
            <a:ext cx="5319433" cy="2076333"/>
          </a:xfrm>
        </p:spPr>
        <p:txBody>
          <a:bodyPr anchor="t">
            <a:normAutofit/>
          </a:bodyPr>
          <a:lstStyle/>
          <a:p>
            <a:pPr algn="l"/>
            <a:r>
              <a:rPr lang="en-US" sz="4800">
                <a:solidFill>
                  <a:schemeClr val="bg1"/>
                </a:solidFill>
              </a:rPr>
              <a:t>SELLING SKILLS</a:t>
            </a:r>
            <a:endParaRPr lang="en-IN" sz="4800">
              <a:solidFill>
                <a:schemeClr val="bg1"/>
              </a:solidFill>
            </a:endParaRPr>
          </a:p>
        </p:txBody>
      </p:sp>
      <p:sp>
        <p:nvSpPr>
          <p:cNvPr id="3" name="Subtitle 2">
            <a:extLst>
              <a:ext uri="{FF2B5EF4-FFF2-40B4-BE49-F238E27FC236}">
                <a16:creationId xmlns:a16="http://schemas.microsoft.com/office/drawing/2014/main" id="{661EE3CC-D791-4FDB-BB09-224B91959AD8}"/>
              </a:ext>
            </a:extLst>
          </p:cNvPr>
          <p:cNvSpPr>
            <a:spLocks noGrp="1"/>
          </p:cNvSpPr>
          <p:nvPr>
            <p:ph type="subTitle" idx="1"/>
          </p:nvPr>
        </p:nvSpPr>
        <p:spPr>
          <a:xfrm>
            <a:off x="6112799" y="4439725"/>
            <a:ext cx="5319431" cy="972180"/>
          </a:xfrm>
        </p:spPr>
        <p:txBody>
          <a:bodyPr anchor="b">
            <a:normAutofit/>
          </a:bodyPr>
          <a:lstStyle/>
          <a:p>
            <a:pPr algn="l"/>
            <a:r>
              <a:rPr lang="en-US" sz="3200" dirty="0" smtClean="0">
                <a:solidFill>
                  <a:schemeClr val="bg1"/>
                </a:solidFill>
              </a:rPr>
              <a:t>SALES </a:t>
            </a:r>
            <a:r>
              <a:rPr lang="en-US" sz="3200" dirty="0">
                <a:solidFill>
                  <a:schemeClr val="bg1"/>
                </a:solidFill>
              </a:rPr>
              <a:t>&amp; ETHICS</a:t>
            </a:r>
            <a:endParaRPr lang="en-IN" sz="3200" dirty="0">
              <a:solidFill>
                <a:schemeClr val="bg1"/>
              </a:solidFill>
            </a:endParaRPr>
          </a:p>
        </p:txBody>
      </p:sp>
      <p:sp>
        <p:nvSpPr>
          <p:cNvPr id="12" name="Freeform: Shape 11">
            <a:extLst>
              <a:ext uri="{FF2B5EF4-FFF2-40B4-BE49-F238E27FC236}">
                <a16:creationId xmlns:a16="http://schemas.microsoft.com/office/drawing/2014/main" id="{39B74A45-BDDD-4892-B8C0-B290C0944FC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5379352" cy="6374535"/>
          </a:xfrm>
          <a:custGeom>
            <a:avLst/>
            <a:gdLst>
              <a:gd name="connsiteX0" fmla="*/ 609861 w 5379352"/>
              <a:gd name="connsiteY0" fmla="*/ 6374535 h 6374535"/>
              <a:gd name="connsiteX1" fmla="*/ 3449004 w 5379352"/>
              <a:gd name="connsiteY1" fmla="*/ 6374535 h 6374535"/>
              <a:gd name="connsiteX2" fmla="*/ 3628245 w 5379352"/>
              <a:gd name="connsiteY2" fmla="*/ 6288190 h 6374535"/>
              <a:gd name="connsiteX3" fmla="*/ 5379352 w 5379352"/>
              <a:gd name="connsiteY3" fmla="*/ 3346018 h 6374535"/>
              <a:gd name="connsiteX4" fmla="*/ 2033334 w 5379352"/>
              <a:gd name="connsiteY4" fmla="*/ 0 h 6374535"/>
              <a:gd name="connsiteX5" fmla="*/ 129310 w 5379352"/>
              <a:gd name="connsiteY5" fmla="*/ 594192 h 6374535"/>
              <a:gd name="connsiteX6" fmla="*/ 0 w 5379352"/>
              <a:gd name="connsiteY6" fmla="*/ 692103 h 6374535"/>
              <a:gd name="connsiteX7" fmla="*/ 0 w 5379352"/>
              <a:gd name="connsiteY7" fmla="*/ 5999934 h 6374535"/>
              <a:gd name="connsiteX8" fmla="*/ 129311 w 5379352"/>
              <a:gd name="connsiteY8" fmla="*/ 6097845 h 6374535"/>
              <a:gd name="connsiteX9" fmla="*/ 367831 w 5379352"/>
              <a:gd name="connsiteY9" fmla="*/ 6248727 h 6374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79352" h="6374535">
                <a:moveTo>
                  <a:pt x="609861" y="6374535"/>
                </a:moveTo>
                <a:lnTo>
                  <a:pt x="3449004" y="6374535"/>
                </a:lnTo>
                <a:lnTo>
                  <a:pt x="3628245" y="6288190"/>
                </a:lnTo>
                <a:cubicBezTo>
                  <a:pt x="4671283" y="5721578"/>
                  <a:pt x="5379352" y="4616487"/>
                  <a:pt x="5379352" y="3346018"/>
                </a:cubicBezTo>
                <a:cubicBezTo>
                  <a:pt x="5379352" y="1498063"/>
                  <a:pt x="3881289" y="0"/>
                  <a:pt x="2033334" y="0"/>
                </a:cubicBezTo>
                <a:cubicBezTo>
                  <a:pt x="1325914" y="0"/>
                  <a:pt x="669769" y="219535"/>
                  <a:pt x="129310" y="594192"/>
                </a:cubicBezTo>
                <a:lnTo>
                  <a:pt x="0" y="692103"/>
                </a:lnTo>
                <a:lnTo>
                  <a:pt x="0" y="5999934"/>
                </a:lnTo>
                <a:lnTo>
                  <a:pt x="129311" y="6097845"/>
                </a:lnTo>
                <a:cubicBezTo>
                  <a:pt x="206519" y="6151367"/>
                  <a:pt x="286089" y="6201724"/>
                  <a:pt x="367831" y="6248727"/>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C516C73E-9465-4C9E-9B86-9E58FB326B6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9" y="0"/>
            <a:ext cx="5210147" cy="6210629"/>
          </a:xfrm>
          <a:custGeom>
            <a:avLst/>
            <a:gdLst>
              <a:gd name="connsiteX0" fmla="*/ 1058223 w 5210147"/>
              <a:gd name="connsiteY0" fmla="*/ 0 h 6210629"/>
              <a:gd name="connsiteX1" fmla="*/ 3003078 w 5210147"/>
              <a:gd name="connsiteY1" fmla="*/ 0 h 6210629"/>
              <a:gd name="connsiteX2" fmla="*/ 3266657 w 5210147"/>
              <a:gd name="connsiteY2" fmla="*/ 96471 h 6210629"/>
              <a:gd name="connsiteX3" fmla="*/ 5210147 w 5210147"/>
              <a:gd name="connsiteY3" fmla="*/ 3028517 h 6210629"/>
              <a:gd name="connsiteX4" fmla="*/ 2028035 w 5210147"/>
              <a:gd name="connsiteY4" fmla="*/ 6210629 h 6210629"/>
              <a:gd name="connsiteX5" fmla="*/ 3916 w 5210147"/>
              <a:gd name="connsiteY5" fmla="*/ 5483989 h 6210629"/>
              <a:gd name="connsiteX6" fmla="*/ 0 w 5210147"/>
              <a:gd name="connsiteY6" fmla="*/ 5480430 h 6210629"/>
              <a:gd name="connsiteX7" fmla="*/ 0 w 5210147"/>
              <a:gd name="connsiteY7" fmla="*/ 576603 h 6210629"/>
              <a:gd name="connsiteX8" fmla="*/ 3916 w 5210147"/>
              <a:gd name="connsiteY8" fmla="*/ 573044 h 6210629"/>
              <a:gd name="connsiteX9" fmla="*/ 933918 w 5210147"/>
              <a:gd name="connsiteY9" fmla="*/ 39494 h 6210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10147" h="6210629">
                <a:moveTo>
                  <a:pt x="1058223" y="0"/>
                </a:moveTo>
                <a:lnTo>
                  <a:pt x="3003078" y="0"/>
                </a:lnTo>
                <a:lnTo>
                  <a:pt x="3266657" y="96471"/>
                </a:lnTo>
                <a:cubicBezTo>
                  <a:pt x="4408765" y="579542"/>
                  <a:pt x="5210147" y="1710443"/>
                  <a:pt x="5210147" y="3028517"/>
                </a:cubicBezTo>
                <a:cubicBezTo>
                  <a:pt x="5210147" y="4785949"/>
                  <a:pt x="3785467" y="6210629"/>
                  <a:pt x="2028035" y="6210629"/>
                </a:cubicBezTo>
                <a:cubicBezTo>
                  <a:pt x="1259159" y="6210629"/>
                  <a:pt x="553973" y="5937936"/>
                  <a:pt x="3916" y="5483989"/>
                </a:cubicBezTo>
                <a:lnTo>
                  <a:pt x="0" y="5480430"/>
                </a:lnTo>
                <a:lnTo>
                  <a:pt x="0" y="576603"/>
                </a:lnTo>
                <a:lnTo>
                  <a:pt x="3916" y="573044"/>
                </a:lnTo>
                <a:cubicBezTo>
                  <a:pt x="278945" y="346070"/>
                  <a:pt x="592755" y="164410"/>
                  <a:pt x="933918" y="3949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Graphic 6" descr="Handshake">
            <a:extLst>
              <a:ext uri="{FF2B5EF4-FFF2-40B4-BE49-F238E27FC236}">
                <a16:creationId xmlns:a16="http://schemas.microsoft.com/office/drawing/2014/main" id="{37B3C614-831D-4A72-B469-140B4CB0E71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18498" y="1779038"/>
            <a:ext cx="3440610" cy="3440610"/>
          </a:xfrm>
          <a:prstGeom prst="rect">
            <a:avLst/>
          </a:prstGeom>
        </p:spPr>
      </p:pic>
    </p:spTree>
    <p:extLst>
      <p:ext uri="{BB962C8B-B14F-4D97-AF65-F5344CB8AC3E}">
        <p14:creationId xmlns:p14="http://schemas.microsoft.com/office/powerpoint/2010/main" val="38628927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A4F209C-C20E-4FA7-B241-1EF4F8D193B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690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E4564234-45B0-4ED8-A9E2-199C0017327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0688"/>
            <a:ext cx="12192000" cy="5166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365125"/>
            <a:ext cx="10515600" cy="1325563"/>
          </a:xfrm>
        </p:spPr>
        <p:txBody>
          <a:bodyPr>
            <a:normAutofit/>
          </a:bodyPr>
          <a:lstStyle/>
          <a:p>
            <a:r>
              <a:rPr lang="en-US">
                <a:solidFill>
                  <a:schemeClr val="bg1">
                    <a:lumMod val="95000"/>
                    <a:lumOff val="5000"/>
                  </a:schemeClr>
                </a:solidFill>
              </a:rPr>
              <a:t>Mis-selling</a:t>
            </a:r>
          </a:p>
        </p:txBody>
      </p:sp>
      <p:sp>
        <p:nvSpPr>
          <p:cNvPr id="3" name="Content Placeholder 2"/>
          <p:cNvSpPr>
            <a:spLocks noGrp="1"/>
          </p:cNvSpPr>
          <p:nvPr>
            <p:ph idx="1"/>
          </p:nvPr>
        </p:nvSpPr>
        <p:spPr>
          <a:xfrm>
            <a:off x="838200" y="2015406"/>
            <a:ext cx="10515600" cy="4065986"/>
          </a:xfrm>
        </p:spPr>
        <p:txBody>
          <a:bodyPr anchor="ctr">
            <a:normAutofit/>
          </a:bodyPr>
          <a:lstStyle/>
          <a:p>
            <a:pPr marL="457200" lvl="1" indent="0">
              <a:spcBef>
                <a:spcPts val="0"/>
              </a:spcBef>
              <a:spcAft>
                <a:spcPts val="600"/>
              </a:spcAft>
              <a:buNone/>
            </a:pPr>
            <a:r>
              <a:rPr lang="en-US" dirty="0"/>
              <a:t>A common example of mis selling can be found in the life insurance industry. Consider an investor who has a large amount of savings and investments but no dependent children and a deceased spouse. </a:t>
            </a:r>
          </a:p>
          <a:p>
            <a:pPr marL="457200" lvl="1" indent="0">
              <a:spcBef>
                <a:spcPts val="0"/>
              </a:spcBef>
              <a:spcAft>
                <a:spcPts val="600"/>
              </a:spcAft>
              <a:buNone/>
            </a:pPr>
            <a:endParaRPr lang="en-US" dirty="0"/>
          </a:p>
          <a:p>
            <a:pPr marL="457200" lvl="1" indent="0">
              <a:spcBef>
                <a:spcPts val="0"/>
              </a:spcBef>
              <a:spcAft>
                <a:spcPts val="600"/>
              </a:spcAft>
              <a:buNone/>
            </a:pPr>
            <a:r>
              <a:rPr lang="en-US" dirty="0"/>
              <a:t>This investor would arguably have little need for whole life insurance or an annuity with an expensive survivor benefit and, therefore, an insurance salesperson describing the product as something the investor urgently needed to protect their assets or income stream in the event of death could be considered a case of mis selling.</a:t>
            </a:r>
            <a:endParaRPr lang="en-US" dirty="0">
              <a:ea typeface="Times New Roman" panose="02020603050405020304" pitchFamily="18" charset="0"/>
            </a:endParaRPr>
          </a:p>
          <a:p>
            <a:pPr lvl="1">
              <a:spcBef>
                <a:spcPts val="0"/>
              </a:spcBef>
              <a:spcAft>
                <a:spcPts val="600"/>
              </a:spcAft>
            </a:pPr>
            <a:endParaRPr lang="en-US" sz="2000" dirty="0">
              <a:latin typeface="+mj-lt"/>
              <a:ea typeface="Times New Roman" panose="02020603050405020304" pitchFamily="18" charset="0"/>
            </a:endParaRPr>
          </a:p>
        </p:txBody>
      </p:sp>
      <p:sp>
        <p:nvSpPr>
          <p:cNvPr id="4" name="Slide Number Placeholder 3"/>
          <p:cNvSpPr>
            <a:spLocks noGrp="1"/>
          </p:cNvSpPr>
          <p:nvPr>
            <p:ph type="sldNum" sz="quarter" idx="12"/>
          </p:nvPr>
        </p:nvSpPr>
        <p:spPr>
          <a:xfrm>
            <a:off x="8610600" y="6356350"/>
            <a:ext cx="2743200" cy="365125"/>
          </a:xfrm>
        </p:spPr>
        <p:txBody>
          <a:bodyPr anchor="ctr">
            <a:normAutofit/>
          </a:bodyPr>
          <a:lstStyle/>
          <a:p>
            <a:pPr>
              <a:spcAft>
                <a:spcPts val="600"/>
              </a:spcAft>
            </a:pPr>
            <a:fld id="{9B58A5EC-9C23-45C8-AF8E-009B253D96EF}" type="slidenum">
              <a:rPr lang="en-US">
                <a:solidFill>
                  <a:schemeClr val="tx1">
                    <a:alpha val="70000"/>
                  </a:schemeClr>
                </a:solidFill>
              </a:rPr>
              <a:pPr>
                <a:spcAft>
                  <a:spcPts val="600"/>
                </a:spcAft>
              </a:pPr>
              <a:t>10</a:t>
            </a:fld>
            <a:endParaRPr lang="en-US">
              <a:solidFill>
                <a:schemeClr val="tx1">
                  <a:alpha val="70000"/>
                </a:schemeClr>
              </a:solidFill>
            </a:endParaRPr>
          </a:p>
        </p:txBody>
      </p:sp>
    </p:spTree>
    <p:extLst>
      <p:ext uri="{BB962C8B-B14F-4D97-AF65-F5344CB8AC3E}">
        <p14:creationId xmlns:p14="http://schemas.microsoft.com/office/powerpoint/2010/main" val="1124067701"/>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EFEB224-6161-4CC4-A0DA-DE0CDF3EF14B}"/>
              </a:ext>
            </a:extLst>
          </p:cNvPr>
          <p:cNvSpPr txBox="1">
            <a:spLocks noChangeArrowheads="1"/>
          </p:cNvSpPr>
          <p:nvPr/>
        </p:nvSpPr>
        <p:spPr bwMode="auto">
          <a:xfrm>
            <a:off x="2301082" y="226246"/>
            <a:ext cx="66976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IN" altLang="en-US" sz="2400" b="1" dirty="0">
                <a:solidFill>
                  <a:schemeClr val="bg1"/>
                </a:solidFill>
              </a:rPr>
              <a:t>Do’s and Don’ts of the Role</a:t>
            </a:r>
          </a:p>
        </p:txBody>
      </p:sp>
      <p:sp>
        <p:nvSpPr>
          <p:cNvPr id="6" name="Title 5">
            <a:extLst>
              <a:ext uri="{FF2B5EF4-FFF2-40B4-BE49-F238E27FC236}">
                <a16:creationId xmlns:a16="http://schemas.microsoft.com/office/drawing/2014/main" id="{B82F7DF3-7B49-4D14-9E82-FEE0FDC304DC}"/>
              </a:ext>
            </a:extLst>
          </p:cNvPr>
          <p:cNvSpPr>
            <a:spLocks noGrp="1"/>
          </p:cNvSpPr>
          <p:nvPr>
            <p:ph type="title"/>
          </p:nvPr>
        </p:nvSpPr>
        <p:spPr/>
        <p:txBody>
          <a:bodyPr/>
          <a:lstStyle/>
          <a:p>
            <a:r>
              <a:rPr lang="en-US" dirty="0"/>
              <a:t>Do’s of Selling</a:t>
            </a:r>
            <a:endParaRPr lang="en-IN" dirty="0"/>
          </a:p>
        </p:txBody>
      </p:sp>
      <p:sp>
        <p:nvSpPr>
          <p:cNvPr id="7" name="Content Placeholder 6">
            <a:extLst>
              <a:ext uri="{FF2B5EF4-FFF2-40B4-BE49-F238E27FC236}">
                <a16:creationId xmlns:a16="http://schemas.microsoft.com/office/drawing/2014/main" id="{750C524E-53E6-4D11-9F4A-E750DF435878}"/>
              </a:ext>
            </a:extLst>
          </p:cNvPr>
          <p:cNvSpPr>
            <a:spLocks noGrp="1"/>
          </p:cNvSpPr>
          <p:nvPr>
            <p:ph idx="1"/>
          </p:nvPr>
        </p:nvSpPr>
        <p:spPr>
          <a:xfrm>
            <a:off x="7286624" y="2141537"/>
            <a:ext cx="5424487" cy="4351338"/>
          </a:xfrm>
        </p:spPr>
        <p:txBody>
          <a:bodyPr/>
          <a:lstStyle/>
          <a:p>
            <a:r>
              <a:rPr lang="en-US" dirty="0"/>
              <a:t>Features &amp; Charges</a:t>
            </a:r>
          </a:p>
          <a:p>
            <a:r>
              <a:rPr lang="en-US" dirty="0"/>
              <a:t>Documents</a:t>
            </a:r>
          </a:p>
          <a:p>
            <a:r>
              <a:rPr lang="en-US" dirty="0"/>
              <a:t>Transparency</a:t>
            </a:r>
          </a:p>
          <a:p>
            <a:r>
              <a:rPr lang="en-US" dirty="0"/>
              <a:t>Treatment</a:t>
            </a:r>
          </a:p>
          <a:p>
            <a:r>
              <a:rPr lang="en-US" dirty="0"/>
              <a:t>Customer requirements</a:t>
            </a:r>
          </a:p>
          <a:p>
            <a:r>
              <a:rPr lang="en-US" dirty="0"/>
              <a:t>Capturing correct details</a:t>
            </a:r>
          </a:p>
          <a:p>
            <a:r>
              <a:rPr lang="en-US" dirty="0"/>
              <a:t>Punctual</a:t>
            </a:r>
            <a:endParaRPr lang="en-IN" dirty="0"/>
          </a:p>
        </p:txBody>
      </p:sp>
      <p:pic>
        <p:nvPicPr>
          <p:cNvPr id="8" name="Picture 7">
            <a:extLst>
              <a:ext uri="{FF2B5EF4-FFF2-40B4-BE49-F238E27FC236}">
                <a16:creationId xmlns:a16="http://schemas.microsoft.com/office/drawing/2014/main" id="{1F0A821A-F6DB-481F-BC7E-03D9DC322A95}"/>
              </a:ext>
            </a:extLst>
          </p:cNvPr>
          <p:cNvPicPr>
            <a:picLocks noChangeAspect="1"/>
          </p:cNvPicPr>
          <p:nvPr/>
        </p:nvPicPr>
        <p:blipFill>
          <a:blip r:embed="rId3"/>
          <a:stretch>
            <a:fillRect/>
          </a:stretch>
        </p:blipFill>
        <p:spPr>
          <a:xfrm>
            <a:off x="838200" y="2141537"/>
            <a:ext cx="5913872" cy="3935413"/>
          </a:xfrm>
          <a:prstGeom prst="rect">
            <a:avLst/>
          </a:prstGeom>
          <a:effectLst>
            <a:softEdge rad="63500"/>
          </a:effectLst>
        </p:spPr>
      </p:pic>
    </p:spTree>
    <p:extLst>
      <p:ext uri="{BB962C8B-B14F-4D97-AF65-F5344CB8AC3E}">
        <p14:creationId xmlns:p14="http://schemas.microsoft.com/office/powerpoint/2010/main" val="38845397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EFEB224-6161-4CC4-A0DA-DE0CDF3EF14B}"/>
              </a:ext>
            </a:extLst>
          </p:cNvPr>
          <p:cNvSpPr txBox="1">
            <a:spLocks noChangeArrowheads="1"/>
          </p:cNvSpPr>
          <p:nvPr/>
        </p:nvSpPr>
        <p:spPr bwMode="auto">
          <a:xfrm>
            <a:off x="2301082" y="226246"/>
            <a:ext cx="66976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IN" altLang="en-US" sz="2400" b="1" dirty="0">
                <a:solidFill>
                  <a:schemeClr val="bg1"/>
                </a:solidFill>
              </a:rPr>
              <a:t>Do’s and Don’ts of the Role</a:t>
            </a:r>
          </a:p>
        </p:txBody>
      </p:sp>
      <p:sp>
        <p:nvSpPr>
          <p:cNvPr id="6" name="Title 5">
            <a:extLst>
              <a:ext uri="{FF2B5EF4-FFF2-40B4-BE49-F238E27FC236}">
                <a16:creationId xmlns:a16="http://schemas.microsoft.com/office/drawing/2014/main" id="{B82F7DF3-7B49-4D14-9E82-FEE0FDC304DC}"/>
              </a:ext>
            </a:extLst>
          </p:cNvPr>
          <p:cNvSpPr>
            <a:spLocks noGrp="1"/>
          </p:cNvSpPr>
          <p:nvPr>
            <p:ph type="title"/>
          </p:nvPr>
        </p:nvSpPr>
        <p:spPr>
          <a:xfrm>
            <a:off x="838200" y="365125"/>
            <a:ext cx="10515600" cy="1325563"/>
          </a:xfrm>
        </p:spPr>
        <p:txBody>
          <a:bodyPr/>
          <a:lstStyle/>
          <a:p>
            <a:r>
              <a:rPr lang="en-US" dirty="0"/>
              <a:t>Don'ts of Selling</a:t>
            </a:r>
            <a:endParaRPr lang="en-IN" dirty="0"/>
          </a:p>
        </p:txBody>
      </p:sp>
      <p:sp>
        <p:nvSpPr>
          <p:cNvPr id="7" name="Content Placeholder 6">
            <a:extLst>
              <a:ext uri="{FF2B5EF4-FFF2-40B4-BE49-F238E27FC236}">
                <a16:creationId xmlns:a16="http://schemas.microsoft.com/office/drawing/2014/main" id="{750C524E-53E6-4D11-9F4A-E750DF435878}"/>
              </a:ext>
            </a:extLst>
          </p:cNvPr>
          <p:cNvSpPr>
            <a:spLocks noGrp="1"/>
          </p:cNvSpPr>
          <p:nvPr>
            <p:ph idx="1"/>
          </p:nvPr>
        </p:nvSpPr>
        <p:spPr>
          <a:xfrm>
            <a:off x="7424737" y="1982787"/>
            <a:ext cx="5257800" cy="4351338"/>
          </a:xfrm>
        </p:spPr>
        <p:txBody>
          <a:bodyPr/>
          <a:lstStyle/>
          <a:p>
            <a:endParaRPr lang="en-US" dirty="0"/>
          </a:p>
          <a:p>
            <a:endParaRPr lang="en-US" dirty="0"/>
          </a:p>
          <a:p>
            <a:r>
              <a:rPr lang="en-US" dirty="0"/>
              <a:t>Force</a:t>
            </a:r>
          </a:p>
          <a:p>
            <a:r>
              <a:rPr lang="en-US" dirty="0"/>
              <a:t>Wrong Commitment</a:t>
            </a:r>
          </a:p>
          <a:p>
            <a:r>
              <a:rPr lang="en-US" dirty="0"/>
              <a:t>Follow up Time</a:t>
            </a:r>
          </a:p>
          <a:p>
            <a:r>
              <a:rPr lang="en-US" dirty="0"/>
              <a:t>Incomplete information</a:t>
            </a:r>
            <a:endParaRPr lang="en-IN" dirty="0"/>
          </a:p>
        </p:txBody>
      </p:sp>
      <p:pic>
        <p:nvPicPr>
          <p:cNvPr id="2" name="Picture 1">
            <a:extLst>
              <a:ext uri="{FF2B5EF4-FFF2-40B4-BE49-F238E27FC236}">
                <a16:creationId xmlns:a16="http://schemas.microsoft.com/office/drawing/2014/main" id="{E910DD4A-1A07-41C8-805F-537A1D34FA78}"/>
              </a:ext>
            </a:extLst>
          </p:cNvPr>
          <p:cNvPicPr>
            <a:picLocks noChangeAspect="1"/>
          </p:cNvPicPr>
          <p:nvPr/>
        </p:nvPicPr>
        <p:blipFill>
          <a:blip r:embed="rId3"/>
          <a:stretch>
            <a:fillRect/>
          </a:stretch>
        </p:blipFill>
        <p:spPr>
          <a:xfrm>
            <a:off x="433388" y="2536824"/>
            <a:ext cx="6647773" cy="3406776"/>
          </a:xfrm>
          <a:prstGeom prst="rect">
            <a:avLst/>
          </a:prstGeom>
          <a:effectLst>
            <a:softEdge rad="63500"/>
          </a:effectLst>
        </p:spPr>
      </p:pic>
    </p:spTree>
    <p:extLst>
      <p:ext uri="{BB962C8B-B14F-4D97-AF65-F5344CB8AC3E}">
        <p14:creationId xmlns:p14="http://schemas.microsoft.com/office/powerpoint/2010/main" val="244046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67D4867-5BA7-4462-B2F6-A23F4A622AA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rgbClr val="3F3F3F"/>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96605" y="623392"/>
            <a:ext cx="4457699" cy="1607060"/>
          </a:xfrm>
          <a:noFill/>
          <a:ln w="19050">
            <a:solidFill>
              <a:schemeClr val="tx1"/>
            </a:solidFill>
          </a:ln>
        </p:spPr>
        <p:txBody>
          <a:bodyPr wrap="square" anchor="ctr">
            <a:normAutofit/>
          </a:bodyPr>
          <a:lstStyle/>
          <a:p>
            <a:pPr algn="ctr"/>
            <a:r>
              <a:rPr lang="en-US" sz="2800" dirty="0"/>
              <a:t>Moments of Truth</a:t>
            </a:r>
          </a:p>
        </p:txBody>
      </p:sp>
      <p:sp>
        <p:nvSpPr>
          <p:cNvPr id="3" name="Content Placeholder 2"/>
          <p:cNvSpPr>
            <a:spLocks noGrp="1"/>
          </p:cNvSpPr>
          <p:nvPr>
            <p:ph idx="1"/>
          </p:nvPr>
        </p:nvSpPr>
        <p:spPr>
          <a:xfrm>
            <a:off x="96605" y="2853844"/>
            <a:ext cx="4457699" cy="3415623"/>
          </a:xfrm>
        </p:spPr>
        <p:txBody>
          <a:bodyPr>
            <a:normAutofit/>
          </a:bodyPr>
          <a:lstStyle/>
          <a:p>
            <a:pPr>
              <a:buFont typeface="Wingdings" panose="05000000000000000000" pitchFamily="2" charset="2"/>
              <a:buChar char="Ø"/>
            </a:pPr>
            <a:r>
              <a:rPr lang="en-US" sz="2400" dirty="0"/>
              <a:t>Customers interact with the members of the organization</a:t>
            </a:r>
          </a:p>
          <a:p>
            <a:pPr>
              <a:buFont typeface="Wingdings" panose="05000000000000000000" pitchFamily="2" charset="2"/>
              <a:buChar char="Ø"/>
            </a:pPr>
            <a:endParaRPr lang="en-US" sz="2400" dirty="0"/>
          </a:p>
          <a:p>
            <a:pPr>
              <a:buFont typeface="Wingdings" panose="05000000000000000000" pitchFamily="2" charset="2"/>
              <a:buChar char="Ø"/>
            </a:pPr>
            <a:r>
              <a:rPr lang="en-US" sz="2400" dirty="0"/>
              <a:t>Create an impression about the organization</a:t>
            </a:r>
          </a:p>
          <a:p>
            <a:pPr>
              <a:buFont typeface="Wingdings" panose="05000000000000000000" pitchFamily="2" charset="2"/>
              <a:buChar char="Ø"/>
            </a:pPr>
            <a:endParaRPr lang="en-US" sz="2400" dirty="0"/>
          </a:p>
          <a:p>
            <a:pPr>
              <a:buFont typeface="Wingdings" panose="05000000000000000000" pitchFamily="2" charset="2"/>
              <a:buChar char="Ø"/>
            </a:pPr>
            <a:r>
              <a:rPr lang="en-US" sz="2400" dirty="0"/>
              <a:t>Moments of truth can be neutral, positive or negative</a:t>
            </a:r>
          </a:p>
        </p:txBody>
      </p:sp>
      <p:pic>
        <p:nvPicPr>
          <p:cNvPr id="5"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297763" y="1004528"/>
            <a:ext cx="6250769" cy="4688076"/>
          </a:xfrm>
          <a:prstGeom prst="rect">
            <a:avLst/>
          </a:prstGeom>
          <a:solidFill>
            <a:srgbClr val="FFFFFF">
              <a:shade val="85000"/>
            </a:srgbClr>
          </a:solidFill>
        </p:spPr>
      </p:pic>
      <p:sp>
        <p:nvSpPr>
          <p:cNvPr id="4" name="Slide Number Placeholder 3"/>
          <p:cNvSpPr>
            <a:spLocks noGrp="1"/>
          </p:cNvSpPr>
          <p:nvPr>
            <p:ph type="sldNum" sz="quarter" idx="12"/>
          </p:nvPr>
        </p:nvSpPr>
        <p:spPr>
          <a:xfrm>
            <a:off x="8610600" y="6356350"/>
            <a:ext cx="2743200" cy="365125"/>
          </a:xfrm>
        </p:spPr>
        <p:txBody>
          <a:bodyPr>
            <a:normAutofit/>
          </a:bodyPr>
          <a:lstStyle/>
          <a:p>
            <a:pPr>
              <a:spcAft>
                <a:spcPts val="600"/>
              </a:spcAft>
            </a:pPr>
            <a:fld id="{9B58A5EC-9C23-45C8-AF8E-009B253D96EF}" type="slidenum">
              <a:rPr lang="en-US" smtClean="0"/>
              <a:pPr>
                <a:spcAft>
                  <a:spcPts val="600"/>
                </a:spcAft>
              </a:pPr>
              <a:t>13</a:t>
            </a:fld>
            <a:endParaRPr lang="en-US"/>
          </a:p>
        </p:txBody>
      </p:sp>
    </p:spTree>
    <p:extLst>
      <p:ext uri="{BB962C8B-B14F-4D97-AF65-F5344CB8AC3E}">
        <p14:creationId xmlns:p14="http://schemas.microsoft.com/office/powerpoint/2010/main" val="2809916234"/>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23AC064-BC96-4F32-8AE1-B2FD3875482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526073" y="4756638"/>
            <a:ext cx="11139854" cy="930447"/>
          </a:xfrm>
        </p:spPr>
        <p:txBody>
          <a:bodyPr vert="horz" lIns="91440" tIns="45720" rIns="91440" bIns="45720" rtlCol="0" anchor="b">
            <a:normAutofit/>
          </a:bodyPr>
          <a:lstStyle/>
          <a:p>
            <a:pPr algn="ctr"/>
            <a:r>
              <a:rPr lang="en-US" sz="5400" kern="1200">
                <a:solidFill>
                  <a:srgbClr val="FFFFFF"/>
                </a:solidFill>
                <a:latin typeface="+mj-lt"/>
                <a:ea typeface="+mj-ea"/>
                <a:cs typeface="+mj-cs"/>
              </a:rPr>
              <a:t>Moments of Truth – Its Importance</a:t>
            </a:r>
          </a:p>
        </p:txBody>
      </p:sp>
      <p:cxnSp>
        <p:nvCxnSpPr>
          <p:cNvPr id="14" name="Straight Connector 13">
            <a:extLst>
              <a:ext uri="{FF2B5EF4-FFF2-40B4-BE49-F238E27FC236}">
                <a16:creationId xmlns:a16="http://schemas.microsoft.com/office/drawing/2014/main" id="{7E7C77BC-7138-40B1-A15B-20F57A494629}"/>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a:xfrm>
            <a:off x="8610600" y="6522430"/>
            <a:ext cx="2743200" cy="347472"/>
          </a:xfrm>
        </p:spPr>
        <p:txBody>
          <a:bodyPr vert="horz" lIns="91440" tIns="45720" rIns="91440" bIns="45720" rtlCol="0" anchor="ctr">
            <a:normAutofit/>
          </a:bodyPr>
          <a:lstStyle/>
          <a:p>
            <a:pPr>
              <a:spcAft>
                <a:spcPts val="600"/>
              </a:spcAft>
            </a:pPr>
            <a:fld id="{9B58A5EC-9C23-45C8-AF8E-009B253D96EF}" type="slidenum">
              <a:rPr lang="en-US">
                <a:solidFill>
                  <a:srgbClr val="898989"/>
                </a:solidFill>
              </a:rPr>
              <a:pPr>
                <a:spcAft>
                  <a:spcPts val="600"/>
                </a:spcAft>
              </a:pPr>
              <a:t>14</a:t>
            </a:fld>
            <a:endParaRPr lang="en-US">
              <a:solidFill>
                <a:srgbClr val="898989"/>
              </a:solidFill>
            </a:endParaRPr>
          </a:p>
        </p:txBody>
      </p:sp>
      <p:graphicFrame>
        <p:nvGraphicFramePr>
          <p:cNvPr id="7" name="Content Placeholder 5"/>
          <p:cNvGraphicFramePr>
            <a:graphicFrameLocks noGrp="1"/>
          </p:cNvGraphicFramePr>
          <p:nvPr>
            <p:ph idx="1"/>
            <p:extLst>
              <p:ext uri="{D42A27DB-BD31-4B8C-83A1-F6EECF244321}">
                <p14:modId xmlns:p14="http://schemas.microsoft.com/office/powerpoint/2010/main" val="53809960"/>
              </p:ext>
            </p:extLst>
          </p:nvPr>
        </p:nvGraphicFramePr>
        <p:xfrm>
          <a:off x="320040" y="804736"/>
          <a:ext cx="11496824" cy="3003627"/>
        </p:xfrm>
        <a:graphic>
          <a:graphicData uri="http://schemas.openxmlformats.org/drawingml/2006/table">
            <a:tbl>
              <a:tblPr firstRow="1" bandRow="1">
                <a:tableStyleId>{8EC20E35-A176-4012-BC5E-935CFFF8708E}</a:tableStyleId>
              </a:tblPr>
              <a:tblGrid>
                <a:gridCol w="2640476">
                  <a:extLst>
                    <a:ext uri="{9D8B030D-6E8A-4147-A177-3AD203B41FA5}">
                      <a16:colId xmlns:a16="http://schemas.microsoft.com/office/drawing/2014/main" val="246024922"/>
                    </a:ext>
                  </a:extLst>
                </a:gridCol>
                <a:gridCol w="2952116">
                  <a:extLst>
                    <a:ext uri="{9D8B030D-6E8A-4147-A177-3AD203B41FA5}">
                      <a16:colId xmlns:a16="http://schemas.microsoft.com/office/drawing/2014/main" val="3530919367"/>
                    </a:ext>
                  </a:extLst>
                </a:gridCol>
                <a:gridCol w="2952116">
                  <a:extLst>
                    <a:ext uri="{9D8B030D-6E8A-4147-A177-3AD203B41FA5}">
                      <a16:colId xmlns:a16="http://schemas.microsoft.com/office/drawing/2014/main" val="1151106441"/>
                    </a:ext>
                  </a:extLst>
                </a:gridCol>
                <a:gridCol w="2952116">
                  <a:extLst>
                    <a:ext uri="{9D8B030D-6E8A-4147-A177-3AD203B41FA5}">
                      <a16:colId xmlns:a16="http://schemas.microsoft.com/office/drawing/2014/main" val="2756163871"/>
                    </a:ext>
                  </a:extLst>
                </a:gridCol>
              </a:tblGrid>
              <a:tr h="445584">
                <a:tc>
                  <a:txBody>
                    <a:bodyPr/>
                    <a:lstStyle/>
                    <a:p>
                      <a:pPr algn="ctr"/>
                      <a:endParaRPr lang="en-US" sz="2200"/>
                    </a:p>
                  </a:txBody>
                  <a:tcPr marL="65945" marR="65945" marT="32972" marB="32972" anchor="ctr"/>
                </a:tc>
                <a:tc>
                  <a:txBody>
                    <a:bodyPr/>
                    <a:lstStyle/>
                    <a:p>
                      <a:pPr algn="ctr"/>
                      <a:r>
                        <a:rPr lang="en-US" sz="2200"/>
                        <a:t>Customer A</a:t>
                      </a:r>
                    </a:p>
                  </a:txBody>
                  <a:tcPr marL="65945" marR="65945" marT="32972" marB="32972" anchor="ctr"/>
                </a:tc>
                <a:tc>
                  <a:txBody>
                    <a:bodyPr/>
                    <a:lstStyle/>
                    <a:p>
                      <a:pPr algn="ctr"/>
                      <a:r>
                        <a:rPr lang="en-US" sz="2200"/>
                        <a:t>Customer B</a:t>
                      </a:r>
                    </a:p>
                  </a:txBody>
                  <a:tcPr marL="65945" marR="65945" marT="32972" marB="32972" anchor="ctr"/>
                </a:tc>
                <a:tc>
                  <a:txBody>
                    <a:bodyPr/>
                    <a:lstStyle/>
                    <a:p>
                      <a:pPr algn="ctr"/>
                      <a:r>
                        <a:rPr lang="en-US" sz="2200"/>
                        <a:t>Customer C</a:t>
                      </a:r>
                    </a:p>
                  </a:txBody>
                  <a:tcPr marL="65945" marR="65945" marT="32972" marB="32972" anchor="ctr"/>
                </a:tc>
                <a:extLst>
                  <a:ext uri="{0D108BD9-81ED-4DB2-BD59-A6C34878D82A}">
                    <a16:rowId xmlns:a16="http://schemas.microsoft.com/office/drawing/2014/main" val="993213977"/>
                  </a:ext>
                </a:extLst>
              </a:tr>
              <a:tr h="445584">
                <a:tc>
                  <a:txBody>
                    <a:bodyPr/>
                    <a:lstStyle/>
                    <a:p>
                      <a:pPr algn="ctr"/>
                      <a:r>
                        <a:rPr lang="en-US" sz="2200" b="1" dirty="0">
                          <a:solidFill>
                            <a:schemeClr val="tx1"/>
                          </a:solidFill>
                        </a:rPr>
                        <a:t>Equation</a:t>
                      </a:r>
                    </a:p>
                  </a:txBody>
                  <a:tcPr marL="65945" marR="65945" marT="32972" marB="32972" anchor="ctr"/>
                </a:tc>
                <a:tc>
                  <a:txBody>
                    <a:bodyPr/>
                    <a:lstStyle/>
                    <a:p>
                      <a:pPr algn="ctr"/>
                      <a:r>
                        <a:rPr lang="en-US" sz="2200"/>
                        <a:t>Service=Expectations</a:t>
                      </a:r>
                    </a:p>
                  </a:txBody>
                  <a:tcPr marL="65945" marR="65945" marT="32972" marB="32972"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a:t>Service&lt;Expectations</a:t>
                      </a:r>
                    </a:p>
                  </a:txBody>
                  <a:tcPr marL="65945" marR="65945" marT="32972" marB="32972"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a:t>Service&gt;Expectations</a:t>
                      </a:r>
                    </a:p>
                  </a:txBody>
                  <a:tcPr marL="65945" marR="65945" marT="32972" marB="32972" anchor="ctr"/>
                </a:tc>
                <a:extLst>
                  <a:ext uri="{0D108BD9-81ED-4DB2-BD59-A6C34878D82A}">
                    <a16:rowId xmlns:a16="http://schemas.microsoft.com/office/drawing/2014/main" val="1853114608"/>
                  </a:ext>
                </a:extLst>
              </a:tr>
              <a:tr h="445584">
                <a:tc>
                  <a:txBody>
                    <a:bodyPr/>
                    <a:lstStyle/>
                    <a:p>
                      <a:pPr algn="ctr"/>
                      <a:r>
                        <a:rPr lang="en-US" sz="2200" b="1">
                          <a:solidFill>
                            <a:schemeClr val="bg1"/>
                          </a:solidFill>
                        </a:rPr>
                        <a:t>Experience</a:t>
                      </a:r>
                    </a:p>
                  </a:txBody>
                  <a:tcPr marL="65945" marR="65945" marT="32972" marB="32972" anchor="ctr"/>
                </a:tc>
                <a:tc>
                  <a:txBody>
                    <a:bodyPr/>
                    <a:lstStyle/>
                    <a:p>
                      <a:pPr algn="ctr"/>
                      <a:r>
                        <a:rPr lang="en-US" sz="2200"/>
                        <a:t>Neutral</a:t>
                      </a:r>
                    </a:p>
                  </a:txBody>
                  <a:tcPr marL="65945" marR="65945" marT="32972" marB="32972" anchor="ctr"/>
                </a:tc>
                <a:tc>
                  <a:txBody>
                    <a:bodyPr/>
                    <a:lstStyle/>
                    <a:p>
                      <a:pPr algn="ctr"/>
                      <a:r>
                        <a:rPr lang="en-US" sz="2200"/>
                        <a:t>Negative</a:t>
                      </a:r>
                    </a:p>
                  </a:txBody>
                  <a:tcPr marL="65945" marR="65945" marT="32972" marB="32972" anchor="ctr"/>
                </a:tc>
                <a:tc>
                  <a:txBody>
                    <a:bodyPr/>
                    <a:lstStyle/>
                    <a:p>
                      <a:pPr algn="ctr"/>
                      <a:r>
                        <a:rPr lang="en-US" sz="2200"/>
                        <a:t>Positive</a:t>
                      </a:r>
                    </a:p>
                  </a:txBody>
                  <a:tcPr marL="65945" marR="65945" marT="32972" marB="32972" anchor="ctr"/>
                </a:tc>
                <a:extLst>
                  <a:ext uri="{0D108BD9-81ED-4DB2-BD59-A6C34878D82A}">
                    <a16:rowId xmlns:a16="http://schemas.microsoft.com/office/drawing/2014/main" val="904864080"/>
                  </a:ext>
                </a:extLst>
              </a:tr>
              <a:tr h="445584">
                <a:tc>
                  <a:txBody>
                    <a:bodyPr/>
                    <a:lstStyle/>
                    <a:p>
                      <a:pPr algn="ctr"/>
                      <a:r>
                        <a:rPr lang="en-US" sz="2200" b="1" dirty="0">
                          <a:solidFill>
                            <a:schemeClr val="tx1"/>
                          </a:solidFill>
                        </a:rPr>
                        <a:t>Type of</a:t>
                      </a:r>
                      <a:r>
                        <a:rPr lang="en-US" sz="2200" b="1" baseline="0" dirty="0">
                          <a:solidFill>
                            <a:schemeClr val="tx1"/>
                          </a:solidFill>
                        </a:rPr>
                        <a:t> Customer</a:t>
                      </a:r>
                      <a:endParaRPr lang="en-US" sz="2200" b="1" dirty="0">
                        <a:solidFill>
                          <a:schemeClr val="tx1"/>
                        </a:solidFill>
                      </a:endParaRPr>
                    </a:p>
                  </a:txBody>
                  <a:tcPr marL="65945" marR="65945" marT="32972" marB="32972" anchor="ctr"/>
                </a:tc>
                <a:tc>
                  <a:txBody>
                    <a:bodyPr/>
                    <a:lstStyle/>
                    <a:p>
                      <a:pPr algn="ctr"/>
                      <a:r>
                        <a:rPr lang="en-US" sz="2200"/>
                        <a:t>Satisfied</a:t>
                      </a:r>
                    </a:p>
                  </a:txBody>
                  <a:tcPr marL="65945" marR="65945" marT="32972" marB="32972" anchor="ctr"/>
                </a:tc>
                <a:tc>
                  <a:txBody>
                    <a:bodyPr/>
                    <a:lstStyle/>
                    <a:p>
                      <a:pPr algn="ctr"/>
                      <a:r>
                        <a:rPr lang="en-US" sz="2200"/>
                        <a:t>Dissatisfied</a:t>
                      </a:r>
                    </a:p>
                  </a:txBody>
                  <a:tcPr marL="65945" marR="65945" marT="32972" marB="32972" anchor="ctr"/>
                </a:tc>
                <a:tc>
                  <a:txBody>
                    <a:bodyPr/>
                    <a:lstStyle/>
                    <a:p>
                      <a:pPr algn="ctr"/>
                      <a:r>
                        <a:rPr lang="en-US" sz="2200"/>
                        <a:t>Delighted</a:t>
                      </a:r>
                    </a:p>
                  </a:txBody>
                  <a:tcPr marL="65945" marR="65945" marT="32972" marB="32972" anchor="ctr"/>
                </a:tc>
                <a:extLst>
                  <a:ext uri="{0D108BD9-81ED-4DB2-BD59-A6C34878D82A}">
                    <a16:rowId xmlns:a16="http://schemas.microsoft.com/office/drawing/2014/main" val="2090796264"/>
                  </a:ext>
                </a:extLst>
              </a:tr>
              <a:tr h="445584">
                <a:tc>
                  <a:txBody>
                    <a:bodyPr/>
                    <a:lstStyle/>
                    <a:p>
                      <a:pPr algn="ctr"/>
                      <a:r>
                        <a:rPr lang="en-US" sz="2200" b="1">
                          <a:solidFill>
                            <a:schemeClr val="bg1"/>
                          </a:solidFill>
                        </a:rPr>
                        <a:t>Word of Mouth</a:t>
                      </a:r>
                    </a:p>
                  </a:txBody>
                  <a:tcPr marL="65945" marR="65945" marT="32972" marB="32972" anchor="ctr"/>
                </a:tc>
                <a:tc>
                  <a:txBody>
                    <a:bodyPr/>
                    <a:lstStyle/>
                    <a:p>
                      <a:pPr algn="ctr"/>
                      <a:r>
                        <a:rPr lang="en-US" sz="2200"/>
                        <a:t>Neutral</a:t>
                      </a:r>
                    </a:p>
                  </a:txBody>
                  <a:tcPr marL="65945" marR="65945" marT="32972" marB="32972" anchor="ctr"/>
                </a:tc>
                <a:tc>
                  <a:txBody>
                    <a:bodyPr/>
                    <a:lstStyle/>
                    <a:p>
                      <a:pPr algn="ctr"/>
                      <a:r>
                        <a:rPr lang="en-US" sz="2200"/>
                        <a:t>Negative</a:t>
                      </a:r>
                    </a:p>
                  </a:txBody>
                  <a:tcPr marL="65945" marR="65945" marT="32972" marB="32972" anchor="ctr"/>
                </a:tc>
                <a:tc>
                  <a:txBody>
                    <a:bodyPr/>
                    <a:lstStyle/>
                    <a:p>
                      <a:pPr algn="ctr"/>
                      <a:r>
                        <a:rPr lang="en-US" sz="2200"/>
                        <a:t>Positive</a:t>
                      </a:r>
                    </a:p>
                  </a:txBody>
                  <a:tcPr marL="65945" marR="65945" marT="32972" marB="32972" anchor="ctr"/>
                </a:tc>
                <a:extLst>
                  <a:ext uri="{0D108BD9-81ED-4DB2-BD59-A6C34878D82A}">
                    <a16:rowId xmlns:a16="http://schemas.microsoft.com/office/drawing/2014/main" val="4084300098"/>
                  </a:ext>
                </a:extLst>
              </a:tr>
              <a:tr h="775707">
                <a:tc>
                  <a:txBody>
                    <a:bodyPr/>
                    <a:lstStyle/>
                    <a:p>
                      <a:pPr algn="ctr"/>
                      <a:r>
                        <a:rPr lang="en-US" sz="2200" b="1" dirty="0">
                          <a:solidFill>
                            <a:schemeClr val="tx1"/>
                          </a:solidFill>
                        </a:rPr>
                        <a:t>Change</a:t>
                      </a:r>
                      <a:r>
                        <a:rPr lang="en-US" sz="2200" b="1" baseline="0" dirty="0">
                          <a:solidFill>
                            <a:schemeClr val="tx1"/>
                          </a:solidFill>
                        </a:rPr>
                        <a:t> in customer base</a:t>
                      </a:r>
                      <a:endParaRPr lang="en-US" sz="2200" b="1" dirty="0">
                        <a:solidFill>
                          <a:schemeClr val="tx1"/>
                        </a:solidFill>
                      </a:endParaRPr>
                    </a:p>
                  </a:txBody>
                  <a:tcPr marL="65945" marR="65945" marT="32972" marB="32972" anchor="ctr"/>
                </a:tc>
                <a:tc>
                  <a:txBody>
                    <a:bodyPr/>
                    <a:lstStyle/>
                    <a:p>
                      <a:pPr algn="ctr"/>
                      <a:r>
                        <a:rPr lang="en-US" sz="2200"/>
                        <a:t>NIL</a:t>
                      </a:r>
                    </a:p>
                  </a:txBody>
                  <a:tcPr marL="65945" marR="65945" marT="32972" marB="32972" anchor="ctr"/>
                </a:tc>
                <a:tc>
                  <a:txBody>
                    <a:bodyPr/>
                    <a:lstStyle/>
                    <a:p>
                      <a:pPr algn="ctr"/>
                      <a:r>
                        <a:rPr lang="en-US" sz="2200"/>
                        <a:t>-10x</a:t>
                      </a:r>
                    </a:p>
                  </a:txBody>
                  <a:tcPr marL="65945" marR="65945" marT="32972" marB="32972" anchor="ctr"/>
                </a:tc>
                <a:tc>
                  <a:txBody>
                    <a:bodyPr/>
                    <a:lstStyle/>
                    <a:p>
                      <a:pPr algn="ctr"/>
                      <a:r>
                        <a:rPr lang="en-US" sz="2200" dirty="0"/>
                        <a:t>+x</a:t>
                      </a:r>
                    </a:p>
                  </a:txBody>
                  <a:tcPr marL="65945" marR="65945" marT="32972" marB="32972" anchor="ctr"/>
                </a:tc>
                <a:extLst>
                  <a:ext uri="{0D108BD9-81ED-4DB2-BD59-A6C34878D82A}">
                    <a16:rowId xmlns:a16="http://schemas.microsoft.com/office/drawing/2014/main" val="41697352"/>
                  </a:ext>
                </a:extLst>
              </a:tr>
            </a:tbl>
          </a:graphicData>
        </a:graphic>
      </p:graphicFrame>
    </p:spTree>
    <p:extLst>
      <p:ext uri="{BB962C8B-B14F-4D97-AF65-F5344CB8AC3E}">
        <p14:creationId xmlns:p14="http://schemas.microsoft.com/office/powerpoint/2010/main" val="32222597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BBC007F-7C58-45E9-9A06-D9E8953F0B20}"/>
              </a:ext>
            </a:extLst>
          </p:cNvPr>
          <p:cNvSpPr>
            <a:spLocks noGrp="1"/>
          </p:cNvSpPr>
          <p:nvPr>
            <p:ph type="title"/>
          </p:nvPr>
        </p:nvSpPr>
        <p:spPr>
          <a:xfrm>
            <a:off x="9317181" y="1676077"/>
            <a:ext cx="2626302" cy="1325563"/>
          </a:xfrm>
        </p:spPr>
        <p:txBody>
          <a:bodyPr>
            <a:normAutofit fontScale="90000"/>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a:ln>
                  <a:noFill/>
                </a:ln>
                <a:solidFill>
                  <a:srgbClr val="282828"/>
                </a:solidFill>
                <a:effectLst/>
                <a:latin typeface="+mn-lt"/>
                <a:ea typeface="Calibri" panose="020F0502020204030204" pitchFamily="34" charset="0"/>
                <a:cs typeface="Times New Roman" panose="02020603050405020304" pitchFamily="18" charset="0"/>
              </a:rPr>
              <a:t>Case Study: </a:t>
            </a:r>
            <a:br>
              <a:rPr kumimoji="0" lang="en-US" altLang="en-US" sz="2000" b="1" i="0" u="none" strike="noStrike" cap="none" normalizeH="0" baseline="0">
                <a:ln>
                  <a:noFill/>
                </a:ln>
                <a:solidFill>
                  <a:srgbClr val="282828"/>
                </a:solidFill>
                <a:effectLst/>
                <a:latin typeface="+mn-lt"/>
                <a:ea typeface="Calibri" panose="020F0502020204030204" pitchFamily="34" charset="0"/>
                <a:cs typeface="Times New Roman" panose="02020603050405020304" pitchFamily="18" charset="0"/>
              </a:rPr>
            </a:br>
            <a:r>
              <a:rPr kumimoji="0" lang="en-US" altLang="en-US" sz="2000" b="1" i="0" u="none" strike="noStrike" cap="none" normalizeH="0" baseline="0">
                <a:ln>
                  <a:noFill/>
                </a:ln>
                <a:solidFill>
                  <a:srgbClr val="282828"/>
                </a:solidFill>
                <a:effectLst/>
                <a:latin typeface="+mn-lt"/>
                <a:ea typeface="Calibri" panose="020F0502020204030204" pitchFamily="34" charset="0"/>
                <a:cs typeface="Times New Roman" panose="02020603050405020304" pitchFamily="18" charset="0"/>
              </a:rPr>
              <a:t/>
            </a:r>
            <a:br>
              <a:rPr kumimoji="0" lang="en-US" altLang="en-US" sz="2000" b="1" i="0" u="none" strike="noStrike" cap="none" normalizeH="0" baseline="0">
                <a:ln>
                  <a:noFill/>
                </a:ln>
                <a:solidFill>
                  <a:srgbClr val="282828"/>
                </a:solidFill>
                <a:effectLst/>
                <a:latin typeface="+mn-lt"/>
                <a:ea typeface="Calibri" panose="020F0502020204030204" pitchFamily="34" charset="0"/>
                <a:cs typeface="Times New Roman" panose="02020603050405020304" pitchFamily="18" charset="0"/>
              </a:rPr>
            </a:br>
            <a:r>
              <a:rPr kumimoji="0" lang="en-US" altLang="en-US" sz="2000" b="1" i="0" u="none" strike="noStrike" cap="none" normalizeH="0" baseline="0">
                <a:ln>
                  <a:noFill/>
                </a:ln>
                <a:solidFill>
                  <a:srgbClr val="282828"/>
                </a:solidFill>
                <a:effectLst/>
                <a:latin typeface="+mn-lt"/>
                <a:ea typeface="Calibri" panose="020F0502020204030204" pitchFamily="34" charset="0"/>
                <a:cs typeface="Times New Roman" panose="02020603050405020304" pitchFamily="18" charset="0"/>
              </a:rPr>
              <a:t>Your Star Salesperson Lied. Should He Get a Second Chance?</a:t>
            </a:r>
            <a:endParaRPr kumimoji="0" lang="en-US" altLang="en-US" sz="2000" b="0" i="0" u="none" strike="noStrike" cap="none" normalizeH="0" baseline="0" dirty="0">
              <a:ln>
                <a:noFill/>
              </a:ln>
              <a:solidFill>
                <a:schemeClr val="tx1"/>
              </a:solidFill>
              <a:effectLst/>
              <a:latin typeface="+mn-lt"/>
            </a:endParaRPr>
          </a:p>
        </p:txBody>
      </p:sp>
      <p:pic>
        <p:nvPicPr>
          <p:cNvPr id="5" name="Picture 4">
            <a:extLst>
              <a:ext uri="{FF2B5EF4-FFF2-40B4-BE49-F238E27FC236}">
                <a16:creationId xmlns:a16="http://schemas.microsoft.com/office/drawing/2014/main" id="{F3069370-B4FE-45B3-B6A2-6C6F28BE5437}"/>
              </a:ext>
            </a:extLst>
          </p:cNvPr>
          <p:cNvPicPr>
            <a:picLocks noChangeAspect="1"/>
          </p:cNvPicPr>
          <p:nvPr/>
        </p:nvPicPr>
        <p:blipFill>
          <a:blip r:embed="rId2"/>
          <a:stretch>
            <a:fillRect/>
          </a:stretch>
        </p:blipFill>
        <p:spPr>
          <a:xfrm>
            <a:off x="9410266" y="215658"/>
            <a:ext cx="2440132" cy="1252601"/>
          </a:xfrm>
          <a:prstGeom prst="rect">
            <a:avLst/>
          </a:prstGeom>
        </p:spPr>
      </p:pic>
      <p:pic>
        <p:nvPicPr>
          <p:cNvPr id="1025" name="Picture 2" descr="Application&#10;&#10;Description automatically generated with medium confidence">
            <a:extLst>
              <a:ext uri="{FF2B5EF4-FFF2-40B4-BE49-F238E27FC236}">
                <a16:creationId xmlns:a16="http://schemas.microsoft.com/office/drawing/2014/main" id="{F38804B2-2682-44A4-93AE-DB3CC9857F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016" y="215658"/>
            <a:ext cx="10122478" cy="6551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43437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Content Placeholder 2">
            <a:extLst>
              <a:ext uri="{FF2B5EF4-FFF2-40B4-BE49-F238E27FC236}">
                <a16:creationId xmlns:a16="http://schemas.microsoft.com/office/drawing/2014/main" id="{E2F2031A-0B2C-4CFA-A333-E4FE6BF6A873}"/>
              </a:ext>
            </a:extLst>
          </p:cNvPr>
          <p:cNvSpPr>
            <a:spLocks noGrp="1"/>
          </p:cNvSpPr>
          <p:nvPr>
            <p:ph idx="1"/>
          </p:nvPr>
        </p:nvSpPr>
        <p:spPr>
          <a:xfrm>
            <a:off x="332509" y="1517074"/>
            <a:ext cx="8619943" cy="4565004"/>
          </a:xfrm>
        </p:spPr>
        <p:txBody>
          <a:bodyPr anchor="ctr">
            <a:noAutofit/>
          </a:bodyPr>
          <a:lstStyle/>
          <a:p>
            <a:pPr marL="0" indent="0">
              <a:buNone/>
            </a:pPr>
            <a:r>
              <a:rPr lang="en-US" sz="3200" b="1" i="0" dirty="0">
                <a:effectLst/>
              </a:rPr>
              <a:t>Common Ethical Issues for Salespeople</a:t>
            </a:r>
          </a:p>
          <a:p>
            <a:pPr marL="0" indent="0">
              <a:buNone/>
            </a:pPr>
            <a:endParaRPr lang="en-US" sz="2400" b="1" i="0" dirty="0">
              <a:effectLst/>
            </a:endParaRPr>
          </a:p>
          <a:p>
            <a:pPr marL="0" indent="0">
              <a:buNone/>
            </a:pPr>
            <a:r>
              <a:rPr lang="en-US" sz="2400" b="0" i="0" dirty="0">
                <a:effectLst/>
              </a:rPr>
              <a:t>What are the most common ethical issues facing salespeople? Many of the most common situations you could face as a salesperson involve issues such as the following:</a:t>
            </a:r>
          </a:p>
          <a:p>
            <a:pPr marL="0" indent="0">
              <a:buNone/>
            </a:pPr>
            <a:endParaRPr lang="en-US" sz="2400" b="0" i="0" dirty="0">
              <a:effectLst/>
            </a:endParaRPr>
          </a:p>
          <a:p>
            <a:pPr>
              <a:buFont typeface="Arial" panose="020B0604020202020204" pitchFamily="34" charset="0"/>
              <a:buChar char="•"/>
            </a:pPr>
            <a:r>
              <a:rPr lang="en-US" sz="2400" b="0" i="0" dirty="0">
                <a:effectLst/>
              </a:rPr>
              <a:t>A customer asking for information about one of their competitors, who happens to be one of your customers</a:t>
            </a:r>
          </a:p>
          <a:p>
            <a:pPr>
              <a:buFont typeface="Arial" panose="020B0604020202020204" pitchFamily="34" charset="0"/>
              <a:buChar char="•"/>
            </a:pPr>
            <a:r>
              <a:rPr lang="en-US" sz="2400" b="0" i="0" dirty="0">
                <a:effectLst/>
              </a:rPr>
              <a:t>Deciding how much to spend on holiday season gifts for your customers</a:t>
            </a:r>
          </a:p>
          <a:p>
            <a:pPr>
              <a:buFont typeface="Arial" panose="020B0604020202020204" pitchFamily="34" charset="0"/>
              <a:buChar char="•"/>
            </a:pPr>
            <a:r>
              <a:rPr lang="en-US" sz="2400" b="0" i="0" dirty="0">
                <a:effectLst/>
              </a:rPr>
              <a:t>A buyer asking for something special, which you could easily provide, but aren’t supposed to give away</a:t>
            </a:r>
          </a:p>
          <a:p>
            <a:pPr>
              <a:buFont typeface="Arial" panose="020B0604020202020204" pitchFamily="34" charset="0"/>
              <a:buChar char="•"/>
            </a:pPr>
            <a:r>
              <a:rPr lang="en-US" sz="2400" b="0" i="0" dirty="0">
                <a:effectLst/>
              </a:rPr>
              <a:t>Deciding to play golf on a nice day, since no one knows if you are actually at work or not</a:t>
            </a:r>
          </a:p>
          <a:p>
            <a:pPr marL="0" indent="0">
              <a:buNone/>
            </a:pPr>
            <a:endParaRPr lang="en-IN" sz="2400" dirty="0"/>
          </a:p>
        </p:txBody>
      </p:sp>
      <p:sp>
        <p:nvSpPr>
          <p:cNvPr id="25"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Recruitment Management">
            <a:extLst>
              <a:ext uri="{FF2B5EF4-FFF2-40B4-BE49-F238E27FC236}">
                <a16:creationId xmlns:a16="http://schemas.microsoft.com/office/drawing/2014/main" id="{B8E8AFE6-E5C9-4CF6-87F6-99025301AB5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9413987" y="2857501"/>
            <a:ext cx="1142998" cy="1142998"/>
          </a:xfrm>
          <a:prstGeom prst="rect">
            <a:avLst/>
          </a:prstGeom>
        </p:spPr>
      </p:pic>
    </p:spTree>
    <p:extLst>
      <p:ext uri="{BB962C8B-B14F-4D97-AF65-F5344CB8AC3E}">
        <p14:creationId xmlns:p14="http://schemas.microsoft.com/office/powerpoint/2010/main" val="10944737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EF8ED1E-6A0E-4C6B-AB01-EE26A6CFC4AD}"/>
              </a:ext>
            </a:extLst>
          </p:cNvPr>
          <p:cNvSpPr>
            <a:spLocks noGrp="1"/>
          </p:cNvSpPr>
          <p:nvPr>
            <p:ph idx="1"/>
          </p:nvPr>
        </p:nvSpPr>
        <p:spPr>
          <a:xfrm>
            <a:off x="249382" y="2318197"/>
            <a:ext cx="11732645" cy="3683358"/>
          </a:xfrm>
        </p:spPr>
        <p:txBody>
          <a:bodyPr anchor="ctr">
            <a:noAutofit/>
          </a:bodyPr>
          <a:lstStyle/>
          <a:p>
            <a:pPr marL="0" indent="0">
              <a:buNone/>
            </a:pPr>
            <a:r>
              <a:rPr lang="en-US" b="0" i="0" dirty="0">
                <a:effectLst/>
              </a:rPr>
              <a:t>In the first issue, a customer owns the information about their business. The salesperson may hold that information, such as how many cases of the product they purchase or who their customers are, but that salesperson does not have the right to share that information with the customer’s competitor.</a:t>
            </a:r>
          </a:p>
          <a:p>
            <a:pPr marL="0" indent="0">
              <a:buNone/>
            </a:pPr>
            <a:r>
              <a:rPr lang="en-US" b="0" i="0" dirty="0">
                <a:effectLst/>
              </a:rPr>
              <a:t> In many instances, a buyer may ask the seller to sign a nondisclosure agreement because, in order to serve the buyer, the seller will gain access to important private information about that buyer. </a:t>
            </a:r>
          </a:p>
          <a:p>
            <a:pPr marL="0" indent="0">
              <a:buNone/>
            </a:pPr>
            <a:endParaRPr lang="en-US" dirty="0"/>
          </a:p>
          <a:p>
            <a:pPr marL="0" indent="0">
              <a:buNone/>
            </a:pPr>
            <a:r>
              <a:rPr lang="en-US" b="0" i="0" dirty="0">
                <a:effectLst/>
              </a:rPr>
              <a:t>But even if there is no nondisclosure agreement, courts are likely to agree with the buyer that the seller has an obligation to protect the buyer’s information.</a:t>
            </a:r>
            <a:endParaRPr lang="en-IN" dirty="0"/>
          </a:p>
        </p:txBody>
      </p:sp>
    </p:spTree>
    <p:extLst>
      <p:ext uri="{BB962C8B-B14F-4D97-AF65-F5344CB8AC3E}">
        <p14:creationId xmlns:p14="http://schemas.microsoft.com/office/powerpoint/2010/main" val="37107597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EF8ED1E-6A0E-4C6B-AB01-EE26A6CFC4AD}"/>
              </a:ext>
            </a:extLst>
          </p:cNvPr>
          <p:cNvSpPr>
            <a:spLocks noGrp="1"/>
          </p:cNvSpPr>
          <p:nvPr>
            <p:ph idx="1"/>
          </p:nvPr>
        </p:nvSpPr>
        <p:spPr>
          <a:xfrm>
            <a:off x="279245" y="2318197"/>
            <a:ext cx="11732646" cy="3683358"/>
          </a:xfrm>
        </p:spPr>
        <p:txBody>
          <a:bodyPr anchor="ctr">
            <a:noAutofit/>
          </a:bodyPr>
          <a:lstStyle/>
          <a:p>
            <a:pPr marL="0" indent="0">
              <a:buNone/>
            </a:pPr>
            <a:r>
              <a:rPr lang="en-US" sz="2400" b="0" i="0" dirty="0">
                <a:effectLst/>
              </a:rPr>
              <a:t>In the second issue, the concern is whether the gift is so extravagant that it is considered a bribe. In some companies, such as IBM and Walmart, buyers are not allowed to accept so much as a free cup of coffee from a seller. </a:t>
            </a:r>
          </a:p>
          <a:p>
            <a:pPr marL="0" indent="0">
              <a:buNone/>
            </a:pPr>
            <a:endParaRPr lang="en-US" sz="2400" b="0" i="0" dirty="0">
              <a:effectLst/>
            </a:endParaRPr>
          </a:p>
          <a:p>
            <a:pPr marL="0" indent="0">
              <a:buNone/>
            </a:pPr>
            <a:r>
              <a:rPr lang="en-US" sz="2400" b="0" i="0" dirty="0">
                <a:effectLst/>
              </a:rPr>
              <a:t>These companies do not allow their buyers to receive promotional items such as a pen or coffee cup with the seller’s logo on it because they want every vendor to have free access to sales opportunities and earn the business on their merits, not their freebies. Many buyers would question the motives of a salesperson giving too large a gift. </a:t>
            </a:r>
          </a:p>
          <a:p>
            <a:pPr marL="0" indent="0">
              <a:buNone/>
            </a:pPr>
            <a:endParaRPr lang="en-US" sz="2400" dirty="0"/>
          </a:p>
          <a:p>
            <a:pPr marL="0" indent="0">
              <a:buNone/>
            </a:pPr>
            <a:r>
              <a:rPr lang="en-US" sz="2400" b="0" i="0" dirty="0">
                <a:effectLst/>
              </a:rPr>
              <a:t>Most salespeople agree that lavish entertainment and gifts are becoming less important in business because decision makers know these add to the costs of doing business and they’d rather get a better price than be entertained.</a:t>
            </a:r>
            <a:endParaRPr lang="en-IN" sz="2400" dirty="0"/>
          </a:p>
        </p:txBody>
      </p:sp>
    </p:spTree>
    <p:extLst>
      <p:ext uri="{BB962C8B-B14F-4D97-AF65-F5344CB8AC3E}">
        <p14:creationId xmlns:p14="http://schemas.microsoft.com/office/powerpoint/2010/main" val="33960047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EF8ED1E-6A0E-4C6B-AB01-EE26A6CFC4AD}"/>
              </a:ext>
            </a:extLst>
          </p:cNvPr>
          <p:cNvSpPr>
            <a:spLocks noGrp="1"/>
          </p:cNvSpPr>
          <p:nvPr>
            <p:ph idx="1"/>
          </p:nvPr>
        </p:nvSpPr>
        <p:spPr>
          <a:xfrm>
            <a:off x="229675" y="2386037"/>
            <a:ext cx="11732646" cy="3683358"/>
          </a:xfrm>
        </p:spPr>
        <p:txBody>
          <a:bodyPr anchor="ctr">
            <a:noAutofit/>
          </a:bodyPr>
          <a:lstStyle/>
          <a:p>
            <a:pPr marL="0" indent="0">
              <a:buNone/>
            </a:pPr>
            <a:r>
              <a:rPr lang="en-US" sz="2400" b="0" i="0" dirty="0">
                <a:effectLst/>
              </a:rPr>
              <a:t>The third issue is tough for salespeople because there are two factors involved: a possible violation of company policy and providing an unfair advantage to one customer. Customers may not know that their special request could get the salesperson in trouble and the request may be reasonable, just against company policy. In that instance, the salesperson should not follow through on the request, though it might make sense to see if the policy can be changed. </a:t>
            </a:r>
          </a:p>
          <a:p>
            <a:pPr marL="0" indent="0">
              <a:buNone/>
            </a:pPr>
            <a:endParaRPr lang="en-US" sz="2400" dirty="0"/>
          </a:p>
          <a:p>
            <a:pPr marL="0" indent="0">
              <a:buNone/>
            </a:pPr>
            <a:r>
              <a:rPr lang="en-US" sz="2400" b="0" i="0" dirty="0">
                <a:effectLst/>
              </a:rPr>
              <a:t>The second factor, though, is a bit more difficult because the request can be unfair to other customers and may cause legal problems. As long as the special request can be provided to anyone who asks for it, no law is broken. What if the special request is for a discount? Pricing discrimination laws could come into play if such a discount is not made available to all who ask. What if the request isn’t illegal, but other customers find out and get upset that they weren’t offered the same benefit? Then the salesperson may get a reputation for being untrustworthy.</a:t>
            </a:r>
            <a:endParaRPr lang="en-IN" sz="2400" dirty="0"/>
          </a:p>
        </p:txBody>
      </p:sp>
    </p:spTree>
    <p:extLst>
      <p:ext uri="{BB962C8B-B14F-4D97-AF65-F5344CB8AC3E}">
        <p14:creationId xmlns:p14="http://schemas.microsoft.com/office/powerpoint/2010/main" val="3767968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Group 51">
            <a:extLst>
              <a:ext uri="{FF2B5EF4-FFF2-40B4-BE49-F238E27FC236}">
                <a16:creationId xmlns:a16="http://schemas.microsoft.com/office/drawing/2014/main" id="{E5B93577-C9A8-4D29-BC39-8092BA7CB07D}"/>
              </a:ext>
            </a:extLst>
          </p:cNvPr>
          <p:cNvGrpSpPr>
            <a:grpSpLocks/>
          </p:cNvGrpSpPr>
          <p:nvPr/>
        </p:nvGrpSpPr>
        <p:grpSpPr bwMode="auto">
          <a:xfrm>
            <a:off x="1882775" y="877887"/>
            <a:ext cx="8426450" cy="5713413"/>
            <a:chOff x="358775" y="549275"/>
            <a:chExt cx="8426450" cy="5713413"/>
          </a:xfrm>
        </p:grpSpPr>
        <p:sp>
          <p:nvSpPr>
            <p:cNvPr id="53" name="Freeform 13">
              <a:extLst>
                <a:ext uri="{FF2B5EF4-FFF2-40B4-BE49-F238E27FC236}">
                  <a16:creationId xmlns:a16="http://schemas.microsoft.com/office/drawing/2014/main" id="{449E5403-282E-4FC3-8C1D-C078709E41D4}"/>
                </a:ext>
              </a:extLst>
            </p:cNvPr>
            <p:cNvSpPr>
              <a:spLocks noEditPoints="1"/>
            </p:cNvSpPr>
            <p:nvPr/>
          </p:nvSpPr>
          <p:spPr bwMode="auto">
            <a:xfrm>
              <a:off x="773113" y="549275"/>
              <a:ext cx="5114925" cy="5213350"/>
            </a:xfrm>
            <a:custGeom>
              <a:avLst/>
              <a:gdLst>
                <a:gd name="T0" fmla="*/ 2147483646 w 14589"/>
                <a:gd name="T1" fmla="*/ 2147483646 h 14858"/>
                <a:gd name="T2" fmla="*/ 2147483646 w 14589"/>
                <a:gd name="T3" fmla="*/ 2147483646 h 14858"/>
                <a:gd name="T4" fmla="*/ 2147483646 w 14589"/>
                <a:gd name="T5" fmla="*/ 2147483646 h 14858"/>
                <a:gd name="T6" fmla="*/ 2147483646 w 14589"/>
                <a:gd name="T7" fmla="*/ 2147483646 h 14858"/>
                <a:gd name="T8" fmla="*/ 2147483646 w 14589"/>
                <a:gd name="T9" fmla="*/ 2147483646 h 14858"/>
                <a:gd name="T10" fmla="*/ 2147483646 w 14589"/>
                <a:gd name="T11" fmla="*/ 2147483646 h 14858"/>
                <a:gd name="T12" fmla="*/ 2147483646 w 14589"/>
                <a:gd name="T13" fmla="*/ 2147483646 h 14858"/>
                <a:gd name="T14" fmla="*/ 2147483646 w 14589"/>
                <a:gd name="T15" fmla="*/ 2147483646 h 14858"/>
                <a:gd name="T16" fmla="*/ 2147483646 w 14589"/>
                <a:gd name="T17" fmla="*/ 2147483646 h 14858"/>
                <a:gd name="T18" fmla="*/ 2147483646 w 14589"/>
                <a:gd name="T19" fmla="*/ 2147483646 h 14858"/>
                <a:gd name="T20" fmla="*/ 2147483646 w 14589"/>
                <a:gd name="T21" fmla="*/ 2147483646 h 14858"/>
                <a:gd name="T22" fmla="*/ 2147483646 w 14589"/>
                <a:gd name="T23" fmla="*/ 2147483646 h 14858"/>
                <a:gd name="T24" fmla="*/ 2147483646 w 14589"/>
                <a:gd name="T25" fmla="*/ 2147483646 h 14858"/>
                <a:gd name="T26" fmla="*/ 2147483646 w 14589"/>
                <a:gd name="T27" fmla="*/ 2147483646 h 14858"/>
                <a:gd name="T28" fmla="*/ 2147483646 w 14589"/>
                <a:gd name="T29" fmla="*/ 2147483646 h 14858"/>
                <a:gd name="T30" fmla="*/ 2147483646 w 14589"/>
                <a:gd name="T31" fmla="*/ 2147483646 h 14858"/>
                <a:gd name="T32" fmla="*/ 2147483646 w 14589"/>
                <a:gd name="T33" fmla="*/ 2147483646 h 14858"/>
                <a:gd name="T34" fmla="*/ 2147483646 w 14589"/>
                <a:gd name="T35" fmla="*/ 2147483646 h 14858"/>
                <a:gd name="T36" fmla="*/ 2147483646 w 14589"/>
                <a:gd name="T37" fmla="*/ 2147483646 h 14858"/>
                <a:gd name="T38" fmla="*/ 2147483646 w 14589"/>
                <a:gd name="T39" fmla="*/ 2147483646 h 14858"/>
                <a:gd name="T40" fmla="*/ 2147483646 w 14589"/>
                <a:gd name="T41" fmla="*/ 2147483646 h 14858"/>
                <a:gd name="T42" fmla="*/ 2147483646 w 14589"/>
                <a:gd name="T43" fmla="*/ 2147483646 h 14858"/>
                <a:gd name="T44" fmla="*/ 2147483646 w 14589"/>
                <a:gd name="T45" fmla="*/ 2147483646 h 14858"/>
                <a:gd name="T46" fmla="*/ 2147483646 w 14589"/>
                <a:gd name="T47" fmla="*/ 2147483646 h 14858"/>
                <a:gd name="T48" fmla="*/ 2147483646 w 14589"/>
                <a:gd name="T49" fmla="*/ 2147483646 h 14858"/>
                <a:gd name="T50" fmla="*/ 2147483646 w 14589"/>
                <a:gd name="T51" fmla="*/ 2147483646 h 14858"/>
                <a:gd name="T52" fmla="*/ 2147483646 w 14589"/>
                <a:gd name="T53" fmla="*/ 2147483646 h 14858"/>
                <a:gd name="T54" fmla="*/ 2147483646 w 14589"/>
                <a:gd name="T55" fmla="*/ 2147483646 h 14858"/>
                <a:gd name="T56" fmla="*/ 2147483646 w 14589"/>
                <a:gd name="T57" fmla="*/ 2147483646 h 14858"/>
                <a:gd name="T58" fmla="*/ 2147483646 w 14589"/>
                <a:gd name="T59" fmla="*/ 2147483646 h 14858"/>
                <a:gd name="T60" fmla="*/ 2147483646 w 14589"/>
                <a:gd name="T61" fmla="*/ 2147483646 h 14858"/>
                <a:gd name="T62" fmla="*/ 2147483646 w 14589"/>
                <a:gd name="T63" fmla="*/ 2147483646 h 14858"/>
                <a:gd name="T64" fmla="*/ 2147483646 w 14589"/>
                <a:gd name="T65" fmla="*/ 2147483646 h 14858"/>
                <a:gd name="T66" fmla="*/ 2147483646 w 14589"/>
                <a:gd name="T67" fmla="*/ 2147483646 h 14858"/>
                <a:gd name="T68" fmla="*/ 2147483646 w 14589"/>
                <a:gd name="T69" fmla="*/ 2147483646 h 14858"/>
                <a:gd name="T70" fmla="*/ 2147483646 w 14589"/>
                <a:gd name="T71" fmla="*/ 2147483646 h 14858"/>
                <a:gd name="T72" fmla="*/ 2147483646 w 14589"/>
                <a:gd name="T73" fmla="*/ 2147483646 h 14858"/>
                <a:gd name="T74" fmla="*/ 2147483646 w 14589"/>
                <a:gd name="T75" fmla="*/ 2147483646 h 14858"/>
                <a:gd name="T76" fmla="*/ 2147483646 w 14589"/>
                <a:gd name="T77" fmla="*/ 2147483646 h 14858"/>
                <a:gd name="T78" fmla="*/ 2147483646 w 14589"/>
                <a:gd name="T79" fmla="*/ 2147483646 h 14858"/>
                <a:gd name="T80" fmla="*/ 2147483646 w 14589"/>
                <a:gd name="T81" fmla="*/ 2147483646 h 14858"/>
                <a:gd name="T82" fmla="*/ 2147483646 w 14589"/>
                <a:gd name="T83" fmla="*/ 2147483646 h 14858"/>
                <a:gd name="T84" fmla="*/ 2147483646 w 14589"/>
                <a:gd name="T85" fmla="*/ 2147483646 h 14858"/>
                <a:gd name="T86" fmla="*/ 2147483646 w 14589"/>
                <a:gd name="T87" fmla="*/ 2147483646 h 1485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4589" h="14858">
                  <a:moveTo>
                    <a:pt x="11653" y="6903"/>
                  </a:moveTo>
                  <a:cubicBezTo>
                    <a:pt x="9556" y="6447"/>
                    <a:pt x="7457" y="6269"/>
                    <a:pt x="5341" y="6696"/>
                  </a:cubicBezTo>
                  <a:cubicBezTo>
                    <a:pt x="4965" y="6771"/>
                    <a:pt x="4607" y="6904"/>
                    <a:pt x="4271" y="7088"/>
                  </a:cubicBezTo>
                  <a:cubicBezTo>
                    <a:pt x="3011" y="7781"/>
                    <a:pt x="2667" y="9129"/>
                    <a:pt x="3449" y="10335"/>
                  </a:cubicBezTo>
                  <a:cubicBezTo>
                    <a:pt x="4049" y="11261"/>
                    <a:pt x="4947" y="11852"/>
                    <a:pt x="5847" y="12439"/>
                  </a:cubicBezTo>
                  <a:cubicBezTo>
                    <a:pt x="6496" y="12862"/>
                    <a:pt x="6974" y="13415"/>
                    <a:pt x="7064" y="14217"/>
                  </a:cubicBezTo>
                  <a:cubicBezTo>
                    <a:pt x="7129" y="14803"/>
                    <a:pt x="7061" y="14858"/>
                    <a:pt x="6495" y="14794"/>
                  </a:cubicBezTo>
                  <a:cubicBezTo>
                    <a:pt x="3429" y="14451"/>
                    <a:pt x="763" y="11767"/>
                    <a:pt x="423" y="8684"/>
                  </a:cubicBezTo>
                  <a:cubicBezTo>
                    <a:pt x="0" y="4847"/>
                    <a:pt x="2414" y="1562"/>
                    <a:pt x="6210" y="807"/>
                  </a:cubicBezTo>
                  <a:cubicBezTo>
                    <a:pt x="10275" y="0"/>
                    <a:pt x="14332" y="3207"/>
                    <a:pt x="14503" y="7343"/>
                  </a:cubicBezTo>
                  <a:cubicBezTo>
                    <a:pt x="14589" y="9412"/>
                    <a:pt x="13960" y="11201"/>
                    <a:pt x="12524" y="12697"/>
                  </a:cubicBezTo>
                  <a:cubicBezTo>
                    <a:pt x="12400" y="12827"/>
                    <a:pt x="12306" y="13033"/>
                    <a:pt x="12038" y="12856"/>
                  </a:cubicBezTo>
                  <a:cubicBezTo>
                    <a:pt x="10423" y="11791"/>
                    <a:pt x="8603" y="11137"/>
                    <a:pt x="6869" y="10308"/>
                  </a:cubicBezTo>
                  <a:cubicBezTo>
                    <a:pt x="6279" y="10027"/>
                    <a:pt x="5688" y="9742"/>
                    <a:pt x="5176" y="9327"/>
                  </a:cubicBezTo>
                  <a:cubicBezTo>
                    <a:pt x="4557" y="8826"/>
                    <a:pt x="4573" y="8452"/>
                    <a:pt x="5239" y="8014"/>
                  </a:cubicBezTo>
                  <a:cubicBezTo>
                    <a:pt x="6261" y="7344"/>
                    <a:pt x="7436" y="7198"/>
                    <a:pt x="8611" y="7065"/>
                  </a:cubicBezTo>
                  <a:cubicBezTo>
                    <a:pt x="9623" y="6950"/>
                    <a:pt x="10640" y="6953"/>
                    <a:pt x="11653" y="6903"/>
                  </a:cubicBezTo>
                  <a:close/>
                  <a:moveTo>
                    <a:pt x="8697" y="6086"/>
                  </a:moveTo>
                  <a:cubicBezTo>
                    <a:pt x="8913" y="6073"/>
                    <a:pt x="9100" y="6066"/>
                    <a:pt x="8956" y="5748"/>
                  </a:cubicBezTo>
                  <a:cubicBezTo>
                    <a:pt x="8586" y="4932"/>
                    <a:pt x="8021" y="4392"/>
                    <a:pt x="7087" y="4327"/>
                  </a:cubicBezTo>
                  <a:cubicBezTo>
                    <a:pt x="7147" y="3648"/>
                    <a:pt x="7190" y="2968"/>
                    <a:pt x="7272" y="2292"/>
                  </a:cubicBezTo>
                  <a:cubicBezTo>
                    <a:pt x="7317" y="1917"/>
                    <a:pt x="7175" y="1833"/>
                    <a:pt x="6827" y="1834"/>
                  </a:cubicBezTo>
                  <a:cubicBezTo>
                    <a:pt x="6479" y="1834"/>
                    <a:pt x="6364" y="1906"/>
                    <a:pt x="6390" y="2289"/>
                  </a:cubicBezTo>
                  <a:cubicBezTo>
                    <a:pt x="6436" y="2968"/>
                    <a:pt x="6627" y="3641"/>
                    <a:pt x="6504" y="4330"/>
                  </a:cubicBezTo>
                  <a:cubicBezTo>
                    <a:pt x="6397" y="4342"/>
                    <a:pt x="6290" y="4354"/>
                    <a:pt x="6182" y="4366"/>
                  </a:cubicBezTo>
                  <a:cubicBezTo>
                    <a:pt x="6041" y="3884"/>
                    <a:pt x="5894" y="3403"/>
                    <a:pt x="5763" y="2918"/>
                  </a:cubicBezTo>
                  <a:cubicBezTo>
                    <a:pt x="5712" y="2732"/>
                    <a:pt x="5631" y="2680"/>
                    <a:pt x="5456" y="2767"/>
                  </a:cubicBezTo>
                  <a:cubicBezTo>
                    <a:pt x="5344" y="2822"/>
                    <a:pt x="5189" y="2849"/>
                    <a:pt x="5284" y="3025"/>
                  </a:cubicBezTo>
                  <a:cubicBezTo>
                    <a:pt x="5520" y="3461"/>
                    <a:pt x="5589" y="3988"/>
                    <a:pt x="5989" y="4336"/>
                  </a:cubicBezTo>
                  <a:cubicBezTo>
                    <a:pt x="5914" y="4527"/>
                    <a:pt x="5712" y="4553"/>
                    <a:pt x="5569" y="4655"/>
                  </a:cubicBezTo>
                  <a:cubicBezTo>
                    <a:pt x="4955" y="5095"/>
                    <a:pt x="4594" y="5667"/>
                    <a:pt x="4562" y="6470"/>
                  </a:cubicBezTo>
                  <a:cubicBezTo>
                    <a:pt x="5319" y="6271"/>
                    <a:pt x="6011" y="6064"/>
                    <a:pt x="6742" y="6091"/>
                  </a:cubicBezTo>
                  <a:cubicBezTo>
                    <a:pt x="7394" y="6248"/>
                    <a:pt x="8046" y="6255"/>
                    <a:pt x="8697" y="6086"/>
                  </a:cubicBezTo>
                  <a:close/>
                  <a:moveTo>
                    <a:pt x="4140" y="2683"/>
                  </a:moveTo>
                  <a:cubicBezTo>
                    <a:pt x="3932" y="2861"/>
                    <a:pt x="3720" y="3004"/>
                    <a:pt x="3559" y="3191"/>
                  </a:cubicBezTo>
                  <a:cubicBezTo>
                    <a:pt x="3413" y="3361"/>
                    <a:pt x="3639" y="3437"/>
                    <a:pt x="3722" y="3524"/>
                  </a:cubicBezTo>
                  <a:cubicBezTo>
                    <a:pt x="4085" y="3900"/>
                    <a:pt x="4467" y="4258"/>
                    <a:pt x="4833" y="4632"/>
                  </a:cubicBezTo>
                  <a:cubicBezTo>
                    <a:pt x="4967" y="4768"/>
                    <a:pt x="5073" y="4819"/>
                    <a:pt x="5241" y="4673"/>
                  </a:cubicBezTo>
                  <a:cubicBezTo>
                    <a:pt x="5390" y="4542"/>
                    <a:pt x="5424" y="4446"/>
                    <a:pt x="5297" y="4273"/>
                  </a:cubicBezTo>
                  <a:cubicBezTo>
                    <a:pt x="4966" y="3823"/>
                    <a:pt x="4655" y="3357"/>
                    <a:pt x="4334" y="2900"/>
                  </a:cubicBezTo>
                  <a:cubicBezTo>
                    <a:pt x="4285" y="2830"/>
                    <a:pt x="4220" y="2772"/>
                    <a:pt x="4140" y="2683"/>
                  </a:cubicBezTo>
                  <a:close/>
                  <a:moveTo>
                    <a:pt x="4094" y="6373"/>
                  </a:moveTo>
                  <a:cubicBezTo>
                    <a:pt x="4288" y="6418"/>
                    <a:pt x="4361" y="6294"/>
                    <a:pt x="4409" y="6116"/>
                  </a:cubicBezTo>
                  <a:cubicBezTo>
                    <a:pt x="4471" y="5885"/>
                    <a:pt x="4315" y="5830"/>
                    <a:pt x="4156" y="5786"/>
                  </a:cubicBezTo>
                  <a:cubicBezTo>
                    <a:pt x="3653" y="5647"/>
                    <a:pt x="3138" y="5545"/>
                    <a:pt x="2647" y="5373"/>
                  </a:cubicBezTo>
                  <a:cubicBezTo>
                    <a:pt x="2290" y="5249"/>
                    <a:pt x="2248" y="5435"/>
                    <a:pt x="2213" y="5690"/>
                  </a:cubicBezTo>
                  <a:cubicBezTo>
                    <a:pt x="2182" y="5921"/>
                    <a:pt x="2013" y="6197"/>
                    <a:pt x="2464" y="6222"/>
                  </a:cubicBezTo>
                  <a:cubicBezTo>
                    <a:pt x="3003" y="6251"/>
                    <a:pt x="3539" y="6320"/>
                    <a:pt x="4094" y="6373"/>
                  </a:cubicBezTo>
                  <a:close/>
                  <a:moveTo>
                    <a:pt x="10130" y="3293"/>
                  </a:moveTo>
                  <a:cubicBezTo>
                    <a:pt x="10033" y="3034"/>
                    <a:pt x="9788" y="2930"/>
                    <a:pt x="9601" y="2774"/>
                  </a:cubicBezTo>
                  <a:cubicBezTo>
                    <a:pt x="9439" y="2639"/>
                    <a:pt x="9384" y="2823"/>
                    <a:pt x="9322" y="2910"/>
                  </a:cubicBezTo>
                  <a:cubicBezTo>
                    <a:pt x="8998" y="3364"/>
                    <a:pt x="8692" y="3831"/>
                    <a:pt x="8363" y="4281"/>
                  </a:cubicBezTo>
                  <a:cubicBezTo>
                    <a:pt x="8231" y="4461"/>
                    <a:pt x="8293" y="4559"/>
                    <a:pt x="8433" y="4683"/>
                  </a:cubicBezTo>
                  <a:cubicBezTo>
                    <a:pt x="8582" y="4814"/>
                    <a:pt x="8681" y="4758"/>
                    <a:pt x="8797" y="4641"/>
                  </a:cubicBezTo>
                  <a:cubicBezTo>
                    <a:pt x="9190" y="4245"/>
                    <a:pt x="9589" y="3855"/>
                    <a:pt x="9984" y="3461"/>
                  </a:cubicBezTo>
                  <a:cubicBezTo>
                    <a:pt x="10035" y="3411"/>
                    <a:pt x="10078" y="3354"/>
                    <a:pt x="10130" y="3293"/>
                  </a:cubicBezTo>
                  <a:close/>
                  <a:moveTo>
                    <a:pt x="9228" y="5868"/>
                  </a:moveTo>
                  <a:cubicBezTo>
                    <a:pt x="9241" y="5936"/>
                    <a:pt x="9253" y="6004"/>
                    <a:pt x="9266" y="6071"/>
                  </a:cubicBezTo>
                  <a:cubicBezTo>
                    <a:pt x="9925" y="6124"/>
                    <a:pt x="10570" y="6321"/>
                    <a:pt x="11246" y="6212"/>
                  </a:cubicBezTo>
                  <a:cubicBezTo>
                    <a:pt x="11395" y="6188"/>
                    <a:pt x="11576" y="6178"/>
                    <a:pt x="11486" y="5968"/>
                  </a:cubicBezTo>
                  <a:cubicBezTo>
                    <a:pt x="11395" y="5755"/>
                    <a:pt x="11536" y="5309"/>
                    <a:pt x="11230" y="5352"/>
                  </a:cubicBezTo>
                  <a:cubicBezTo>
                    <a:pt x="10552" y="5448"/>
                    <a:pt x="9894" y="5687"/>
                    <a:pt x="9228" y="5868"/>
                  </a:cubicBezTo>
                  <a:close/>
                  <a:moveTo>
                    <a:pt x="10383" y="4675"/>
                  </a:moveTo>
                  <a:cubicBezTo>
                    <a:pt x="10281" y="4550"/>
                    <a:pt x="10283" y="4241"/>
                    <a:pt x="9982" y="4449"/>
                  </a:cubicBezTo>
                  <a:cubicBezTo>
                    <a:pt x="9673" y="4663"/>
                    <a:pt x="9361" y="4873"/>
                    <a:pt x="9051" y="5085"/>
                  </a:cubicBezTo>
                  <a:cubicBezTo>
                    <a:pt x="8975" y="5137"/>
                    <a:pt x="8902" y="5197"/>
                    <a:pt x="8954" y="5302"/>
                  </a:cubicBezTo>
                  <a:cubicBezTo>
                    <a:pt x="9015" y="5423"/>
                    <a:pt x="9104" y="5422"/>
                    <a:pt x="9220" y="5364"/>
                  </a:cubicBezTo>
                  <a:cubicBezTo>
                    <a:pt x="9555" y="5194"/>
                    <a:pt x="9896" y="5035"/>
                    <a:pt x="10232" y="4868"/>
                  </a:cubicBezTo>
                  <a:cubicBezTo>
                    <a:pt x="10307" y="4831"/>
                    <a:pt x="10400" y="4799"/>
                    <a:pt x="10383" y="4675"/>
                  </a:cubicBezTo>
                  <a:close/>
                  <a:moveTo>
                    <a:pt x="8372" y="3046"/>
                  </a:moveTo>
                  <a:cubicBezTo>
                    <a:pt x="8394" y="2801"/>
                    <a:pt x="8238" y="2795"/>
                    <a:pt x="8133" y="2746"/>
                  </a:cubicBezTo>
                  <a:cubicBezTo>
                    <a:pt x="7995" y="2682"/>
                    <a:pt x="7940" y="2780"/>
                    <a:pt x="7908" y="2890"/>
                  </a:cubicBezTo>
                  <a:cubicBezTo>
                    <a:pt x="7796" y="3268"/>
                    <a:pt x="7686" y="3646"/>
                    <a:pt x="7578" y="4025"/>
                  </a:cubicBezTo>
                  <a:cubicBezTo>
                    <a:pt x="7558" y="4095"/>
                    <a:pt x="7554" y="4171"/>
                    <a:pt x="7632" y="4211"/>
                  </a:cubicBezTo>
                  <a:cubicBezTo>
                    <a:pt x="7696" y="4244"/>
                    <a:pt x="7785" y="4275"/>
                    <a:pt x="7823" y="4199"/>
                  </a:cubicBezTo>
                  <a:cubicBezTo>
                    <a:pt x="8021" y="3799"/>
                    <a:pt x="8208" y="3393"/>
                    <a:pt x="8372" y="3046"/>
                  </a:cubicBezTo>
                  <a:close/>
                  <a:moveTo>
                    <a:pt x="4697" y="5217"/>
                  </a:moveTo>
                  <a:cubicBezTo>
                    <a:pt x="4663" y="5177"/>
                    <a:pt x="4626" y="5114"/>
                    <a:pt x="4571" y="5075"/>
                  </a:cubicBezTo>
                  <a:cubicBezTo>
                    <a:pt x="4263" y="4859"/>
                    <a:pt x="3948" y="4652"/>
                    <a:pt x="3641" y="4435"/>
                  </a:cubicBezTo>
                  <a:cubicBezTo>
                    <a:pt x="3450" y="4300"/>
                    <a:pt x="3398" y="4455"/>
                    <a:pt x="3318" y="4571"/>
                  </a:cubicBezTo>
                  <a:cubicBezTo>
                    <a:pt x="3224" y="4708"/>
                    <a:pt x="3257" y="4798"/>
                    <a:pt x="3404" y="4867"/>
                  </a:cubicBezTo>
                  <a:cubicBezTo>
                    <a:pt x="3746" y="5026"/>
                    <a:pt x="4086" y="5187"/>
                    <a:pt x="4423" y="5354"/>
                  </a:cubicBezTo>
                  <a:cubicBezTo>
                    <a:pt x="4564" y="5424"/>
                    <a:pt x="4660" y="5422"/>
                    <a:pt x="4697" y="5217"/>
                  </a:cubicBezTo>
                  <a:close/>
                  <a:moveTo>
                    <a:pt x="6523" y="6326"/>
                  </a:moveTo>
                  <a:cubicBezTo>
                    <a:pt x="6524" y="6340"/>
                    <a:pt x="6524" y="6354"/>
                    <a:pt x="6524" y="6369"/>
                  </a:cubicBezTo>
                  <a:cubicBezTo>
                    <a:pt x="7277" y="6369"/>
                    <a:pt x="8030" y="6369"/>
                    <a:pt x="8784" y="6369"/>
                  </a:cubicBezTo>
                  <a:cubicBezTo>
                    <a:pt x="8783" y="6354"/>
                    <a:pt x="8783" y="6340"/>
                    <a:pt x="8783" y="6326"/>
                  </a:cubicBezTo>
                  <a:cubicBezTo>
                    <a:pt x="8030" y="6326"/>
                    <a:pt x="7276" y="6326"/>
                    <a:pt x="6523" y="632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54" name="TextBox 53">
              <a:extLst>
                <a:ext uri="{FF2B5EF4-FFF2-40B4-BE49-F238E27FC236}">
                  <a16:creationId xmlns:a16="http://schemas.microsoft.com/office/drawing/2014/main" id="{0F79AC4B-C629-45E2-8754-D5AEE1BF0ED9}"/>
                </a:ext>
              </a:extLst>
            </p:cNvPr>
            <p:cNvSpPr txBox="1"/>
            <p:nvPr/>
          </p:nvSpPr>
          <p:spPr>
            <a:xfrm>
              <a:off x="6199188" y="2703513"/>
              <a:ext cx="2443162" cy="1323975"/>
            </a:xfrm>
            <a:prstGeom prst="rect">
              <a:avLst/>
            </a:prstGeom>
            <a:noFill/>
          </p:spPr>
          <p:txBody>
            <a:bodyPr>
              <a:spAutoFit/>
            </a:bodyPr>
            <a:lstStyle/>
            <a:p>
              <a:pPr marL="285750" indent="-285750">
                <a:buFont typeface="Courier New" panose="02070309020205020404" pitchFamily="49" charset="0"/>
                <a:buChar char="o"/>
                <a:defRPr/>
              </a:pPr>
              <a:r>
                <a:rPr lang="en-US" sz="2000" dirty="0">
                  <a:latin typeface="+mn-lt"/>
                </a:rPr>
                <a:t>Vision</a:t>
              </a:r>
            </a:p>
            <a:p>
              <a:pPr marL="285750" indent="-285750">
                <a:buFont typeface="Courier New" panose="02070309020205020404" pitchFamily="49" charset="0"/>
                <a:buChar char="o"/>
                <a:defRPr/>
              </a:pPr>
              <a:r>
                <a:rPr lang="en-US" sz="2000" dirty="0">
                  <a:latin typeface="+mn-lt"/>
                </a:rPr>
                <a:t>Mission</a:t>
              </a:r>
            </a:p>
            <a:p>
              <a:pPr marL="285750" indent="-285750">
                <a:buFont typeface="Courier New" panose="02070309020205020404" pitchFamily="49" charset="0"/>
                <a:buChar char="o"/>
                <a:defRPr/>
              </a:pPr>
              <a:r>
                <a:rPr lang="en-US" sz="2000" dirty="0">
                  <a:latin typeface="+mn-lt"/>
                </a:rPr>
                <a:t>Core Values</a:t>
              </a:r>
            </a:p>
            <a:p>
              <a:pPr>
                <a:defRPr/>
              </a:pPr>
              <a:endParaRPr lang="en-IN" sz="2000" dirty="0">
                <a:latin typeface="+mn-lt"/>
              </a:endParaRPr>
            </a:p>
          </p:txBody>
        </p:sp>
        <p:grpSp>
          <p:nvGrpSpPr>
            <p:cNvPr id="55" name="Group 7">
              <a:extLst>
                <a:ext uri="{FF2B5EF4-FFF2-40B4-BE49-F238E27FC236}">
                  <a16:creationId xmlns:a16="http://schemas.microsoft.com/office/drawing/2014/main" id="{4EFB0795-40E9-4EA0-9579-B64815D92360}"/>
                </a:ext>
              </a:extLst>
            </p:cNvPr>
            <p:cNvGrpSpPr>
              <a:grpSpLocks/>
            </p:cNvGrpSpPr>
            <p:nvPr/>
          </p:nvGrpSpPr>
          <p:grpSpPr bwMode="auto">
            <a:xfrm>
              <a:off x="358775" y="647700"/>
              <a:ext cx="8426450" cy="5614988"/>
              <a:chOff x="358775" y="647700"/>
              <a:chExt cx="8426450" cy="5614988"/>
            </a:xfrm>
          </p:grpSpPr>
          <p:sp>
            <p:nvSpPr>
              <p:cNvPr id="56" name="Rectangle: Rounded Corners 55">
                <a:extLst>
                  <a:ext uri="{FF2B5EF4-FFF2-40B4-BE49-F238E27FC236}">
                    <a16:creationId xmlns:a16="http://schemas.microsoft.com/office/drawing/2014/main" id="{C6EA4ECF-422D-4C81-AEF5-3FE3A6A3337E}"/>
                  </a:ext>
                </a:extLst>
              </p:cNvPr>
              <p:cNvSpPr/>
              <p:nvPr/>
            </p:nvSpPr>
            <p:spPr bwMode="auto">
              <a:xfrm>
                <a:off x="358775" y="647700"/>
                <a:ext cx="8426450" cy="5614988"/>
              </a:xfrm>
              <a:prstGeom prst="roundRect">
                <a:avLst>
                  <a:gd name="adj" fmla="val 3889"/>
                </a:avLst>
              </a:prstGeom>
              <a:noFill/>
              <a:ln>
                <a:solidFill>
                  <a:srgbClr val="CE112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dirty="0"/>
              </a:p>
            </p:txBody>
          </p:sp>
          <p:pic>
            <p:nvPicPr>
              <p:cNvPr id="57" name="Picture 4">
                <a:extLst>
                  <a:ext uri="{FF2B5EF4-FFF2-40B4-BE49-F238E27FC236}">
                    <a16:creationId xmlns:a16="http://schemas.microsoft.com/office/drawing/2014/main" id="{C5D8CFA2-DDBC-4608-B60C-7B598FB85A52}"/>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7459663" y="4970463"/>
                <a:ext cx="1182687"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8" name="Group 57">
                <a:extLst>
                  <a:ext uri="{FF2B5EF4-FFF2-40B4-BE49-F238E27FC236}">
                    <a16:creationId xmlns:a16="http://schemas.microsoft.com/office/drawing/2014/main" id="{1FD3D2C6-5C2A-49AB-BB42-6DC8CB11FD73}"/>
                  </a:ext>
                </a:extLst>
              </p:cNvPr>
              <p:cNvGrpSpPr/>
              <p:nvPr/>
            </p:nvGrpSpPr>
            <p:grpSpPr bwMode="auto">
              <a:xfrm>
                <a:off x="2158826" y="3130103"/>
                <a:ext cx="658759" cy="1137495"/>
                <a:chOff x="3376426" y="3429000"/>
                <a:chExt cx="783865" cy="1353519"/>
              </a:xfrm>
              <a:solidFill>
                <a:schemeClr val="bg1"/>
              </a:solidFill>
            </p:grpSpPr>
            <p:sp>
              <p:nvSpPr>
                <p:cNvPr id="97" name="Freeform 5">
                  <a:extLst>
                    <a:ext uri="{FF2B5EF4-FFF2-40B4-BE49-F238E27FC236}">
                      <a16:creationId xmlns:a16="http://schemas.microsoft.com/office/drawing/2014/main" id="{B638B165-0B9B-4E12-A471-FEE813F6F6B3}"/>
                    </a:ext>
                  </a:extLst>
                </p:cNvPr>
                <p:cNvSpPr>
                  <a:spLocks/>
                </p:cNvSpPr>
                <p:nvPr/>
              </p:nvSpPr>
              <p:spPr bwMode="auto">
                <a:xfrm>
                  <a:off x="3376426" y="3429000"/>
                  <a:ext cx="783865" cy="648991"/>
                </a:xfrm>
                <a:custGeom>
                  <a:avLst/>
                  <a:gdLst>
                    <a:gd name="T0" fmla="*/ 830 w 1754"/>
                    <a:gd name="T1" fmla="*/ 1449 h 1451"/>
                    <a:gd name="T2" fmla="*/ 877 w 1754"/>
                    <a:gd name="T3" fmla="*/ 1059 h 1451"/>
                    <a:gd name="T4" fmla="*/ 719 w 1754"/>
                    <a:gd name="T5" fmla="*/ 1047 h 1451"/>
                    <a:gd name="T6" fmla="*/ 179 w 1754"/>
                    <a:gd name="T7" fmla="*/ 822 h 1451"/>
                    <a:gd name="T8" fmla="*/ 167 w 1754"/>
                    <a:gd name="T9" fmla="*/ 275 h 1451"/>
                    <a:gd name="T10" fmla="*/ 576 w 1754"/>
                    <a:gd name="T11" fmla="*/ 65 h 1451"/>
                    <a:gd name="T12" fmla="*/ 1412 w 1754"/>
                    <a:gd name="T13" fmla="*/ 150 h 1451"/>
                    <a:gd name="T14" fmla="*/ 1624 w 1754"/>
                    <a:gd name="T15" fmla="*/ 316 h 1451"/>
                    <a:gd name="T16" fmla="*/ 1574 w 1754"/>
                    <a:gd name="T17" fmla="*/ 824 h 1451"/>
                    <a:gd name="T18" fmla="*/ 1131 w 1754"/>
                    <a:gd name="T19" fmla="*/ 1033 h 1451"/>
                    <a:gd name="T20" fmla="*/ 1082 w 1754"/>
                    <a:gd name="T21" fmla="*/ 1066 h 1451"/>
                    <a:gd name="T22" fmla="*/ 839 w 1754"/>
                    <a:gd name="T23" fmla="*/ 1451 h 1451"/>
                    <a:gd name="T24" fmla="*/ 830 w 1754"/>
                    <a:gd name="T25" fmla="*/ 1449 h 1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54" h="1451">
                      <a:moveTo>
                        <a:pt x="830" y="1449"/>
                      </a:moveTo>
                      <a:cubicBezTo>
                        <a:pt x="845" y="1320"/>
                        <a:pt x="861" y="1191"/>
                        <a:pt x="877" y="1059"/>
                      </a:cubicBezTo>
                      <a:cubicBezTo>
                        <a:pt x="822" y="1055"/>
                        <a:pt x="770" y="1054"/>
                        <a:pt x="719" y="1047"/>
                      </a:cubicBezTo>
                      <a:cubicBezTo>
                        <a:pt x="519" y="1021"/>
                        <a:pt x="332" y="963"/>
                        <a:pt x="179" y="822"/>
                      </a:cubicBezTo>
                      <a:cubicBezTo>
                        <a:pt x="5" y="662"/>
                        <a:pt x="0" y="443"/>
                        <a:pt x="167" y="275"/>
                      </a:cubicBezTo>
                      <a:cubicBezTo>
                        <a:pt x="280" y="162"/>
                        <a:pt x="422" y="99"/>
                        <a:pt x="576" y="65"/>
                      </a:cubicBezTo>
                      <a:cubicBezTo>
                        <a:pt x="864" y="0"/>
                        <a:pt x="1144" y="18"/>
                        <a:pt x="1412" y="150"/>
                      </a:cubicBezTo>
                      <a:cubicBezTo>
                        <a:pt x="1494" y="190"/>
                        <a:pt x="1567" y="244"/>
                        <a:pt x="1624" y="316"/>
                      </a:cubicBezTo>
                      <a:cubicBezTo>
                        <a:pt x="1754" y="480"/>
                        <a:pt x="1733" y="678"/>
                        <a:pt x="1574" y="824"/>
                      </a:cubicBezTo>
                      <a:cubicBezTo>
                        <a:pt x="1448" y="939"/>
                        <a:pt x="1295" y="997"/>
                        <a:pt x="1131" y="1033"/>
                      </a:cubicBezTo>
                      <a:cubicBezTo>
                        <a:pt x="1113" y="1037"/>
                        <a:pt x="1092" y="1050"/>
                        <a:pt x="1082" y="1066"/>
                      </a:cubicBezTo>
                      <a:cubicBezTo>
                        <a:pt x="999" y="1193"/>
                        <a:pt x="919" y="1322"/>
                        <a:pt x="839" y="1451"/>
                      </a:cubicBezTo>
                      <a:cubicBezTo>
                        <a:pt x="836" y="1450"/>
                        <a:pt x="833" y="1449"/>
                        <a:pt x="830" y="1449"/>
                      </a:cubicBezTo>
                      <a:close/>
                    </a:path>
                  </a:pathLst>
                </a:custGeom>
                <a:grpFill/>
                <a:ln>
                  <a:noFill/>
                </a:ln>
              </p:spPr>
              <p:txBody>
                <a:bodyPr/>
                <a:lstStyle/>
                <a:p>
                  <a:pPr>
                    <a:defRPr/>
                  </a:pPr>
                  <a:endParaRPr lang="en-GB" dirty="0"/>
                </a:p>
              </p:txBody>
            </p:sp>
            <p:sp>
              <p:nvSpPr>
                <p:cNvPr id="98" name="Freeform 6">
                  <a:extLst>
                    <a:ext uri="{FF2B5EF4-FFF2-40B4-BE49-F238E27FC236}">
                      <a16:creationId xmlns:a16="http://schemas.microsoft.com/office/drawing/2014/main" id="{E2921CAA-0786-4C52-BF92-DAA3636A4CE7}"/>
                    </a:ext>
                  </a:extLst>
                </p:cNvPr>
                <p:cNvSpPr>
                  <a:spLocks/>
                </p:cNvSpPr>
                <p:nvPr/>
              </p:nvSpPr>
              <p:spPr bwMode="auto">
                <a:xfrm>
                  <a:off x="3424029" y="4382652"/>
                  <a:ext cx="422081" cy="399867"/>
                </a:xfrm>
                <a:custGeom>
                  <a:avLst/>
                  <a:gdLst>
                    <a:gd name="T0" fmla="*/ 941 w 942"/>
                    <a:gd name="T1" fmla="*/ 895 h 895"/>
                    <a:gd name="T2" fmla="*/ 6 w 942"/>
                    <a:gd name="T3" fmla="*/ 895 h 895"/>
                    <a:gd name="T4" fmla="*/ 6 w 942"/>
                    <a:gd name="T5" fmla="*/ 854 h 895"/>
                    <a:gd name="T6" fmla="*/ 5 w 942"/>
                    <a:gd name="T7" fmla="*/ 417 h 895"/>
                    <a:gd name="T8" fmla="*/ 413 w 942"/>
                    <a:gd name="T9" fmla="*/ 9 h 895"/>
                    <a:gd name="T10" fmla="*/ 612 w 942"/>
                    <a:gd name="T11" fmla="*/ 16 h 895"/>
                    <a:gd name="T12" fmla="*/ 933 w 942"/>
                    <a:gd name="T13" fmla="*/ 349 h 895"/>
                    <a:gd name="T14" fmla="*/ 940 w 942"/>
                    <a:gd name="T15" fmla="*/ 680 h 895"/>
                    <a:gd name="T16" fmla="*/ 941 w 942"/>
                    <a:gd name="T17" fmla="*/ 895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2" h="895">
                      <a:moveTo>
                        <a:pt x="941" y="895"/>
                      </a:moveTo>
                      <a:cubicBezTo>
                        <a:pt x="628" y="895"/>
                        <a:pt x="319" y="895"/>
                        <a:pt x="6" y="895"/>
                      </a:cubicBezTo>
                      <a:cubicBezTo>
                        <a:pt x="6" y="881"/>
                        <a:pt x="6" y="868"/>
                        <a:pt x="6" y="854"/>
                      </a:cubicBezTo>
                      <a:cubicBezTo>
                        <a:pt x="6" y="709"/>
                        <a:pt x="8" y="563"/>
                        <a:pt x="5" y="417"/>
                      </a:cubicBezTo>
                      <a:cubicBezTo>
                        <a:pt x="0" y="207"/>
                        <a:pt x="166" y="0"/>
                        <a:pt x="413" y="9"/>
                      </a:cubicBezTo>
                      <a:cubicBezTo>
                        <a:pt x="479" y="11"/>
                        <a:pt x="547" y="7"/>
                        <a:pt x="612" y="16"/>
                      </a:cubicBezTo>
                      <a:cubicBezTo>
                        <a:pt x="778" y="39"/>
                        <a:pt x="918" y="182"/>
                        <a:pt x="933" y="349"/>
                      </a:cubicBezTo>
                      <a:cubicBezTo>
                        <a:pt x="942" y="458"/>
                        <a:pt x="939" y="569"/>
                        <a:pt x="940" y="680"/>
                      </a:cubicBezTo>
                      <a:cubicBezTo>
                        <a:pt x="941" y="750"/>
                        <a:pt x="941" y="820"/>
                        <a:pt x="941" y="895"/>
                      </a:cubicBezTo>
                      <a:close/>
                    </a:path>
                  </a:pathLst>
                </a:custGeom>
                <a:grpFill/>
                <a:ln>
                  <a:noFill/>
                </a:ln>
              </p:spPr>
              <p:txBody>
                <a:bodyPr/>
                <a:lstStyle/>
                <a:p>
                  <a:pPr>
                    <a:defRPr/>
                  </a:pPr>
                  <a:endParaRPr lang="en-GB" dirty="0"/>
                </a:p>
              </p:txBody>
            </p:sp>
            <p:sp>
              <p:nvSpPr>
                <p:cNvPr id="99" name="Freeform 7">
                  <a:extLst>
                    <a:ext uri="{FF2B5EF4-FFF2-40B4-BE49-F238E27FC236}">
                      <a16:creationId xmlns:a16="http://schemas.microsoft.com/office/drawing/2014/main" id="{0C8515EA-5205-4FD5-A4A5-42F3543D22B2}"/>
                    </a:ext>
                  </a:extLst>
                </p:cNvPr>
                <p:cNvSpPr>
                  <a:spLocks/>
                </p:cNvSpPr>
                <p:nvPr/>
              </p:nvSpPr>
              <p:spPr bwMode="auto">
                <a:xfrm>
                  <a:off x="3485913" y="4074817"/>
                  <a:ext cx="301487" cy="298314"/>
                </a:xfrm>
                <a:custGeom>
                  <a:avLst/>
                  <a:gdLst>
                    <a:gd name="T0" fmla="*/ 336 w 675"/>
                    <a:gd name="T1" fmla="*/ 0 h 666"/>
                    <a:gd name="T2" fmla="*/ 674 w 675"/>
                    <a:gd name="T3" fmla="*/ 332 h 666"/>
                    <a:gd name="T4" fmla="*/ 330 w 675"/>
                    <a:gd name="T5" fmla="*/ 665 h 666"/>
                    <a:gd name="T6" fmla="*/ 1 w 675"/>
                    <a:gd name="T7" fmla="*/ 333 h 666"/>
                    <a:gd name="T8" fmla="*/ 336 w 675"/>
                    <a:gd name="T9" fmla="*/ 0 h 666"/>
                  </a:gdLst>
                  <a:ahLst/>
                  <a:cxnLst>
                    <a:cxn ang="0">
                      <a:pos x="T0" y="T1"/>
                    </a:cxn>
                    <a:cxn ang="0">
                      <a:pos x="T2" y="T3"/>
                    </a:cxn>
                    <a:cxn ang="0">
                      <a:pos x="T4" y="T5"/>
                    </a:cxn>
                    <a:cxn ang="0">
                      <a:pos x="T6" y="T7"/>
                    </a:cxn>
                    <a:cxn ang="0">
                      <a:pos x="T8" y="T9"/>
                    </a:cxn>
                  </a:cxnLst>
                  <a:rect l="0" t="0" r="r" b="b"/>
                  <a:pathLst>
                    <a:path w="675" h="666">
                      <a:moveTo>
                        <a:pt x="336" y="0"/>
                      </a:moveTo>
                      <a:cubicBezTo>
                        <a:pt x="523" y="0"/>
                        <a:pt x="674" y="149"/>
                        <a:pt x="674" y="332"/>
                      </a:cubicBezTo>
                      <a:cubicBezTo>
                        <a:pt x="675" y="518"/>
                        <a:pt x="522" y="666"/>
                        <a:pt x="330" y="665"/>
                      </a:cubicBezTo>
                      <a:cubicBezTo>
                        <a:pt x="150" y="665"/>
                        <a:pt x="2" y="516"/>
                        <a:pt x="1" y="333"/>
                      </a:cubicBezTo>
                      <a:cubicBezTo>
                        <a:pt x="0" y="149"/>
                        <a:pt x="150" y="0"/>
                        <a:pt x="336" y="0"/>
                      </a:cubicBezTo>
                      <a:close/>
                    </a:path>
                  </a:pathLst>
                </a:custGeom>
                <a:grpFill/>
                <a:ln>
                  <a:noFill/>
                </a:ln>
              </p:spPr>
              <p:txBody>
                <a:bodyPr/>
                <a:lstStyle/>
                <a:p>
                  <a:pPr>
                    <a:defRPr/>
                  </a:pPr>
                  <a:endParaRPr lang="en-GB" dirty="0"/>
                </a:p>
              </p:txBody>
            </p:sp>
          </p:grpSp>
          <p:sp>
            <p:nvSpPr>
              <p:cNvPr id="59" name="AutoShape 3">
                <a:extLst>
                  <a:ext uri="{FF2B5EF4-FFF2-40B4-BE49-F238E27FC236}">
                    <a16:creationId xmlns:a16="http://schemas.microsoft.com/office/drawing/2014/main" id="{53A6A0C9-94AE-4E16-9685-B3E35A2FE009}"/>
                  </a:ext>
                </a:extLst>
              </p:cNvPr>
              <p:cNvSpPr>
                <a:spLocks noChangeAspect="1" noChangeArrowheads="1" noTextEdit="1"/>
              </p:cNvSpPr>
              <p:nvPr/>
            </p:nvSpPr>
            <p:spPr bwMode="auto">
              <a:xfrm>
                <a:off x="2159000" y="3130550"/>
                <a:ext cx="625475"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IN"/>
              </a:p>
            </p:txBody>
          </p:sp>
          <p:sp>
            <p:nvSpPr>
              <p:cNvPr id="60" name="Freeform 5">
                <a:extLst>
                  <a:ext uri="{FF2B5EF4-FFF2-40B4-BE49-F238E27FC236}">
                    <a16:creationId xmlns:a16="http://schemas.microsoft.com/office/drawing/2014/main" id="{0B54B626-D9F7-4DF9-8C35-26EBA0B4796F}"/>
                  </a:ext>
                </a:extLst>
              </p:cNvPr>
              <p:cNvSpPr>
                <a:spLocks/>
              </p:cNvSpPr>
              <p:nvPr/>
            </p:nvSpPr>
            <p:spPr bwMode="auto">
              <a:xfrm>
                <a:off x="2143125" y="3119438"/>
                <a:ext cx="658813" cy="546100"/>
              </a:xfrm>
              <a:custGeom>
                <a:avLst/>
                <a:gdLst>
                  <a:gd name="T0" fmla="*/ 0 w 1754"/>
                  <a:gd name="T1" fmla="*/ 0 h 1451"/>
                  <a:gd name="T2" fmla="*/ 0 w 1754"/>
                  <a:gd name="T3" fmla="*/ 0 h 1451"/>
                  <a:gd name="T4" fmla="*/ 0 w 1754"/>
                  <a:gd name="T5" fmla="*/ 0 h 1451"/>
                  <a:gd name="T6" fmla="*/ 0 w 1754"/>
                  <a:gd name="T7" fmla="*/ 0 h 1451"/>
                  <a:gd name="T8" fmla="*/ 0 w 1754"/>
                  <a:gd name="T9" fmla="*/ 0 h 1451"/>
                  <a:gd name="T10" fmla="*/ 0 w 1754"/>
                  <a:gd name="T11" fmla="*/ 0 h 1451"/>
                  <a:gd name="T12" fmla="*/ 0 w 1754"/>
                  <a:gd name="T13" fmla="*/ 0 h 1451"/>
                  <a:gd name="T14" fmla="*/ 0 w 1754"/>
                  <a:gd name="T15" fmla="*/ 0 h 1451"/>
                  <a:gd name="T16" fmla="*/ 0 w 1754"/>
                  <a:gd name="T17" fmla="*/ 0 h 1451"/>
                  <a:gd name="T18" fmla="*/ 0 w 1754"/>
                  <a:gd name="T19" fmla="*/ 0 h 1451"/>
                  <a:gd name="T20" fmla="*/ 0 w 1754"/>
                  <a:gd name="T21" fmla="*/ 0 h 1451"/>
                  <a:gd name="T22" fmla="*/ 0 w 1754"/>
                  <a:gd name="T23" fmla="*/ 0 h 1451"/>
                  <a:gd name="T24" fmla="*/ 0 w 1754"/>
                  <a:gd name="T25" fmla="*/ 0 h 145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54" h="1451">
                    <a:moveTo>
                      <a:pt x="830" y="1449"/>
                    </a:moveTo>
                    <a:cubicBezTo>
                      <a:pt x="845" y="1320"/>
                      <a:pt x="861" y="1191"/>
                      <a:pt x="877" y="1059"/>
                    </a:cubicBezTo>
                    <a:cubicBezTo>
                      <a:pt x="822" y="1055"/>
                      <a:pt x="770" y="1054"/>
                      <a:pt x="719" y="1047"/>
                    </a:cubicBezTo>
                    <a:cubicBezTo>
                      <a:pt x="519" y="1021"/>
                      <a:pt x="332" y="963"/>
                      <a:pt x="179" y="822"/>
                    </a:cubicBezTo>
                    <a:cubicBezTo>
                      <a:pt x="5" y="662"/>
                      <a:pt x="0" y="443"/>
                      <a:pt x="167" y="275"/>
                    </a:cubicBezTo>
                    <a:cubicBezTo>
                      <a:pt x="280" y="162"/>
                      <a:pt x="422" y="99"/>
                      <a:pt x="576" y="65"/>
                    </a:cubicBezTo>
                    <a:cubicBezTo>
                      <a:pt x="864" y="0"/>
                      <a:pt x="1144" y="18"/>
                      <a:pt x="1412" y="150"/>
                    </a:cubicBezTo>
                    <a:cubicBezTo>
                      <a:pt x="1494" y="190"/>
                      <a:pt x="1567" y="244"/>
                      <a:pt x="1624" y="316"/>
                    </a:cubicBezTo>
                    <a:cubicBezTo>
                      <a:pt x="1754" y="480"/>
                      <a:pt x="1733" y="678"/>
                      <a:pt x="1574" y="824"/>
                    </a:cubicBezTo>
                    <a:cubicBezTo>
                      <a:pt x="1448" y="939"/>
                      <a:pt x="1295" y="997"/>
                      <a:pt x="1131" y="1033"/>
                    </a:cubicBezTo>
                    <a:cubicBezTo>
                      <a:pt x="1113" y="1037"/>
                      <a:pt x="1092" y="1050"/>
                      <a:pt x="1082" y="1066"/>
                    </a:cubicBezTo>
                    <a:cubicBezTo>
                      <a:pt x="999" y="1193"/>
                      <a:pt x="919" y="1322"/>
                      <a:pt x="839" y="1451"/>
                    </a:cubicBezTo>
                    <a:cubicBezTo>
                      <a:pt x="836" y="1450"/>
                      <a:pt x="833" y="1449"/>
                      <a:pt x="830" y="1449"/>
                    </a:cubicBezTo>
                    <a:close/>
                  </a:path>
                </a:pathLst>
              </a:custGeom>
              <a:solidFill>
                <a:srgbClr val="900C1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61" name="Freeform 6">
                <a:extLst>
                  <a:ext uri="{FF2B5EF4-FFF2-40B4-BE49-F238E27FC236}">
                    <a16:creationId xmlns:a16="http://schemas.microsoft.com/office/drawing/2014/main" id="{50030D62-A87D-40A5-8BED-4A6534E8C3FA}"/>
                  </a:ext>
                </a:extLst>
              </p:cNvPr>
              <p:cNvSpPr>
                <a:spLocks/>
              </p:cNvSpPr>
              <p:nvPr/>
            </p:nvSpPr>
            <p:spPr bwMode="auto">
              <a:xfrm>
                <a:off x="2182813" y="3921125"/>
                <a:ext cx="354012" cy="336550"/>
              </a:xfrm>
              <a:custGeom>
                <a:avLst/>
                <a:gdLst>
                  <a:gd name="T0" fmla="*/ 0 w 942"/>
                  <a:gd name="T1" fmla="*/ 0 h 895"/>
                  <a:gd name="T2" fmla="*/ 0 w 942"/>
                  <a:gd name="T3" fmla="*/ 0 h 895"/>
                  <a:gd name="T4" fmla="*/ 0 w 942"/>
                  <a:gd name="T5" fmla="*/ 0 h 895"/>
                  <a:gd name="T6" fmla="*/ 0 w 942"/>
                  <a:gd name="T7" fmla="*/ 0 h 895"/>
                  <a:gd name="T8" fmla="*/ 0 w 942"/>
                  <a:gd name="T9" fmla="*/ 0 h 895"/>
                  <a:gd name="T10" fmla="*/ 0 w 942"/>
                  <a:gd name="T11" fmla="*/ 0 h 895"/>
                  <a:gd name="T12" fmla="*/ 0 w 942"/>
                  <a:gd name="T13" fmla="*/ 0 h 895"/>
                  <a:gd name="T14" fmla="*/ 0 w 942"/>
                  <a:gd name="T15" fmla="*/ 0 h 895"/>
                  <a:gd name="T16" fmla="*/ 0 w 942"/>
                  <a:gd name="T17" fmla="*/ 0 h 8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42" h="895">
                    <a:moveTo>
                      <a:pt x="941" y="895"/>
                    </a:moveTo>
                    <a:cubicBezTo>
                      <a:pt x="628" y="895"/>
                      <a:pt x="319" y="895"/>
                      <a:pt x="6" y="895"/>
                    </a:cubicBezTo>
                    <a:cubicBezTo>
                      <a:pt x="6" y="881"/>
                      <a:pt x="6" y="868"/>
                      <a:pt x="6" y="854"/>
                    </a:cubicBezTo>
                    <a:cubicBezTo>
                      <a:pt x="6" y="709"/>
                      <a:pt x="8" y="563"/>
                      <a:pt x="5" y="417"/>
                    </a:cubicBezTo>
                    <a:cubicBezTo>
                      <a:pt x="0" y="207"/>
                      <a:pt x="166" y="0"/>
                      <a:pt x="413" y="9"/>
                    </a:cubicBezTo>
                    <a:cubicBezTo>
                      <a:pt x="479" y="11"/>
                      <a:pt x="547" y="7"/>
                      <a:pt x="612" y="16"/>
                    </a:cubicBezTo>
                    <a:cubicBezTo>
                      <a:pt x="778" y="39"/>
                      <a:pt x="918" y="182"/>
                      <a:pt x="933" y="349"/>
                    </a:cubicBezTo>
                    <a:cubicBezTo>
                      <a:pt x="942" y="458"/>
                      <a:pt x="939" y="569"/>
                      <a:pt x="940" y="680"/>
                    </a:cubicBezTo>
                    <a:cubicBezTo>
                      <a:pt x="941" y="750"/>
                      <a:pt x="941" y="820"/>
                      <a:pt x="941" y="895"/>
                    </a:cubicBezTo>
                    <a:close/>
                  </a:path>
                </a:pathLst>
              </a:custGeom>
              <a:solidFill>
                <a:srgbClr val="900C1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62" name="Freeform 7">
                <a:extLst>
                  <a:ext uri="{FF2B5EF4-FFF2-40B4-BE49-F238E27FC236}">
                    <a16:creationId xmlns:a16="http://schemas.microsoft.com/office/drawing/2014/main" id="{E268F091-03C5-4E0E-92BC-4C31B73B3A34}"/>
                  </a:ext>
                </a:extLst>
              </p:cNvPr>
              <p:cNvSpPr>
                <a:spLocks/>
              </p:cNvSpPr>
              <p:nvPr/>
            </p:nvSpPr>
            <p:spPr bwMode="auto">
              <a:xfrm>
                <a:off x="2235200" y="3662363"/>
                <a:ext cx="252413" cy="250825"/>
              </a:xfrm>
              <a:custGeom>
                <a:avLst/>
                <a:gdLst>
                  <a:gd name="T0" fmla="*/ 0 w 675"/>
                  <a:gd name="T1" fmla="*/ 0 h 666"/>
                  <a:gd name="T2" fmla="*/ 0 w 675"/>
                  <a:gd name="T3" fmla="*/ 0 h 666"/>
                  <a:gd name="T4" fmla="*/ 0 w 675"/>
                  <a:gd name="T5" fmla="*/ 0 h 666"/>
                  <a:gd name="T6" fmla="*/ 0 w 675"/>
                  <a:gd name="T7" fmla="*/ 0 h 666"/>
                  <a:gd name="T8" fmla="*/ 0 w 675"/>
                  <a:gd name="T9" fmla="*/ 0 h 6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5" h="666">
                    <a:moveTo>
                      <a:pt x="336" y="0"/>
                    </a:moveTo>
                    <a:cubicBezTo>
                      <a:pt x="523" y="0"/>
                      <a:pt x="674" y="149"/>
                      <a:pt x="674" y="332"/>
                    </a:cubicBezTo>
                    <a:cubicBezTo>
                      <a:pt x="675" y="518"/>
                      <a:pt x="522" y="666"/>
                      <a:pt x="330" y="665"/>
                    </a:cubicBezTo>
                    <a:cubicBezTo>
                      <a:pt x="150" y="665"/>
                      <a:pt x="2" y="516"/>
                      <a:pt x="1" y="333"/>
                    </a:cubicBezTo>
                    <a:cubicBezTo>
                      <a:pt x="0" y="149"/>
                      <a:pt x="150" y="0"/>
                      <a:pt x="336" y="0"/>
                    </a:cubicBezTo>
                    <a:close/>
                  </a:path>
                </a:pathLst>
              </a:custGeom>
              <a:solidFill>
                <a:srgbClr val="900C1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63" name="AutoShape 9">
                <a:extLst>
                  <a:ext uri="{FF2B5EF4-FFF2-40B4-BE49-F238E27FC236}">
                    <a16:creationId xmlns:a16="http://schemas.microsoft.com/office/drawing/2014/main" id="{471469E1-C88B-4B26-97B4-135A7250EFF1}"/>
                  </a:ext>
                </a:extLst>
              </p:cNvPr>
              <p:cNvSpPr>
                <a:spLocks noChangeAspect="1" noChangeArrowheads="1" noTextEdit="1"/>
              </p:cNvSpPr>
              <p:nvPr/>
            </p:nvSpPr>
            <p:spPr bwMode="auto">
              <a:xfrm>
                <a:off x="904875" y="788988"/>
                <a:ext cx="4956175" cy="533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IN"/>
              </a:p>
            </p:txBody>
          </p:sp>
          <p:sp>
            <p:nvSpPr>
              <p:cNvPr id="64" name="Freeform 11">
                <a:extLst>
                  <a:ext uri="{FF2B5EF4-FFF2-40B4-BE49-F238E27FC236}">
                    <a16:creationId xmlns:a16="http://schemas.microsoft.com/office/drawing/2014/main" id="{03D993D2-26A1-48FA-912E-851025AE9A69}"/>
                  </a:ext>
                </a:extLst>
              </p:cNvPr>
              <p:cNvSpPr>
                <a:spLocks/>
              </p:cNvSpPr>
              <p:nvPr/>
            </p:nvSpPr>
            <p:spPr bwMode="auto">
              <a:xfrm>
                <a:off x="2087563" y="5899150"/>
                <a:ext cx="17462" cy="50800"/>
              </a:xfrm>
              <a:custGeom>
                <a:avLst/>
                <a:gdLst>
                  <a:gd name="T0" fmla="*/ 2147483646 w 52"/>
                  <a:gd name="T1" fmla="*/ 2147483646 h 145"/>
                  <a:gd name="T2" fmla="*/ 0 w 52"/>
                  <a:gd name="T3" fmla="*/ 2147483646 h 145"/>
                  <a:gd name="T4" fmla="*/ 2147483646 w 52"/>
                  <a:gd name="T5" fmla="*/ 0 h 145"/>
                  <a:gd name="T6" fmla="*/ 2147483646 w 52"/>
                  <a:gd name="T7" fmla="*/ 2147483646 h 145"/>
                  <a:gd name="T8" fmla="*/ 2147483646 w 52"/>
                  <a:gd name="T9" fmla="*/ 2147483646 h 1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145">
                    <a:moveTo>
                      <a:pt x="8" y="145"/>
                    </a:moveTo>
                    <a:cubicBezTo>
                      <a:pt x="6" y="98"/>
                      <a:pt x="3" y="50"/>
                      <a:pt x="0" y="2"/>
                    </a:cubicBezTo>
                    <a:cubicBezTo>
                      <a:pt x="8" y="1"/>
                      <a:pt x="16" y="1"/>
                      <a:pt x="24" y="0"/>
                    </a:cubicBezTo>
                    <a:cubicBezTo>
                      <a:pt x="34" y="46"/>
                      <a:pt x="43" y="93"/>
                      <a:pt x="52" y="139"/>
                    </a:cubicBezTo>
                    <a:cubicBezTo>
                      <a:pt x="37" y="141"/>
                      <a:pt x="23" y="143"/>
                      <a:pt x="8" y="1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65" name="Freeform 12">
                <a:extLst>
                  <a:ext uri="{FF2B5EF4-FFF2-40B4-BE49-F238E27FC236}">
                    <a16:creationId xmlns:a16="http://schemas.microsoft.com/office/drawing/2014/main" id="{57047BFF-6BC0-4791-AEC5-94298606171C}"/>
                  </a:ext>
                </a:extLst>
              </p:cNvPr>
              <p:cNvSpPr>
                <a:spLocks/>
              </p:cNvSpPr>
              <p:nvPr/>
            </p:nvSpPr>
            <p:spPr bwMode="auto">
              <a:xfrm>
                <a:off x="2178050" y="6046788"/>
                <a:ext cx="25400" cy="33337"/>
              </a:xfrm>
              <a:custGeom>
                <a:avLst/>
                <a:gdLst>
                  <a:gd name="T0" fmla="*/ 0 w 70"/>
                  <a:gd name="T1" fmla="*/ 2147483646 h 95"/>
                  <a:gd name="T2" fmla="*/ 2147483646 w 70"/>
                  <a:gd name="T3" fmla="*/ 2147483646 h 95"/>
                  <a:gd name="T4" fmla="*/ 2147483646 w 70"/>
                  <a:gd name="T5" fmla="*/ 2147483646 h 95"/>
                  <a:gd name="T6" fmla="*/ 2147483646 w 70"/>
                  <a:gd name="T7" fmla="*/ 2147483646 h 95"/>
                  <a:gd name="T8" fmla="*/ 0 w 70"/>
                  <a:gd name="T9" fmla="*/ 2147483646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 h="95">
                    <a:moveTo>
                      <a:pt x="0" y="78"/>
                    </a:moveTo>
                    <a:cubicBezTo>
                      <a:pt x="13" y="52"/>
                      <a:pt x="25" y="26"/>
                      <a:pt x="39" y="2"/>
                    </a:cubicBezTo>
                    <a:cubicBezTo>
                      <a:pt x="40" y="0"/>
                      <a:pt x="70" y="13"/>
                      <a:pt x="70" y="13"/>
                    </a:cubicBezTo>
                    <a:cubicBezTo>
                      <a:pt x="61" y="41"/>
                      <a:pt x="50" y="68"/>
                      <a:pt x="40" y="95"/>
                    </a:cubicBezTo>
                    <a:cubicBezTo>
                      <a:pt x="26" y="89"/>
                      <a:pt x="13" y="84"/>
                      <a:pt x="0"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66" name="Freeform 14">
                <a:extLst>
                  <a:ext uri="{FF2B5EF4-FFF2-40B4-BE49-F238E27FC236}">
                    <a16:creationId xmlns:a16="http://schemas.microsoft.com/office/drawing/2014/main" id="{35D7C383-DFDE-483D-AA6D-DCAA60B612ED}"/>
                  </a:ext>
                </a:extLst>
              </p:cNvPr>
              <p:cNvSpPr>
                <a:spLocks/>
              </p:cNvSpPr>
              <p:nvPr/>
            </p:nvSpPr>
            <p:spPr bwMode="auto">
              <a:xfrm>
                <a:off x="2373313" y="2068513"/>
                <a:ext cx="1590675" cy="750887"/>
              </a:xfrm>
              <a:custGeom>
                <a:avLst/>
                <a:gdLst>
                  <a:gd name="T0" fmla="*/ 2147483646 w 4538"/>
                  <a:gd name="T1" fmla="*/ 0 h 2143"/>
                  <a:gd name="T2" fmla="*/ 2147483646 w 4538"/>
                  <a:gd name="T3" fmla="*/ 2147483646 h 2143"/>
                  <a:gd name="T4" fmla="*/ 2147483646 w 4538"/>
                  <a:gd name="T5" fmla="*/ 2147483646 h 2143"/>
                  <a:gd name="T6" fmla="*/ 2147483646 w 4538"/>
                  <a:gd name="T7" fmla="*/ 2147483646 h 2143"/>
                  <a:gd name="T8" fmla="*/ 0 w 4538"/>
                  <a:gd name="T9" fmla="*/ 2147483646 h 2143"/>
                  <a:gd name="T10" fmla="*/ 2147483646 w 4538"/>
                  <a:gd name="T11" fmla="*/ 2147483646 h 2143"/>
                  <a:gd name="T12" fmla="*/ 2147483646 w 4538"/>
                  <a:gd name="T13" fmla="*/ 2147483646 h 2143"/>
                  <a:gd name="T14" fmla="*/ 2147483646 w 4538"/>
                  <a:gd name="T15" fmla="*/ 2147483646 h 2143"/>
                  <a:gd name="T16" fmla="*/ 2147483646 w 4538"/>
                  <a:gd name="T17" fmla="*/ 2147483646 h 2143"/>
                  <a:gd name="T18" fmla="*/ 2147483646 w 4538"/>
                  <a:gd name="T19" fmla="*/ 0 h 21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538" h="2143">
                    <a:moveTo>
                      <a:pt x="2525" y="0"/>
                    </a:moveTo>
                    <a:cubicBezTo>
                      <a:pt x="3459" y="65"/>
                      <a:pt x="4024" y="605"/>
                      <a:pt x="4394" y="1421"/>
                    </a:cubicBezTo>
                    <a:cubicBezTo>
                      <a:pt x="4538" y="1739"/>
                      <a:pt x="4351" y="1746"/>
                      <a:pt x="4135" y="1759"/>
                    </a:cubicBezTo>
                    <a:cubicBezTo>
                      <a:pt x="3484" y="1694"/>
                      <a:pt x="2832" y="1697"/>
                      <a:pt x="2180" y="1764"/>
                    </a:cubicBezTo>
                    <a:cubicBezTo>
                      <a:pt x="1449" y="1737"/>
                      <a:pt x="757" y="1944"/>
                      <a:pt x="0" y="2143"/>
                    </a:cubicBezTo>
                    <a:cubicBezTo>
                      <a:pt x="32" y="1340"/>
                      <a:pt x="393" y="768"/>
                      <a:pt x="1007" y="328"/>
                    </a:cubicBezTo>
                    <a:cubicBezTo>
                      <a:pt x="1150" y="226"/>
                      <a:pt x="1352" y="200"/>
                      <a:pt x="1427" y="9"/>
                    </a:cubicBezTo>
                    <a:cubicBezTo>
                      <a:pt x="1491" y="19"/>
                      <a:pt x="1540" y="130"/>
                      <a:pt x="1620" y="39"/>
                    </a:cubicBezTo>
                    <a:cubicBezTo>
                      <a:pt x="1728" y="27"/>
                      <a:pt x="1835" y="15"/>
                      <a:pt x="1943" y="3"/>
                    </a:cubicBezTo>
                    <a:cubicBezTo>
                      <a:pt x="2137" y="2"/>
                      <a:pt x="2331" y="1"/>
                      <a:pt x="2525" y="0"/>
                    </a:cubicBezTo>
                    <a:close/>
                  </a:path>
                </a:pathLst>
              </a:custGeom>
              <a:solidFill>
                <a:srgbClr val="F1F5F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67" name="Freeform 15">
                <a:extLst>
                  <a:ext uri="{FF2B5EF4-FFF2-40B4-BE49-F238E27FC236}">
                    <a16:creationId xmlns:a16="http://schemas.microsoft.com/office/drawing/2014/main" id="{C4C5C208-981D-4C47-9237-65083BE30F85}"/>
                  </a:ext>
                </a:extLst>
              </p:cNvPr>
              <p:cNvSpPr>
                <a:spLocks/>
              </p:cNvSpPr>
              <p:nvPr/>
            </p:nvSpPr>
            <p:spPr bwMode="auto">
              <a:xfrm>
                <a:off x="3005138" y="1192213"/>
                <a:ext cx="333375" cy="876300"/>
              </a:xfrm>
              <a:custGeom>
                <a:avLst/>
                <a:gdLst>
                  <a:gd name="T0" fmla="*/ 2147483646 w 953"/>
                  <a:gd name="T1" fmla="*/ 2147483646 h 2497"/>
                  <a:gd name="T2" fmla="*/ 2147483646 w 953"/>
                  <a:gd name="T3" fmla="*/ 2147483646 h 2497"/>
                  <a:gd name="T4" fmla="*/ 2147483646 w 953"/>
                  <a:gd name="T5" fmla="*/ 2147483646 h 2497"/>
                  <a:gd name="T6" fmla="*/ 2147483646 w 953"/>
                  <a:gd name="T7" fmla="*/ 2147483646 h 2497"/>
                  <a:gd name="T8" fmla="*/ 2147483646 w 953"/>
                  <a:gd name="T9" fmla="*/ 2147483646 h 2497"/>
                  <a:gd name="T10" fmla="*/ 2147483646 w 953"/>
                  <a:gd name="T11" fmla="*/ 2147483646 h 24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53" h="2497">
                    <a:moveTo>
                      <a:pt x="723" y="2494"/>
                    </a:moveTo>
                    <a:cubicBezTo>
                      <a:pt x="529" y="2495"/>
                      <a:pt x="335" y="2496"/>
                      <a:pt x="141" y="2497"/>
                    </a:cubicBezTo>
                    <a:cubicBezTo>
                      <a:pt x="263" y="1808"/>
                      <a:pt x="72" y="1135"/>
                      <a:pt x="26" y="456"/>
                    </a:cubicBezTo>
                    <a:cubicBezTo>
                      <a:pt x="0" y="73"/>
                      <a:pt x="115" y="1"/>
                      <a:pt x="463" y="1"/>
                    </a:cubicBezTo>
                    <a:cubicBezTo>
                      <a:pt x="811" y="0"/>
                      <a:pt x="953" y="84"/>
                      <a:pt x="908" y="459"/>
                    </a:cubicBezTo>
                    <a:cubicBezTo>
                      <a:pt x="826" y="1135"/>
                      <a:pt x="783" y="1815"/>
                      <a:pt x="723" y="2494"/>
                    </a:cubicBezTo>
                    <a:close/>
                  </a:path>
                </a:pathLst>
              </a:custGeom>
              <a:solidFill>
                <a:srgbClr val="EBF1F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68" name="Freeform 16">
                <a:extLst>
                  <a:ext uri="{FF2B5EF4-FFF2-40B4-BE49-F238E27FC236}">
                    <a16:creationId xmlns:a16="http://schemas.microsoft.com/office/drawing/2014/main" id="{75FCCC8C-23CC-4774-B0D0-2DF0900A7800}"/>
                  </a:ext>
                </a:extLst>
              </p:cNvPr>
              <p:cNvSpPr>
                <a:spLocks/>
              </p:cNvSpPr>
              <p:nvPr/>
            </p:nvSpPr>
            <p:spPr bwMode="auto">
              <a:xfrm>
                <a:off x="1970088" y="1490663"/>
                <a:ext cx="704850" cy="749300"/>
              </a:xfrm>
              <a:custGeom>
                <a:avLst/>
                <a:gdLst>
                  <a:gd name="T0" fmla="*/ 2147483646 w 2011"/>
                  <a:gd name="T1" fmla="*/ 0 h 2136"/>
                  <a:gd name="T2" fmla="*/ 2147483646 w 2011"/>
                  <a:gd name="T3" fmla="*/ 2147483646 h 2136"/>
                  <a:gd name="T4" fmla="*/ 2147483646 w 2011"/>
                  <a:gd name="T5" fmla="*/ 2147483646 h 2136"/>
                  <a:gd name="T6" fmla="*/ 2147483646 w 2011"/>
                  <a:gd name="T7" fmla="*/ 2147483646 h 2136"/>
                  <a:gd name="T8" fmla="*/ 2147483646 w 2011"/>
                  <a:gd name="T9" fmla="*/ 2147483646 h 2136"/>
                  <a:gd name="T10" fmla="*/ 2147483646 w 2011"/>
                  <a:gd name="T11" fmla="*/ 2147483646 h 2136"/>
                  <a:gd name="T12" fmla="*/ 2147483646 w 2011"/>
                  <a:gd name="T13" fmla="*/ 2147483646 h 2136"/>
                  <a:gd name="T14" fmla="*/ 2147483646 w 2011"/>
                  <a:gd name="T15" fmla="*/ 0 h 213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11" h="2136">
                    <a:moveTo>
                      <a:pt x="727" y="0"/>
                    </a:moveTo>
                    <a:cubicBezTo>
                      <a:pt x="807" y="89"/>
                      <a:pt x="872" y="147"/>
                      <a:pt x="921" y="217"/>
                    </a:cubicBezTo>
                    <a:cubicBezTo>
                      <a:pt x="1242" y="674"/>
                      <a:pt x="1553" y="1140"/>
                      <a:pt x="1884" y="1590"/>
                    </a:cubicBezTo>
                    <a:cubicBezTo>
                      <a:pt x="2011" y="1763"/>
                      <a:pt x="1977" y="1859"/>
                      <a:pt x="1828" y="1990"/>
                    </a:cubicBezTo>
                    <a:cubicBezTo>
                      <a:pt x="1660" y="2136"/>
                      <a:pt x="1554" y="2085"/>
                      <a:pt x="1420" y="1949"/>
                    </a:cubicBezTo>
                    <a:cubicBezTo>
                      <a:pt x="1054" y="1575"/>
                      <a:pt x="672" y="1217"/>
                      <a:pt x="309" y="841"/>
                    </a:cubicBezTo>
                    <a:cubicBezTo>
                      <a:pt x="226" y="754"/>
                      <a:pt x="0" y="678"/>
                      <a:pt x="146" y="508"/>
                    </a:cubicBezTo>
                    <a:cubicBezTo>
                      <a:pt x="307" y="321"/>
                      <a:pt x="519" y="178"/>
                      <a:pt x="727" y="0"/>
                    </a:cubicBezTo>
                    <a:close/>
                  </a:path>
                </a:pathLst>
              </a:custGeom>
              <a:solidFill>
                <a:srgbClr val="EBF1F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69" name="Freeform 17">
                <a:extLst>
                  <a:ext uri="{FF2B5EF4-FFF2-40B4-BE49-F238E27FC236}">
                    <a16:creationId xmlns:a16="http://schemas.microsoft.com/office/drawing/2014/main" id="{9E8ABD8D-C2EC-47D5-A7B8-31A83CCC10AC}"/>
                  </a:ext>
                </a:extLst>
              </p:cNvPr>
              <p:cNvSpPr>
                <a:spLocks/>
              </p:cNvSpPr>
              <p:nvPr/>
            </p:nvSpPr>
            <p:spPr bwMode="auto">
              <a:xfrm>
                <a:off x="1479550" y="2390775"/>
                <a:ext cx="860425" cy="411163"/>
              </a:xfrm>
              <a:custGeom>
                <a:avLst/>
                <a:gdLst>
                  <a:gd name="T0" fmla="*/ 2147483646 w 2458"/>
                  <a:gd name="T1" fmla="*/ 2147483646 h 1169"/>
                  <a:gd name="T2" fmla="*/ 2147483646 w 2458"/>
                  <a:gd name="T3" fmla="*/ 2147483646 h 1169"/>
                  <a:gd name="T4" fmla="*/ 2147483646 w 2458"/>
                  <a:gd name="T5" fmla="*/ 2147483646 h 1169"/>
                  <a:gd name="T6" fmla="*/ 2147483646 w 2458"/>
                  <a:gd name="T7" fmla="*/ 2147483646 h 1169"/>
                  <a:gd name="T8" fmla="*/ 2147483646 w 2458"/>
                  <a:gd name="T9" fmla="*/ 2147483646 h 1169"/>
                  <a:gd name="T10" fmla="*/ 2147483646 w 2458"/>
                  <a:gd name="T11" fmla="*/ 2147483646 h 1169"/>
                  <a:gd name="T12" fmla="*/ 2147483646 w 2458"/>
                  <a:gd name="T13" fmla="*/ 2147483646 h 116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58" h="1169">
                    <a:moveTo>
                      <a:pt x="2081" y="1124"/>
                    </a:moveTo>
                    <a:cubicBezTo>
                      <a:pt x="1526" y="1071"/>
                      <a:pt x="990" y="1002"/>
                      <a:pt x="451" y="973"/>
                    </a:cubicBezTo>
                    <a:cubicBezTo>
                      <a:pt x="0" y="948"/>
                      <a:pt x="169" y="672"/>
                      <a:pt x="200" y="441"/>
                    </a:cubicBezTo>
                    <a:cubicBezTo>
                      <a:pt x="235" y="186"/>
                      <a:pt x="277" y="0"/>
                      <a:pt x="634" y="124"/>
                    </a:cubicBezTo>
                    <a:cubicBezTo>
                      <a:pt x="1125" y="296"/>
                      <a:pt x="1640" y="398"/>
                      <a:pt x="2143" y="537"/>
                    </a:cubicBezTo>
                    <a:cubicBezTo>
                      <a:pt x="2302" y="581"/>
                      <a:pt x="2458" y="636"/>
                      <a:pt x="2396" y="867"/>
                    </a:cubicBezTo>
                    <a:cubicBezTo>
                      <a:pt x="2348" y="1045"/>
                      <a:pt x="2275" y="1169"/>
                      <a:pt x="2081" y="1124"/>
                    </a:cubicBezTo>
                    <a:close/>
                  </a:path>
                </a:pathLst>
              </a:custGeom>
              <a:solidFill>
                <a:srgbClr val="EBF1F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70" name="Freeform 18">
                <a:extLst>
                  <a:ext uri="{FF2B5EF4-FFF2-40B4-BE49-F238E27FC236}">
                    <a16:creationId xmlns:a16="http://schemas.microsoft.com/office/drawing/2014/main" id="{FD458662-D99E-4365-AFF8-4FA8C343DB6A}"/>
                  </a:ext>
                </a:extLst>
              </p:cNvPr>
              <p:cNvSpPr>
                <a:spLocks/>
              </p:cNvSpPr>
              <p:nvPr/>
            </p:nvSpPr>
            <p:spPr bwMode="auto">
              <a:xfrm>
                <a:off x="3659188" y="1476375"/>
                <a:ext cx="665162" cy="762000"/>
              </a:xfrm>
              <a:custGeom>
                <a:avLst/>
                <a:gdLst>
                  <a:gd name="T0" fmla="*/ 2147483646 w 1899"/>
                  <a:gd name="T1" fmla="*/ 2147483646 h 2175"/>
                  <a:gd name="T2" fmla="*/ 2147483646 w 1899"/>
                  <a:gd name="T3" fmla="*/ 2147483646 h 2175"/>
                  <a:gd name="T4" fmla="*/ 2147483646 w 1899"/>
                  <a:gd name="T5" fmla="*/ 2147483646 h 2175"/>
                  <a:gd name="T6" fmla="*/ 2147483646 w 1899"/>
                  <a:gd name="T7" fmla="*/ 2147483646 h 2175"/>
                  <a:gd name="T8" fmla="*/ 2147483646 w 1899"/>
                  <a:gd name="T9" fmla="*/ 2147483646 h 2175"/>
                  <a:gd name="T10" fmla="*/ 2147483646 w 1899"/>
                  <a:gd name="T11" fmla="*/ 2147483646 h 2175"/>
                  <a:gd name="T12" fmla="*/ 2147483646 w 1899"/>
                  <a:gd name="T13" fmla="*/ 2147483646 h 2175"/>
                  <a:gd name="T14" fmla="*/ 2147483646 w 1899"/>
                  <a:gd name="T15" fmla="*/ 2147483646 h 217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99" h="2175">
                    <a:moveTo>
                      <a:pt x="1899" y="654"/>
                    </a:moveTo>
                    <a:cubicBezTo>
                      <a:pt x="1847" y="715"/>
                      <a:pt x="1804" y="772"/>
                      <a:pt x="1753" y="822"/>
                    </a:cubicBezTo>
                    <a:cubicBezTo>
                      <a:pt x="1358" y="1216"/>
                      <a:pt x="959" y="1606"/>
                      <a:pt x="566" y="2002"/>
                    </a:cubicBezTo>
                    <a:cubicBezTo>
                      <a:pt x="450" y="2119"/>
                      <a:pt x="351" y="2175"/>
                      <a:pt x="202" y="2044"/>
                    </a:cubicBezTo>
                    <a:cubicBezTo>
                      <a:pt x="62" y="1920"/>
                      <a:pt x="0" y="1822"/>
                      <a:pt x="132" y="1642"/>
                    </a:cubicBezTo>
                    <a:cubicBezTo>
                      <a:pt x="461" y="1192"/>
                      <a:pt x="767" y="725"/>
                      <a:pt x="1091" y="271"/>
                    </a:cubicBezTo>
                    <a:cubicBezTo>
                      <a:pt x="1153" y="184"/>
                      <a:pt x="1208" y="0"/>
                      <a:pt x="1370" y="135"/>
                    </a:cubicBezTo>
                    <a:cubicBezTo>
                      <a:pt x="1557" y="291"/>
                      <a:pt x="1802" y="395"/>
                      <a:pt x="1899" y="654"/>
                    </a:cubicBezTo>
                    <a:close/>
                  </a:path>
                </a:pathLst>
              </a:custGeom>
              <a:solidFill>
                <a:srgbClr val="F1F5F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71" name="Freeform 19">
                <a:extLst>
                  <a:ext uri="{FF2B5EF4-FFF2-40B4-BE49-F238E27FC236}">
                    <a16:creationId xmlns:a16="http://schemas.microsoft.com/office/drawing/2014/main" id="{D830B5AD-0C2E-4CB1-BA01-7A3B0421170D}"/>
                  </a:ext>
                </a:extLst>
              </p:cNvPr>
              <p:cNvSpPr>
                <a:spLocks/>
              </p:cNvSpPr>
              <p:nvPr/>
            </p:nvSpPr>
            <p:spPr bwMode="auto">
              <a:xfrm>
                <a:off x="4008438" y="2413000"/>
                <a:ext cx="823912" cy="354013"/>
              </a:xfrm>
              <a:custGeom>
                <a:avLst/>
                <a:gdLst>
                  <a:gd name="T0" fmla="*/ 0 w 2348"/>
                  <a:gd name="T1" fmla="*/ 2147483646 h 1012"/>
                  <a:gd name="T2" fmla="*/ 2147483646 w 2348"/>
                  <a:gd name="T3" fmla="*/ 2147483646 h 1012"/>
                  <a:gd name="T4" fmla="*/ 2147483646 w 2348"/>
                  <a:gd name="T5" fmla="*/ 2147483646 h 1012"/>
                  <a:gd name="T6" fmla="*/ 2147483646 w 2348"/>
                  <a:gd name="T7" fmla="*/ 2147483646 h 1012"/>
                  <a:gd name="T8" fmla="*/ 2147483646 w 2348"/>
                  <a:gd name="T9" fmla="*/ 2147483646 h 1012"/>
                  <a:gd name="T10" fmla="*/ 0 w 2348"/>
                  <a:gd name="T11" fmla="*/ 2147483646 h 10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348" h="1012">
                    <a:moveTo>
                      <a:pt x="0" y="559"/>
                    </a:moveTo>
                    <a:cubicBezTo>
                      <a:pt x="666" y="378"/>
                      <a:pt x="1324" y="139"/>
                      <a:pt x="2002" y="43"/>
                    </a:cubicBezTo>
                    <a:cubicBezTo>
                      <a:pt x="2308" y="0"/>
                      <a:pt x="2167" y="446"/>
                      <a:pt x="2258" y="659"/>
                    </a:cubicBezTo>
                    <a:cubicBezTo>
                      <a:pt x="2348" y="869"/>
                      <a:pt x="2167" y="879"/>
                      <a:pt x="2018" y="903"/>
                    </a:cubicBezTo>
                    <a:cubicBezTo>
                      <a:pt x="1342" y="1012"/>
                      <a:pt x="697" y="815"/>
                      <a:pt x="38" y="762"/>
                    </a:cubicBezTo>
                    <a:cubicBezTo>
                      <a:pt x="25" y="695"/>
                      <a:pt x="13" y="627"/>
                      <a:pt x="0" y="559"/>
                    </a:cubicBezTo>
                    <a:close/>
                  </a:path>
                </a:pathLst>
              </a:custGeom>
              <a:solidFill>
                <a:srgbClr val="EBF1F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72" name="Freeform 20">
                <a:extLst>
                  <a:ext uri="{FF2B5EF4-FFF2-40B4-BE49-F238E27FC236}">
                    <a16:creationId xmlns:a16="http://schemas.microsoft.com/office/drawing/2014/main" id="{B28C1F41-191B-4DC6-A6FB-989145C13F1B}"/>
                  </a:ext>
                </a:extLst>
              </p:cNvPr>
              <p:cNvSpPr>
                <a:spLocks/>
              </p:cNvSpPr>
              <p:nvPr/>
            </p:nvSpPr>
            <p:spPr bwMode="auto">
              <a:xfrm>
                <a:off x="2592388" y="1490663"/>
                <a:ext cx="347662" cy="622300"/>
              </a:xfrm>
              <a:custGeom>
                <a:avLst/>
                <a:gdLst>
                  <a:gd name="T0" fmla="*/ 2147483646 w 993"/>
                  <a:gd name="T1" fmla="*/ 2147483646 h 1777"/>
                  <a:gd name="T2" fmla="*/ 2147483646 w 993"/>
                  <a:gd name="T3" fmla="*/ 2147483646 h 1777"/>
                  <a:gd name="T4" fmla="*/ 2147483646 w 993"/>
                  <a:gd name="T5" fmla="*/ 2147483646 h 1777"/>
                  <a:gd name="T6" fmla="*/ 2147483646 w 993"/>
                  <a:gd name="T7" fmla="*/ 2147483646 h 1777"/>
                  <a:gd name="T8" fmla="*/ 2147483646 w 993"/>
                  <a:gd name="T9" fmla="*/ 2147483646 h 1777"/>
                  <a:gd name="T10" fmla="*/ 2147483646 w 993"/>
                  <a:gd name="T11" fmla="*/ 2147483646 h 177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93" h="1777">
                    <a:moveTo>
                      <a:pt x="993" y="1686"/>
                    </a:moveTo>
                    <a:cubicBezTo>
                      <a:pt x="913" y="1777"/>
                      <a:pt x="864" y="1666"/>
                      <a:pt x="800" y="1656"/>
                    </a:cubicBezTo>
                    <a:cubicBezTo>
                      <a:pt x="400" y="1308"/>
                      <a:pt x="331" y="781"/>
                      <a:pt x="95" y="345"/>
                    </a:cubicBezTo>
                    <a:cubicBezTo>
                      <a:pt x="0" y="169"/>
                      <a:pt x="155" y="142"/>
                      <a:pt x="267" y="87"/>
                    </a:cubicBezTo>
                    <a:cubicBezTo>
                      <a:pt x="442" y="0"/>
                      <a:pt x="523" y="52"/>
                      <a:pt x="574" y="238"/>
                    </a:cubicBezTo>
                    <a:cubicBezTo>
                      <a:pt x="705" y="723"/>
                      <a:pt x="852" y="1204"/>
                      <a:pt x="993" y="1686"/>
                    </a:cubicBezTo>
                    <a:close/>
                  </a:path>
                </a:pathLst>
              </a:custGeom>
              <a:solidFill>
                <a:srgbClr val="E4ED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73" name="Freeform 21">
                <a:extLst>
                  <a:ext uri="{FF2B5EF4-FFF2-40B4-BE49-F238E27FC236}">
                    <a16:creationId xmlns:a16="http://schemas.microsoft.com/office/drawing/2014/main" id="{ED924F22-2A45-43D6-A448-E06FB8F00A86}"/>
                  </a:ext>
                </a:extLst>
              </p:cNvPr>
              <p:cNvSpPr>
                <a:spLocks/>
              </p:cNvSpPr>
              <p:nvPr/>
            </p:nvSpPr>
            <p:spPr bwMode="auto">
              <a:xfrm>
                <a:off x="3894138" y="2038350"/>
                <a:ext cx="525462" cy="414338"/>
              </a:xfrm>
              <a:custGeom>
                <a:avLst/>
                <a:gdLst>
                  <a:gd name="T0" fmla="*/ 2147483646 w 1498"/>
                  <a:gd name="T1" fmla="*/ 2147483646 h 1182"/>
                  <a:gd name="T2" fmla="*/ 2147483646 w 1498"/>
                  <a:gd name="T3" fmla="*/ 2147483646 h 1182"/>
                  <a:gd name="T4" fmla="*/ 2147483646 w 1498"/>
                  <a:gd name="T5" fmla="*/ 2147483646 h 1182"/>
                  <a:gd name="T6" fmla="*/ 2147483646 w 1498"/>
                  <a:gd name="T7" fmla="*/ 2147483646 h 1182"/>
                  <a:gd name="T8" fmla="*/ 2147483646 w 1498"/>
                  <a:gd name="T9" fmla="*/ 2147483646 h 1182"/>
                  <a:gd name="T10" fmla="*/ 2147483646 w 1498"/>
                  <a:gd name="T11" fmla="*/ 2147483646 h 1182"/>
                  <a:gd name="T12" fmla="*/ 2147483646 w 1498"/>
                  <a:gd name="T13" fmla="*/ 2147483646 h 11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98" h="1182">
                    <a:moveTo>
                      <a:pt x="1481" y="434"/>
                    </a:moveTo>
                    <a:cubicBezTo>
                      <a:pt x="1498" y="558"/>
                      <a:pt x="1405" y="590"/>
                      <a:pt x="1330" y="627"/>
                    </a:cubicBezTo>
                    <a:cubicBezTo>
                      <a:pt x="994" y="794"/>
                      <a:pt x="653" y="953"/>
                      <a:pt x="318" y="1123"/>
                    </a:cubicBezTo>
                    <a:cubicBezTo>
                      <a:pt x="202" y="1181"/>
                      <a:pt x="113" y="1182"/>
                      <a:pt x="52" y="1061"/>
                    </a:cubicBezTo>
                    <a:cubicBezTo>
                      <a:pt x="0" y="956"/>
                      <a:pt x="73" y="896"/>
                      <a:pt x="149" y="844"/>
                    </a:cubicBezTo>
                    <a:cubicBezTo>
                      <a:pt x="459" y="632"/>
                      <a:pt x="771" y="422"/>
                      <a:pt x="1080" y="208"/>
                    </a:cubicBezTo>
                    <a:cubicBezTo>
                      <a:pt x="1381" y="0"/>
                      <a:pt x="1379" y="309"/>
                      <a:pt x="1481" y="434"/>
                    </a:cubicBezTo>
                    <a:close/>
                  </a:path>
                </a:pathLst>
              </a:custGeom>
              <a:solidFill>
                <a:srgbClr val="E4ED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74" name="Freeform 22">
                <a:extLst>
                  <a:ext uri="{FF2B5EF4-FFF2-40B4-BE49-F238E27FC236}">
                    <a16:creationId xmlns:a16="http://schemas.microsoft.com/office/drawing/2014/main" id="{F5B83A33-0B20-45EB-A2C2-6B46F8BFBC7B}"/>
                  </a:ext>
                </a:extLst>
              </p:cNvPr>
              <p:cNvSpPr>
                <a:spLocks/>
              </p:cNvSpPr>
              <p:nvPr/>
            </p:nvSpPr>
            <p:spPr bwMode="auto">
              <a:xfrm>
                <a:off x="3421063" y="1490663"/>
                <a:ext cx="295275" cy="558800"/>
              </a:xfrm>
              <a:custGeom>
                <a:avLst/>
                <a:gdLst>
                  <a:gd name="T0" fmla="*/ 2147483646 w 840"/>
                  <a:gd name="T1" fmla="*/ 2147483646 h 1593"/>
                  <a:gd name="T2" fmla="*/ 2147483646 w 840"/>
                  <a:gd name="T3" fmla="*/ 2147483646 h 1593"/>
                  <a:gd name="T4" fmla="*/ 2147483646 w 840"/>
                  <a:gd name="T5" fmla="*/ 2147483646 h 1593"/>
                  <a:gd name="T6" fmla="*/ 2147483646 w 840"/>
                  <a:gd name="T7" fmla="*/ 2147483646 h 1593"/>
                  <a:gd name="T8" fmla="*/ 2147483646 w 840"/>
                  <a:gd name="T9" fmla="*/ 2147483646 h 1593"/>
                  <a:gd name="T10" fmla="*/ 2147483646 w 840"/>
                  <a:gd name="T11" fmla="*/ 2147483646 h 1593"/>
                  <a:gd name="T12" fmla="*/ 2147483646 w 840"/>
                  <a:gd name="T13" fmla="*/ 2147483646 h 159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40" h="1593">
                    <a:moveTo>
                      <a:pt x="818" y="364"/>
                    </a:moveTo>
                    <a:cubicBezTo>
                      <a:pt x="654" y="711"/>
                      <a:pt x="467" y="1117"/>
                      <a:pt x="269" y="1517"/>
                    </a:cubicBezTo>
                    <a:cubicBezTo>
                      <a:pt x="231" y="1593"/>
                      <a:pt x="142" y="1562"/>
                      <a:pt x="78" y="1529"/>
                    </a:cubicBezTo>
                    <a:cubicBezTo>
                      <a:pt x="0" y="1489"/>
                      <a:pt x="4" y="1413"/>
                      <a:pt x="24" y="1343"/>
                    </a:cubicBezTo>
                    <a:cubicBezTo>
                      <a:pt x="132" y="964"/>
                      <a:pt x="242" y="586"/>
                      <a:pt x="354" y="208"/>
                    </a:cubicBezTo>
                    <a:cubicBezTo>
                      <a:pt x="386" y="98"/>
                      <a:pt x="441" y="0"/>
                      <a:pt x="579" y="64"/>
                    </a:cubicBezTo>
                    <a:cubicBezTo>
                      <a:pt x="684" y="113"/>
                      <a:pt x="840" y="119"/>
                      <a:pt x="818" y="364"/>
                    </a:cubicBezTo>
                    <a:close/>
                  </a:path>
                </a:pathLst>
              </a:custGeom>
              <a:solidFill>
                <a:srgbClr val="E4ED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75" name="Freeform 23">
                <a:extLst>
                  <a:ext uri="{FF2B5EF4-FFF2-40B4-BE49-F238E27FC236}">
                    <a16:creationId xmlns:a16="http://schemas.microsoft.com/office/drawing/2014/main" id="{1761C9A7-D0E5-492A-B90E-3A9B3084418E}"/>
                  </a:ext>
                </a:extLst>
              </p:cNvPr>
              <p:cNvSpPr>
                <a:spLocks/>
              </p:cNvSpPr>
              <p:nvPr/>
            </p:nvSpPr>
            <p:spPr bwMode="auto">
              <a:xfrm>
                <a:off x="1903413" y="2058988"/>
                <a:ext cx="515937" cy="393700"/>
              </a:xfrm>
              <a:custGeom>
                <a:avLst/>
                <a:gdLst>
                  <a:gd name="T0" fmla="*/ 2147483646 w 1473"/>
                  <a:gd name="T1" fmla="*/ 2147483646 h 1124"/>
                  <a:gd name="T2" fmla="*/ 2147483646 w 1473"/>
                  <a:gd name="T3" fmla="*/ 2147483646 h 1124"/>
                  <a:gd name="T4" fmla="*/ 2147483646 w 1473"/>
                  <a:gd name="T5" fmla="*/ 2147483646 h 1124"/>
                  <a:gd name="T6" fmla="*/ 2147483646 w 1473"/>
                  <a:gd name="T7" fmla="*/ 2147483646 h 1124"/>
                  <a:gd name="T8" fmla="*/ 2147483646 w 1473"/>
                  <a:gd name="T9" fmla="*/ 2147483646 h 1124"/>
                  <a:gd name="T10" fmla="*/ 2147483646 w 1473"/>
                  <a:gd name="T11" fmla="*/ 2147483646 h 1124"/>
                  <a:gd name="T12" fmla="*/ 2147483646 w 1473"/>
                  <a:gd name="T13" fmla="*/ 2147483646 h 11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73" h="1124">
                    <a:moveTo>
                      <a:pt x="1473" y="917"/>
                    </a:moveTo>
                    <a:cubicBezTo>
                      <a:pt x="1436" y="1122"/>
                      <a:pt x="1340" y="1124"/>
                      <a:pt x="1199" y="1054"/>
                    </a:cubicBezTo>
                    <a:cubicBezTo>
                      <a:pt x="862" y="887"/>
                      <a:pt x="522" y="726"/>
                      <a:pt x="180" y="567"/>
                    </a:cubicBezTo>
                    <a:cubicBezTo>
                      <a:pt x="33" y="498"/>
                      <a:pt x="0" y="408"/>
                      <a:pt x="94" y="271"/>
                    </a:cubicBezTo>
                    <a:cubicBezTo>
                      <a:pt x="174" y="155"/>
                      <a:pt x="226" y="0"/>
                      <a:pt x="417" y="135"/>
                    </a:cubicBezTo>
                    <a:cubicBezTo>
                      <a:pt x="724" y="352"/>
                      <a:pt x="1039" y="559"/>
                      <a:pt x="1347" y="775"/>
                    </a:cubicBezTo>
                    <a:cubicBezTo>
                      <a:pt x="1402" y="814"/>
                      <a:pt x="1439" y="877"/>
                      <a:pt x="1473" y="917"/>
                    </a:cubicBezTo>
                    <a:close/>
                  </a:path>
                </a:pathLst>
              </a:custGeom>
              <a:solidFill>
                <a:srgbClr val="E4ED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76" name="Freeform 24">
                <a:extLst>
                  <a:ext uri="{FF2B5EF4-FFF2-40B4-BE49-F238E27FC236}">
                    <a16:creationId xmlns:a16="http://schemas.microsoft.com/office/drawing/2014/main" id="{AFCA4CAC-4F1E-402C-910D-5ABC0BCDAFA8}"/>
                  </a:ext>
                </a:extLst>
              </p:cNvPr>
              <p:cNvSpPr>
                <a:spLocks/>
              </p:cNvSpPr>
              <p:nvPr/>
            </p:nvSpPr>
            <p:spPr bwMode="auto">
              <a:xfrm>
                <a:off x="3060700" y="2768600"/>
                <a:ext cx="792163" cy="15875"/>
              </a:xfrm>
              <a:custGeom>
                <a:avLst/>
                <a:gdLst>
                  <a:gd name="T0" fmla="*/ 0 w 2261"/>
                  <a:gd name="T1" fmla="*/ 0 h 43"/>
                  <a:gd name="T2" fmla="*/ 2147483646 w 2261"/>
                  <a:gd name="T3" fmla="*/ 0 h 43"/>
                  <a:gd name="T4" fmla="*/ 2147483646 w 2261"/>
                  <a:gd name="T5" fmla="*/ 2147483646 h 43"/>
                  <a:gd name="T6" fmla="*/ 2147483646 w 2261"/>
                  <a:gd name="T7" fmla="*/ 2147483646 h 43"/>
                  <a:gd name="T8" fmla="*/ 0 w 2261"/>
                  <a:gd name="T9" fmla="*/ 0 h 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61" h="43">
                    <a:moveTo>
                      <a:pt x="0" y="0"/>
                    </a:moveTo>
                    <a:cubicBezTo>
                      <a:pt x="753" y="0"/>
                      <a:pt x="1507" y="0"/>
                      <a:pt x="2260" y="0"/>
                    </a:cubicBezTo>
                    <a:cubicBezTo>
                      <a:pt x="2260" y="14"/>
                      <a:pt x="2260" y="28"/>
                      <a:pt x="2261" y="43"/>
                    </a:cubicBezTo>
                    <a:cubicBezTo>
                      <a:pt x="1507" y="43"/>
                      <a:pt x="754" y="43"/>
                      <a:pt x="1" y="43"/>
                    </a:cubicBezTo>
                    <a:cubicBezTo>
                      <a:pt x="1" y="28"/>
                      <a:pt x="1" y="14"/>
                      <a:pt x="0"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77" name="Freeform 25">
                <a:extLst>
                  <a:ext uri="{FF2B5EF4-FFF2-40B4-BE49-F238E27FC236}">
                    <a16:creationId xmlns:a16="http://schemas.microsoft.com/office/drawing/2014/main" id="{8C6E2D78-605B-4A85-94BD-55D2A23DC414}"/>
                  </a:ext>
                </a:extLst>
              </p:cNvPr>
              <p:cNvSpPr>
                <a:spLocks/>
              </p:cNvSpPr>
              <p:nvPr/>
            </p:nvSpPr>
            <p:spPr bwMode="auto">
              <a:xfrm>
                <a:off x="3136900" y="2662238"/>
                <a:ext cx="685800" cy="82550"/>
              </a:xfrm>
              <a:custGeom>
                <a:avLst/>
                <a:gdLst>
                  <a:gd name="T0" fmla="*/ 0 w 1955"/>
                  <a:gd name="T1" fmla="*/ 2147483646 h 234"/>
                  <a:gd name="T2" fmla="*/ 2147483646 w 1955"/>
                  <a:gd name="T3" fmla="*/ 2147483646 h 234"/>
                  <a:gd name="T4" fmla="*/ 0 w 1955"/>
                  <a:gd name="T5" fmla="*/ 2147483646 h 234"/>
                  <a:gd name="T6" fmla="*/ 0 60000 65536"/>
                  <a:gd name="T7" fmla="*/ 0 60000 65536"/>
                  <a:gd name="T8" fmla="*/ 0 60000 65536"/>
                </a:gdLst>
                <a:ahLst/>
                <a:cxnLst>
                  <a:cxn ang="T6">
                    <a:pos x="T0" y="T1"/>
                  </a:cxn>
                  <a:cxn ang="T7">
                    <a:pos x="T2" y="T3"/>
                  </a:cxn>
                  <a:cxn ang="T8">
                    <a:pos x="T4" y="T5"/>
                  </a:cxn>
                </a:cxnLst>
                <a:rect l="0" t="0" r="r" b="b"/>
                <a:pathLst>
                  <a:path w="1955" h="234">
                    <a:moveTo>
                      <a:pt x="0" y="70"/>
                    </a:moveTo>
                    <a:cubicBezTo>
                      <a:pt x="652" y="3"/>
                      <a:pt x="1304" y="0"/>
                      <a:pt x="1955" y="65"/>
                    </a:cubicBezTo>
                    <a:cubicBezTo>
                      <a:pt x="1304" y="234"/>
                      <a:pt x="652" y="227"/>
                      <a:pt x="0" y="7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78" name="Freeform 26">
                <a:extLst>
                  <a:ext uri="{FF2B5EF4-FFF2-40B4-BE49-F238E27FC236}">
                    <a16:creationId xmlns:a16="http://schemas.microsoft.com/office/drawing/2014/main" id="{B2AB578D-44F4-4F0D-8C23-899EDED42099}"/>
                  </a:ext>
                </a:extLst>
              </p:cNvPr>
              <p:cNvSpPr>
                <a:spLocks/>
              </p:cNvSpPr>
              <p:nvPr/>
            </p:nvSpPr>
            <p:spPr bwMode="auto">
              <a:xfrm>
                <a:off x="952500" y="3084513"/>
                <a:ext cx="677863" cy="530225"/>
              </a:xfrm>
              <a:custGeom>
                <a:avLst/>
                <a:gdLst>
                  <a:gd name="T0" fmla="*/ 2147483646 w 1932"/>
                  <a:gd name="T1" fmla="*/ 2147483646 h 1515"/>
                  <a:gd name="T2" fmla="*/ 2147483646 w 1932"/>
                  <a:gd name="T3" fmla="*/ 2147483646 h 1515"/>
                  <a:gd name="T4" fmla="*/ 2147483646 w 1932"/>
                  <a:gd name="T5" fmla="*/ 2147483646 h 1515"/>
                  <a:gd name="T6" fmla="*/ 2147483646 w 1932"/>
                  <a:gd name="T7" fmla="*/ 2147483646 h 1515"/>
                  <a:gd name="T8" fmla="*/ 2147483646 w 1932"/>
                  <a:gd name="T9" fmla="*/ 2147483646 h 1515"/>
                  <a:gd name="T10" fmla="*/ 2147483646 w 1932"/>
                  <a:gd name="T11" fmla="*/ 2147483646 h 1515"/>
                  <a:gd name="T12" fmla="*/ 2147483646 w 1932"/>
                  <a:gd name="T13" fmla="*/ 2147483646 h 1515"/>
                  <a:gd name="T14" fmla="*/ 2147483646 w 1932"/>
                  <a:gd name="T15" fmla="*/ 2147483646 h 1515"/>
                  <a:gd name="T16" fmla="*/ 2147483646 w 1932"/>
                  <a:gd name="T17" fmla="*/ 2147483646 h 1515"/>
                  <a:gd name="T18" fmla="*/ 2147483646 w 1932"/>
                  <a:gd name="T19" fmla="*/ 2147483646 h 1515"/>
                  <a:gd name="T20" fmla="*/ 2147483646 w 1932"/>
                  <a:gd name="T21" fmla="*/ 2147483646 h 1515"/>
                  <a:gd name="T22" fmla="*/ 2147483646 w 1932"/>
                  <a:gd name="T23" fmla="*/ 2147483646 h 1515"/>
                  <a:gd name="T24" fmla="*/ 2147483646 w 1932"/>
                  <a:gd name="T25" fmla="*/ 2147483646 h 1515"/>
                  <a:gd name="T26" fmla="*/ 2147483646 w 1932"/>
                  <a:gd name="T27" fmla="*/ 2147483646 h 1515"/>
                  <a:gd name="T28" fmla="*/ 2147483646 w 1932"/>
                  <a:gd name="T29" fmla="*/ 2147483646 h 1515"/>
                  <a:gd name="T30" fmla="*/ 2147483646 w 1932"/>
                  <a:gd name="T31" fmla="*/ 2147483646 h 1515"/>
                  <a:gd name="T32" fmla="*/ 2147483646 w 1932"/>
                  <a:gd name="T33" fmla="*/ 2147483646 h 1515"/>
                  <a:gd name="T34" fmla="*/ 2147483646 w 1932"/>
                  <a:gd name="T35" fmla="*/ 2147483646 h 1515"/>
                  <a:gd name="T36" fmla="*/ 2147483646 w 1932"/>
                  <a:gd name="T37" fmla="*/ 2147483646 h 1515"/>
                  <a:gd name="T38" fmla="*/ 2147483646 w 1932"/>
                  <a:gd name="T39" fmla="*/ 2147483646 h 1515"/>
                  <a:gd name="T40" fmla="*/ 2147483646 w 1932"/>
                  <a:gd name="T41" fmla="*/ 2147483646 h 1515"/>
                  <a:gd name="T42" fmla="*/ 2147483646 w 1932"/>
                  <a:gd name="T43" fmla="*/ 2147483646 h 1515"/>
                  <a:gd name="T44" fmla="*/ 2147483646 w 1932"/>
                  <a:gd name="T45" fmla="*/ 2147483646 h 1515"/>
                  <a:gd name="T46" fmla="*/ 2147483646 w 1932"/>
                  <a:gd name="T47" fmla="*/ 2147483646 h 1515"/>
                  <a:gd name="T48" fmla="*/ 2147483646 w 1932"/>
                  <a:gd name="T49" fmla="*/ 2147483646 h 1515"/>
                  <a:gd name="T50" fmla="*/ 2147483646 w 1932"/>
                  <a:gd name="T51" fmla="*/ 2147483646 h 1515"/>
                  <a:gd name="T52" fmla="*/ 2147483646 w 1932"/>
                  <a:gd name="T53" fmla="*/ 2147483646 h 1515"/>
                  <a:gd name="T54" fmla="*/ 2147483646 w 1932"/>
                  <a:gd name="T55" fmla="*/ 2147483646 h 1515"/>
                  <a:gd name="T56" fmla="*/ 2147483646 w 1932"/>
                  <a:gd name="T57" fmla="*/ 2147483646 h 1515"/>
                  <a:gd name="T58" fmla="*/ 2147483646 w 1932"/>
                  <a:gd name="T59" fmla="*/ 2147483646 h 1515"/>
                  <a:gd name="T60" fmla="*/ 2147483646 w 1932"/>
                  <a:gd name="T61" fmla="*/ 2147483646 h 1515"/>
                  <a:gd name="T62" fmla="*/ 2147483646 w 1932"/>
                  <a:gd name="T63" fmla="*/ 2147483646 h 1515"/>
                  <a:gd name="T64" fmla="*/ 2147483646 w 1932"/>
                  <a:gd name="T65" fmla="*/ 2147483646 h 1515"/>
                  <a:gd name="T66" fmla="*/ 2147483646 w 1932"/>
                  <a:gd name="T67" fmla="*/ 2147483646 h 1515"/>
                  <a:gd name="T68" fmla="*/ 2147483646 w 1932"/>
                  <a:gd name="T69" fmla="*/ 2147483646 h 1515"/>
                  <a:gd name="T70" fmla="*/ 2147483646 w 1932"/>
                  <a:gd name="T71" fmla="*/ 2147483646 h 151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932" h="1515">
                    <a:moveTo>
                      <a:pt x="963" y="1511"/>
                    </a:moveTo>
                    <a:cubicBezTo>
                      <a:pt x="977" y="1502"/>
                      <a:pt x="990" y="1492"/>
                      <a:pt x="1004" y="1483"/>
                    </a:cubicBezTo>
                    <a:cubicBezTo>
                      <a:pt x="978" y="1470"/>
                      <a:pt x="953" y="1459"/>
                      <a:pt x="929" y="1445"/>
                    </a:cubicBezTo>
                    <a:cubicBezTo>
                      <a:pt x="915" y="1437"/>
                      <a:pt x="900" y="1425"/>
                      <a:pt x="890" y="1411"/>
                    </a:cubicBezTo>
                    <a:cubicBezTo>
                      <a:pt x="878" y="1395"/>
                      <a:pt x="865" y="1391"/>
                      <a:pt x="847" y="1395"/>
                    </a:cubicBezTo>
                    <a:cubicBezTo>
                      <a:pt x="820" y="1401"/>
                      <a:pt x="793" y="1408"/>
                      <a:pt x="767" y="1416"/>
                    </a:cubicBezTo>
                    <a:cubicBezTo>
                      <a:pt x="748" y="1421"/>
                      <a:pt x="730" y="1422"/>
                      <a:pt x="715" y="1407"/>
                    </a:cubicBezTo>
                    <a:cubicBezTo>
                      <a:pt x="700" y="1390"/>
                      <a:pt x="704" y="1371"/>
                      <a:pt x="712" y="1353"/>
                    </a:cubicBezTo>
                    <a:cubicBezTo>
                      <a:pt x="719" y="1336"/>
                      <a:pt x="729" y="1320"/>
                      <a:pt x="740" y="1300"/>
                    </a:cubicBezTo>
                    <a:cubicBezTo>
                      <a:pt x="703" y="1300"/>
                      <a:pt x="669" y="1298"/>
                      <a:pt x="635" y="1301"/>
                    </a:cubicBezTo>
                    <a:cubicBezTo>
                      <a:pt x="550" y="1308"/>
                      <a:pt x="465" y="1313"/>
                      <a:pt x="382" y="1338"/>
                    </a:cubicBezTo>
                    <a:cubicBezTo>
                      <a:pt x="359" y="1345"/>
                      <a:pt x="337" y="1339"/>
                      <a:pt x="321" y="1320"/>
                    </a:cubicBezTo>
                    <a:cubicBezTo>
                      <a:pt x="304" y="1300"/>
                      <a:pt x="307" y="1277"/>
                      <a:pt x="317" y="1256"/>
                    </a:cubicBezTo>
                    <a:cubicBezTo>
                      <a:pt x="328" y="1233"/>
                      <a:pt x="341" y="1210"/>
                      <a:pt x="354" y="1185"/>
                    </a:cubicBezTo>
                    <a:cubicBezTo>
                      <a:pt x="279" y="1186"/>
                      <a:pt x="210" y="1200"/>
                      <a:pt x="142" y="1221"/>
                    </a:cubicBezTo>
                    <a:cubicBezTo>
                      <a:pt x="126" y="1226"/>
                      <a:pt x="110" y="1231"/>
                      <a:pt x="94" y="1235"/>
                    </a:cubicBezTo>
                    <a:cubicBezTo>
                      <a:pt x="83" y="1238"/>
                      <a:pt x="71" y="1241"/>
                      <a:pt x="60" y="1241"/>
                    </a:cubicBezTo>
                    <a:cubicBezTo>
                      <a:pt x="39" y="1242"/>
                      <a:pt x="16" y="1242"/>
                      <a:pt x="8" y="1219"/>
                    </a:cubicBezTo>
                    <a:cubicBezTo>
                      <a:pt x="0" y="1195"/>
                      <a:pt x="18" y="1181"/>
                      <a:pt x="38" y="1170"/>
                    </a:cubicBezTo>
                    <a:cubicBezTo>
                      <a:pt x="130" y="1120"/>
                      <a:pt x="208" y="1051"/>
                      <a:pt x="283" y="980"/>
                    </a:cubicBezTo>
                    <a:cubicBezTo>
                      <a:pt x="419" y="849"/>
                      <a:pt x="554" y="716"/>
                      <a:pt x="689" y="583"/>
                    </a:cubicBezTo>
                    <a:cubicBezTo>
                      <a:pt x="708" y="564"/>
                      <a:pt x="723" y="540"/>
                      <a:pt x="740" y="518"/>
                    </a:cubicBezTo>
                    <a:cubicBezTo>
                      <a:pt x="743" y="513"/>
                      <a:pt x="747" y="508"/>
                      <a:pt x="747" y="502"/>
                    </a:cubicBezTo>
                    <a:cubicBezTo>
                      <a:pt x="747" y="478"/>
                      <a:pt x="755" y="469"/>
                      <a:pt x="779" y="472"/>
                    </a:cubicBezTo>
                    <a:cubicBezTo>
                      <a:pt x="788" y="473"/>
                      <a:pt x="801" y="475"/>
                      <a:pt x="806" y="482"/>
                    </a:cubicBezTo>
                    <a:cubicBezTo>
                      <a:pt x="822" y="501"/>
                      <a:pt x="841" y="497"/>
                      <a:pt x="861" y="495"/>
                    </a:cubicBezTo>
                    <a:cubicBezTo>
                      <a:pt x="925" y="487"/>
                      <a:pt x="952" y="504"/>
                      <a:pt x="976" y="563"/>
                    </a:cubicBezTo>
                    <a:cubicBezTo>
                      <a:pt x="980" y="573"/>
                      <a:pt x="984" y="583"/>
                      <a:pt x="988" y="593"/>
                    </a:cubicBezTo>
                    <a:cubicBezTo>
                      <a:pt x="1005" y="626"/>
                      <a:pt x="1035" y="632"/>
                      <a:pt x="1061" y="606"/>
                    </a:cubicBezTo>
                    <a:cubicBezTo>
                      <a:pt x="1078" y="589"/>
                      <a:pt x="1092" y="569"/>
                      <a:pt x="1103" y="547"/>
                    </a:cubicBezTo>
                    <a:cubicBezTo>
                      <a:pt x="1124" y="505"/>
                      <a:pt x="1133" y="497"/>
                      <a:pt x="1180" y="502"/>
                    </a:cubicBezTo>
                    <a:cubicBezTo>
                      <a:pt x="1208" y="505"/>
                      <a:pt x="1229" y="503"/>
                      <a:pt x="1251" y="483"/>
                    </a:cubicBezTo>
                    <a:cubicBezTo>
                      <a:pt x="1263" y="471"/>
                      <a:pt x="1286" y="470"/>
                      <a:pt x="1305" y="468"/>
                    </a:cubicBezTo>
                    <a:cubicBezTo>
                      <a:pt x="1318" y="467"/>
                      <a:pt x="1332" y="472"/>
                      <a:pt x="1349" y="475"/>
                    </a:cubicBezTo>
                    <a:cubicBezTo>
                      <a:pt x="1341" y="444"/>
                      <a:pt x="1322" y="410"/>
                      <a:pt x="1372" y="396"/>
                    </a:cubicBezTo>
                    <a:cubicBezTo>
                      <a:pt x="1350" y="338"/>
                      <a:pt x="1321" y="286"/>
                      <a:pt x="1279" y="241"/>
                    </a:cubicBezTo>
                    <a:cubicBezTo>
                      <a:pt x="1266" y="227"/>
                      <a:pt x="1251" y="215"/>
                      <a:pt x="1237" y="202"/>
                    </a:cubicBezTo>
                    <a:cubicBezTo>
                      <a:pt x="1220" y="187"/>
                      <a:pt x="1203" y="178"/>
                      <a:pt x="1178" y="186"/>
                    </a:cubicBezTo>
                    <a:cubicBezTo>
                      <a:pt x="1155" y="192"/>
                      <a:pt x="1133" y="174"/>
                      <a:pt x="1124" y="147"/>
                    </a:cubicBezTo>
                    <a:cubicBezTo>
                      <a:pt x="1112" y="113"/>
                      <a:pt x="1100" y="80"/>
                      <a:pt x="1089" y="46"/>
                    </a:cubicBezTo>
                    <a:cubicBezTo>
                      <a:pt x="1086" y="45"/>
                      <a:pt x="1083" y="44"/>
                      <a:pt x="1080" y="43"/>
                    </a:cubicBezTo>
                    <a:cubicBezTo>
                      <a:pt x="1067" y="59"/>
                      <a:pt x="1051" y="72"/>
                      <a:pt x="1041" y="89"/>
                    </a:cubicBezTo>
                    <a:cubicBezTo>
                      <a:pt x="992" y="172"/>
                      <a:pt x="946" y="256"/>
                      <a:pt x="897" y="339"/>
                    </a:cubicBezTo>
                    <a:cubicBezTo>
                      <a:pt x="880" y="367"/>
                      <a:pt x="860" y="393"/>
                      <a:pt x="840" y="419"/>
                    </a:cubicBezTo>
                    <a:cubicBezTo>
                      <a:pt x="833" y="428"/>
                      <a:pt x="820" y="435"/>
                      <a:pt x="811" y="422"/>
                    </a:cubicBezTo>
                    <a:cubicBezTo>
                      <a:pt x="808" y="416"/>
                      <a:pt x="811" y="400"/>
                      <a:pt x="817" y="395"/>
                    </a:cubicBezTo>
                    <a:cubicBezTo>
                      <a:pt x="905" y="319"/>
                      <a:pt x="951" y="217"/>
                      <a:pt x="999" y="115"/>
                    </a:cubicBezTo>
                    <a:cubicBezTo>
                      <a:pt x="1013" y="85"/>
                      <a:pt x="1028" y="55"/>
                      <a:pt x="1047" y="27"/>
                    </a:cubicBezTo>
                    <a:cubicBezTo>
                      <a:pt x="1055" y="15"/>
                      <a:pt x="1073" y="2"/>
                      <a:pt x="1088" y="1"/>
                    </a:cubicBezTo>
                    <a:cubicBezTo>
                      <a:pt x="1111" y="0"/>
                      <a:pt x="1119" y="22"/>
                      <a:pt x="1126" y="42"/>
                    </a:cubicBezTo>
                    <a:cubicBezTo>
                      <a:pt x="1135" y="69"/>
                      <a:pt x="1144" y="96"/>
                      <a:pt x="1156" y="121"/>
                    </a:cubicBezTo>
                    <a:cubicBezTo>
                      <a:pt x="1159" y="128"/>
                      <a:pt x="1173" y="136"/>
                      <a:pt x="1181" y="135"/>
                    </a:cubicBezTo>
                    <a:cubicBezTo>
                      <a:pt x="1203" y="131"/>
                      <a:pt x="1218" y="141"/>
                      <a:pt x="1231" y="157"/>
                    </a:cubicBezTo>
                    <a:cubicBezTo>
                      <a:pt x="1291" y="234"/>
                      <a:pt x="1351" y="311"/>
                      <a:pt x="1410" y="389"/>
                    </a:cubicBezTo>
                    <a:cubicBezTo>
                      <a:pt x="1426" y="409"/>
                      <a:pt x="1424" y="427"/>
                      <a:pt x="1402" y="439"/>
                    </a:cubicBezTo>
                    <a:cubicBezTo>
                      <a:pt x="1386" y="448"/>
                      <a:pt x="1385" y="458"/>
                      <a:pt x="1392" y="472"/>
                    </a:cubicBezTo>
                    <a:cubicBezTo>
                      <a:pt x="1406" y="499"/>
                      <a:pt x="1419" y="527"/>
                      <a:pt x="1434" y="554"/>
                    </a:cubicBezTo>
                    <a:cubicBezTo>
                      <a:pt x="1519" y="703"/>
                      <a:pt x="1603" y="851"/>
                      <a:pt x="1689" y="999"/>
                    </a:cubicBezTo>
                    <a:cubicBezTo>
                      <a:pt x="1740" y="1086"/>
                      <a:pt x="1803" y="1163"/>
                      <a:pt x="1879" y="1229"/>
                    </a:cubicBezTo>
                    <a:cubicBezTo>
                      <a:pt x="1883" y="1232"/>
                      <a:pt x="1888" y="1233"/>
                      <a:pt x="1893" y="1233"/>
                    </a:cubicBezTo>
                    <a:cubicBezTo>
                      <a:pt x="1919" y="1237"/>
                      <a:pt x="1932" y="1253"/>
                      <a:pt x="1931" y="1279"/>
                    </a:cubicBezTo>
                    <a:cubicBezTo>
                      <a:pt x="1930" y="1306"/>
                      <a:pt x="1913" y="1324"/>
                      <a:pt x="1888" y="1326"/>
                    </a:cubicBezTo>
                    <a:cubicBezTo>
                      <a:pt x="1865" y="1327"/>
                      <a:pt x="1845" y="1322"/>
                      <a:pt x="1830" y="1302"/>
                    </a:cubicBezTo>
                    <a:cubicBezTo>
                      <a:pt x="1825" y="1295"/>
                      <a:pt x="1815" y="1290"/>
                      <a:pt x="1806" y="1288"/>
                    </a:cubicBezTo>
                    <a:cubicBezTo>
                      <a:pt x="1714" y="1267"/>
                      <a:pt x="1623" y="1273"/>
                      <a:pt x="1532" y="1291"/>
                    </a:cubicBezTo>
                    <a:cubicBezTo>
                      <a:pt x="1469" y="1302"/>
                      <a:pt x="1406" y="1319"/>
                      <a:pt x="1344" y="1334"/>
                    </a:cubicBezTo>
                    <a:cubicBezTo>
                      <a:pt x="1335" y="1336"/>
                      <a:pt x="1327" y="1338"/>
                      <a:pt x="1320" y="1342"/>
                    </a:cubicBezTo>
                    <a:cubicBezTo>
                      <a:pt x="1283" y="1360"/>
                      <a:pt x="1281" y="1363"/>
                      <a:pt x="1292" y="1404"/>
                    </a:cubicBezTo>
                    <a:cubicBezTo>
                      <a:pt x="1302" y="1438"/>
                      <a:pt x="1290" y="1462"/>
                      <a:pt x="1254" y="1469"/>
                    </a:cubicBezTo>
                    <a:cubicBezTo>
                      <a:pt x="1219" y="1476"/>
                      <a:pt x="1183" y="1477"/>
                      <a:pt x="1147" y="1483"/>
                    </a:cubicBezTo>
                    <a:cubicBezTo>
                      <a:pt x="1085" y="1492"/>
                      <a:pt x="1024" y="1504"/>
                      <a:pt x="962" y="1515"/>
                    </a:cubicBezTo>
                    <a:cubicBezTo>
                      <a:pt x="962" y="1514"/>
                      <a:pt x="963" y="1512"/>
                      <a:pt x="963" y="15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79" name="Freeform 27">
                <a:extLst>
                  <a:ext uri="{FF2B5EF4-FFF2-40B4-BE49-F238E27FC236}">
                    <a16:creationId xmlns:a16="http://schemas.microsoft.com/office/drawing/2014/main" id="{590276B4-FFBF-4984-93E3-E0763594C5C5}"/>
                  </a:ext>
                </a:extLst>
              </p:cNvPr>
              <p:cNvSpPr>
                <a:spLocks/>
              </p:cNvSpPr>
              <p:nvPr/>
            </p:nvSpPr>
            <p:spPr bwMode="auto">
              <a:xfrm>
                <a:off x="1368425" y="3133725"/>
                <a:ext cx="446088" cy="350838"/>
              </a:xfrm>
              <a:custGeom>
                <a:avLst/>
                <a:gdLst>
                  <a:gd name="T0" fmla="*/ 2147483646 w 1274"/>
                  <a:gd name="T1" fmla="*/ 2147483646 h 999"/>
                  <a:gd name="T2" fmla="*/ 2147483646 w 1274"/>
                  <a:gd name="T3" fmla="*/ 2147483646 h 999"/>
                  <a:gd name="T4" fmla="*/ 2147483646 w 1274"/>
                  <a:gd name="T5" fmla="*/ 2147483646 h 999"/>
                  <a:gd name="T6" fmla="*/ 2147483646 w 1274"/>
                  <a:gd name="T7" fmla="*/ 2147483646 h 999"/>
                  <a:gd name="T8" fmla="*/ 2147483646 w 1274"/>
                  <a:gd name="T9" fmla="*/ 2147483646 h 999"/>
                  <a:gd name="T10" fmla="*/ 2147483646 w 1274"/>
                  <a:gd name="T11" fmla="*/ 2147483646 h 999"/>
                  <a:gd name="T12" fmla="*/ 2147483646 w 1274"/>
                  <a:gd name="T13" fmla="*/ 2147483646 h 999"/>
                  <a:gd name="T14" fmla="*/ 2147483646 w 1274"/>
                  <a:gd name="T15" fmla="*/ 2147483646 h 999"/>
                  <a:gd name="T16" fmla="*/ 2147483646 w 1274"/>
                  <a:gd name="T17" fmla="*/ 2147483646 h 999"/>
                  <a:gd name="T18" fmla="*/ 2147483646 w 1274"/>
                  <a:gd name="T19" fmla="*/ 2147483646 h 999"/>
                  <a:gd name="T20" fmla="*/ 2147483646 w 1274"/>
                  <a:gd name="T21" fmla="*/ 2147483646 h 999"/>
                  <a:gd name="T22" fmla="*/ 2147483646 w 1274"/>
                  <a:gd name="T23" fmla="*/ 2147483646 h 999"/>
                  <a:gd name="T24" fmla="*/ 2147483646 w 1274"/>
                  <a:gd name="T25" fmla="*/ 2147483646 h 999"/>
                  <a:gd name="T26" fmla="*/ 2147483646 w 1274"/>
                  <a:gd name="T27" fmla="*/ 2147483646 h 999"/>
                  <a:gd name="T28" fmla="*/ 2147483646 w 1274"/>
                  <a:gd name="T29" fmla="*/ 2147483646 h 999"/>
                  <a:gd name="T30" fmla="*/ 2147483646 w 1274"/>
                  <a:gd name="T31" fmla="*/ 2147483646 h 999"/>
                  <a:gd name="T32" fmla="*/ 2147483646 w 1274"/>
                  <a:gd name="T33" fmla="*/ 2147483646 h 999"/>
                  <a:gd name="T34" fmla="*/ 2147483646 w 1274"/>
                  <a:gd name="T35" fmla="*/ 2147483646 h 999"/>
                  <a:gd name="T36" fmla="*/ 2147483646 w 1274"/>
                  <a:gd name="T37" fmla="*/ 2147483646 h 999"/>
                  <a:gd name="T38" fmla="*/ 2147483646 w 1274"/>
                  <a:gd name="T39" fmla="*/ 2147483646 h 999"/>
                  <a:gd name="T40" fmla="*/ 2147483646 w 1274"/>
                  <a:gd name="T41" fmla="*/ 2147483646 h 999"/>
                  <a:gd name="T42" fmla="*/ 2147483646 w 1274"/>
                  <a:gd name="T43" fmla="*/ 2147483646 h 999"/>
                  <a:gd name="T44" fmla="*/ 2147483646 w 1274"/>
                  <a:gd name="T45" fmla="*/ 2147483646 h 999"/>
                  <a:gd name="T46" fmla="*/ 2147483646 w 1274"/>
                  <a:gd name="T47" fmla="*/ 2147483646 h 999"/>
                  <a:gd name="T48" fmla="*/ 2147483646 w 1274"/>
                  <a:gd name="T49" fmla="*/ 2147483646 h 999"/>
                  <a:gd name="T50" fmla="*/ 2147483646 w 1274"/>
                  <a:gd name="T51" fmla="*/ 2147483646 h 999"/>
                  <a:gd name="T52" fmla="*/ 2147483646 w 1274"/>
                  <a:gd name="T53" fmla="*/ 2147483646 h 999"/>
                  <a:gd name="T54" fmla="*/ 2147483646 w 1274"/>
                  <a:gd name="T55" fmla="*/ 2147483646 h 999"/>
                  <a:gd name="T56" fmla="*/ 2147483646 w 1274"/>
                  <a:gd name="T57" fmla="*/ 2147483646 h 999"/>
                  <a:gd name="T58" fmla="*/ 2147483646 w 1274"/>
                  <a:gd name="T59" fmla="*/ 2147483646 h 999"/>
                  <a:gd name="T60" fmla="*/ 2147483646 w 1274"/>
                  <a:gd name="T61" fmla="*/ 2147483646 h 999"/>
                  <a:gd name="T62" fmla="*/ 2147483646 w 1274"/>
                  <a:gd name="T63" fmla="*/ 2147483646 h 999"/>
                  <a:gd name="T64" fmla="*/ 2147483646 w 1274"/>
                  <a:gd name="T65" fmla="*/ 2147483646 h 999"/>
                  <a:gd name="T66" fmla="*/ 2147483646 w 1274"/>
                  <a:gd name="T67" fmla="*/ 2147483646 h 999"/>
                  <a:gd name="T68" fmla="*/ 2147483646 w 1274"/>
                  <a:gd name="T69" fmla="*/ 2147483646 h 999"/>
                  <a:gd name="T70" fmla="*/ 2147483646 w 1274"/>
                  <a:gd name="T71" fmla="*/ 2147483646 h 9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74" h="999">
                    <a:moveTo>
                      <a:pt x="635" y="996"/>
                    </a:moveTo>
                    <a:cubicBezTo>
                      <a:pt x="644" y="990"/>
                      <a:pt x="653" y="984"/>
                      <a:pt x="663" y="978"/>
                    </a:cubicBezTo>
                    <a:cubicBezTo>
                      <a:pt x="646" y="970"/>
                      <a:pt x="629" y="962"/>
                      <a:pt x="613" y="953"/>
                    </a:cubicBezTo>
                    <a:cubicBezTo>
                      <a:pt x="603" y="947"/>
                      <a:pt x="594" y="940"/>
                      <a:pt x="587" y="931"/>
                    </a:cubicBezTo>
                    <a:cubicBezTo>
                      <a:pt x="579" y="920"/>
                      <a:pt x="570" y="917"/>
                      <a:pt x="559" y="920"/>
                    </a:cubicBezTo>
                    <a:cubicBezTo>
                      <a:pt x="541" y="924"/>
                      <a:pt x="524" y="929"/>
                      <a:pt x="506" y="934"/>
                    </a:cubicBezTo>
                    <a:cubicBezTo>
                      <a:pt x="494" y="937"/>
                      <a:pt x="482" y="938"/>
                      <a:pt x="472" y="928"/>
                    </a:cubicBezTo>
                    <a:cubicBezTo>
                      <a:pt x="462" y="917"/>
                      <a:pt x="465" y="904"/>
                      <a:pt x="470" y="892"/>
                    </a:cubicBezTo>
                    <a:cubicBezTo>
                      <a:pt x="475" y="881"/>
                      <a:pt x="481" y="871"/>
                      <a:pt x="488" y="858"/>
                    </a:cubicBezTo>
                    <a:cubicBezTo>
                      <a:pt x="464" y="858"/>
                      <a:pt x="442" y="856"/>
                      <a:pt x="419" y="858"/>
                    </a:cubicBezTo>
                    <a:cubicBezTo>
                      <a:pt x="363" y="863"/>
                      <a:pt x="307" y="866"/>
                      <a:pt x="252" y="882"/>
                    </a:cubicBezTo>
                    <a:cubicBezTo>
                      <a:pt x="237" y="887"/>
                      <a:pt x="223" y="883"/>
                      <a:pt x="212" y="870"/>
                    </a:cubicBezTo>
                    <a:cubicBezTo>
                      <a:pt x="201" y="857"/>
                      <a:pt x="203" y="842"/>
                      <a:pt x="210" y="828"/>
                    </a:cubicBezTo>
                    <a:cubicBezTo>
                      <a:pt x="217" y="813"/>
                      <a:pt x="225" y="798"/>
                      <a:pt x="234" y="781"/>
                    </a:cubicBezTo>
                    <a:cubicBezTo>
                      <a:pt x="185" y="782"/>
                      <a:pt x="139" y="791"/>
                      <a:pt x="94" y="805"/>
                    </a:cubicBezTo>
                    <a:cubicBezTo>
                      <a:pt x="83" y="808"/>
                      <a:pt x="73" y="812"/>
                      <a:pt x="62" y="814"/>
                    </a:cubicBezTo>
                    <a:cubicBezTo>
                      <a:pt x="55" y="816"/>
                      <a:pt x="47" y="819"/>
                      <a:pt x="40" y="819"/>
                    </a:cubicBezTo>
                    <a:cubicBezTo>
                      <a:pt x="26" y="819"/>
                      <a:pt x="11" y="819"/>
                      <a:pt x="6" y="804"/>
                    </a:cubicBezTo>
                    <a:cubicBezTo>
                      <a:pt x="0" y="788"/>
                      <a:pt x="13" y="779"/>
                      <a:pt x="25" y="772"/>
                    </a:cubicBezTo>
                    <a:cubicBezTo>
                      <a:pt x="86" y="739"/>
                      <a:pt x="138" y="693"/>
                      <a:pt x="187" y="646"/>
                    </a:cubicBezTo>
                    <a:cubicBezTo>
                      <a:pt x="277" y="560"/>
                      <a:pt x="366" y="472"/>
                      <a:pt x="455" y="385"/>
                    </a:cubicBezTo>
                    <a:cubicBezTo>
                      <a:pt x="468" y="372"/>
                      <a:pt x="477" y="356"/>
                      <a:pt x="488" y="342"/>
                    </a:cubicBezTo>
                    <a:cubicBezTo>
                      <a:pt x="490" y="339"/>
                      <a:pt x="493" y="335"/>
                      <a:pt x="493" y="331"/>
                    </a:cubicBezTo>
                    <a:cubicBezTo>
                      <a:pt x="493" y="315"/>
                      <a:pt x="499" y="309"/>
                      <a:pt x="514" y="311"/>
                    </a:cubicBezTo>
                    <a:cubicBezTo>
                      <a:pt x="520" y="312"/>
                      <a:pt x="529" y="313"/>
                      <a:pt x="532" y="318"/>
                    </a:cubicBezTo>
                    <a:cubicBezTo>
                      <a:pt x="543" y="330"/>
                      <a:pt x="555" y="328"/>
                      <a:pt x="568" y="326"/>
                    </a:cubicBezTo>
                    <a:cubicBezTo>
                      <a:pt x="610" y="322"/>
                      <a:pt x="628" y="332"/>
                      <a:pt x="644" y="371"/>
                    </a:cubicBezTo>
                    <a:cubicBezTo>
                      <a:pt x="647" y="378"/>
                      <a:pt x="649" y="385"/>
                      <a:pt x="652" y="391"/>
                    </a:cubicBezTo>
                    <a:cubicBezTo>
                      <a:pt x="663" y="413"/>
                      <a:pt x="683" y="417"/>
                      <a:pt x="700" y="400"/>
                    </a:cubicBezTo>
                    <a:cubicBezTo>
                      <a:pt x="711" y="388"/>
                      <a:pt x="721" y="375"/>
                      <a:pt x="728" y="361"/>
                    </a:cubicBezTo>
                    <a:cubicBezTo>
                      <a:pt x="742" y="333"/>
                      <a:pt x="747" y="328"/>
                      <a:pt x="779" y="331"/>
                    </a:cubicBezTo>
                    <a:cubicBezTo>
                      <a:pt x="797" y="333"/>
                      <a:pt x="811" y="332"/>
                      <a:pt x="825" y="318"/>
                    </a:cubicBezTo>
                    <a:cubicBezTo>
                      <a:pt x="833" y="311"/>
                      <a:pt x="849" y="310"/>
                      <a:pt x="861" y="309"/>
                    </a:cubicBezTo>
                    <a:cubicBezTo>
                      <a:pt x="870" y="308"/>
                      <a:pt x="879" y="311"/>
                      <a:pt x="890" y="313"/>
                    </a:cubicBezTo>
                    <a:cubicBezTo>
                      <a:pt x="884" y="293"/>
                      <a:pt x="872" y="271"/>
                      <a:pt x="905" y="262"/>
                    </a:cubicBezTo>
                    <a:cubicBezTo>
                      <a:pt x="891" y="223"/>
                      <a:pt x="871" y="189"/>
                      <a:pt x="844" y="159"/>
                    </a:cubicBezTo>
                    <a:cubicBezTo>
                      <a:pt x="835" y="150"/>
                      <a:pt x="825" y="142"/>
                      <a:pt x="816" y="134"/>
                    </a:cubicBezTo>
                    <a:cubicBezTo>
                      <a:pt x="805" y="124"/>
                      <a:pt x="794" y="118"/>
                      <a:pt x="777" y="122"/>
                    </a:cubicBezTo>
                    <a:cubicBezTo>
                      <a:pt x="762" y="127"/>
                      <a:pt x="748" y="115"/>
                      <a:pt x="741" y="97"/>
                    </a:cubicBezTo>
                    <a:cubicBezTo>
                      <a:pt x="734" y="75"/>
                      <a:pt x="726" y="53"/>
                      <a:pt x="718" y="30"/>
                    </a:cubicBezTo>
                    <a:cubicBezTo>
                      <a:pt x="716" y="30"/>
                      <a:pt x="714" y="29"/>
                      <a:pt x="712" y="29"/>
                    </a:cubicBezTo>
                    <a:cubicBezTo>
                      <a:pt x="704" y="39"/>
                      <a:pt x="694" y="48"/>
                      <a:pt x="687" y="59"/>
                    </a:cubicBezTo>
                    <a:cubicBezTo>
                      <a:pt x="655" y="114"/>
                      <a:pt x="624" y="169"/>
                      <a:pt x="592" y="224"/>
                    </a:cubicBezTo>
                    <a:cubicBezTo>
                      <a:pt x="581" y="242"/>
                      <a:pt x="567" y="259"/>
                      <a:pt x="554" y="276"/>
                    </a:cubicBezTo>
                    <a:cubicBezTo>
                      <a:pt x="549" y="283"/>
                      <a:pt x="541" y="287"/>
                      <a:pt x="535" y="278"/>
                    </a:cubicBezTo>
                    <a:cubicBezTo>
                      <a:pt x="533" y="274"/>
                      <a:pt x="535" y="264"/>
                      <a:pt x="539" y="260"/>
                    </a:cubicBezTo>
                    <a:cubicBezTo>
                      <a:pt x="597" y="211"/>
                      <a:pt x="628" y="143"/>
                      <a:pt x="659" y="76"/>
                    </a:cubicBezTo>
                    <a:cubicBezTo>
                      <a:pt x="668" y="56"/>
                      <a:pt x="678" y="36"/>
                      <a:pt x="691" y="18"/>
                    </a:cubicBezTo>
                    <a:cubicBezTo>
                      <a:pt x="696" y="10"/>
                      <a:pt x="708" y="2"/>
                      <a:pt x="718" y="1"/>
                    </a:cubicBezTo>
                    <a:cubicBezTo>
                      <a:pt x="733" y="0"/>
                      <a:pt x="738" y="15"/>
                      <a:pt x="743" y="28"/>
                    </a:cubicBezTo>
                    <a:cubicBezTo>
                      <a:pt x="749" y="45"/>
                      <a:pt x="755" y="63"/>
                      <a:pt x="763" y="80"/>
                    </a:cubicBezTo>
                    <a:cubicBezTo>
                      <a:pt x="765" y="85"/>
                      <a:pt x="774" y="90"/>
                      <a:pt x="779" y="89"/>
                    </a:cubicBezTo>
                    <a:cubicBezTo>
                      <a:pt x="794" y="87"/>
                      <a:pt x="804" y="93"/>
                      <a:pt x="812" y="103"/>
                    </a:cubicBezTo>
                    <a:cubicBezTo>
                      <a:pt x="851" y="154"/>
                      <a:pt x="891" y="205"/>
                      <a:pt x="930" y="257"/>
                    </a:cubicBezTo>
                    <a:cubicBezTo>
                      <a:pt x="941" y="270"/>
                      <a:pt x="940" y="282"/>
                      <a:pt x="925" y="290"/>
                    </a:cubicBezTo>
                    <a:cubicBezTo>
                      <a:pt x="914" y="296"/>
                      <a:pt x="914" y="302"/>
                      <a:pt x="918" y="311"/>
                    </a:cubicBezTo>
                    <a:cubicBezTo>
                      <a:pt x="927" y="329"/>
                      <a:pt x="936" y="348"/>
                      <a:pt x="946" y="366"/>
                    </a:cubicBezTo>
                    <a:cubicBezTo>
                      <a:pt x="1002" y="463"/>
                      <a:pt x="1058" y="561"/>
                      <a:pt x="1114" y="659"/>
                    </a:cubicBezTo>
                    <a:cubicBezTo>
                      <a:pt x="1148" y="716"/>
                      <a:pt x="1189" y="767"/>
                      <a:pt x="1240" y="811"/>
                    </a:cubicBezTo>
                    <a:cubicBezTo>
                      <a:pt x="1242" y="813"/>
                      <a:pt x="1245" y="813"/>
                      <a:pt x="1248" y="813"/>
                    </a:cubicBezTo>
                    <a:cubicBezTo>
                      <a:pt x="1266" y="816"/>
                      <a:pt x="1274" y="826"/>
                      <a:pt x="1274" y="844"/>
                    </a:cubicBezTo>
                    <a:cubicBezTo>
                      <a:pt x="1273" y="861"/>
                      <a:pt x="1262" y="873"/>
                      <a:pt x="1245" y="874"/>
                    </a:cubicBezTo>
                    <a:cubicBezTo>
                      <a:pt x="1230" y="875"/>
                      <a:pt x="1217" y="872"/>
                      <a:pt x="1207" y="859"/>
                    </a:cubicBezTo>
                    <a:cubicBezTo>
                      <a:pt x="1204" y="854"/>
                      <a:pt x="1197" y="851"/>
                      <a:pt x="1191" y="849"/>
                    </a:cubicBezTo>
                    <a:cubicBezTo>
                      <a:pt x="1131" y="835"/>
                      <a:pt x="1070" y="840"/>
                      <a:pt x="1010" y="851"/>
                    </a:cubicBezTo>
                    <a:cubicBezTo>
                      <a:pt x="969" y="859"/>
                      <a:pt x="928" y="870"/>
                      <a:pt x="886" y="880"/>
                    </a:cubicBezTo>
                    <a:cubicBezTo>
                      <a:pt x="881" y="881"/>
                      <a:pt x="876" y="883"/>
                      <a:pt x="871" y="885"/>
                    </a:cubicBezTo>
                    <a:cubicBezTo>
                      <a:pt x="846" y="897"/>
                      <a:pt x="845" y="899"/>
                      <a:pt x="853" y="926"/>
                    </a:cubicBezTo>
                    <a:cubicBezTo>
                      <a:pt x="859" y="949"/>
                      <a:pt x="851" y="964"/>
                      <a:pt x="827" y="969"/>
                    </a:cubicBezTo>
                    <a:cubicBezTo>
                      <a:pt x="804" y="974"/>
                      <a:pt x="780" y="974"/>
                      <a:pt x="757" y="978"/>
                    </a:cubicBezTo>
                    <a:cubicBezTo>
                      <a:pt x="716" y="984"/>
                      <a:pt x="676" y="992"/>
                      <a:pt x="635" y="999"/>
                    </a:cubicBezTo>
                    <a:cubicBezTo>
                      <a:pt x="635" y="998"/>
                      <a:pt x="635" y="997"/>
                      <a:pt x="635" y="99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80" name="Freeform 28">
                <a:extLst>
                  <a:ext uri="{FF2B5EF4-FFF2-40B4-BE49-F238E27FC236}">
                    <a16:creationId xmlns:a16="http://schemas.microsoft.com/office/drawing/2014/main" id="{56B4F7DE-CE61-4A9C-9E85-1B7B6CD56398}"/>
                  </a:ext>
                </a:extLst>
              </p:cNvPr>
              <p:cNvSpPr>
                <a:spLocks/>
              </p:cNvSpPr>
              <p:nvPr/>
            </p:nvSpPr>
            <p:spPr bwMode="auto">
              <a:xfrm>
                <a:off x="3027363" y="3122613"/>
                <a:ext cx="981075" cy="771525"/>
              </a:xfrm>
              <a:custGeom>
                <a:avLst/>
                <a:gdLst>
                  <a:gd name="T0" fmla="*/ 2147483646 w 2801"/>
                  <a:gd name="T1" fmla="*/ 2147483646 h 2197"/>
                  <a:gd name="T2" fmla="*/ 2147483646 w 2801"/>
                  <a:gd name="T3" fmla="*/ 2147483646 h 2197"/>
                  <a:gd name="T4" fmla="*/ 2147483646 w 2801"/>
                  <a:gd name="T5" fmla="*/ 2147483646 h 2197"/>
                  <a:gd name="T6" fmla="*/ 2147483646 w 2801"/>
                  <a:gd name="T7" fmla="*/ 2147483646 h 2197"/>
                  <a:gd name="T8" fmla="*/ 2147483646 w 2801"/>
                  <a:gd name="T9" fmla="*/ 2147483646 h 2197"/>
                  <a:gd name="T10" fmla="*/ 2147483646 w 2801"/>
                  <a:gd name="T11" fmla="*/ 2147483646 h 2197"/>
                  <a:gd name="T12" fmla="*/ 2147483646 w 2801"/>
                  <a:gd name="T13" fmla="*/ 2147483646 h 2197"/>
                  <a:gd name="T14" fmla="*/ 2147483646 w 2801"/>
                  <a:gd name="T15" fmla="*/ 2147483646 h 2197"/>
                  <a:gd name="T16" fmla="*/ 2147483646 w 2801"/>
                  <a:gd name="T17" fmla="*/ 2147483646 h 2197"/>
                  <a:gd name="T18" fmla="*/ 2147483646 w 2801"/>
                  <a:gd name="T19" fmla="*/ 2147483646 h 2197"/>
                  <a:gd name="T20" fmla="*/ 2147483646 w 2801"/>
                  <a:gd name="T21" fmla="*/ 2147483646 h 2197"/>
                  <a:gd name="T22" fmla="*/ 2147483646 w 2801"/>
                  <a:gd name="T23" fmla="*/ 2147483646 h 2197"/>
                  <a:gd name="T24" fmla="*/ 2147483646 w 2801"/>
                  <a:gd name="T25" fmla="*/ 2147483646 h 2197"/>
                  <a:gd name="T26" fmla="*/ 2147483646 w 2801"/>
                  <a:gd name="T27" fmla="*/ 2147483646 h 2197"/>
                  <a:gd name="T28" fmla="*/ 2147483646 w 2801"/>
                  <a:gd name="T29" fmla="*/ 2147483646 h 2197"/>
                  <a:gd name="T30" fmla="*/ 2147483646 w 2801"/>
                  <a:gd name="T31" fmla="*/ 2147483646 h 2197"/>
                  <a:gd name="T32" fmla="*/ 2147483646 w 2801"/>
                  <a:gd name="T33" fmla="*/ 2147483646 h 2197"/>
                  <a:gd name="T34" fmla="*/ 2147483646 w 2801"/>
                  <a:gd name="T35" fmla="*/ 2147483646 h 2197"/>
                  <a:gd name="T36" fmla="*/ 2147483646 w 2801"/>
                  <a:gd name="T37" fmla="*/ 2147483646 h 2197"/>
                  <a:gd name="T38" fmla="*/ 2147483646 w 2801"/>
                  <a:gd name="T39" fmla="*/ 2147483646 h 2197"/>
                  <a:gd name="T40" fmla="*/ 2147483646 w 2801"/>
                  <a:gd name="T41" fmla="*/ 2147483646 h 2197"/>
                  <a:gd name="T42" fmla="*/ 2147483646 w 2801"/>
                  <a:gd name="T43" fmla="*/ 2147483646 h 2197"/>
                  <a:gd name="T44" fmla="*/ 2147483646 w 2801"/>
                  <a:gd name="T45" fmla="*/ 2147483646 h 2197"/>
                  <a:gd name="T46" fmla="*/ 2147483646 w 2801"/>
                  <a:gd name="T47" fmla="*/ 2147483646 h 2197"/>
                  <a:gd name="T48" fmla="*/ 2147483646 w 2801"/>
                  <a:gd name="T49" fmla="*/ 2147483646 h 2197"/>
                  <a:gd name="T50" fmla="*/ 2147483646 w 2801"/>
                  <a:gd name="T51" fmla="*/ 2147483646 h 2197"/>
                  <a:gd name="T52" fmla="*/ 2147483646 w 2801"/>
                  <a:gd name="T53" fmla="*/ 2147483646 h 2197"/>
                  <a:gd name="T54" fmla="*/ 2147483646 w 2801"/>
                  <a:gd name="T55" fmla="*/ 2147483646 h 2197"/>
                  <a:gd name="T56" fmla="*/ 2147483646 w 2801"/>
                  <a:gd name="T57" fmla="*/ 2147483646 h 2197"/>
                  <a:gd name="T58" fmla="*/ 2147483646 w 2801"/>
                  <a:gd name="T59" fmla="*/ 2147483646 h 2197"/>
                  <a:gd name="T60" fmla="*/ 2147483646 w 2801"/>
                  <a:gd name="T61" fmla="*/ 2147483646 h 2197"/>
                  <a:gd name="T62" fmla="*/ 2147483646 w 2801"/>
                  <a:gd name="T63" fmla="*/ 2147483646 h 2197"/>
                  <a:gd name="T64" fmla="*/ 2147483646 w 2801"/>
                  <a:gd name="T65" fmla="*/ 2147483646 h 2197"/>
                  <a:gd name="T66" fmla="*/ 2147483646 w 2801"/>
                  <a:gd name="T67" fmla="*/ 2147483646 h 2197"/>
                  <a:gd name="T68" fmla="*/ 2147483646 w 2801"/>
                  <a:gd name="T69" fmla="*/ 2147483646 h 2197"/>
                  <a:gd name="T70" fmla="*/ 2147483646 w 2801"/>
                  <a:gd name="T71" fmla="*/ 2147483646 h 219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801" h="2197">
                    <a:moveTo>
                      <a:pt x="1396" y="2190"/>
                    </a:moveTo>
                    <a:cubicBezTo>
                      <a:pt x="1416" y="2177"/>
                      <a:pt x="1436" y="2163"/>
                      <a:pt x="1457" y="2150"/>
                    </a:cubicBezTo>
                    <a:cubicBezTo>
                      <a:pt x="1419" y="2131"/>
                      <a:pt x="1382" y="2116"/>
                      <a:pt x="1348" y="2096"/>
                    </a:cubicBezTo>
                    <a:cubicBezTo>
                      <a:pt x="1326" y="2083"/>
                      <a:pt x="1306" y="2065"/>
                      <a:pt x="1291" y="2046"/>
                    </a:cubicBezTo>
                    <a:cubicBezTo>
                      <a:pt x="1274" y="2023"/>
                      <a:pt x="1254" y="2016"/>
                      <a:pt x="1228" y="2022"/>
                    </a:cubicBezTo>
                    <a:cubicBezTo>
                      <a:pt x="1189" y="2032"/>
                      <a:pt x="1151" y="2042"/>
                      <a:pt x="1112" y="2052"/>
                    </a:cubicBezTo>
                    <a:cubicBezTo>
                      <a:pt x="1085" y="2060"/>
                      <a:pt x="1059" y="2062"/>
                      <a:pt x="1038" y="2039"/>
                    </a:cubicBezTo>
                    <a:cubicBezTo>
                      <a:pt x="1015" y="2015"/>
                      <a:pt x="1021" y="1987"/>
                      <a:pt x="1033" y="1961"/>
                    </a:cubicBezTo>
                    <a:cubicBezTo>
                      <a:pt x="1044" y="1937"/>
                      <a:pt x="1058" y="1914"/>
                      <a:pt x="1073" y="1885"/>
                    </a:cubicBezTo>
                    <a:cubicBezTo>
                      <a:pt x="1020" y="1885"/>
                      <a:pt x="970" y="1882"/>
                      <a:pt x="921" y="1886"/>
                    </a:cubicBezTo>
                    <a:cubicBezTo>
                      <a:pt x="798" y="1897"/>
                      <a:pt x="674" y="1904"/>
                      <a:pt x="554" y="1940"/>
                    </a:cubicBezTo>
                    <a:cubicBezTo>
                      <a:pt x="521" y="1950"/>
                      <a:pt x="489" y="1941"/>
                      <a:pt x="465" y="1913"/>
                    </a:cubicBezTo>
                    <a:cubicBezTo>
                      <a:pt x="441" y="1884"/>
                      <a:pt x="446" y="1852"/>
                      <a:pt x="461" y="1821"/>
                    </a:cubicBezTo>
                    <a:cubicBezTo>
                      <a:pt x="477" y="1787"/>
                      <a:pt x="494" y="1754"/>
                      <a:pt x="513" y="1718"/>
                    </a:cubicBezTo>
                    <a:cubicBezTo>
                      <a:pt x="405" y="1720"/>
                      <a:pt x="305" y="1740"/>
                      <a:pt x="206" y="1770"/>
                    </a:cubicBezTo>
                    <a:cubicBezTo>
                      <a:pt x="183" y="1777"/>
                      <a:pt x="160" y="1784"/>
                      <a:pt x="136" y="1790"/>
                    </a:cubicBezTo>
                    <a:cubicBezTo>
                      <a:pt x="120" y="1795"/>
                      <a:pt x="103" y="1799"/>
                      <a:pt x="87" y="1800"/>
                    </a:cubicBezTo>
                    <a:cubicBezTo>
                      <a:pt x="57" y="1800"/>
                      <a:pt x="23" y="1801"/>
                      <a:pt x="12" y="1768"/>
                    </a:cubicBezTo>
                    <a:cubicBezTo>
                      <a:pt x="0" y="1733"/>
                      <a:pt x="27" y="1712"/>
                      <a:pt x="55" y="1697"/>
                    </a:cubicBezTo>
                    <a:cubicBezTo>
                      <a:pt x="188" y="1624"/>
                      <a:pt x="302" y="1524"/>
                      <a:pt x="410" y="1420"/>
                    </a:cubicBezTo>
                    <a:cubicBezTo>
                      <a:pt x="609" y="1230"/>
                      <a:pt x="804" y="1038"/>
                      <a:pt x="999" y="845"/>
                    </a:cubicBezTo>
                    <a:cubicBezTo>
                      <a:pt x="1028" y="817"/>
                      <a:pt x="1049" y="782"/>
                      <a:pt x="1073" y="750"/>
                    </a:cubicBezTo>
                    <a:cubicBezTo>
                      <a:pt x="1078" y="744"/>
                      <a:pt x="1083" y="735"/>
                      <a:pt x="1083" y="728"/>
                    </a:cubicBezTo>
                    <a:cubicBezTo>
                      <a:pt x="1084" y="692"/>
                      <a:pt x="1096" y="679"/>
                      <a:pt x="1130" y="684"/>
                    </a:cubicBezTo>
                    <a:cubicBezTo>
                      <a:pt x="1144" y="685"/>
                      <a:pt x="1162" y="688"/>
                      <a:pt x="1170" y="698"/>
                    </a:cubicBezTo>
                    <a:cubicBezTo>
                      <a:pt x="1192" y="726"/>
                      <a:pt x="1220" y="720"/>
                      <a:pt x="1249" y="717"/>
                    </a:cubicBezTo>
                    <a:cubicBezTo>
                      <a:pt x="1341" y="706"/>
                      <a:pt x="1381" y="730"/>
                      <a:pt x="1415" y="816"/>
                    </a:cubicBezTo>
                    <a:cubicBezTo>
                      <a:pt x="1421" y="830"/>
                      <a:pt x="1427" y="845"/>
                      <a:pt x="1434" y="859"/>
                    </a:cubicBezTo>
                    <a:cubicBezTo>
                      <a:pt x="1458" y="907"/>
                      <a:pt x="1501" y="917"/>
                      <a:pt x="1539" y="878"/>
                    </a:cubicBezTo>
                    <a:cubicBezTo>
                      <a:pt x="1563" y="854"/>
                      <a:pt x="1584" y="824"/>
                      <a:pt x="1600" y="793"/>
                    </a:cubicBezTo>
                    <a:cubicBezTo>
                      <a:pt x="1630" y="732"/>
                      <a:pt x="1643" y="720"/>
                      <a:pt x="1712" y="727"/>
                    </a:cubicBezTo>
                    <a:cubicBezTo>
                      <a:pt x="1751" y="732"/>
                      <a:pt x="1783" y="729"/>
                      <a:pt x="1815" y="699"/>
                    </a:cubicBezTo>
                    <a:cubicBezTo>
                      <a:pt x="1832" y="683"/>
                      <a:pt x="1865" y="681"/>
                      <a:pt x="1892" y="678"/>
                    </a:cubicBezTo>
                    <a:cubicBezTo>
                      <a:pt x="1912" y="676"/>
                      <a:pt x="1932" y="684"/>
                      <a:pt x="1956" y="688"/>
                    </a:cubicBezTo>
                    <a:cubicBezTo>
                      <a:pt x="1944" y="643"/>
                      <a:pt x="1918" y="595"/>
                      <a:pt x="1990" y="574"/>
                    </a:cubicBezTo>
                    <a:cubicBezTo>
                      <a:pt x="1958" y="489"/>
                      <a:pt x="1915" y="414"/>
                      <a:pt x="1855" y="349"/>
                    </a:cubicBezTo>
                    <a:cubicBezTo>
                      <a:pt x="1836" y="329"/>
                      <a:pt x="1814" y="311"/>
                      <a:pt x="1794" y="293"/>
                    </a:cubicBezTo>
                    <a:cubicBezTo>
                      <a:pt x="1769" y="271"/>
                      <a:pt x="1744" y="258"/>
                      <a:pt x="1708" y="268"/>
                    </a:cubicBezTo>
                    <a:cubicBezTo>
                      <a:pt x="1675" y="278"/>
                      <a:pt x="1643" y="251"/>
                      <a:pt x="1630" y="213"/>
                    </a:cubicBezTo>
                    <a:cubicBezTo>
                      <a:pt x="1613" y="164"/>
                      <a:pt x="1596" y="115"/>
                      <a:pt x="1579" y="66"/>
                    </a:cubicBezTo>
                    <a:cubicBezTo>
                      <a:pt x="1575" y="65"/>
                      <a:pt x="1570" y="63"/>
                      <a:pt x="1566" y="62"/>
                    </a:cubicBezTo>
                    <a:cubicBezTo>
                      <a:pt x="1547" y="84"/>
                      <a:pt x="1525" y="104"/>
                      <a:pt x="1510" y="129"/>
                    </a:cubicBezTo>
                    <a:cubicBezTo>
                      <a:pt x="1439" y="249"/>
                      <a:pt x="1371" y="371"/>
                      <a:pt x="1300" y="491"/>
                    </a:cubicBezTo>
                    <a:cubicBezTo>
                      <a:pt x="1276" y="532"/>
                      <a:pt x="1247" y="569"/>
                      <a:pt x="1218" y="606"/>
                    </a:cubicBezTo>
                    <a:cubicBezTo>
                      <a:pt x="1208" y="621"/>
                      <a:pt x="1189" y="631"/>
                      <a:pt x="1177" y="611"/>
                    </a:cubicBezTo>
                    <a:cubicBezTo>
                      <a:pt x="1171" y="602"/>
                      <a:pt x="1176" y="579"/>
                      <a:pt x="1184" y="572"/>
                    </a:cubicBezTo>
                    <a:cubicBezTo>
                      <a:pt x="1312" y="462"/>
                      <a:pt x="1380" y="314"/>
                      <a:pt x="1449" y="166"/>
                    </a:cubicBezTo>
                    <a:cubicBezTo>
                      <a:pt x="1469" y="123"/>
                      <a:pt x="1491" y="79"/>
                      <a:pt x="1518" y="39"/>
                    </a:cubicBezTo>
                    <a:cubicBezTo>
                      <a:pt x="1531" y="21"/>
                      <a:pt x="1557" y="3"/>
                      <a:pt x="1578" y="1"/>
                    </a:cubicBezTo>
                    <a:cubicBezTo>
                      <a:pt x="1611" y="0"/>
                      <a:pt x="1623" y="31"/>
                      <a:pt x="1633" y="60"/>
                    </a:cubicBezTo>
                    <a:cubicBezTo>
                      <a:pt x="1646" y="99"/>
                      <a:pt x="1659" y="138"/>
                      <a:pt x="1677" y="175"/>
                    </a:cubicBezTo>
                    <a:cubicBezTo>
                      <a:pt x="1682" y="186"/>
                      <a:pt x="1701" y="196"/>
                      <a:pt x="1713" y="195"/>
                    </a:cubicBezTo>
                    <a:cubicBezTo>
                      <a:pt x="1745" y="190"/>
                      <a:pt x="1767" y="203"/>
                      <a:pt x="1785" y="227"/>
                    </a:cubicBezTo>
                    <a:cubicBezTo>
                      <a:pt x="1872" y="339"/>
                      <a:pt x="1959" y="451"/>
                      <a:pt x="2046" y="563"/>
                    </a:cubicBezTo>
                    <a:cubicBezTo>
                      <a:pt x="2068" y="592"/>
                      <a:pt x="2066" y="619"/>
                      <a:pt x="2034" y="637"/>
                    </a:cubicBezTo>
                    <a:cubicBezTo>
                      <a:pt x="2010" y="650"/>
                      <a:pt x="2009" y="664"/>
                      <a:pt x="2019" y="683"/>
                    </a:cubicBezTo>
                    <a:cubicBezTo>
                      <a:pt x="2039" y="724"/>
                      <a:pt x="2058" y="764"/>
                      <a:pt x="2080" y="803"/>
                    </a:cubicBezTo>
                    <a:cubicBezTo>
                      <a:pt x="2203" y="1018"/>
                      <a:pt x="2325" y="1233"/>
                      <a:pt x="2450" y="1448"/>
                    </a:cubicBezTo>
                    <a:cubicBezTo>
                      <a:pt x="2523" y="1574"/>
                      <a:pt x="2615" y="1686"/>
                      <a:pt x="2726" y="1782"/>
                    </a:cubicBezTo>
                    <a:cubicBezTo>
                      <a:pt x="2730" y="1786"/>
                      <a:pt x="2738" y="1787"/>
                      <a:pt x="2745" y="1788"/>
                    </a:cubicBezTo>
                    <a:cubicBezTo>
                      <a:pt x="2783" y="1794"/>
                      <a:pt x="2801" y="1816"/>
                      <a:pt x="2800" y="1855"/>
                    </a:cubicBezTo>
                    <a:cubicBezTo>
                      <a:pt x="2799" y="1894"/>
                      <a:pt x="2775" y="1920"/>
                      <a:pt x="2738" y="1922"/>
                    </a:cubicBezTo>
                    <a:cubicBezTo>
                      <a:pt x="2705" y="1923"/>
                      <a:pt x="2676" y="1917"/>
                      <a:pt x="2654" y="1888"/>
                    </a:cubicBezTo>
                    <a:cubicBezTo>
                      <a:pt x="2647" y="1878"/>
                      <a:pt x="2632" y="1870"/>
                      <a:pt x="2619" y="1867"/>
                    </a:cubicBezTo>
                    <a:cubicBezTo>
                      <a:pt x="2486" y="1836"/>
                      <a:pt x="2353" y="1846"/>
                      <a:pt x="2221" y="1871"/>
                    </a:cubicBezTo>
                    <a:cubicBezTo>
                      <a:pt x="2130" y="1888"/>
                      <a:pt x="2039" y="1912"/>
                      <a:pt x="1949" y="1933"/>
                    </a:cubicBezTo>
                    <a:cubicBezTo>
                      <a:pt x="1937" y="1936"/>
                      <a:pt x="1925" y="1940"/>
                      <a:pt x="1914" y="1946"/>
                    </a:cubicBezTo>
                    <a:cubicBezTo>
                      <a:pt x="1860" y="1972"/>
                      <a:pt x="1858" y="1977"/>
                      <a:pt x="1874" y="2035"/>
                    </a:cubicBezTo>
                    <a:cubicBezTo>
                      <a:pt x="1888" y="2085"/>
                      <a:pt x="1870" y="2120"/>
                      <a:pt x="1819" y="2130"/>
                    </a:cubicBezTo>
                    <a:cubicBezTo>
                      <a:pt x="1768" y="2140"/>
                      <a:pt x="1715" y="2141"/>
                      <a:pt x="1664" y="2149"/>
                    </a:cubicBezTo>
                    <a:cubicBezTo>
                      <a:pt x="1574" y="2164"/>
                      <a:pt x="1485" y="2181"/>
                      <a:pt x="1396" y="2197"/>
                    </a:cubicBezTo>
                    <a:cubicBezTo>
                      <a:pt x="1396" y="2194"/>
                      <a:pt x="1396" y="2192"/>
                      <a:pt x="1396" y="219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81" name="Freeform 29">
                <a:extLst>
                  <a:ext uri="{FF2B5EF4-FFF2-40B4-BE49-F238E27FC236}">
                    <a16:creationId xmlns:a16="http://schemas.microsoft.com/office/drawing/2014/main" id="{0F936AEC-F9D1-4812-84F0-F9C1E3C66E8E}"/>
                  </a:ext>
                </a:extLst>
              </p:cNvPr>
              <p:cNvSpPr>
                <a:spLocks/>
              </p:cNvSpPr>
              <p:nvPr/>
            </p:nvSpPr>
            <p:spPr bwMode="auto">
              <a:xfrm>
                <a:off x="3630613" y="3195638"/>
                <a:ext cx="646112" cy="509587"/>
              </a:xfrm>
              <a:custGeom>
                <a:avLst/>
                <a:gdLst>
                  <a:gd name="T0" fmla="*/ 2147483646 w 1847"/>
                  <a:gd name="T1" fmla="*/ 2147483646 h 1449"/>
                  <a:gd name="T2" fmla="*/ 2147483646 w 1847"/>
                  <a:gd name="T3" fmla="*/ 2147483646 h 1449"/>
                  <a:gd name="T4" fmla="*/ 2147483646 w 1847"/>
                  <a:gd name="T5" fmla="*/ 2147483646 h 1449"/>
                  <a:gd name="T6" fmla="*/ 2147483646 w 1847"/>
                  <a:gd name="T7" fmla="*/ 2147483646 h 1449"/>
                  <a:gd name="T8" fmla="*/ 2147483646 w 1847"/>
                  <a:gd name="T9" fmla="*/ 2147483646 h 1449"/>
                  <a:gd name="T10" fmla="*/ 2147483646 w 1847"/>
                  <a:gd name="T11" fmla="*/ 2147483646 h 1449"/>
                  <a:gd name="T12" fmla="*/ 2147483646 w 1847"/>
                  <a:gd name="T13" fmla="*/ 2147483646 h 1449"/>
                  <a:gd name="T14" fmla="*/ 2147483646 w 1847"/>
                  <a:gd name="T15" fmla="*/ 2147483646 h 1449"/>
                  <a:gd name="T16" fmla="*/ 2147483646 w 1847"/>
                  <a:gd name="T17" fmla="*/ 2147483646 h 1449"/>
                  <a:gd name="T18" fmla="*/ 2147483646 w 1847"/>
                  <a:gd name="T19" fmla="*/ 2147483646 h 1449"/>
                  <a:gd name="T20" fmla="*/ 2147483646 w 1847"/>
                  <a:gd name="T21" fmla="*/ 2147483646 h 1449"/>
                  <a:gd name="T22" fmla="*/ 2147483646 w 1847"/>
                  <a:gd name="T23" fmla="*/ 2147483646 h 1449"/>
                  <a:gd name="T24" fmla="*/ 2147483646 w 1847"/>
                  <a:gd name="T25" fmla="*/ 2147483646 h 1449"/>
                  <a:gd name="T26" fmla="*/ 2147483646 w 1847"/>
                  <a:gd name="T27" fmla="*/ 2147483646 h 1449"/>
                  <a:gd name="T28" fmla="*/ 2147483646 w 1847"/>
                  <a:gd name="T29" fmla="*/ 2147483646 h 1449"/>
                  <a:gd name="T30" fmla="*/ 2147483646 w 1847"/>
                  <a:gd name="T31" fmla="*/ 2147483646 h 1449"/>
                  <a:gd name="T32" fmla="*/ 2147483646 w 1847"/>
                  <a:gd name="T33" fmla="*/ 2147483646 h 1449"/>
                  <a:gd name="T34" fmla="*/ 2147483646 w 1847"/>
                  <a:gd name="T35" fmla="*/ 2147483646 h 1449"/>
                  <a:gd name="T36" fmla="*/ 2147483646 w 1847"/>
                  <a:gd name="T37" fmla="*/ 2147483646 h 1449"/>
                  <a:gd name="T38" fmla="*/ 2147483646 w 1847"/>
                  <a:gd name="T39" fmla="*/ 2147483646 h 1449"/>
                  <a:gd name="T40" fmla="*/ 2147483646 w 1847"/>
                  <a:gd name="T41" fmla="*/ 2147483646 h 1449"/>
                  <a:gd name="T42" fmla="*/ 2147483646 w 1847"/>
                  <a:gd name="T43" fmla="*/ 2147483646 h 1449"/>
                  <a:gd name="T44" fmla="*/ 2147483646 w 1847"/>
                  <a:gd name="T45" fmla="*/ 2147483646 h 1449"/>
                  <a:gd name="T46" fmla="*/ 2147483646 w 1847"/>
                  <a:gd name="T47" fmla="*/ 2147483646 h 1449"/>
                  <a:gd name="T48" fmla="*/ 2147483646 w 1847"/>
                  <a:gd name="T49" fmla="*/ 2147483646 h 1449"/>
                  <a:gd name="T50" fmla="*/ 2147483646 w 1847"/>
                  <a:gd name="T51" fmla="*/ 2147483646 h 1449"/>
                  <a:gd name="T52" fmla="*/ 2147483646 w 1847"/>
                  <a:gd name="T53" fmla="*/ 2147483646 h 1449"/>
                  <a:gd name="T54" fmla="*/ 2147483646 w 1847"/>
                  <a:gd name="T55" fmla="*/ 2147483646 h 1449"/>
                  <a:gd name="T56" fmla="*/ 2147483646 w 1847"/>
                  <a:gd name="T57" fmla="*/ 2147483646 h 1449"/>
                  <a:gd name="T58" fmla="*/ 2147483646 w 1847"/>
                  <a:gd name="T59" fmla="*/ 2147483646 h 1449"/>
                  <a:gd name="T60" fmla="*/ 2147483646 w 1847"/>
                  <a:gd name="T61" fmla="*/ 2147483646 h 1449"/>
                  <a:gd name="T62" fmla="*/ 2147483646 w 1847"/>
                  <a:gd name="T63" fmla="*/ 2147483646 h 1449"/>
                  <a:gd name="T64" fmla="*/ 2147483646 w 1847"/>
                  <a:gd name="T65" fmla="*/ 2147483646 h 1449"/>
                  <a:gd name="T66" fmla="*/ 2147483646 w 1847"/>
                  <a:gd name="T67" fmla="*/ 2147483646 h 1449"/>
                  <a:gd name="T68" fmla="*/ 2147483646 w 1847"/>
                  <a:gd name="T69" fmla="*/ 2147483646 h 1449"/>
                  <a:gd name="T70" fmla="*/ 2147483646 w 1847"/>
                  <a:gd name="T71" fmla="*/ 2147483646 h 144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847" h="1449">
                    <a:moveTo>
                      <a:pt x="921" y="1445"/>
                    </a:moveTo>
                    <a:cubicBezTo>
                      <a:pt x="934" y="1436"/>
                      <a:pt x="947" y="1427"/>
                      <a:pt x="961" y="1418"/>
                    </a:cubicBezTo>
                    <a:cubicBezTo>
                      <a:pt x="936" y="1406"/>
                      <a:pt x="911" y="1396"/>
                      <a:pt x="889" y="1383"/>
                    </a:cubicBezTo>
                    <a:cubicBezTo>
                      <a:pt x="875" y="1374"/>
                      <a:pt x="861" y="1363"/>
                      <a:pt x="851" y="1350"/>
                    </a:cubicBezTo>
                    <a:cubicBezTo>
                      <a:pt x="840" y="1335"/>
                      <a:pt x="827" y="1330"/>
                      <a:pt x="810" y="1334"/>
                    </a:cubicBezTo>
                    <a:cubicBezTo>
                      <a:pt x="784" y="1341"/>
                      <a:pt x="759" y="1347"/>
                      <a:pt x="733" y="1354"/>
                    </a:cubicBezTo>
                    <a:cubicBezTo>
                      <a:pt x="716" y="1359"/>
                      <a:pt x="698" y="1360"/>
                      <a:pt x="684" y="1346"/>
                    </a:cubicBezTo>
                    <a:cubicBezTo>
                      <a:pt x="669" y="1330"/>
                      <a:pt x="674" y="1311"/>
                      <a:pt x="681" y="1294"/>
                    </a:cubicBezTo>
                    <a:cubicBezTo>
                      <a:pt x="688" y="1278"/>
                      <a:pt x="698" y="1263"/>
                      <a:pt x="708" y="1244"/>
                    </a:cubicBezTo>
                    <a:cubicBezTo>
                      <a:pt x="673" y="1244"/>
                      <a:pt x="640" y="1241"/>
                      <a:pt x="607" y="1244"/>
                    </a:cubicBezTo>
                    <a:cubicBezTo>
                      <a:pt x="526" y="1252"/>
                      <a:pt x="445" y="1256"/>
                      <a:pt x="366" y="1280"/>
                    </a:cubicBezTo>
                    <a:cubicBezTo>
                      <a:pt x="343" y="1287"/>
                      <a:pt x="322" y="1281"/>
                      <a:pt x="307" y="1262"/>
                    </a:cubicBezTo>
                    <a:cubicBezTo>
                      <a:pt x="291" y="1243"/>
                      <a:pt x="294" y="1222"/>
                      <a:pt x="304" y="1201"/>
                    </a:cubicBezTo>
                    <a:cubicBezTo>
                      <a:pt x="314" y="1179"/>
                      <a:pt x="326" y="1157"/>
                      <a:pt x="338" y="1133"/>
                    </a:cubicBezTo>
                    <a:cubicBezTo>
                      <a:pt x="267" y="1135"/>
                      <a:pt x="201" y="1148"/>
                      <a:pt x="136" y="1168"/>
                    </a:cubicBezTo>
                    <a:cubicBezTo>
                      <a:pt x="121" y="1172"/>
                      <a:pt x="105" y="1177"/>
                      <a:pt x="90" y="1181"/>
                    </a:cubicBezTo>
                    <a:cubicBezTo>
                      <a:pt x="79" y="1184"/>
                      <a:pt x="68" y="1187"/>
                      <a:pt x="57" y="1187"/>
                    </a:cubicBezTo>
                    <a:cubicBezTo>
                      <a:pt x="38" y="1188"/>
                      <a:pt x="15" y="1188"/>
                      <a:pt x="8" y="1166"/>
                    </a:cubicBezTo>
                    <a:cubicBezTo>
                      <a:pt x="0" y="1143"/>
                      <a:pt x="18" y="1130"/>
                      <a:pt x="36" y="1120"/>
                    </a:cubicBezTo>
                    <a:cubicBezTo>
                      <a:pt x="124" y="1071"/>
                      <a:pt x="199" y="1006"/>
                      <a:pt x="271" y="937"/>
                    </a:cubicBezTo>
                    <a:cubicBezTo>
                      <a:pt x="401" y="812"/>
                      <a:pt x="530" y="685"/>
                      <a:pt x="659" y="558"/>
                    </a:cubicBezTo>
                    <a:cubicBezTo>
                      <a:pt x="678" y="540"/>
                      <a:pt x="692" y="517"/>
                      <a:pt x="708" y="496"/>
                    </a:cubicBezTo>
                    <a:cubicBezTo>
                      <a:pt x="711" y="491"/>
                      <a:pt x="714" y="486"/>
                      <a:pt x="714" y="481"/>
                    </a:cubicBezTo>
                    <a:cubicBezTo>
                      <a:pt x="715" y="457"/>
                      <a:pt x="723" y="449"/>
                      <a:pt x="745" y="452"/>
                    </a:cubicBezTo>
                    <a:cubicBezTo>
                      <a:pt x="754" y="453"/>
                      <a:pt x="766" y="455"/>
                      <a:pt x="771" y="461"/>
                    </a:cubicBezTo>
                    <a:cubicBezTo>
                      <a:pt x="786" y="479"/>
                      <a:pt x="805" y="476"/>
                      <a:pt x="824" y="474"/>
                    </a:cubicBezTo>
                    <a:cubicBezTo>
                      <a:pt x="884" y="467"/>
                      <a:pt x="910" y="482"/>
                      <a:pt x="933" y="539"/>
                    </a:cubicBezTo>
                    <a:cubicBezTo>
                      <a:pt x="937" y="548"/>
                      <a:pt x="941" y="558"/>
                      <a:pt x="945" y="567"/>
                    </a:cubicBezTo>
                    <a:cubicBezTo>
                      <a:pt x="961" y="599"/>
                      <a:pt x="990" y="605"/>
                      <a:pt x="1015" y="580"/>
                    </a:cubicBezTo>
                    <a:cubicBezTo>
                      <a:pt x="1031" y="564"/>
                      <a:pt x="1045" y="544"/>
                      <a:pt x="1055" y="524"/>
                    </a:cubicBezTo>
                    <a:cubicBezTo>
                      <a:pt x="1075" y="483"/>
                      <a:pt x="1084" y="475"/>
                      <a:pt x="1129" y="480"/>
                    </a:cubicBezTo>
                    <a:cubicBezTo>
                      <a:pt x="1155" y="483"/>
                      <a:pt x="1176" y="481"/>
                      <a:pt x="1197" y="462"/>
                    </a:cubicBezTo>
                    <a:cubicBezTo>
                      <a:pt x="1208" y="451"/>
                      <a:pt x="1230" y="450"/>
                      <a:pt x="1248" y="448"/>
                    </a:cubicBezTo>
                    <a:cubicBezTo>
                      <a:pt x="1261" y="447"/>
                      <a:pt x="1274" y="452"/>
                      <a:pt x="1290" y="454"/>
                    </a:cubicBezTo>
                    <a:cubicBezTo>
                      <a:pt x="1282" y="425"/>
                      <a:pt x="1265" y="393"/>
                      <a:pt x="1312" y="380"/>
                    </a:cubicBezTo>
                    <a:cubicBezTo>
                      <a:pt x="1291" y="323"/>
                      <a:pt x="1263" y="274"/>
                      <a:pt x="1223" y="231"/>
                    </a:cubicBezTo>
                    <a:cubicBezTo>
                      <a:pt x="1211" y="218"/>
                      <a:pt x="1196" y="206"/>
                      <a:pt x="1183" y="194"/>
                    </a:cubicBezTo>
                    <a:cubicBezTo>
                      <a:pt x="1167" y="180"/>
                      <a:pt x="1150" y="171"/>
                      <a:pt x="1127" y="178"/>
                    </a:cubicBezTo>
                    <a:cubicBezTo>
                      <a:pt x="1105" y="184"/>
                      <a:pt x="1084" y="167"/>
                      <a:pt x="1075" y="141"/>
                    </a:cubicBezTo>
                    <a:cubicBezTo>
                      <a:pt x="1064" y="109"/>
                      <a:pt x="1052" y="77"/>
                      <a:pt x="1041" y="44"/>
                    </a:cubicBezTo>
                    <a:cubicBezTo>
                      <a:pt x="1038" y="43"/>
                      <a:pt x="1036" y="43"/>
                      <a:pt x="1033" y="42"/>
                    </a:cubicBezTo>
                    <a:cubicBezTo>
                      <a:pt x="1020" y="56"/>
                      <a:pt x="1006" y="70"/>
                      <a:pt x="996" y="86"/>
                    </a:cubicBezTo>
                    <a:cubicBezTo>
                      <a:pt x="949" y="165"/>
                      <a:pt x="904" y="245"/>
                      <a:pt x="858" y="325"/>
                    </a:cubicBezTo>
                    <a:cubicBezTo>
                      <a:pt x="842" y="351"/>
                      <a:pt x="822" y="376"/>
                      <a:pt x="804" y="401"/>
                    </a:cubicBezTo>
                    <a:cubicBezTo>
                      <a:pt x="796" y="410"/>
                      <a:pt x="784" y="417"/>
                      <a:pt x="776" y="404"/>
                    </a:cubicBezTo>
                    <a:cubicBezTo>
                      <a:pt x="773" y="398"/>
                      <a:pt x="776" y="382"/>
                      <a:pt x="781" y="378"/>
                    </a:cubicBezTo>
                    <a:cubicBezTo>
                      <a:pt x="865" y="306"/>
                      <a:pt x="910" y="208"/>
                      <a:pt x="955" y="110"/>
                    </a:cubicBezTo>
                    <a:cubicBezTo>
                      <a:pt x="969" y="82"/>
                      <a:pt x="983" y="53"/>
                      <a:pt x="1001" y="27"/>
                    </a:cubicBezTo>
                    <a:cubicBezTo>
                      <a:pt x="1009" y="14"/>
                      <a:pt x="1027" y="2"/>
                      <a:pt x="1041" y="2"/>
                    </a:cubicBezTo>
                    <a:cubicBezTo>
                      <a:pt x="1063" y="0"/>
                      <a:pt x="1070" y="22"/>
                      <a:pt x="1077" y="41"/>
                    </a:cubicBezTo>
                    <a:cubicBezTo>
                      <a:pt x="1085" y="66"/>
                      <a:pt x="1094" y="92"/>
                      <a:pt x="1106" y="116"/>
                    </a:cubicBezTo>
                    <a:cubicBezTo>
                      <a:pt x="1109" y="123"/>
                      <a:pt x="1122" y="130"/>
                      <a:pt x="1129" y="129"/>
                    </a:cubicBezTo>
                    <a:cubicBezTo>
                      <a:pt x="1151" y="126"/>
                      <a:pt x="1165" y="135"/>
                      <a:pt x="1177" y="150"/>
                    </a:cubicBezTo>
                    <a:cubicBezTo>
                      <a:pt x="1234" y="224"/>
                      <a:pt x="1292" y="298"/>
                      <a:pt x="1349" y="372"/>
                    </a:cubicBezTo>
                    <a:cubicBezTo>
                      <a:pt x="1364" y="391"/>
                      <a:pt x="1362" y="409"/>
                      <a:pt x="1341" y="421"/>
                    </a:cubicBezTo>
                    <a:cubicBezTo>
                      <a:pt x="1326" y="429"/>
                      <a:pt x="1325" y="438"/>
                      <a:pt x="1331" y="452"/>
                    </a:cubicBezTo>
                    <a:cubicBezTo>
                      <a:pt x="1345" y="478"/>
                      <a:pt x="1357" y="505"/>
                      <a:pt x="1372" y="530"/>
                    </a:cubicBezTo>
                    <a:cubicBezTo>
                      <a:pt x="1453" y="672"/>
                      <a:pt x="1533" y="814"/>
                      <a:pt x="1615" y="955"/>
                    </a:cubicBezTo>
                    <a:cubicBezTo>
                      <a:pt x="1664" y="1039"/>
                      <a:pt x="1724" y="1113"/>
                      <a:pt x="1797" y="1176"/>
                    </a:cubicBezTo>
                    <a:cubicBezTo>
                      <a:pt x="1800" y="1179"/>
                      <a:pt x="1806" y="1179"/>
                      <a:pt x="1810" y="1180"/>
                    </a:cubicBezTo>
                    <a:cubicBezTo>
                      <a:pt x="1835" y="1184"/>
                      <a:pt x="1847" y="1198"/>
                      <a:pt x="1847" y="1224"/>
                    </a:cubicBezTo>
                    <a:cubicBezTo>
                      <a:pt x="1846" y="1250"/>
                      <a:pt x="1830" y="1267"/>
                      <a:pt x="1806" y="1268"/>
                    </a:cubicBezTo>
                    <a:cubicBezTo>
                      <a:pt x="1784" y="1269"/>
                      <a:pt x="1765" y="1265"/>
                      <a:pt x="1750" y="1246"/>
                    </a:cubicBezTo>
                    <a:cubicBezTo>
                      <a:pt x="1745" y="1239"/>
                      <a:pt x="1736" y="1234"/>
                      <a:pt x="1727" y="1232"/>
                    </a:cubicBezTo>
                    <a:cubicBezTo>
                      <a:pt x="1640" y="1212"/>
                      <a:pt x="1552" y="1218"/>
                      <a:pt x="1465" y="1234"/>
                    </a:cubicBezTo>
                    <a:cubicBezTo>
                      <a:pt x="1405" y="1246"/>
                      <a:pt x="1345" y="1262"/>
                      <a:pt x="1285" y="1276"/>
                    </a:cubicBezTo>
                    <a:cubicBezTo>
                      <a:pt x="1277" y="1278"/>
                      <a:pt x="1270" y="1280"/>
                      <a:pt x="1263" y="1284"/>
                    </a:cubicBezTo>
                    <a:cubicBezTo>
                      <a:pt x="1227" y="1301"/>
                      <a:pt x="1225" y="1304"/>
                      <a:pt x="1236" y="1343"/>
                    </a:cubicBezTo>
                    <a:cubicBezTo>
                      <a:pt x="1245" y="1376"/>
                      <a:pt x="1233" y="1399"/>
                      <a:pt x="1199" y="1405"/>
                    </a:cubicBezTo>
                    <a:cubicBezTo>
                      <a:pt x="1166" y="1412"/>
                      <a:pt x="1131" y="1413"/>
                      <a:pt x="1097" y="1418"/>
                    </a:cubicBezTo>
                    <a:cubicBezTo>
                      <a:pt x="1038" y="1428"/>
                      <a:pt x="979" y="1439"/>
                      <a:pt x="920" y="1449"/>
                    </a:cubicBezTo>
                    <a:cubicBezTo>
                      <a:pt x="921" y="1448"/>
                      <a:pt x="921" y="1447"/>
                      <a:pt x="921" y="14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82" name="Freeform 30">
                <a:extLst>
                  <a:ext uri="{FF2B5EF4-FFF2-40B4-BE49-F238E27FC236}">
                    <a16:creationId xmlns:a16="http://schemas.microsoft.com/office/drawing/2014/main" id="{E5F76299-B9B0-40D4-9C1D-87B17AD07633}"/>
                  </a:ext>
                </a:extLst>
              </p:cNvPr>
              <p:cNvSpPr>
                <a:spLocks/>
              </p:cNvSpPr>
              <p:nvPr/>
            </p:nvSpPr>
            <p:spPr bwMode="auto">
              <a:xfrm>
                <a:off x="1316038" y="4214813"/>
                <a:ext cx="677862" cy="531812"/>
              </a:xfrm>
              <a:custGeom>
                <a:avLst/>
                <a:gdLst>
                  <a:gd name="T0" fmla="*/ 2147483646 w 1932"/>
                  <a:gd name="T1" fmla="*/ 2147483646 h 1515"/>
                  <a:gd name="T2" fmla="*/ 2147483646 w 1932"/>
                  <a:gd name="T3" fmla="*/ 2147483646 h 1515"/>
                  <a:gd name="T4" fmla="*/ 2147483646 w 1932"/>
                  <a:gd name="T5" fmla="*/ 2147483646 h 1515"/>
                  <a:gd name="T6" fmla="*/ 2147483646 w 1932"/>
                  <a:gd name="T7" fmla="*/ 2147483646 h 1515"/>
                  <a:gd name="T8" fmla="*/ 2147483646 w 1932"/>
                  <a:gd name="T9" fmla="*/ 2147483646 h 1515"/>
                  <a:gd name="T10" fmla="*/ 2147483646 w 1932"/>
                  <a:gd name="T11" fmla="*/ 2147483646 h 1515"/>
                  <a:gd name="T12" fmla="*/ 2147483646 w 1932"/>
                  <a:gd name="T13" fmla="*/ 2147483646 h 1515"/>
                  <a:gd name="T14" fmla="*/ 2147483646 w 1932"/>
                  <a:gd name="T15" fmla="*/ 2147483646 h 1515"/>
                  <a:gd name="T16" fmla="*/ 2147483646 w 1932"/>
                  <a:gd name="T17" fmla="*/ 2147483646 h 1515"/>
                  <a:gd name="T18" fmla="*/ 2147483646 w 1932"/>
                  <a:gd name="T19" fmla="*/ 2147483646 h 1515"/>
                  <a:gd name="T20" fmla="*/ 2147483646 w 1932"/>
                  <a:gd name="T21" fmla="*/ 2147483646 h 1515"/>
                  <a:gd name="T22" fmla="*/ 2147483646 w 1932"/>
                  <a:gd name="T23" fmla="*/ 2147483646 h 1515"/>
                  <a:gd name="T24" fmla="*/ 2147483646 w 1932"/>
                  <a:gd name="T25" fmla="*/ 2147483646 h 1515"/>
                  <a:gd name="T26" fmla="*/ 2147483646 w 1932"/>
                  <a:gd name="T27" fmla="*/ 2147483646 h 1515"/>
                  <a:gd name="T28" fmla="*/ 2147483646 w 1932"/>
                  <a:gd name="T29" fmla="*/ 2147483646 h 1515"/>
                  <a:gd name="T30" fmla="*/ 2147483646 w 1932"/>
                  <a:gd name="T31" fmla="*/ 2147483646 h 1515"/>
                  <a:gd name="T32" fmla="*/ 2147483646 w 1932"/>
                  <a:gd name="T33" fmla="*/ 2147483646 h 1515"/>
                  <a:gd name="T34" fmla="*/ 2147483646 w 1932"/>
                  <a:gd name="T35" fmla="*/ 2147483646 h 1515"/>
                  <a:gd name="T36" fmla="*/ 2147483646 w 1932"/>
                  <a:gd name="T37" fmla="*/ 2147483646 h 1515"/>
                  <a:gd name="T38" fmla="*/ 2147483646 w 1932"/>
                  <a:gd name="T39" fmla="*/ 2147483646 h 1515"/>
                  <a:gd name="T40" fmla="*/ 2147483646 w 1932"/>
                  <a:gd name="T41" fmla="*/ 2147483646 h 1515"/>
                  <a:gd name="T42" fmla="*/ 2147483646 w 1932"/>
                  <a:gd name="T43" fmla="*/ 2147483646 h 1515"/>
                  <a:gd name="T44" fmla="*/ 2147483646 w 1932"/>
                  <a:gd name="T45" fmla="*/ 2147483646 h 1515"/>
                  <a:gd name="T46" fmla="*/ 2147483646 w 1932"/>
                  <a:gd name="T47" fmla="*/ 2147483646 h 1515"/>
                  <a:gd name="T48" fmla="*/ 2147483646 w 1932"/>
                  <a:gd name="T49" fmla="*/ 2147483646 h 1515"/>
                  <a:gd name="T50" fmla="*/ 2147483646 w 1932"/>
                  <a:gd name="T51" fmla="*/ 2147483646 h 1515"/>
                  <a:gd name="T52" fmla="*/ 2147483646 w 1932"/>
                  <a:gd name="T53" fmla="*/ 2147483646 h 1515"/>
                  <a:gd name="T54" fmla="*/ 2147483646 w 1932"/>
                  <a:gd name="T55" fmla="*/ 2147483646 h 1515"/>
                  <a:gd name="T56" fmla="*/ 2147483646 w 1932"/>
                  <a:gd name="T57" fmla="*/ 2147483646 h 1515"/>
                  <a:gd name="T58" fmla="*/ 2147483646 w 1932"/>
                  <a:gd name="T59" fmla="*/ 2147483646 h 1515"/>
                  <a:gd name="T60" fmla="*/ 2147483646 w 1932"/>
                  <a:gd name="T61" fmla="*/ 2147483646 h 1515"/>
                  <a:gd name="T62" fmla="*/ 2147483646 w 1932"/>
                  <a:gd name="T63" fmla="*/ 2147483646 h 1515"/>
                  <a:gd name="T64" fmla="*/ 2147483646 w 1932"/>
                  <a:gd name="T65" fmla="*/ 2147483646 h 1515"/>
                  <a:gd name="T66" fmla="*/ 2147483646 w 1932"/>
                  <a:gd name="T67" fmla="*/ 2147483646 h 1515"/>
                  <a:gd name="T68" fmla="*/ 2147483646 w 1932"/>
                  <a:gd name="T69" fmla="*/ 2147483646 h 1515"/>
                  <a:gd name="T70" fmla="*/ 2147483646 w 1932"/>
                  <a:gd name="T71" fmla="*/ 2147483646 h 151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932" h="1515">
                    <a:moveTo>
                      <a:pt x="963" y="1511"/>
                    </a:moveTo>
                    <a:cubicBezTo>
                      <a:pt x="977" y="1502"/>
                      <a:pt x="991" y="1493"/>
                      <a:pt x="1005" y="1483"/>
                    </a:cubicBezTo>
                    <a:cubicBezTo>
                      <a:pt x="979" y="1471"/>
                      <a:pt x="953" y="1460"/>
                      <a:pt x="930" y="1446"/>
                    </a:cubicBezTo>
                    <a:cubicBezTo>
                      <a:pt x="915" y="1437"/>
                      <a:pt x="901" y="1425"/>
                      <a:pt x="890" y="1411"/>
                    </a:cubicBezTo>
                    <a:cubicBezTo>
                      <a:pt x="878" y="1396"/>
                      <a:pt x="865" y="1391"/>
                      <a:pt x="847" y="1395"/>
                    </a:cubicBezTo>
                    <a:cubicBezTo>
                      <a:pt x="820" y="1402"/>
                      <a:pt x="794" y="1409"/>
                      <a:pt x="767" y="1416"/>
                    </a:cubicBezTo>
                    <a:cubicBezTo>
                      <a:pt x="748" y="1421"/>
                      <a:pt x="730" y="1423"/>
                      <a:pt x="716" y="1407"/>
                    </a:cubicBezTo>
                    <a:cubicBezTo>
                      <a:pt x="700" y="1390"/>
                      <a:pt x="704" y="1371"/>
                      <a:pt x="712" y="1353"/>
                    </a:cubicBezTo>
                    <a:cubicBezTo>
                      <a:pt x="720" y="1336"/>
                      <a:pt x="730" y="1321"/>
                      <a:pt x="740" y="1301"/>
                    </a:cubicBezTo>
                    <a:cubicBezTo>
                      <a:pt x="704" y="1301"/>
                      <a:pt x="669" y="1298"/>
                      <a:pt x="635" y="1301"/>
                    </a:cubicBezTo>
                    <a:cubicBezTo>
                      <a:pt x="550" y="1309"/>
                      <a:pt x="465" y="1314"/>
                      <a:pt x="383" y="1338"/>
                    </a:cubicBezTo>
                    <a:cubicBezTo>
                      <a:pt x="359" y="1345"/>
                      <a:pt x="337" y="1339"/>
                      <a:pt x="321" y="1320"/>
                    </a:cubicBezTo>
                    <a:cubicBezTo>
                      <a:pt x="304" y="1300"/>
                      <a:pt x="308" y="1278"/>
                      <a:pt x="318" y="1256"/>
                    </a:cubicBezTo>
                    <a:cubicBezTo>
                      <a:pt x="329" y="1233"/>
                      <a:pt x="341" y="1210"/>
                      <a:pt x="354" y="1185"/>
                    </a:cubicBezTo>
                    <a:cubicBezTo>
                      <a:pt x="280" y="1187"/>
                      <a:pt x="210" y="1200"/>
                      <a:pt x="142" y="1221"/>
                    </a:cubicBezTo>
                    <a:cubicBezTo>
                      <a:pt x="126" y="1226"/>
                      <a:pt x="110" y="1231"/>
                      <a:pt x="94" y="1235"/>
                    </a:cubicBezTo>
                    <a:cubicBezTo>
                      <a:pt x="83" y="1238"/>
                      <a:pt x="71" y="1241"/>
                      <a:pt x="60" y="1242"/>
                    </a:cubicBezTo>
                    <a:cubicBezTo>
                      <a:pt x="40" y="1242"/>
                      <a:pt x="16" y="1242"/>
                      <a:pt x="8" y="1220"/>
                    </a:cubicBezTo>
                    <a:cubicBezTo>
                      <a:pt x="0" y="1196"/>
                      <a:pt x="19" y="1181"/>
                      <a:pt x="38" y="1171"/>
                    </a:cubicBezTo>
                    <a:cubicBezTo>
                      <a:pt x="130" y="1120"/>
                      <a:pt x="208" y="1052"/>
                      <a:pt x="283" y="980"/>
                    </a:cubicBezTo>
                    <a:cubicBezTo>
                      <a:pt x="420" y="849"/>
                      <a:pt x="555" y="716"/>
                      <a:pt x="689" y="584"/>
                    </a:cubicBezTo>
                    <a:cubicBezTo>
                      <a:pt x="709" y="564"/>
                      <a:pt x="724" y="540"/>
                      <a:pt x="740" y="518"/>
                    </a:cubicBezTo>
                    <a:cubicBezTo>
                      <a:pt x="744" y="514"/>
                      <a:pt x="747" y="508"/>
                      <a:pt x="747" y="503"/>
                    </a:cubicBezTo>
                    <a:cubicBezTo>
                      <a:pt x="748" y="478"/>
                      <a:pt x="756" y="469"/>
                      <a:pt x="779" y="472"/>
                    </a:cubicBezTo>
                    <a:cubicBezTo>
                      <a:pt x="789" y="473"/>
                      <a:pt x="801" y="475"/>
                      <a:pt x="807" y="482"/>
                    </a:cubicBezTo>
                    <a:cubicBezTo>
                      <a:pt x="823" y="501"/>
                      <a:pt x="842" y="497"/>
                      <a:pt x="861" y="495"/>
                    </a:cubicBezTo>
                    <a:cubicBezTo>
                      <a:pt x="925" y="488"/>
                      <a:pt x="952" y="504"/>
                      <a:pt x="976" y="563"/>
                    </a:cubicBezTo>
                    <a:cubicBezTo>
                      <a:pt x="980" y="573"/>
                      <a:pt x="984" y="584"/>
                      <a:pt x="989" y="593"/>
                    </a:cubicBezTo>
                    <a:cubicBezTo>
                      <a:pt x="1005" y="626"/>
                      <a:pt x="1036" y="633"/>
                      <a:pt x="1062" y="606"/>
                    </a:cubicBezTo>
                    <a:cubicBezTo>
                      <a:pt x="1078" y="589"/>
                      <a:pt x="1093" y="569"/>
                      <a:pt x="1103" y="548"/>
                    </a:cubicBezTo>
                    <a:cubicBezTo>
                      <a:pt x="1125" y="505"/>
                      <a:pt x="1133" y="497"/>
                      <a:pt x="1181" y="502"/>
                    </a:cubicBezTo>
                    <a:cubicBezTo>
                      <a:pt x="1208" y="505"/>
                      <a:pt x="1230" y="503"/>
                      <a:pt x="1252" y="483"/>
                    </a:cubicBezTo>
                    <a:cubicBezTo>
                      <a:pt x="1264" y="472"/>
                      <a:pt x="1287" y="470"/>
                      <a:pt x="1305" y="468"/>
                    </a:cubicBezTo>
                    <a:cubicBezTo>
                      <a:pt x="1319" y="467"/>
                      <a:pt x="1333" y="472"/>
                      <a:pt x="1349" y="475"/>
                    </a:cubicBezTo>
                    <a:cubicBezTo>
                      <a:pt x="1341" y="444"/>
                      <a:pt x="1323" y="411"/>
                      <a:pt x="1372" y="397"/>
                    </a:cubicBezTo>
                    <a:cubicBezTo>
                      <a:pt x="1351" y="338"/>
                      <a:pt x="1321" y="286"/>
                      <a:pt x="1280" y="242"/>
                    </a:cubicBezTo>
                    <a:cubicBezTo>
                      <a:pt x="1266" y="228"/>
                      <a:pt x="1251" y="215"/>
                      <a:pt x="1237" y="203"/>
                    </a:cubicBezTo>
                    <a:cubicBezTo>
                      <a:pt x="1220" y="188"/>
                      <a:pt x="1203" y="179"/>
                      <a:pt x="1178" y="186"/>
                    </a:cubicBezTo>
                    <a:cubicBezTo>
                      <a:pt x="1156" y="192"/>
                      <a:pt x="1133" y="174"/>
                      <a:pt x="1124" y="147"/>
                    </a:cubicBezTo>
                    <a:cubicBezTo>
                      <a:pt x="1112" y="114"/>
                      <a:pt x="1101" y="80"/>
                      <a:pt x="1089" y="46"/>
                    </a:cubicBezTo>
                    <a:cubicBezTo>
                      <a:pt x="1086" y="45"/>
                      <a:pt x="1083" y="44"/>
                      <a:pt x="1080" y="44"/>
                    </a:cubicBezTo>
                    <a:cubicBezTo>
                      <a:pt x="1067" y="59"/>
                      <a:pt x="1052" y="73"/>
                      <a:pt x="1042" y="90"/>
                    </a:cubicBezTo>
                    <a:cubicBezTo>
                      <a:pt x="993" y="173"/>
                      <a:pt x="946" y="257"/>
                      <a:pt x="897" y="339"/>
                    </a:cubicBezTo>
                    <a:cubicBezTo>
                      <a:pt x="880" y="367"/>
                      <a:pt x="860" y="393"/>
                      <a:pt x="840" y="419"/>
                    </a:cubicBezTo>
                    <a:cubicBezTo>
                      <a:pt x="833" y="429"/>
                      <a:pt x="820" y="436"/>
                      <a:pt x="812" y="422"/>
                    </a:cubicBezTo>
                    <a:cubicBezTo>
                      <a:pt x="808" y="416"/>
                      <a:pt x="811" y="400"/>
                      <a:pt x="817" y="395"/>
                    </a:cubicBezTo>
                    <a:cubicBezTo>
                      <a:pt x="905" y="320"/>
                      <a:pt x="952" y="217"/>
                      <a:pt x="999" y="115"/>
                    </a:cubicBezTo>
                    <a:cubicBezTo>
                      <a:pt x="1013" y="85"/>
                      <a:pt x="1028" y="55"/>
                      <a:pt x="1047" y="28"/>
                    </a:cubicBezTo>
                    <a:cubicBezTo>
                      <a:pt x="1056" y="15"/>
                      <a:pt x="1074" y="2"/>
                      <a:pt x="1088" y="2"/>
                    </a:cubicBezTo>
                    <a:cubicBezTo>
                      <a:pt x="1111" y="0"/>
                      <a:pt x="1119" y="22"/>
                      <a:pt x="1126" y="42"/>
                    </a:cubicBezTo>
                    <a:cubicBezTo>
                      <a:pt x="1135" y="69"/>
                      <a:pt x="1145" y="96"/>
                      <a:pt x="1157" y="122"/>
                    </a:cubicBezTo>
                    <a:cubicBezTo>
                      <a:pt x="1160" y="129"/>
                      <a:pt x="1173" y="136"/>
                      <a:pt x="1181" y="135"/>
                    </a:cubicBezTo>
                    <a:cubicBezTo>
                      <a:pt x="1204" y="132"/>
                      <a:pt x="1218" y="141"/>
                      <a:pt x="1231" y="157"/>
                    </a:cubicBezTo>
                    <a:cubicBezTo>
                      <a:pt x="1291" y="234"/>
                      <a:pt x="1351" y="312"/>
                      <a:pt x="1411" y="389"/>
                    </a:cubicBezTo>
                    <a:cubicBezTo>
                      <a:pt x="1426" y="409"/>
                      <a:pt x="1425" y="428"/>
                      <a:pt x="1403" y="440"/>
                    </a:cubicBezTo>
                    <a:cubicBezTo>
                      <a:pt x="1387" y="449"/>
                      <a:pt x="1386" y="458"/>
                      <a:pt x="1393" y="472"/>
                    </a:cubicBezTo>
                    <a:cubicBezTo>
                      <a:pt x="1406" y="500"/>
                      <a:pt x="1419" y="528"/>
                      <a:pt x="1435" y="555"/>
                    </a:cubicBezTo>
                    <a:cubicBezTo>
                      <a:pt x="1519" y="703"/>
                      <a:pt x="1604" y="851"/>
                      <a:pt x="1689" y="999"/>
                    </a:cubicBezTo>
                    <a:cubicBezTo>
                      <a:pt x="1740" y="1086"/>
                      <a:pt x="1804" y="1163"/>
                      <a:pt x="1880" y="1230"/>
                    </a:cubicBezTo>
                    <a:cubicBezTo>
                      <a:pt x="1883" y="1232"/>
                      <a:pt x="1888" y="1233"/>
                      <a:pt x="1893" y="1234"/>
                    </a:cubicBezTo>
                    <a:cubicBezTo>
                      <a:pt x="1919" y="1238"/>
                      <a:pt x="1932" y="1253"/>
                      <a:pt x="1931" y="1280"/>
                    </a:cubicBezTo>
                    <a:cubicBezTo>
                      <a:pt x="1930" y="1307"/>
                      <a:pt x="1914" y="1325"/>
                      <a:pt x="1888" y="1326"/>
                    </a:cubicBezTo>
                    <a:cubicBezTo>
                      <a:pt x="1866" y="1327"/>
                      <a:pt x="1846" y="1322"/>
                      <a:pt x="1831" y="1302"/>
                    </a:cubicBezTo>
                    <a:cubicBezTo>
                      <a:pt x="1825" y="1296"/>
                      <a:pt x="1815" y="1290"/>
                      <a:pt x="1806" y="1288"/>
                    </a:cubicBezTo>
                    <a:cubicBezTo>
                      <a:pt x="1715" y="1267"/>
                      <a:pt x="1623" y="1274"/>
                      <a:pt x="1532" y="1291"/>
                    </a:cubicBezTo>
                    <a:cubicBezTo>
                      <a:pt x="1469" y="1303"/>
                      <a:pt x="1407" y="1319"/>
                      <a:pt x="1344" y="1334"/>
                    </a:cubicBezTo>
                    <a:cubicBezTo>
                      <a:pt x="1336" y="1336"/>
                      <a:pt x="1328" y="1339"/>
                      <a:pt x="1320" y="1342"/>
                    </a:cubicBezTo>
                    <a:cubicBezTo>
                      <a:pt x="1283" y="1361"/>
                      <a:pt x="1282" y="1364"/>
                      <a:pt x="1293" y="1404"/>
                    </a:cubicBezTo>
                    <a:cubicBezTo>
                      <a:pt x="1302" y="1439"/>
                      <a:pt x="1290" y="1463"/>
                      <a:pt x="1254" y="1470"/>
                    </a:cubicBezTo>
                    <a:cubicBezTo>
                      <a:pt x="1219" y="1477"/>
                      <a:pt x="1183" y="1477"/>
                      <a:pt x="1148" y="1483"/>
                    </a:cubicBezTo>
                    <a:cubicBezTo>
                      <a:pt x="1086" y="1493"/>
                      <a:pt x="1024" y="1504"/>
                      <a:pt x="963" y="1515"/>
                    </a:cubicBezTo>
                    <a:cubicBezTo>
                      <a:pt x="963" y="1514"/>
                      <a:pt x="963" y="1513"/>
                      <a:pt x="963" y="15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83" name="Freeform 31">
                <a:extLst>
                  <a:ext uri="{FF2B5EF4-FFF2-40B4-BE49-F238E27FC236}">
                    <a16:creationId xmlns:a16="http://schemas.microsoft.com/office/drawing/2014/main" id="{DC9F7564-1EF8-463A-8C42-13C9EDF2BE62}"/>
                  </a:ext>
                </a:extLst>
              </p:cNvPr>
              <p:cNvSpPr>
                <a:spLocks/>
              </p:cNvSpPr>
              <p:nvPr/>
            </p:nvSpPr>
            <p:spPr bwMode="auto">
              <a:xfrm>
                <a:off x="1731963" y="4265613"/>
                <a:ext cx="446087" cy="350837"/>
              </a:xfrm>
              <a:custGeom>
                <a:avLst/>
                <a:gdLst>
                  <a:gd name="T0" fmla="*/ 2147483646 w 1274"/>
                  <a:gd name="T1" fmla="*/ 2147483646 h 999"/>
                  <a:gd name="T2" fmla="*/ 2147483646 w 1274"/>
                  <a:gd name="T3" fmla="*/ 2147483646 h 999"/>
                  <a:gd name="T4" fmla="*/ 2147483646 w 1274"/>
                  <a:gd name="T5" fmla="*/ 2147483646 h 999"/>
                  <a:gd name="T6" fmla="*/ 2147483646 w 1274"/>
                  <a:gd name="T7" fmla="*/ 2147483646 h 999"/>
                  <a:gd name="T8" fmla="*/ 2147483646 w 1274"/>
                  <a:gd name="T9" fmla="*/ 2147483646 h 999"/>
                  <a:gd name="T10" fmla="*/ 2147483646 w 1274"/>
                  <a:gd name="T11" fmla="*/ 2147483646 h 999"/>
                  <a:gd name="T12" fmla="*/ 2147483646 w 1274"/>
                  <a:gd name="T13" fmla="*/ 2147483646 h 999"/>
                  <a:gd name="T14" fmla="*/ 2147483646 w 1274"/>
                  <a:gd name="T15" fmla="*/ 2147483646 h 999"/>
                  <a:gd name="T16" fmla="*/ 2147483646 w 1274"/>
                  <a:gd name="T17" fmla="*/ 2147483646 h 999"/>
                  <a:gd name="T18" fmla="*/ 2147483646 w 1274"/>
                  <a:gd name="T19" fmla="*/ 2147483646 h 999"/>
                  <a:gd name="T20" fmla="*/ 2147483646 w 1274"/>
                  <a:gd name="T21" fmla="*/ 2147483646 h 999"/>
                  <a:gd name="T22" fmla="*/ 2147483646 w 1274"/>
                  <a:gd name="T23" fmla="*/ 2147483646 h 999"/>
                  <a:gd name="T24" fmla="*/ 2147483646 w 1274"/>
                  <a:gd name="T25" fmla="*/ 2147483646 h 999"/>
                  <a:gd name="T26" fmla="*/ 2147483646 w 1274"/>
                  <a:gd name="T27" fmla="*/ 2147483646 h 999"/>
                  <a:gd name="T28" fmla="*/ 2147483646 w 1274"/>
                  <a:gd name="T29" fmla="*/ 2147483646 h 999"/>
                  <a:gd name="T30" fmla="*/ 2147483646 w 1274"/>
                  <a:gd name="T31" fmla="*/ 2147483646 h 999"/>
                  <a:gd name="T32" fmla="*/ 2147483646 w 1274"/>
                  <a:gd name="T33" fmla="*/ 2147483646 h 999"/>
                  <a:gd name="T34" fmla="*/ 2147483646 w 1274"/>
                  <a:gd name="T35" fmla="*/ 2147483646 h 999"/>
                  <a:gd name="T36" fmla="*/ 2147483646 w 1274"/>
                  <a:gd name="T37" fmla="*/ 2147483646 h 999"/>
                  <a:gd name="T38" fmla="*/ 2147483646 w 1274"/>
                  <a:gd name="T39" fmla="*/ 2147483646 h 999"/>
                  <a:gd name="T40" fmla="*/ 2147483646 w 1274"/>
                  <a:gd name="T41" fmla="*/ 2147483646 h 999"/>
                  <a:gd name="T42" fmla="*/ 2147483646 w 1274"/>
                  <a:gd name="T43" fmla="*/ 2147483646 h 999"/>
                  <a:gd name="T44" fmla="*/ 2147483646 w 1274"/>
                  <a:gd name="T45" fmla="*/ 2147483646 h 999"/>
                  <a:gd name="T46" fmla="*/ 2147483646 w 1274"/>
                  <a:gd name="T47" fmla="*/ 2147483646 h 999"/>
                  <a:gd name="T48" fmla="*/ 2147483646 w 1274"/>
                  <a:gd name="T49" fmla="*/ 2147483646 h 999"/>
                  <a:gd name="T50" fmla="*/ 2147483646 w 1274"/>
                  <a:gd name="T51" fmla="*/ 2147483646 h 999"/>
                  <a:gd name="T52" fmla="*/ 2147483646 w 1274"/>
                  <a:gd name="T53" fmla="*/ 2147483646 h 999"/>
                  <a:gd name="T54" fmla="*/ 2147483646 w 1274"/>
                  <a:gd name="T55" fmla="*/ 2147483646 h 999"/>
                  <a:gd name="T56" fmla="*/ 2147483646 w 1274"/>
                  <a:gd name="T57" fmla="*/ 2147483646 h 999"/>
                  <a:gd name="T58" fmla="*/ 2147483646 w 1274"/>
                  <a:gd name="T59" fmla="*/ 2147483646 h 999"/>
                  <a:gd name="T60" fmla="*/ 2147483646 w 1274"/>
                  <a:gd name="T61" fmla="*/ 2147483646 h 999"/>
                  <a:gd name="T62" fmla="*/ 2147483646 w 1274"/>
                  <a:gd name="T63" fmla="*/ 2147483646 h 999"/>
                  <a:gd name="T64" fmla="*/ 2147483646 w 1274"/>
                  <a:gd name="T65" fmla="*/ 2147483646 h 999"/>
                  <a:gd name="T66" fmla="*/ 2147483646 w 1274"/>
                  <a:gd name="T67" fmla="*/ 2147483646 h 999"/>
                  <a:gd name="T68" fmla="*/ 2147483646 w 1274"/>
                  <a:gd name="T69" fmla="*/ 2147483646 h 999"/>
                  <a:gd name="T70" fmla="*/ 2147483646 w 1274"/>
                  <a:gd name="T71" fmla="*/ 2147483646 h 9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74" h="999">
                    <a:moveTo>
                      <a:pt x="635" y="996"/>
                    </a:moveTo>
                    <a:cubicBezTo>
                      <a:pt x="644" y="990"/>
                      <a:pt x="653" y="984"/>
                      <a:pt x="662" y="977"/>
                    </a:cubicBezTo>
                    <a:cubicBezTo>
                      <a:pt x="645" y="969"/>
                      <a:pt x="628" y="962"/>
                      <a:pt x="613" y="953"/>
                    </a:cubicBezTo>
                    <a:cubicBezTo>
                      <a:pt x="603" y="947"/>
                      <a:pt x="593" y="939"/>
                      <a:pt x="587" y="930"/>
                    </a:cubicBezTo>
                    <a:cubicBezTo>
                      <a:pt x="579" y="919"/>
                      <a:pt x="570" y="917"/>
                      <a:pt x="558" y="919"/>
                    </a:cubicBezTo>
                    <a:cubicBezTo>
                      <a:pt x="541" y="924"/>
                      <a:pt x="523" y="928"/>
                      <a:pt x="505" y="933"/>
                    </a:cubicBezTo>
                    <a:cubicBezTo>
                      <a:pt x="493" y="936"/>
                      <a:pt x="481" y="937"/>
                      <a:pt x="472" y="927"/>
                    </a:cubicBezTo>
                    <a:cubicBezTo>
                      <a:pt x="461" y="916"/>
                      <a:pt x="464" y="903"/>
                      <a:pt x="469" y="891"/>
                    </a:cubicBezTo>
                    <a:cubicBezTo>
                      <a:pt x="474" y="880"/>
                      <a:pt x="481" y="870"/>
                      <a:pt x="488" y="857"/>
                    </a:cubicBezTo>
                    <a:cubicBezTo>
                      <a:pt x="464" y="857"/>
                      <a:pt x="441" y="855"/>
                      <a:pt x="418" y="857"/>
                    </a:cubicBezTo>
                    <a:cubicBezTo>
                      <a:pt x="363" y="862"/>
                      <a:pt x="306" y="865"/>
                      <a:pt x="252" y="882"/>
                    </a:cubicBezTo>
                    <a:cubicBezTo>
                      <a:pt x="236" y="886"/>
                      <a:pt x="222" y="882"/>
                      <a:pt x="211" y="870"/>
                    </a:cubicBezTo>
                    <a:cubicBezTo>
                      <a:pt x="200" y="857"/>
                      <a:pt x="202" y="842"/>
                      <a:pt x="209" y="828"/>
                    </a:cubicBezTo>
                    <a:cubicBezTo>
                      <a:pt x="216" y="812"/>
                      <a:pt x="224" y="797"/>
                      <a:pt x="233" y="781"/>
                    </a:cubicBezTo>
                    <a:cubicBezTo>
                      <a:pt x="184" y="782"/>
                      <a:pt x="138" y="791"/>
                      <a:pt x="93" y="804"/>
                    </a:cubicBezTo>
                    <a:cubicBezTo>
                      <a:pt x="83" y="808"/>
                      <a:pt x="72" y="811"/>
                      <a:pt x="62" y="814"/>
                    </a:cubicBezTo>
                    <a:cubicBezTo>
                      <a:pt x="54" y="816"/>
                      <a:pt x="47" y="818"/>
                      <a:pt x="39" y="818"/>
                    </a:cubicBezTo>
                    <a:cubicBezTo>
                      <a:pt x="26" y="818"/>
                      <a:pt x="10" y="819"/>
                      <a:pt x="5" y="804"/>
                    </a:cubicBezTo>
                    <a:cubicBezTo>
                      <a:pt x="0" y="788"/>
                      <a:pt x="12" y="778"/>
                      <a:pt x="25" y="771"/>
                    </a:cubicBezTo>
                    <a:cubicBezTo>
                      <a:pt x="85" y="738"/>
                      <a:pt x="137" y="693"/>
                      <a:pt x="186" y="645"/>
                    </a:cubicBezTo>
                    <a:cubicBezTo>
                      <a:pt x="276" y="559"/>
                      <a:pt x="365" y="472"/>
                      <a:pt x="454" y="384"/>
                    </a:cubicBezTo>
                    <a:cubicBezTo>
                      <a:pt x="467" y="371"/>
                      <a:pt x="477" y="356"/>
                      <a:pt x="488" y="341"/>
                    </a:cubicBezTo>
                    <a:cubicBezTo>
                      <a:pt x="490" y="338"/>
                      <a:pt x="492" y="334"/>
                      <a:pt x="492" y="331"/>
                    </a:cubicBezTo>
                    <a:cubicBezTo>
                      <a:pt x="492" y="315"/>
                      <a:pt x="498" y="309"/>
                      <a:pt x="513" y="311"/>
                    </a:cubicBezTo>
                    <a:cubicBezTo>
                      <a:pt x="520" y="311"/>
                      <a:pt x="528" y="313"/>
                      <a:pt x="532" y="317"/>
                    </a:cubicBezTo>
                    <a:cubicBezTo>
                      <a:pt x="542" y="330"/>
                      <a:pt x="555" y="327"/>
                      <a:pt x="568" y="326"/>
                    </a:cubicBezTo>
                    <a:cubicBezTo>
                      <a:pt x="609" y="321"/>
                      <a:pt x="627" y="332"/>
                      <a:pt x="643" y="371"/>
                    </a:cubicBezTo>
                    <a:cubicBezTo>
                      <a:pt x="646" y="377"/>
                      <a:pt x="648" y="384"/>
                      <a:pt x="652" y="390"/>
                    </a:cubicBezTo>
                    <a:cubicBezTo>
                      <a:pt x="662" y="412"/>
                      <a:pt x="682" y="417"/>
                      <a:pt x="700" y="399"/>
                    </a:cubicBezTo>
                    <a:cubicBezTo>
                      <a:pt x="711" y="388"/>
                      <a:pt x="720" y="374"/>
                      <a:pt x="727" y="360"/>
                    </a:cubicBezTo>
                    <a:cubicBezTo>
                      <a:pt x="741" y="332"/>
                      <a:pt x="747" y="327"/>
                      <a:pt x="778" y="330"/>
                    </a:cubicBezTo>
                    <a:cubicBezTo>
                      <a:pt x="796" y="332"/>
                      <a:pt x="810" y="331"/>
                      <a:pt x="825" y="318"/>
                    </a:cubicBezTo>
                    <a:cubicBezTo>
                      <a:pt x="833" y="310"/>
                      <a:pt x="848" y="309"/>
                      <a:pt x="860" y="308"/>
                    </a:cubicBezTo>
                    <a:cubicBezTo>
                      <a:pt x="869" y="307"/>
                      <a:pt x="878" y="311"/>
                      <a:pt x="889" y="312"/>
                    </a:cubicBezTo>
                    <a:cubicBezTo>
                      <a:pt x="884" y="292"/>
                      <a:pt x="872" y="270"/>
                      <a:pt x="904" y="261"/>
                    </a:cubicBezTo>
                    <a:cubicBezTo>
                      <a:pt x="890" y="222"/>
                      <a:pt x="871" y="188"/>
                      <a:pt x="843" y="159"/>
                    </a:cubicBezTo>
                    <a:cubicBezTo>
                      <a:pt x="835" y="149"/>
                      <a:pt x="825" y="141"/>
                      <a:pt x="815" y="133"/>
                    </a:cubicBezTo>
                    <a:cubicBezTo>
                      <a:pt x="804" y="123"/>
                      <a:pt x="793" y="117"/>
                      <a:pt x="776" y="122"/>
                    </a:cubicBezTo>
                    <a:cubicBezTo>
                      <a:pt x="762" y="126"/>
                      <a:pt x="747" y="114"/>
                      <a:pt x="741" y="96"/>
                    </a:cubicBezTo>
                    <a:cubicBezTo>
                      <a:pt x="733" y="74"/>
                      <a:pt x="725" y="52"/>
                      <a:pt x="718" y="30"/>
                    </a:cubicBezTo>
                    <a:cubicBezTo>
                      <a:pt x="716" y="29"/>
                      <a:pt x="714" y="29"/>
                      <a:pt x="712" y="28"/>
                    </a:cubicBezTo>
                    <a:cubicBezTo>
                      <a:pt x="703" y="38"/>
                      <a:pt x="693" y="47"/>
                      <a:pt x="686" y="58"/>
                    </a:cubicBezTo>
                    <a:cubicBezTo>
                      <a:pt x="654" y="113"/>
                      <a:pt x="623" y="168"/>
                      <a:pt x="591" y="223"/>
                    </a:cubicBezTo>
                    <a:cubicBezTo>
                      <a:pt x="580" y="241"/>
                      <a:pt x="567" y="258"/>
                      <a:pt x="554" y="275"/>
                    </a:cubicBezTo>
                    <a:cubicBezTo>
                      <a:pt x="549" y="282"/>
                      <a:pt x="540" y="287"/>
                      <a:pt x="535" y="277"/>
                    </a:cubicBezTo>
                    <a:cubicBezTo>
                      <a:pt x="532" y="274"/>
                      <a:pt x="534" y="263"/>
                      <a:pt x="538" y="260"/>
                    </a:cubicBezTo>
                    <a:cubicBezTo>
                      <a:pt x="596" y="210"/>
                      <a:pt x="627" y="143"/>
                      <a:pt x="658" y="75"/>
                    </a:cubicBezTo>
                    <a:cubicBezTo>
                      <a:pt x="668" y="55"/>
                      <a:pt x="678" y="36"/>
                      <a:pt x="690" y="17"/>
                    </a:cubicBezTo>
                    <a:cubicBezTo>
                      <a:pt x="696" y="9"/>
                      <a:pt x="708" y="1"/>
                      <a:pt x="717" y="0"/>
                    </a:cubicBezTo>
                    <a:cubicBezTo>
                      <a:pt x="732" y="0"/>
                      <a:pt x="738" y="14"/>
                      <a:pt x="742" y="27"/>
                    </a:cubicBezTo>
                    <a:cubicBezTo>
                      <a:pt x="748" y="45"/>
                      <a:pt x="754" y="63"/>
                      <a:pt x="762" y="79"/>
                    </a:cubicBezTo>
                    <a:cubicBezTo>
                      <a:pt x="764" y="84"/>
                      <a:pt x="773" y="89"/>
                      <a:pt x="778" y="88"/>
                    </a:cubicBezTo>
                    <a:cubicBezTo>
                      <a:pt x="793" y="86"/>
                      <a:pt x="803" y="92"/>
                      <a:pt x="811" y="103"/>
                    </a:cubicBezTo>
                    <a:cubicBezTo>
                      <a:pt x="851" y="154"/>
                      <a:pt x="890" y="205"/>
                      <a:pt x="930" y="256"/>
                    </a:cubicBezTo>
                    <a:cubicBezTo>
                      <a:pt x="940" y="269"/>
                      <a:pt x="939" y="281"/>
                      <a:pt x="925" y="289"/>
                    </a:cubicBezTo>
                    <a:cubicBezTo>
                      <a:pt x="914" y="295"/>
                      <a:pt x="913" y="302"/>
                      <a:pt x="918" y="311"/>
                    </a:cubicBezTo>
                    <a:cubicBezTo>
                      <a:pt x="927" y="329"/>
                      <a:pt x="935" y="347"/>
                      <a:pt x="945" y="365"/>
                    </a:cubicBezTo>
                    <a:cubicBezTo>
                      <a:pt x="1001" y="463"/>
                      <a:pt x="1057" y="561"/>
                      <a:pt x="1114" y="658"/>
                    </a:cubicBezTo>
                    <a:cubicBezTo>
                      <a:pt x="1147" y="715"/>
                      <a:pt x="1189" y="766"/>
                      <a:pt x="1239" y="810"/>
                    </a:cubicBezTo>
                    <a:cubicBezTo>
                      <a:pt x="1241" y="812"/>
                      <a:pt x="1245" y="812"/>
                      <a:pt x="1248" y="813"/>
                    </a:cubicBezTo>
                    <a:cubicBezTo>
                      <a:pt x="1265" y="815"/>
                      <a:pt x="1274" y="825"/>
                      <a:pt x="1273" y="843"/>
                    </a:cubicBezTo>
                    <a:cubicBezTo>
                      <a:pt x="1272" y="861"/>
                      <a:pt x="1262" y="873"/>
                      <a:pt x="1245" y="874"/>
                    </a:cubicBezTo>
                    <a:cubicBezTo>
                      <a:pt x="1230" y="874"/>
                      <a:pt x="1217" y="871"/>
                      <a:pt x="1207" y="858"/>
                    </a:cubicBezTo>
                    <a:cubicBezTo>
                      <a:pt x="1203" y="854"/>
                      <a:pt x="1196" y="850"/>
                      <a:pt x="1191" y="849"/>
                    </a:cubicBezTo>
                    <a:cubicBezTo>
                      <a:pt x="1130" y="835"/>
                      <a:pt x="1070" y="839"/>
                      <a:pt x="1010" y="850"/>
                    </a:cubicBezTo>
                    <a:cubicBezTo>
                      <a:pt x="968" y="858"/>
                      <a:pt x="927" y="869"/>
                      <a:pt x="886" y="879"/>
                    </a:cubicBezTo>
                    <a:cubicBezTo>
                      <a:pt x="880" y="880"/>
                      <a:pt x="875" y="882"/>
                      <a:pt x="870" y="884"/>
                    </a:cubicBezTo>
                    <a:cubicBezTo>
                      <a:pt x="846" y="896"/>
                      <a:pt x="845" y="899"/>
                      <a:pt x="852" y="925"/>
                    </a:cubicBezTo>
                    <a:cubicBezTo>
                      <a:pt x="858" y="948"/>
                      <a:pt x="850" y="964"/>
                      <a:pt x="827" y="968"/>
                    </a:cubicBezTo>
                    <a:cubicBezTo>
                      <a:pt x="804" y="973"/>
                      <a:pt x="780" y="973"/>
                      <a:pt x="756" y="977"/>
                    </a:cubicBezTo>
                    <a:cubicBezTo>
                      <a:pt x="715" y="984"/>
                      <a:pt x="675" y="991"/>
                      <a:pt x="634" y="999"/>
                    </a:cubicBezTo>
                    <a:cubicBezTo>
                      <a:pt x="634" y="998"/>
                      <a:pt x="635" y="997"/>
                      <a:pt x="635" y="99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84" name="Freeform 32">
                <a:extLst>
                  <a:ext uri="{FF2B5EF4-FFF2-40B4-BE49-F238E27FC236}">
                    <a16:creationId xmlns:a16="http://schemas.microsoft.com/office/drawing/2014/main" id="{0C2A4C16-1C3A-419F-8F1C-76AC5DFEEF59}"/>
                  </a:ext>
                </a:extLst>
              </p:cNvPr>
              <p:cNvSpPr>
                <a:spLocks/>
              </p:cNvSpPr>
              <p:nvPr/>
            </p:nvSpPr>
            <p:spPr bwMode="auto">
              <a:xfrm>
                <a:off x="3919538" y="3929063"/>
                <a:ext cx="676275" cy="531812"/>
              </a:xfrm>
              <a:custGeom>
                <a:avLst/>
                <a:gdLst>
                  <a:gd name="T0" fmla="*/ 2147483646 w 1932"/>
                  <a:gd name="T1" fmla="*/ 2147483646 h 1515"/>
                  <a:gd name="T2" fmla="*/ 2147483646 w 1932"/>
                  <a:gd name="T3" fmla="*/ 2147483646 h 1515"/>
                  <a:gd name="T4" fmla="*/ 2147483646 w 1932"/>
                  <a:gd name="T5" fmla="*/ 2147483646 h 1515"/>
                  <a:gd name="T6" fmla="*/ 2147483646 w 1932"/>
                  <a:gd name="T7" fmla="*/ 2147483646 h 1515"/>
                  <a:gd name="T8" fmla="*/ 2147483646 w 1932"/>
                  <a:gd name="T9" fmla="*/ 2147483646 h 1515"/>
                  <a:gd name="T10" fmla="*/ 2147483646 w 1932"/>
                  <a:gd name="T11" fmla="*/ 2147483646 h 1515"/>
                  <a:gd name="T12" fmla="*/ 2147483646 w 1932"/>
                  <a:gd name="T13" fmla="*/ 2147483646 h 1515"/>
                  <a:gd name="T14" fmla="*/ 2147483646 w 1932"/>
                  <a:gd name="T15" fmla="*/ 2147483646 h 1515"/>
                  <a:gd name="T16" fmla="*/ 2147483646 w 1932"/>
                  <a:gd name="T17" fmla="*/ 2147483646 h 1515"/>
                  <a:gd name="T18" fmla="*/ 2147483646 w 1932"/>
                  <a:gd name="T19" fmla="*/ 2147483646 h 1515"/>
                  <a:gd name="T20" fmla="*/ 2147483646 w 1932"/>
                  <a:gd name="T21" fmla="*/ 2147483646 h 1515"/>
                  <a:gd name="T22" fmla="*/ 2147483646 w 1932"/>
                  <a:gd name="T23" fmla="*/ 2147483646 h 1515"/>
                  <a:gd name="T24" fmla="*/ 2147483646 w 1932"/>
                  <a:gd name="T25" fmla="*/ 2147483646 h 1515"/>
                  <a:gd name="T26" fmla="*/ 2147483646 w 1932"/>
                  <a:gd name="T27" fmla="*/ 2147483646 h 1515"/>
                  <a:gd name="T28" fmla="*/ 2147483646 w 1932"/>
                  <a:gd name="T29" fmla="*/ 2147483646 h 1515"/>
                  <a:gd name="T30" fmla="*/ 2147483646 w 1932"/>
                  <a:gd name="T31" fmla="*/ 2147483646 h 1515"/>
                  <a:gd name="T32" fmla="*/ 2147483646 w 1932"/>
                  <a:gd name="T33" fmla="*/ 2147483646 h 1515"/>
                  <a:gd name="T34" fmla="*/ 2147483646 w 1932"/>
                  <a:gd name="T35" fmla="*/ 2147483646 h 1515"/>
                  <a:gd name="T36" fmla="*/ 2147483646 w 1932"/>
                  <a:gd name="T37" fmla="*/ 2147483646 h 1515"/>
                  <a:gd name="T38" fmla="*/ 2147483646 w 1932"/>
                  <a:gd name="T39" fmla="*/ 2147483646 h 1515"/>
                  <a:gd name="T40" fmla="*/ 2147483646 w 1932"/>
                  <a:gd name="T41" fmla="*/ 2147483646 h 1515"/>
                  <a:gd name="T42" fmla="*/ 2147483646 w 1932"/>
                  <a:gd name="T43" fmla="*/ 2147483646 h 1515"/>
                  <a:gd name="T44" fmla="*/ 2147483646 w 1932"/>
                  <a:gd name="T45" fmla="*/ 2147483646 h 1515"/>
                  <a:gd name="T46" fmla="*/ 2147483646 w 1932"/>
                  <a:gd name="T47" fmla="*/ 2147483646 h 1515"/>
                  <a:gd name="T48" fmla="*/ 2147483646 w 1932"/>
                  <a:gd name="T49" fmla="*/ 2147483646 h 1515"/>
                  <a:gd name="T50" fmla="*/ 2147483646 w 1932"/>
                  <a:gd name="T51" fmla="*/ 2147483646 h 1515"/>
                  <a:gd name="T52" fmla="*/ 2147483646 w 1932"/>
                  <a:gd name="T53" fmla="*/ 2147483646 h 1515"/>
                  <a:gd name="T54" fmla="*/ 2147483646 w 1932"/>
                  <a:gd name="T55" fmla="*/ 2147483646 h 1515"/>
                  <a:gd name="T56" fmla="*/ 2147483646 w 1932"/>
                  <a:gd name="T57" fmla="*/ 2147483646 h 1515"/>
                  <a:gd name="T58" fmla="*/ 2147483646 w 1932"/>
                  <a:gd name="T59" fmla="*/ 2147483646 h 1515"/>
                  <a:gd name="T60" fmla="*/ 2147483646 w 1932"/>
                  <a:gd name="T61" fmla="*/ 2147483646 h 1515"/>
                  <a:gd name="T62" fmla="*/ 2147483646 w 1932"/>
                  <a:gd name="T63" fmla="*/ 2147483646 h 1515"/>
                  <a:gd name="T64" fmla="*/ 2147483646 w 1932"/>
                  <a:gd name="T65" fmla="*/ 2147483646 h 1515"/>
                  <a:gd name="T66" fmla="*/ 2147483646 w 1932"/>
                  <a:gd name="T67" fmla="*/ 2147483646 h 1515"/>
                  <a:gd name="T68" fmla="*/ 2147483646 w 1932"/>
                  <a:gd name="T69" fmla="*/ 2147483646 h 1515"/>
                  <a:gd name="T70" fmla="*/ 2147483646 w 1932"/>
                  <a:gd name="T71" fmla="*/ 2147483646 h 151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932" h="1515">
                    <a:moveTo>
                      <a:pt x="963" y="1511"/>
                    </a:moveTo>
                    <a:cubicBezTo>
                      <a:pt x="977" y="1502"/>
                      <a:pt x="991" y="1493"/>
                      <a:pt x="1005" y="1483"/>
                    </a:cubicBezTo>
                    <a:cubicBezTo>
                      <a:pt x="979" y="1471"/>
                      <a:pt x="953" y="1460"/>
                      <a:pt x="930" y="1446"/>
                    </a:cubicBezTo>
                    <a:cubicBezTo>
                      <a:pt x="915" y="1437"/>
                      <a:pt x="901" y="1425"/>
                      <a:pt x="890" y="1411"/>
                    </a:cubicBezTo>
                    <a:cubicBezTo>
                      <a:pt x="878" y="1396"/>
                      <a:pt x="865" y="1391"/>
                      <a:pt x="847" y="1395"/>
                    </a:cubicBezTo>
                    <a:cubicBezTo>
                      <a:pt x="820" y="1402"/>
                      <a:pt x="794" y="1409"/>
                      <a:pt x="767" y="1416"/>
                    </a:cubicBezTo>
                    <a:cubicBezTo>
                      <a:pt x="748" y="1421"/>
                      <a:pt x="730" y="1423"/>
                      <a:pt x="716" y="1407"/>
                    </a:cubicBezTo>
                    <a:cubicBezTo>
                      <a:pt x="700" y="1390"/>
                      <a:pt x="704" y="1371"/>
                      <a:pt x="712" y="1353"/>
                    </a:cubicBezTo>
                    <a:cubicBezTo>
                      <a:pt x="720" y="1336"/>
                      <a:pt x="730" y="1321"/>
                      <a:pt x="740" y="1301"/>
                    </a:cubicBezTo>
                    <a:cubicBezTo>
                      <a:pt x="704" y="1301"/>
                      <a:pt x="669" y="1298"/>
                      <a:pt x="635" y="1301"/>
                    </a:cubicBezTo>
                    <a:cubicBezTo>
                      <a:pt x="550" y="1309"/>
                      <a:pt x="465" y="1314"/>
                      <a:pt x="383" y="1338"/>
                    </a:cubicBezTo>
                    <a:cubicBezTo>
                      <a:pt x="359" y="1345"/>
                      <a:pt x="337" y="1339"/>
                      <a:pt x="321" y="1320"/>
                    </a:cubicBezTo>
                    <a:cubicBezTo>
                      <a:pt x="304" y="1300"/>
                      <a:pt x="308" y="1278"/>
                      <a:pt x="318" y="1256"/>
                    </a:cubicBezTo>
                    <a:cubicBezTo>
                      <a:pt x="329" y="1233"/>
                      <a:pt x="341" y="1210"/>
                      <a:pt x="354" y="1185"/>
                    </a:cubicBezTo>
                    <a:cubicBezTo>
                      <a:pt x="280" y="1187"/>
                      <a:pt x="210" y="1200"/>
                      <a:pt x="142" y="1221"/>
                    </a:cubicBezTo>
                    <a:cubicBezTo>
                      <a:pt x="126" y="1226"/>
                      <a:pt x="110" y="1231"/>
                      <a:pt x="94" y="1235"/>
                    </a:cubicBezTo>
                    <a:cubicBezTo>
                      <a:pt x="83" y="1238"/>
                      <a:pt x="71" y="1241"/>
                      <a:pt x="60" y="1242"/>
                    </a:cubicBezTo>
                    <a:cubicBezTo>
                      <a:pt x="40" y="1242"/>
                      <a:pt x="16" y="1242"/>
                      <a:pt x="8" y="1220"/>
                    </a:cubicBezTo>
                    <a:cubicBezTo>
                      <a:pt x="0" y="1196"/>
                      <a:pt x="19" y="1181"/>
                      <a:pt x="38" y="1171"/>
                    </a:cubicBezTo>
                    <a:cubicBezTo>
                      <a:pt x="130" y="1120"/>
                      <a:pt x="208" y="1052"/>
                      <a:pt x="283" y="980"/>
                    </a:cubicBezTo>
                    <a:cubicBezTo>
                      <a:pt x="420" y="849"/>
                      <a:pt x="555" y="716"/>
                      <a:pt x="689" y="584"/>
                    </a:cubicBezTo>
                    <a:cubicBezTo>
                      <a:pt x="709" y="564"/>
                      <a:pt x="724" y="540"/>
                      <a:pt x="740" y="518"/>
                    </a:cubicBezTo>
                    <a:cubicBezTo>
                      <a:pt x="744" y="514"/>
                      <a:pt x="747" y="508"/>
                      <a:pt x="747" y="503"/>
                    </a:cubicBezTo>
                    <a:cubicBezTo>
                      <a:pt x="748" y="478"/>
                      <a:pt x="756" y="469"/>
                      <a:pt x="779" y="472"/>
                    </a:cubicBezTo>
                    <a:cubicBezTo>
                      <a:pt x="789" y="473"/>
                      <a:pt x="801" y="475"/>
                      <a:pt x="807" y="482"/>
                    </a:cubicBezTo>
                    <a:cubicBezTo>
                      <a:pt x="823" y="501"/>
                      <a:pt x="842" y="497"/>
                      <a:pt x="862" y="495"/>
                    </a:cubicBezTo>
                    <a:cubicBezTo>
                      <a:pt x="925" y="488"/>
                      <a:pt x="952" y="504"/>
                      <a:pt x="976" y="563"/>
                    </a:cubicBezTo>
                    <a:cubicBezTo>
                      <a:pt x="980" y="573"/>
                      <a:pt x="984" y="584"/>
                      <a:pt x="989" y="593"/>
                    </a:cubicBezTo>
                    <a:cubicBezTo>
                      <a:pt x="1005" y="626"/>
                      <a:pt x="1036" y="633"/>
                      <a:pt x="1062" y="606"/>
                    </a:cubicBezTo>
                    <a:cubicBezTo>
                      <a:pt x="1078" y="589"/>
                      <a:pt x="1093" y="569"/>
                      <a:pt x="1103" y="548"/>
                    </a:cubicBezTo>
                    <a:cubicBezTo>
                      <a:pt x="1125" y="505"/>
                      <a:pt x="1133" y="497"/>
                      <a:pt x="1181" y="502"/>
                    </a:cubicBezTo>
                    <a:cubicBezTo>
                      <a:pt x="1208" y="505"/>
                      <a:pt x="1230" y="503"/>
                      <a:pt x="1252" y="483"/>
                    </a:cubicBezTo>
                    <a:cubicBezTo>
                      <a:pt x="1264" y="472"/>
                      <a:pt x="1287" y="470"/>
                      <a:pt x="1305" y="468"/>
                    </a:cubicBezTo>
                    <a:cubicBezTo>
                      <a:pt x="1319" y="467"/>
                      <a:pt x="1333" y="472"/>
                      <a:pt x="1349" y="475"/>
                    </a:cubicBezTo>
                    <a:cubicBezTo>
                      <a:pt x="1341" y="444"/>
                      <a:pt x="1323" y="411"/>
                      <a:pt x="1372" y="397"/>
                    </a:cubicBezTo>
                    <a:cubicBezTo>
                      <a:pt x="1351" y="338"/>
                      <a:pt x="1321" y="286"/>
                      <a:pt x="1280" y="242"/>
                    </a:cubicBezTo>
                    <a:cubicBezTo>
                      <a:pt x="1266" y="228"/>
                      <a:pt x="1251" y="215"/>
                      <a:pt x="1237" y="203"/>
                    </a:cubicBezTo>
                    <a:cubicBezTo>
                      <a:pt x="1220" y="188"/>
                      <a:pt x="1203" y="179"/>
                      <a:pt x="1178" y="186"/>
                    </a:cubicBezTo>
                    <a:cubicBezTo>
                      <a:pt x="1156" y="192"/>
                      <a:pt x="1133" y="174"/>
                      <a:pt x="1124" y="147"/>
                    </a:cubicBezTo>
                    <a:cubicBezTo>
                      <a:pt x="1112" y="114"/>
                      <a:pt x="1101" y="80"/>
                      <a:pt x="1089" y="46"/>
                    </a:cubicBezTo>
                    <a:cubicBezTo>
                      <a:pt x="1086" y="45"/>
                      <a:pt x="1083" y="44"/>
                      <a:pt x="1080" y="44"/>
                    </a:cubicBezTo>
                    <a:cubicBezTo>
                      <a:pt x="1067" y="59"/>
                      <a:pt x="1052" y="73"/>
                      <a:pt x="1042" y="90"/>
                    </a:cubicBezTo>
                    <a:cubicBezTo>
                      <a:pt x="993" y="173"/>
                      <a:pt x="946" y="257"/>
                      <a:pt x="897" y="339"/>
                    </a:cubicBezTo>
                    <a:cubicBezTo>
                      <a:pt x="880" y="367"/>
                      <a:pt x="860" y="393"/>
                      <a:pt x="840" y="419"/>
                    </a:cubicBezTo>
                    <a:cubicBezTo>
                      <a:pt x="833" y="429"/>
                      <a:pt x="820" y="436"/>
                      <a:pt x="812" y="422"/>
                    </a:cubicBezTo>
                    <a:cubicBezTo>
                      <a:pt x="808" y="416"/>
                      <a:pt x="811" y="400"/>
                      <a:pt x="817" y="395"/>
                    </a:cubicBezTo>
                    <a:cubicBezTo>
                      <a:pt x="905" y="320"/>
                      <a:pt x="952" y="217"/>
                      <a:pt x="999" y="115"/>
                    </a:cubicBezTo>
                    <a:cubicBezTo>
                      <a:pt x="1013" y="85"/>
                      <a:pt x="1028" y="55"/>
                      <a:pt x="1047" y="28"/>
                    </a:cubicBezTo>
                    <a:cubicBezTo>
                      <a:pt x="1056" y="15"/>
                      <a:pt x="1074" y="2"/>
                      <a:pt x="1088" y="2"/>
                    </a:cubicBezTo>
                    <a:cubicBezTo>
                      <a:pt x="1111" y="0"/>
                      <a:pt x="1119" y="22"/>
                      <a:pt x="1126" y="42"/>
                    </a:cubicBezTo>
                    <a:cubicBezTo>
                      <a:pt x="1135" y="69"/>
                      <a:pt x="1145" y="96"/>
                      <a:pt x="1157" y="122"/>
                    </a:cubicBezTo>
                    <a:cubicBezTo>
                      <a:pt x="1160" y="129"/>
                      <a:pt x="1173" y="136"/>
                      <a:pt x="1181" y="135"/>
                    </a:cubicBezTo>
                    <a:cubicBezTo>
                      <a:pt x="1204" y="132"/>
                      <a:pt x="1218" y="141"/>
                      <a:pt x="1231" y="157"/>
                    </a:cubicBezTo>
                    <a:cubicBezTo>
                      <a:pt x="1291" y="234"/>
                      <a:pt x="1351" y="312"/>
                      <a:pt x="1411" y="389"/>
                    </a:cubicBezTo>
                    <a:cubicBezTo>
                      <a:pt x="1426" y="409"/>
                      <a:pt x="1425" y="428"/>
                      <a:pt x="1403" y="440"/>
                    </a:cubicBezTo>
                    <a:cubicBezTo>
                      <a:pt x="1387" y="449"/>
                      <a:pt x="1386" y="458"/>
                      <a:pt x="1393" y="472"/>
                    </a:cubicBezTo>
                    <a:cubicBezTo>
                      <a:pt x="1406" y="500"/>
                      <a:pt x="1419" y="528"/>
                      <a:pt x="1435" y="555"/>
                    </a:cubicBezTo>
                    <a:cubicBezTo>
                      <a:pt x="1519" y="703"/>
                      <a:pt x="1604" y="851"/>
                      <a:pt x="1689" y="999"/>
                    </a:cubicBezTo>
                    <a:cubicBezTo>
                      <a:pt x="1740" y="1086"/>
                      <a:pt x="1804" y="1163"/>
                      <a:pt x="1880" y="1230"/>
                    </a:cubicBezTo>
                    <a:cubicBezTo>
                      <a:pt x="1883" y="1232"/>
                      <a:pt x="1888" y="1233"/>
                      <a:pt x="1893" y="1234"/>
                    </a:cubicBezTo>
                    <a:cubicBezTo>
                      <a:pt x="1919" y="1238"/>
                      <a:pt x="1932" y="1253"/>
                      <a:pt x="1931" y="1280"/>
                    </a:cubicBezTo>
                    <a:cubicBezTo>
                      <a:pt x="1930" y="1307"/>
                      <a:pt x="1914" y="1325"/>
                      <a:pt x="1888" y="1326"/>
                    </a:cubicBezTo>
                    <a:cubicBezTo>
                      <a:pt x="1866" y="1327"/>
                      <a:pt x="1846" y="1322"/>
                      <a:pt x="1831" y="1302"/>
                    </a:cubicBezTo>
                    <a:cubicBezTo>
                      <a:pt x="1825" y="1296"/>
                      <a:pt x="1815" y="1290"/>
                      <a:pt x="1806" y="1288"/>
                    </a:cubicBezTo>
                    <a:cubicBezTo>
                      <a:pt x="1715" y="1267"/>
                      <a:pt x="1623" y="1274"/>
                      <a:pt x="1532" y="1291"/>
                    </a:cubicBezTo>
                    <a:cubicBezTo>
                      <a:pt x="1469" y="1303"/>
                      <a:pt x="1407" y="1319"/>
                      <a:pt x="1344" y="1334"/>
                    </a:cubicBezTo>
                    <a:cubicBezTo>
                      <a:pt x="1336" y="1336"/>
                      <a:pt x="1328" y="1339"/>
                      <a:pt x="1320" y="1342"/>
                    </a:cubicBezTo>
                    <a:cubicBezTo>
                      <a:pt x="1283" y="1361"/>
                      <a:pt x="1282" y="1364"/>
                      <a:pt x="1293" y="1404"/>
                    </a:cubicBezTo>
                    <a:cubicBezTo>
                      <a:pt x="1302" y="1439"/>
                      <a:pt x="1290" y="1463"/>
                      <a:pt x="1254" y="1470"/>
                    </a:cubicBezTo>
                    <a:cubicBezTo>
                      <a:pt x="1219" y="1477"/>
                      <a:pt x="1183" y="1477"/>
                      <a:pt x="1148" y="1483"/>
                    </a:cubicBezTo>
                    <a:cubicBezTo>
                      <a:pt x="1086" y="1493"/>
                      <a:pt x="1024" y="1504"/>
                      <a:pt x="963" y="1515"/>
                    </a:cubicBezTo>
                    <a:cubicBezTo>
                      <a:pt x="963" y="1514"/>
                      <a:pt x="963" y="1513"/>
                      <a:pt x="963" y="15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85" name="Freeform 33">
                <a:extLst>
                  <a:ext uri="{FF2B5EF4-FFF2-40B4-BE49-F238E27FC236}">
                    <a16:creationId xmlns:a16="http://schemas.microsoft.com/office/drawing/2014/main" id="{9231A871-73EE-4866-8BF1-86014A32DDFD}"/>
                  </a:ext>
                </a:extLst>
              </p:cNvPr>
              <p:cNvSpPr>
                <a:spLocks/>
              </p:cNvSpPr>
              <p:nvPr/>
            </p:nvSpPr>
            <p:spPr bwMode="auto">
              <a:xfrm>
                <a:off x="4335463" y="3979863"/>
                <a:ext cx="446087" cy="350837"/>
              </a:xfrm>
              <a:custGeom>
                <a:avLst/>
                <a:gdLst>
                  <a:gd name="T0" fmla="*/ 2147483646 w 1274"/>
                  <a:gd name="T1" fmla="*/ 2147483646 h 999"/>
                  <a:gd name="T2" fmla="*/ 2147483646 w 1274"/>
                  <a:gd name="T3" fmla="*/ 2147483646 h 999"/>
                  <a:gd name="T4" fmla="*/ 2147483646 w 1274"/>
                  <a:gd name="T5" fmla="*/ 2147483646 h 999"/>
                  <a:gd name="T6" fmla="*/ 2147483646 w 1274"/>
                  <a:gd name="T7" fmla="*/ 2147483646 h 999"/>
                  <a:gd name="T8" fmla="*/ 2147483646 w 1274"/>
                  <a:gd name="T9" fmla="*/ 2147483646 h 999"/>
                  <a:gd name="T10" fmla="*/ 2147483646 w 1274"/>
                  <a:gd name="T11" fmla="*/ 2147483646 h 999"/>
                  <a:gd name="T12" fmla="*/ 2147483646 w 1274"/>
                  <a:gd name="T13" fmla="*/ 2147483646 h 999"/>
                  <a:gd name="T14" fmla="*/ 2147483646 w 1274"/>
                  <a:gd name="T15" fmla="*/ 2147483646 h 999"/>
                  <a:gd name="T16" fmla="*/ 2147483646 w 1274"/>
                  <a:gd name="T17" fmla="*/ 2147483646 h 999"/>
                  <a:gd name="T18" fmla="*/ 2147483646 w 1274"/>
                  <a:gd name="T19" fmla="*/ 2147483646 h 999"/>
                  <a:gd name="T20" fmla="*/ 2147483646 w 1274"/>
                  <a:gd name="T21" fmla="*/ 2147483646 h 999"/>
                  <a:gd name="T22" fmla="*/ 2147483646 w 1274"/>
                  <a:gd name="T23" fmla="*/ 2147483646 h 999"/>
                  <a:gd name="T24" fmla="*/ 2147483646 w 1274"/>
                  <a:gd name="T25" fmla="*/ 2147483646 h 999"/>
                  <a:gd name="T26" fmla="*/ 2147483646 w 1274"/>
                  <a:gd name="T27" fmla="*/ 2147483646 h 999"/>
                  <a:gd name="T28" fmla="*/ 2147483646 w 1274"/>
                  <a:gd name="T29" fmla="*/ 2147483646 h 999"/>
                  <a:gd name="T30" fmla="*/ 2147483646 w 1274"/>
                  <a:gd name="T31" fmla="*/ 2147483646 h 999"/>
                  <a:gd name="T32" fmla="*/ 2147483646 w 1274"/>
                  <a:gd name="T33" fmla="*/ 2147483646 h 999"/>
                  <a:gd name="T34" fmla="*/ 2147483646 w 1274"/>
                  <a:gd name="T35" fmla="*/ 2147483646 h 999"/>
                  <a:gd name="T36" fmla="*/ 2147483646 w 1274"/>
                  <a:gd name="T37" fmla="*/ 2147483646 h 999"/>
                  <a:gd name="T38" fmla="*/ 2147483646 w 1274"/>
                  <a:gd name="T39" fmla="*/ 2147483646 h 999"/>
                  <a:gd name="T40" fmla="*/ 2147483646 w 1274"/>
                  <a:gd name="T41" fmla="*/ 2147483646 h 999"/>
                  <a:gd name="T42" fmla="*/ 2147483646 w 1274"/>
                  <a:gd name="T43" fmla="*/ 2147483646 h 999"/>
                  <a:gd name="T44" fmla="*/ 2147483646 w 1274"/>
                  <a:gd name="T45" fmla="*/ 2147483646 h 999"/>
                  <a:gd name="T46" fmla="*/ 2147483646 w 1274"/>
                  <a:gd name="T47" fmla="*/ 2147483646 h 999"/>
                  <a:gd name="T48" fmla="*/ 2147483646 w 1274"/>
                  <a:gd name="T49" fmla="*/ 2147483646 h 999"/>
                  <a:gd name="T50" fmla="*/ 2147483646 w 1274"/>
                  <a:gd name="T51" fmla="*/ 2147483646 h 999"/>
                  <a:gd name="T52" fmla="*/ 2147483646 w 1274"/>
                  <a:gd name="T53" fmla="*/ 2147483646 h 999"/>
                  <a:gd name="T54" fmla="*/ 2147483646 w 1274"/>
                  <a:gd name="T55" fmla="*/ 2147483646 h 999"/>
                  <a:gd name="T56" fmla="*/ 2147483646 w 1274"/>
                  <a:gd name="T57" fmla="*/ 2147483646 h 999"/>
                  <a:gd name="T58" fmla="*/ 2147483646 w 1274"/>
                  <a:gd name="T59" fmla="*/ 2147483646 h 999"/>
                  <a:gd name="T60" fmla="*/ 2147483646 w 1274"/>
                  <a:gd name="T61" fmla="*/ 2147483646 h 999"/>
                  <a:gd name="T62" fmla="*/ 2147483646 w 1274"/>
                  <a:gd name="T63" fmla="*/ 2147483646 h 999"/>
                  <a:gd name="T64" fmla="*/ 2147483646 w 1274"/>
                  <a:gd name="T65" fmla="*/ 2147483646 h 999"/>
                  <a:gd name="T66" fmla="*/ 2147483646 w 1274"/>
                  <a:gd name="T67" fmla="*/ 2147483646 h 999"/>
                  <a:gd name="T68" fmla="*/ 2147483646 w 1274"/>
                  <a:gd name="T69" fmla="*/ 2147483646 h 999"/>
                  <a:gd name="T70" fmla="*/ 2147483646 w 1274"/>
                  <a:gd name="T71" fmla="*/ 2147483646 h 9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74" h="999">
                    <a:moveTo>
                      <a:pt x="635" y="996"/>
                    </a:moveTo>
                    <a:cubicBezTo>
                      <a:pt x="644" y="990"/>
                      <a:pt x="653" y="984"/>
                      <a:pt x="662" y="977"/>
                    </a:cubicBezTo>
                    <a:cubicBezTo>
                      <a:pt x="645" y="969"/>
                      <a:pt x="628" y="962"/>
                      <a:pt x="613" y="953"/>
                    </a:cubicBezTo>
                    <a:cubicBezTo>
                      <a:pt x="603" y="947"/>
                      <a:pt x="593" y="939"/>
                      <a:pt x="587" y="930"/>
                    </a:cubicBezTo>
                    <a:cubicBezTo>
                      <a:pt x="579" y="919"/>
                      <a:pt x="570" y="917"/>
                      <a:pt x="558" y="919"/>
                    </a:cubicBezTo>
                    <a:cubicBezTo>
                      <a:pt x="541" y="924"/>
                      <a:pt x="523" y="928"/>
                      <a:pt x="505" y="933"/>
                    </a:cubicBezTo>
                    <a:cubicBezTo>
                      <a:pt x="493" y="936"/>
                      <a:pt x="481" y="937"/>
                      <a:pt x="472" y="927"/>
                    </a:cubicBezTo>
                    <a:cubicBezTo>
                      <a:pt x="461" y="916"/>
                      <a:pt x="464" y="903"/>
                      <a:pt x="469" y="891"/>
                    </a:cubicBezTo>
                    <a:cubicBezTo>
                      <a:pt x="474" y="880"/>
                      <a:pt x="481" y="870"/>
                      <a:pt x="488" y="857"/>
                    </a:cubicBezTo>
                    <a:cubicBezTo>
                      <a:pt x="464" y="857"/>
                      <a:pt x="441" y="855"/>
                      <a:pt x="418" y="857"/>
                    </a:cubicBezTo>
                    <a:cubicBezTo>
                      <a:pt x="363" y="862"/>
                      <a:pt x="306" y="865"/>
                      <a:pt x="252" y="882"/>
                    </a:cubicBezTo>
                    <a:cubicBezTo>
                      <a:pt x="236" y="886"/>
                      <a:pt x="222" y="882"/>
                      <a:pt x="211" y="870"/>
                    </a:cubicBezTo>
                    <a:cubicBezTo>
                      <a:pt x="200" y="857"/>
                      <a:pt x="202" y="842"/>
                      <a:pt x="209" y="828"/>
                    </a:cubicBezTo>
                    <a:cubicBezTo>
                      <a:pt x="216" y="812"/>
                      <a:pt x="224" y="797"/>
                      <a:pt x="233" y="781"/>
                    </a:cubicBezTo>
                    <a:cubicBezTo>
                      <a:pt x="184" y="782"/>
                      <a:pt x="138" y="791"/>
                      <a:pt x="93" y="804"/>
                    </a:cubicBezTo>
                    <a:cubicBezTo>
                      <a:pt x="83" y="808"/>
                      <a:pt x="72" y="811"/>
                      <a:pt x="62" y="814"/>
                    </a:cubicBezTo>
                    <a:cubicBezTo>
                      <a:pt x="54" y="816"/>
                      <a:pt x="47" y="818"/>
                      <a:pt x="39" y="818"/>
                    </a:cubicBezTo>
                    <a:cubicBezTo>
                      <a:pt x="26" y="818"/>
                      <a:pt x="10" y="819"/>
                      <a:pt x="5" y="804"/>
                    </a:cubicBezTo>
                    <a:cubicBezTo>
                      <a:pt x="0" y="788"/>
                      <a:pt x="12" y="778"/>
                      <a:pt x="25" y="771"/>
                    </a:cubicBezTo>
                    <a:cubicBezTo>
                      <a:pt x="85" y="738"/>
                      <a:pt x="137" y="693"/>
                      <a:pt x="186" y="645"/>
                    </a:cubicBezTo>
                    <a:cubicBezTo>
                      <a:pt x="276" y="559"/>
                      <a:pt x="365" y="472"/>
                      <a:pt x="454" y="384"/>
                    </a:cubicBezTo>
                    <a:cubicBezTo>
                      <a:pt x="467" y="371"/>
                      <a:pt x="477" y="356"/>
                      <a:pt x="488" y="341"/>
                    </a:cubicBezTo>
                    <a:cubicBezTo>
                      <a:pt x="490" y="338"/>
                      <a:pt x="492" y="334"/>
                      <a:pt x="492" y="331"/>
                    </a:cubicBezTo>
                    <a:cubicBezTo>
                      <a:pt x="492" y="315"/>
                      <a:pt x="498" y="309"/>
                      <a:pt x="513" y="311"/>
                    </a:cubicBezTo>
                    <a:cubicBezTo>
                      <a:pt x="520" y="311"/>
                      <a:pt x="528" y="313"/>
                      <a:pt x="532" y="317"/>
                    </a:cubicBezTo>
                    <a:cubicBezTo>
                      <a:pt x="542" y="330"/>
                      <a:pt x="555" y="327"/>
                      <a:pt x="568" y="326"/>
                    </a:cubicBezTo>
                    <a:cubicBezTo>
                      <a:pt x="609" y="321"/>
                      <a:pt x="627" y="332"/>
                      <a:pt x="643" y="371"/>
                    </a:cubicBezTo>
                    <a:cubicBezTo>
                      <a:pt x="646" y="377"/>
                      <a:pt x="648" y="384"/>
                      <a:pt x="652" y="390"/>
                    </a:cubicBezTo>
                    <a:cubicBezTo>
                      <a:pt x="662" y="412"/>
                      <a:pt x="682" y="417"/>
                      <a:pt x="700" y="399"/>
                    </a:cubicBezTo>
                    <a:cubicBezTo>
                      <a:pt x="711" y="388"/>
                      <a:pt x="720" y="374"/>
                      <a:pt x="727" y="360"/>
                    </a:cubicBezTo>
                    <a:cubicBezTo>
                      <a:pt x="741" y="332"/>
                      <a:pt x="747" y="327"/>
                      <a:pt x="778" y="330"/>
                    </a:cubicBezTo>
                    <a:cubicBezTo>
                      <a:pt x="796" y="332"/>
                      <a:pt x="810" y="331"/>
                      <a:pt x="825" y="318"/>
                    </a:cubicBezTo>
                    <a:cubicBezTo>
                      <a:pt x="833" y="310"/>
                      <a:pt x="848" y="309"/>
                      <a:pt x="860" y="308"/>
                    </a:cubicBezTo>
                    <a:cubicBezTo>
                      <a:pt x="869" y="307"/>
                      <a:pt x="878" y="311"/>
                      <a:pt x="889" y="312"/>
                    </a:cubicBezTo>
                    <a:cubicBezTo>
                      <a:pt x="884" y="292"/>
                      <a:pt x="872" y="270"/>
                      <a:pt x="904" y="261"/>
                    </a:cubicBezTo>
                    <a:cubicBezTo>
                      <a:pt x="890" y="222"/>
                      <a:pt x="871" y="188"/>
                      <a:pt x="843" y="159"/>
                    </a:cubicBezTo>
                    <a:cubicBezTo>
                      <a:pt x="835" y="149"/>
                      <a:pt x="825" y="141"/>
                      <a:pt x="815" y="133"/>
                    </a:cubicBezTo>
                    <a:cubicBezTo>
                      <a:pt x="804" y="123"/>
                      <a:pt x="793" y="117"/>
                      <a:pt x="776" y="122"/>
                    </a:cubicBezTo>
                    <a:cubicBezTo>
                      <a:pt x="762" y="126"/>
                      <a:pt x="747" y="114"/>
                      <a:pt x="741" y="96"/>
                    </a:cubicBezTo>
                    <a:cubicBezTo>
                      <a:pt x="733" y="74"/>
                      <a:pt x="725" y="52"/>
                      <a:pt x="718" y="30"/>
                    </a:cubicBezTo>
                    <a:cubicBezTo>
                      <a:pt x="716" y="29"/>
                      <a:pt x="714" y="29"/>
                      <a:pt x="712" y="28"/>
                    </a:cubicBezTo>
                    <a:cubicBezTo>
                      <a:pt x="703" y="38"/>
                      <a:pt x="693" y="47"/>
                      <a:pt x="686" y="58"/>
                    </a:cubicBezTo>
                    <a:cubicBezTo>
                      <a:pt x="654" y="113"/>
                      <a:pt x="623" y="168"/>
                      <a:pt x="591" y="223"/>
                    </a:cubicBezTo>
                    <a:cubicBezTo>
                      <a:pt x="580" y="241"/>
                      <a:pt x="567" y="258"/>
                      <a:pt x="554" y="275"/>
                    </a:cubicBezTo>
                    <a:cubicBezTo>
                      <a:pt x="549" y="282"/>
                      <a:pt x="540" y="287"/>
                      <a:pt x="535" y="277"/>
                    </a:cubicBezTo>
                    <a:cubicBezTo>
                      <a:pt x="532" y="274"/>
                      <a:pt x="534" y="263"/>
                      <a:pt x="538" y="260"/>
                    </a:cubicBezTo>
                    <a:cubicBezTo>
                      <a:pt x="596" y="210"/>
                      <a:pt x="627" y="143"/>
                      <a:pt x="658" y="75"/>
                    </a:cubicBezTo>
                    <a:cubicBezTo>
                      <a:pt x="668" y="55"/>
                      <a:pt x="678" y="36"/>
                      <a:pt x="690" y="17"/>
                    </a:cubicBezTo>
                    <a:cubicBezTo>
                      <a:pt x="696" y="9"/>
                      <a:pt x="708" y="1"/>
                      <a:pt x="717" y="0"/>
                    </a:cubicBezTo>
                    <a:cubicBezTo>
                      <a:pt x="732" y="0"/>
                      <a:pt x="738" y="14"/>
                      <a:pt x="742" y="27"/>
                    </a:cubicBezTo>
                    <a:cubicBezTo>
                      <a:pt x="748" y="45"/>
                      <a:pt x="754" y="63"/>
                      <a:pt x="762" y="79"/>
                    </a:cubicBezTo>
                    <a:cubicBezTo>
                      <a:pt x="764" y="84"/>
                      <a:pt x="773" y="89"/>
                      <a:pt x="778" y="88"/>
                    </a:cubicBezTo>
                    <a:cubicBezTo>
                      <a:pt x="793" y="86"/>
                      <a:pt x="803" y="92"/>
                      <a:pt x="811" y="103"/>
                    </a:cubicBezTo>
                    <a:cubicBezTo>
                      <a:pt x="851" y="154"/>
                      <a:pt x="890" y="205"/>
                      <a:pt x="930" y="256"/>
                    </a:cubicBezTo>
                    <a:cubicBezTo>
                      <a:pt x="940" y="269"/>
                      <a:pt x="939" y="281"/>
                      <a:pt x="925" y="289"/>
                    </a:cubicBezTo>
                    <a:cubicBezTo>
                      <a:pt x="914" y="295"/>
                      <a:pt x="913" y="302"/>
                      <a:pt x="918" y="311"/>
                    </a:cubicBezTo>
                    <a:cubicBezTo>
                      <a:pt x="927" y="329"/>
                      <a:pt x="935" y="347"/>
                      <a:pt x="945" y="365"/>
                    </a:cubicBezTo>
                    <a:cubicBezTo>
                      <a:pt x="1001" y="463"/>
                      <a:pt x="1057" y="561"/>
                      <a:pt x="1114" y="658"/>
                    </a:cubicBezTo>
                    <a:cubicBezTo>
                      <a:pt x="1147" y="715"/>
                      <a:pt x="1189" y="766"/>
                      <a:pt x="1239" y="810"/>
                    </a:cubicBezTo>
                    <a:cubicBezTo>
                      <a:pt x="1241" y="812"/>
                      <a:pt x="1245" y="812"/>
                      <a:pt x="1248" y="813"/>
                    </a:cubicBezTo>
                    <a:cubicBezTo>
                      <a:pt x="1265" y="815"/>
                      <a:pt x="1274" y="825"/>
                      <a:pt x="1273" y="843"/>
                    </a:cubicBezTo>
                    <a:cubicBezTo>
                      <a:pt x="1272" y="861"/>
                      <a:pt x="1262" y="873"/>
                      <a:pt x="1245" y="874"/>
                    </a:cubicBezTo>
                    <a:cubicBezTo>
                      <a:pt x="1230" y="874"/>
                      <a:pt x="1217" y="871"/>
                      <a:pt x="1207" y="858"/>
                    </a:cubicBezTo>
                    <a:cubicBezTo>
                      <a:pt x="1203" y="854"/>
                      <a:pt x="1196" y="850"/>
                      <a:pt x="1191" y="849"/>
                    </a:cubicBezTo>
                    <a:cubicBezTo>
                      <a:pt x="1130" y="835"/>
                      <a:pt x="1070" y="839"/>
                      <a:pt x="1010" y="850"/>
                    </a:cubicBezTo>
                    <a:cubicBezTo>
                      <a:pt x="968" y="858"/>
                      <a:pt x="927" y="869"/>
                      <a:pt x="886" y="879"/>
                    </a:cubicBezTo>
                    <a:cubicBezTo>
                      <a:pt x="880" y="880"/>
                      <a:pt x="875" y="882"/>
                      <a:pt x="870" y="884"/>
                    </a:cubicBezTo>
                    <a:cubicBezTo>
                      <a:pt x="846" y="896"/>
                      <a:pt x="845" y="899"/>
                      <a:pt x="852" y="925"/>
                    </a:cubicBezTo>
                    <a:cubicBezTo>
                      <a:pt x="858" y="948"/>
                      <a:pt x="850" y="964"/>
                      <a:pt x="827" y="968"/>
                    </a:cubicBezTo>
                    <a:cubicBezTo>
                      <a:pt x="804" y="973"/>
                      <a:pt x="780" y="973"/>
                      <a:pt x="756" y="977"/>
                    </a:cubicBezTo>
                    <a:cubicBezTo>
                      <a:pt x="715" y="984"/>
                      <a:pt x="675" y="991"/>
                      <a:pt x="634" y="999"/>
                    </a:cubicBezTo>
                    <a:cubicBezTo>
                      <a:pt x="634" y="998"/>
                      <a:pt x="635" y="997"/>
                      <a:pt x="635" y="99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86" name="Freeform 34">
                <a:extLst>
                  <a:ext uri="{FF2B5EF4-FFF2-40B4-BE49-F238E27FC236}">
                    <a16:creationId xmlns:a16="http://schemas.microsoft.com/office/drawing/2014/main" id="{6E5A29DF-5F6D-42CD-9315-B8946D866477}"/>
                  </a:ext>
                </a:extLst>
              </p:cNvPr>
              <p:cNvSpPr>
                <a:spLocks/>
              </p:cNvSpPr>
              <p:nvPr/>
            </p:nvSpPr>
            <p:spPr bwMode="auto">
              <a:xfrm>
                <a:off x="2416175" y="5254625"/>
                <a:ext cx="547688" cy="142875"/>
              </a:xfrm>
              <a:custGeom>
                <a:avLst/>
                <a:gdLst>
                  <a:gd name="T0" fmla="*/ 2147483646 w 345"/>
                  <a:gd name="T1" fmla="*/ 2147483646 h 90"/>
                  <a:gd name="T2" fmla="*/ 2147483646 w 345"/>
                  <a:gd name="T3" fmla="*/ 2147483646 h 90"/>
                  <a:gd name="T4" fmla="*/ 2147483646 w 345"/>
                  <a:gd name="T5" fmla="*/ 0 h 90"/>
                  <a:gd name="T6" fmla="*/ 2147483646 w 345"/>
                  <a:gd name="T7" fmla="*/ 0 h 90"/>
                  <a:gd name="T8" fmla="*/ 2147483646 w 345"/>
                  <a:gd name="T9" fmla="*/ 0 h 90"/>
                  <a:gd name="T10" fmla="*/ 2147483646 w 345"/>
                  <a:gd name="T11" fmla="*/ 0 h 90"/>
                  <a:gd name="T12" fmla="*/ 2147483646 w 345"/>
                  <a:gd name="T13" fmla="*/ 0 h 90"/>
                  <a:gd name="T14" fmla="*/ 0 w 345"/>
                  <a:gd name="T15" fmla="*/ 0 h 90"/>
                  <a:gd name="T16" fmla="*/ 0 w 345"/>
                  <a:gd name="T17" fmla="*/ 2147483646 h 90"/>
                  <a:gd name="T18" fmla="*/ 2147483646 w 345"/>
                  <a:gd name="T19" fmla="*/ 2147483646 h 90"/>
                  <a:gd name="T20" fmla="*/ 2147483646 w 345"/>
                  <a:gd name="T21" fmla="*/ 2147483646 h 90"/>
                  <a:gd name="T22" fmla="*/ 2147483646 w 345"/>
                  <a:gd name="T23" fmla="*/ 2147483646 h 90"/>
                  <a:gd name="T24" fmla="*/ 2147483646 w 345"/>
                  <a:gd name="T25" fmla="*/ 2147483646 h 90"/>
                  <a:gd name="T26" fmla="*/ 2147483646 w 345"/>
                  <a:gd name="T27" fmla="*/ 2147483646 h 9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45" h="90">
                    <a:moveTo>
                      <a:pt x="278" y="90"/>
                    </a:moveTo>
                    <a:lnTo>
                      <a:pt x="345" y="49"/>
                    </a:lnTo>
                    <a:lnTo>
                      <a:pt x="278" y="0"/>
                    </a:lnTo>
                    <a:lnTo>
                      <a:pt x="0" y="0"/>
                    </a:lnTo>
                    <a:lnTo>
                      <a:pt x="0" y="90"/>
                    </a:lnTo>
                    <a:lnTo>
                      <a:pt x="278" y="9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87" name="Rectangle 35">
                <a:extLst>
                  <a:ext uri="{FF2B5EF4-FFF2-40B4-BE49-F238E27FC236}">
                    <a16:creationId xmlns:a16="http://schemas.microsoft.com/office/drawing/2014/main" id="{49D9F588-0D75-48DB-A460-5D7DA0965035}"/>
                  </a:ext>
                </a:extLst>
              </p:cNvPr>
              <p:cNvSpPr>
                <a:spLocks noChangeArrowheads="1"/>
              </p:cNvSpPr>
              <p:nvPr/>
            </p:nvSpPr>
            <p:spPr bwMode="auto">
              <a:xfrm>
                <a:off x="2546350" y="5387975"/>
                <a:ext cx="25400" cy="3365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GB" altLang="en-US"/>
              </a:p>
            </p:txBody>
          </p:sp>
          <p:sp>
            <p:nvSpPr>
              <p:cNvPr id="88" name="Freeform 36">
                <a:extLst>
                  <a:ext uri="{FF2B5EF4-FFF2-40B4-BE49-F238E27FC236}">
                    <a16:creationId xmlns:a16="http://schemas.microsoft.com/office/drawing/2014/main" id="{E5781884-5FED-48BA-9B56-8F3CF12A9232}"/>
                  </a:ext>
                </a:extLst>
              </p:cNvPr>
              <p:cNvSpPr>
                <a:spLocks/>
              </p:cNvSpPr>
              <p:nvPr/>
            </p:nvSpPr>
            <p:spPr bwMode="auto">
              <a:xfrm>
                <a:off x="3344863" y="4019550"/>
                <a:ext cx="547687" cy="142875"/>
              </a:xfrm>
              <a:custGeom>
                <a:avLst/>
                <a:gdLst>
                  <a:gd name="T0" fmla="*/ 2147483646 w 345"/>
                  <a:gd name="T1" fmla="*/ 2147483646 h 90"/>
                  <a:gd name="T2" fmla="*/ 0 w 345"/>
                  <a:gd name="T3" fmla="*/ 2147483646 h 90"/>
                  <a:gd name="T4" fmla="*/ 2147483646 w 345"/>
                  <a:gd name="T5" fmla="*/ 0 h 90"/>
                  <a:gd name="T6" fmla="*/ 2147483646 w 345"/>
                  <a:gd name="T7" fmla="*/ 0 h 90"/>
                  <a:gd name="T8" fmla="*/ 2147483646 w 345"/>
                  <a:gd name="T9" fmla="*/ 0 h 90"/>
                  <a:gd name="T10" fmla="*/ 2147483646 w 345"/>
                  <a:gd name="T11" fmla="*/ 0 h 90"/>
                  <a:gd name="T12" fmla="*/ 2147483646 w 345"/>
                  <a:gd name="T13" fmla="*/ 0 h 90"/>
                  <a:gd name="T14" fmla="*/ 2147483646 w 345"/>
                  <a:gd name="T15" fmla="*/ 0 h 90"/>
                  <a:gd name="T16" fmla="*/ 2147483646 w 345"/>
                  <a:gd name="T17" fmla="*/ 2147483646 h 90"/>
                  <a:gd name="T18" fmla="*/ 2147483646 w 345"/>
                  <a:gd name="T19" fmla="*/ 2147483646 h 90"/>
                  <a:gd name="T20" fmla="*/ 2147483646 w 345"/>
                  <a:gd name="T21" fmla="*/ 2147483646 h 90"/>
                  <a:gd name="T22" fmla="*/ 2147483646 w 345"/>
                  <a:gd name="T23" fmla="*/ 2147483646 h 90"/>
                  <a:gd name="T24" fmla="*/ 2147483646 w 345"/>
                  <a:gd name="T25" fmla="*/ 2147483646 h 90"/>
                  <a:gd name="T26" fmla="*/ 2147483646 w 345"/>
                  <a:gd name="T27" fmla="*/ 2147483646 h 9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45" h="90">
                    <a:moveTo>
                      <a:pt x="67" y="90"/>
                    </a:moveTo>
                    <a:lnTo>
                      <a:pt x="0" y="49"/>
                    </a:lnTo>
                    <a:lnTo>
                      <a:pt x="67" y="0"/>
                    </a:lnTo>
                    <a:lnTo>
                      <a:pt x="345" y="0"/>
                    </a:lnTo>
                    <a:lnTo>
                      <a:pt x="345" y="90"/>
                    </a:lnTo>
                    <a:lnTo>
                      <a:pt x="67" y="9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89" name="Rectangle 37">
                <a:extLst>
                  <a:ext uri="{FF2B5EF4-FFF2-40B4-BE49-F238E27FC236}">
                    <a16:creationId xmlns:a16="http://schemas.microsoft.com/office/drawing/2014/main" id="{C8813196-6C37-42AC-B4A8-D627B4479D6B}"/>
                  </a:ext>
                </a:extLst>
              </p:cNvPr>
              <p:cNvSpPr>
                <a:spLocks noChangeArrowheads="1"/>
              </p:cNvSpPr>
              <p:nvPr/>
            </p:nvSpPr>
            <p:spPr bwMode="auto">
              <a:xfrm>
                <a:off x="3736975" y="4152900"/>
                <a:ext cx="23813" cy="3365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GB" altLang="en-US"/>
              </a:p>
            </p:txBody>
          </p:sp>
          <p:sp>
            <p:nvSpPr>
              <p:cNvPr id="90" name="Freeform 38">
                <a:extLst>
                  <a:ext uri="{FF2B5EF4-FFF2-40B4-BE49-F238E27FC236}">
                    <a16:creationId xmlns:a16="http://schemas.microsoft.com/office/drawing/2014/main" id="{F38C445D-0ACC-44FB-B307-86CABF900295}"/>
                  </a:ext>
                </a:extLst>
              </p:cNvPr>
              <p:cNvSpPr>
                <a:spLocks/>
              </p:cNvSpPr>
              <p:nvPr/>
            </p:nvSpPr>
            <p:spPr bwMode="auto">
              <a:xfrm>
                <a:off x="4432300" y="4552950"/>
                <a:ext cx="549275" cy="142875"/>
              </a:xfrm>
              <a:custGeom>
                <a:avLst/>
                <a:gdLst>
                  <a:gd name="T0" fmla="*/ 2147483646 w 346"/>
                  <a:gd name="T1" fmla="*/ 2147483646 h 90"/>
                  <a:gd name="T2" fmla="*/ 0 w 346"/>
                  <a:gd name="T3" fmla="*/ 2147483646 h 90"/>
                  <a:gd name="T4" fmla="*/ 2147483646 w 346"/>
                  <a:gd name="T5" fmla="*/ 0 h 90"/>
                  <a:gd name="T6" fmla="*/ 2147483646 w 346"/>
                  <a:gd name="T7" fmla="*/ 0 h 90"/>
                  <a:gd name="T8" fmla="*/ 2147483646 w 346"/>
                  <a:gd name="T9" fmla="*/ 0 h 90"/>
                  <a:gd name="T10" fmla="*/ 2147483646 w 346"/>
                  <a:gd name="T11" fmla="*/ 0 h 90"/>
                  <a:gd name="T12" fmla="*/ 2147483646 w 346"/>
                  <a:gd name="T13" fmla="*/ 0 h 90"/>
                  <a:gd name="T14" fmla="*/ 2147483646 w 346"/>
                  <a:gd name="T15" fmla="*/ 0 h 90"/>
                  <a:gd name="T16" fmla="*/ 2147483646 w 346"/>
                  <a:gd name="T17" fmla="*/ 2147483646 h 90"/>
                  <a:gd name="T18" fmla="*/ 2147483646 w 346"/>
                  <a:gd name="T19" fmla="*/ 2147483646 h 90"/>
                  <a:gd name="T20" fmla="*/ 2147483646 w 346"/>
                  <a:gd name="T21" fmla="*/ 2147483646 h 90"/>
                  <a:gd name="T22" fmla="*/ 2147483646 w 346"/>
                  <a:gd name="T23" fmla="*/ 2147483646 h 90"/>
                  <a:gd name="T24" fmla="*/ 2147483646 w 346"/>
                  <a:gd name="T25" fmla="*/ 2147483646 h 90"/>
                  <a:gd name="T26" fmla="*/ 2147483646 w 346"/>
                  <a:gd name="T27" fmla="*/ 2147483646 h 9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46" h="90">
                    <a:moveTo>
                      <a:pt x="68" y="90"/>
                    </a:moveTo>
                    <a:lnTo>
                      <a:pt x="0" y="49"/>
                    </a:lnTo>
                    <a:lnTo>
                      <a:pt x="68" y="0"/>
                    </a:lnTo>
                    <a:lnTo>
                      <a:pt x="346" y="0"/>
                    </a:lnTo>
                    <a:lnTo>
                      <a:pt x="346" y="90"/>
                    </a:lnTo>
                    <a:lnTo>
                      <a:pt x="68" y="9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91" name="Rectangle 39">
                <a:extLst>
                  <a:ext uri="{FF2B5EF4-FFF2-40B4-BE49-F238E27FC236}">
                    <a16:creationId xmlns:a16="http://schemas.microsoft.com/office/drawing/2014/main" id="{0419895D-BFE2-43E0-AFBD-E46443D53B20}"/>
                  </a:ext>
                </a:extLst>
              </p:cNvPr>
              <p:cNvSpPr>
                <a:spLocks noChangeArrowheads="1"/>
              </p:cNvSpPr>
              <p:nvPr/>
            </p:nvSpPr>
            <p:spPr bwMode="auto">
              <a:xfrm>
                <a:off x="4826000" y="4686300"/>
                <a:ext cx="23813" cy="3365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GB" altLang="en-US"/>
              </a:p>
            </p:txBody>
          </p:sp>
          <p:sp>
            <p:nvSpPr>
              <p:cNvPr id="92" name="Freeform 40">
                <a:extLst>
                  <a:ext uri="{FF2B5EF4-FFF2-40B4-BE49-F238E27FC236}">
                    <a16:creationId xmlns:a16="http://schemas.microsoft.com/office/drawing/2014/main" id="{767CA53A-3190-43AF-A613-996B5A7E81D4}"/>
                  </a:ext>
                </a:extLst>
              </p:cNvPr>
              <p:cNvSpPr>
                <a:spLocks/>
              </p:cNvSpPr>
              <p:nvPr/>
            </p:nvSpPr>
            <p:spPr bwMode="auto">
              <a:xfrm>
                <a:off x="1644650" y="4802188"/>
                <a:ext cx="547688" cy="142875"/>
              </a:xfrm>
              <a:custGeom>
                <a:avLst/>
                <a:gdLst>
                  <a:gd name="T0" fmla="*/ 2147483646 w 345"/>
                  <a:gd name="T1" fmla="*/ 2147483646 h 90"/>
                  <a:gd name="T2" fmla="*/ 2147483646 w 345"/>
                  <a:gd name="T3" fmla="*/ 2147483646 h 90"/>
                  <a:gd name="T4" fmla="*/ 2147483646 w 345"/>
                  <a:gd name="T5" fmla="*/ 0 h 90"/>
                  <a:gd name="T6" fmla="*/ 2147483646 w 345"/>
                  <a:gd name="T7" fmla="*/ 0 h 90"/>
                  <a:gd name="T8" fmla="*/ 2147483646 w 345"/>
                  <a:gd name="T9" fmla="*/ 0 h 90"/>
                  <a:gd name="T10" fmla="*/ 2147483646 w 345"/>
                  <a:gd name="T11" fmla="*/ 0 h 90"/>
                  <a:gd name="T12" fmla="*/ 2147483646 w 345"/>
                  <a:gd name="T13" fmla="*/ 0 h 90"/>
                  <a:gd name="T14" fmla="*/ 0 w 345"/>
                  <a:gd name="T15" fmla="*/ 0 h 90"/>
                  <a:gd name="T16" fmla="*/ 0 w 345"/>
                  <a:gd name="T17" fmla="*/ 2147483646 h 90"/>
                  <a:gd name="T18" fmla="*/ 2147483646 w 345"/>
                  <a:gd name="T19" fmla="*/ 2147483646 h 90"/>
                  <a:gd name="T20" fmla="*/ 2147483646 w 345"/>
                  <a:gd name="T21" fmla="*/ 2147483646 h 90"/>
                  <a:gd name="T22" fmla="*/ 2147483646 w 345"/>
                  <a:gd name="T23" fmla="*/ 2147483646 h 90"/>
                  <a:gd name="T24" fmla="*/ 2147483646 w 345"/>
                  <a:gd name="T25" fmla="*/ 2147483646 h 90"/>
                  <a:gd name="T26" fmla="*/ 2147483646 w 345"/>
                  <a:gd name="T27" fmla="*/ 2147483646 h 9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45" h="90">
                    <a:moveTo>
                      <a:pt x="278" y="90"/>
                    </a:moveTo>
                    <a:lnTo>
                      <a:pt x="345" y="49"/>
                    </a:lnTo>
                    <a:lnTo>
                      <a:pt x="278" y="0"/>
                    </a:lnTo>
                    <a:lnTo>
                      <a:pt x="0" y="0"/>
                    </a:lnTo>
                    <a:lnTo>
                      <a:pt x="0" y="90"/>
                    </a:lnTo>
                    <a:lnTo>
                      <a:pt x="278" y="9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93" name="Rectangle 41">
                <a:extLst>
                  <a:ext uri="{FF2B5EF4-FFF2-40B4-BE49-F238E27FC236}">
                    <a16:creationId xmlns:a16="http://schemas.microsoft.com/office/drawing/2014/main" id="{47C01F38-9903-4F47-872D-6B798DBD2A92}"/>
                  </a:ext>
                </a:extLst>
              </p:cNvPr>
              <p:cNvSpPr>
                <a:spLocks noChangeArrowheads="1"/>
              </p:cNvSpPr>
              <p:nvPr/>
            </p:nvSpPr>
            <p:spPr bwMode="auto">
              <a:xfrm>
                <a:off x="1774825" y="4935538"/>
                <a:ext cx="25400" cy="3365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GB" altLang="en-US"/>
              </a:p>
            </p:txBody>
          </p:sp>
          <p:pic>
            <p:nvPicPr>
              <p:cNvPr id="94" name="Picture 3">
                <a:extLst>
                  <a:ext uri="{FF2B5EF4-FFF2-40B4-BE49-F238E27FC236}">
                    <a16:creationId xmlns:a16="http://schemas.microsoft.com/office/drawing/2014/main" id="{BD6D5F27-630D-41FE-ABFB-C4E8C76539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2188" y="4841875"/>
                <a:ext cx="785812" cy="1201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95" name="Freeform 50">
                <a:extLst>
                  <a:ext uri="{FF2B5EF4-FFF2-40B4-BE49-F238E27FC236}">
                    <a16:creationId xmlns:a16="http://schemas.microsoft.com/office/drawing/2014/main" id="{4CC0B89E-09E1-49DF-B3A1-C638F63D8F71}"/>
                  </a:ext>
                </a:extLst>
              </p:cNvPr>
              <p:cNvSpPr>
                <a:spLocks/>
              </p:cNvSpPr>
              <p:nvPr/>
            </p:nvSpPr>
            <p:spPr bwMode="auto">
              <a:xfrm>
                <a:off x="3548063" y="4878388"/>
                <a:ext cx="695325" cy="735012"/>
              </a:xfrm>
              <a:custGeom>
                <a:avLst/>
                <a:gdLst>
                  <a:gd name="T0" fmla="*/ 2147483646 w 231"/>
                  <a:gd name="T1" fmla="*/ 0 h 245"/>
                  <a:gd name="T2" fmla="*/ 2147483646 w 231"/>
                  <a:gd name="T3" fmla="*/ 2147483646 h 245"/>
                  <a:gd name="T4" fmla="*/ 2147483646 w 231"/>
                  <a:gd name="T5" fmla="*/ 2147483646 h 245"/>
                  <a:gd name="T6" fmla="*/ 2147483646 w 231"/>
                  <a:gd name="T7" fmla="*/ 2147483646 h 245"/>
                  <a:gd name="T8" fmla="*/ 2147483646 w 231"/>
                  <a:gd name="T9" fmla="*/ 2147483646 h 245"/>
                  <a:gd name="T10" fmla="*/ 2147483646 w 231"/>
                  <a:gd name="T11" fmla="*/ 2147483646 h 245"/>
                  <a:gd name="T12" fmla="*/ 2147483646 w 231"/>
                  <a:gd name="T13" fmla="*/ 2147483646 h 245"/>
                  <a:gd name="T14" fmla="*/ 2147483646 w 231"/>
                  <a:gd name="T15" fmla="*/ 2147483646 h 245"/>
                  <a:gd name="T16" fmla="*/ 2147483646 w 231"/>
                  <a:gd name="T17" fmla="*/ 2147483646 h 245"/>
                  <a:gd name="T18" fmla="*/ 2147483646 w 231"/>
                  <a:gd name="T19" fmla="*/ 2147483646 h 245"/>
                  <a:gd name="T20" fmla="*/ 2147483646 w 231"/>
                  <a:gd name="T21" fmla="*/ 2147483646 h 245"/>
                  <a:gd name="T22" fmla="*/ 2147483646 w 231"/>
                  <a:gd name="T23" fmla="*/ 2147483646 h 245"/>
                  <a:gd name="T24" fmla="*/ 2147483646 w 231"/>
                  <a:gd name="T25" fmla="*/ 2147483646 h 245"/>
                  <a:gd name="T26" fmla="*/ 2147483646 w 231"/>
                  <a:gd name="T27" fmla="*/ 2147483646 h 245"/>
                  <a:gd name="T28" fmla="*/ 2147483646 w 231"/>
                  <a:gd name="T29" fmla="*/ 2147483646 h 245"/>
                  <a:gd name="T30" fmla="*/ 2147483646 w 231"/>
                  <a:gd name="T31" fmla="*/ 2147483646 h 245"/>
                  <a:gd name="T32" fmla="*/ 2147483646 w 231"/>
                  <a:gd name="T33" fmla="*/ 2147483646 h 245"/>
                  <a:gd name="T34" fmla="*/ 2147483646 w 231"/>
                  <a:gd name="T35" fmla="*/ 2147483646 h 245"/>
                  <a:gd name="T36" fmla="*/ 2147483646 w 231"/>
                  <a:gd name="T37" fmla="*/ 2147483646 h 245"/>
                  <a:gd name="T38" fmla="*/ 2147483646 w 231"/>
                  <a:gd name="T39" fmla="*/ 2147483646 h 245"/>
                  <a:gd name="T40" fmla="*/ 0 w 231"/>
                  <a:gd name="T41" fmla="*/ 2147483646 h 245"/>
                  <a:gd name="T42" fmla="*/ 2147483646 w 231"/>
                  <a:gd name="T43" fmla="*/ 2147483646 h 245"/>
                  <a:gd name="T44" fmla="*/ 2147483646 w 231"/>
                  <a:gd name="T45" fmla="*/ 2147483646 h 245"/>
                  <a:gd name="T46" fmla="*/ 2147483646 w 231"/>
                  <a:gd name="T47" fmla="*/ 0 h 245"/>
                  <a:gd name="T48" fmla="*/ 2147483646 w 231"/>
                  <a:gd name="T49" fmla="*/ 0 h 24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31" h="245">
                    <a:moveTo>
                      <a:pt x="122" y="0"/>
                    </a:moveTo>
                    <a:cubicBezTo>
                      <a:pt x="129" y="1"/>
                      <a:pt x="135" y="1"/>
                      <a:pt x="142" y="3"/>
                    </a:cubicBezTo>
                    <a:cubicBezTo>
                      <a:pt x="166" y="7"/>
                      <a:pt x="189" y="16"/>
                      <a:pt x="207" y="34"/>
                    </a:cubicBezTo>
                    <a:cubicBezTo>
                      <a:pt x="218" y="46"/>
                      <a:pt x="225" y="60"/>
                      <a:pt x="228" y="76"/>
                    </a:cubicBezTo>
                    <a:cubicBezTo>
                      <a:pt x="231" y="93"/>
                      <a:pt x="230" y="109"/>
                      <a:pt x="223" y="125"/>
                    </a:cubicBezTo>
                    <a:cubicBezTo>
                      <a:pt x="217" y="138"/>
                      <a:pt x="209" y="150"/>
                      <a:pt x="198" y="159"/>
                    </a:cubicBezTo>
                    <a:cubicBezTo>
                      <a:pt x="186" y="169"/>
                      <a:pt x="173" y="179"/>
                      <a:pt x="160" y="189"/>
                    </a:cubicBezTo>
                    <a:cubicBezTo>
                      <a:pt x="149" y="197"/>
                      <a:pt x="141" y="206"/>
                      <a:pt x="137" y="220"/>
                    </a:cubicBezTo>
                    <a:cubicBezTo>
                      <a:pt x="136" y="222"/>
                      <a:pt x="135" y="224"/>
                      <a:pt x="134" y="226"/>
                    </a:cubicBezTo>
                    <a:cubicBezTo>
                      <a:pt x="129" y="240"/>
                      <a:pt x="119" y="245"/>
                      <a:pt x="103" y="244"/>
                    </a:cubicBezTo>
                    <a:cubicBezTo>
                      <a:pt x="85" y="242"/>
                      <a:pt x="75" y="226"/>
                      <a:pt x="76" y="210"/>
                    </a:cubicBezTo>
                    <a:cubicBezTo>
                      <a:pt x="76" y="193"/>
                      <a:pt x="84" y="179"/>
                      <a:pt x="96" y="167"/>
                    </a:cubicBezTo>
                    <a:cubicBezTo>
                      <a:pt x="107" y="158"/>
                      <a:pt x="118" y="149"/>
                      <a:pt x="129" y="140"/>
                    </a:cubicBezTo>
                    <a:cubicBezTo>
                      <a:pt x="136" y="133"/>
                      <a:pt x="143" y="127"/>
                      <a:pt x="149" y="119"/>
                    </a:cubicBezTo>
                    <a:cubicBezTo>
                      <a:pt x="159" y="107"/>
                      <a:pt x="160" y="92"/>
                      <a:pt x="154" y="77"/>
                    </a:cubicBezTo>
                    <a:cubicBezTo>
                      <a:pt x="149" y="63"/>
                      <a:pt x="136" y="57"/>
                      <a:pt x="122" y="55"/>
                    </a:cubicBezTo>
                    <a:cubicBezTo>
                      <a:pt x="114" y="53"/>
                      <a:pt x="105" y="54"/>
                      <a:pt x="98" y="56"/>
                    </a:cubicBezTo>
                    <a:cubicBezTo>
                      <a:pt x="83" y="59"/>
                      <a:pt x="75" y="68"/>
                      <a:pt x="69" y="81"/>
                    </a:cubicBezTo>
                    <a:cubicBezTo>
                      <a:pt x="65" y="87"/>
                      <a:pt x="63" y="94"/>
                      <a:pt x="59" y="100"/>
                    </a:cubicBezTo>
                    <a:cubicBezTo>
                      <a:pt x="49" y="118"/>
                      <a:pt x="27" y="123"/>
                      <a:pt x="11" y="111"/>
                    </a:cubicBezTo>
                    <a:cubicBezTo>
                      <a:pt x="3" y="105"/>
                      <a:pt x="0" y="96"/>
                      <a:pt x="0" y="87"/>
                    </a:cubicBezTo>
                    <a:cubicBezTo>
                      <a:pt x="1" y="71"/>
                      <a:pt x="6" y="58"/>
                      <a:pt x="15" y="46"/>
                    </a:cubicBezTo>
                    <a:cubicBezTo>
                      <a:pt x="34" y="20"/>
                      <a:pt x="61" y="6"/>
                      <a:pt x="93" y="1"/>
                    </a:cubicBezTo>
                    <a:cubicBezTo>
                      <a:pt x="95" y="1"/>
                      <a:pt x="98" y="0"/>
                      <a:pt x="101" y="0"/>
                    </a:cubicBezTo>
                    <a:cubicBezTo>
                      <a:pt x="108" y="0"/>
                      <a:pt x="115" y="0"/>
                      <a:pt x="122" y="0"/>
                    </a:cubicBezTo>
                    <a:close/>
                  </a:path>
                </a:pathLst>
              </a:custGeom>
              <a:solidFill>
                <a:srgbClr val="A1171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sp>
            <p:nvSpPr>
              <p:cNvPr id="96" name="Freeform 51">
                <a:extLst>
                  <a:ext uri="{FF2B5EF4-FFF2-40B4-BE49-F238E27FC236}">
                    <a16:creationId xmlns:a16="http://schemas.microsoft.com/office/drawing/2014/main" id="{C8063D67-0770-4468-A462-E58E11AD8FB8}"/>
                  </a:ext>
                </a:extLst>
              </p:cNvPr>
              <p:cNvSpPr>
                <a:spLocks/>
              </p:cNvSpPr>
              <p:nvPr/>
            </p:nvSpPr>
            <p:spPr bwMode="auto">
              <a:xfrm>
                <a:off x="3752851" y="5703888"/>
                <a:ext cx="242888" cy="246062"/>
              </a:xfrm>
              <a:custGeom>
                <a:avLst/>
                <a:gdLst>
                  <a:gd name="T0" fmla="*/ 2147483646 w 81"/>
                  <a:gd name="T1" fmla="*/ 2147483646 h 82"/>
                  <a:gd name="T2" fmla="*/ 2147483646 w 81"/>
                  <a:gd name="T3" fmla="*/ 2147483646 h 82"/>
                  <a:gd name="T4" fmla="*/ 2147483646 w 81"/>
                  <a:gd name="T5" fmla="*/ 2147483646 h 82"/>
                  <a:gd name="T6" fmla="*/ 2147483646 w 81"/>
                  <a:gd name="T7" fmla="*/ 2147483646 h 82"/>
                  <a:gd name="T8" fmla="*/ 2147483646 w 81"/>
                  <a:gd name="T9" fmla="*/ 2147483646 h 82"/>
                  <a:gd name="T10" fmla="*/ 2147483646 w 81"/>
                  <a:gd name="T11" fmla="*/ 2147483646 h 82"/>
                  <a:gd name="T12" fmla="*/ 2147483646 w 81"/>
                  <a:gd name="T13" fmla="*/ 2147483646 h 82"/>
                  <a:gd name="T14" fmla="*/ 2147483646 w 81"/>
                  <a:gd name="T15" fmla="*/ 2147483646 h 8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1" h="82">
                    <a:moveTo>
                      <a:pt x="35" y="82"/>
                    </a:moveTo>
                    <a:cubicBezTo>
                      <a:pt x="33" y="82"/>
                      <a:pt x="31" y="81"/>
                      <a:pt x="29" y="80"/>
                    </a:cubicBezTo>
                    <a:cubicBezTo>
                      <a:pt x="11" y="75"/>
                      <a:pt x="0" y="57"/>
                      <a:pt x="1" y="38"/>
                    </a:cubicBezTo>
                    <a:cubicBezTo>
                      <a:pt x="3" y="20"/>
                      <a:pt x="18" y="4"/>
                      <a:pt x="36" y="3"/>
                    </a:cubicBezTo>
                    <a:cubicBezTo>
                      <a:pt x="57" y="0"/>
                      <a:pt x="75" y="15"/>
                      <a:pt x="78" y="36"/>
                    </a:cubicBezTo>
                    <a:cubicBezTo>
                      <a:pt x="81" y="57"/>
                      <a:pt x="68" y="77"/>
                      <a:pt x="48" y="81"/>
                    </a:cubicBezTo>
                    <a:cubicBezTo>
                      <a:pt x="47" y="82"/>
                      <a:pt x="46" y="82"/>
                      <a:pt x="46" y="82"/>
                    </a:cubicBezTo>
                    <a:cubicBezTo>
                      <a:pt x="42" y="82"/>
                      <a:pt x="38" y="82"/>
                      <a:pt x="35" y="82"/>
                    </a:cubicBezTo>
                    <a:close/>
                  </a:path>
                </a:pathLst>
              </a:custGeom>
              <a:solidFill>
                <a:srgbClr val="A1171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grpSp>
      </p:grpSp>
      <p:sp>
        <p:nvSpPr>
          <p:cNvPr id="100" name="Title 99">
            <a:extLst>
              <a:ext uri="{FF2B5EF4-FFF2-40B4-BE49-F238E27FC236}">
                <a16:creationId xmlns:a16="http://schemas.microsoft.com/office/drawing/2014/main" id="{CE927860-9E03-44F9-8FA3-9BDAE60E7A1E}"/>
              </a:ext>
            </a:extLst>
          </p:cNvPr>
          <p:cNvSpPr>
            <a:spLocks noGrp="1"/>
          </p:cNvSpPr>
          <p:nvPr>
            <p:ph type="title"/>
          </p:nvPr>
        </p:nvSpPr>
        <p:spPr/>
        <p:txBody>
          <a:bodyPr/>
          <a:lstStyle/>
          <a:p>
            <a:endParaRPr lang="en-IN" dirty="0"/>
          </a:p>
        </p:txBody>
      </p:sp>
      <p:sp>
        <p:nvSpPr>
          <p:cNvPr id="101" name="Content Placeholder 100">
            <a:extLst>
              <a:ext uri="{FF2B5EF4-FFF2-40B4-BE49-F238E27FC236}">
                <a16:creationId xmlns:a16="http://schemas.microsoft.com/office/drawing/2014/main" id="{778B59E1-F5C0-4CCD-955E-62181D9A081C}"/>
              </a:ext>
            </a:extLst>
          </p:cNvPr>
          <p:cNvSpPr>
            <a:spLocks noGrp="1"/>
          </p:cNvSpPr>
          <p:nvPr>
            <p:ph idx="1"/>
          </p:nvPr>
        </p:nvSpPr>
        <p:spPr/>
        <p:txBody>
          <a:bodyPr/>
          <a:lstStyle/>
          <a:p>
            <a:endParaRPr lang="en-IN"/>
          </a:p>
        </p:txBody>
      </p:sp>
    </p:spTree>
    <p:extLst>
      <p:ext uri="{BB962C8B-B14F-4D97-AF65-F5344CB8AC3E}">
        <p14:creationId xmlns:p14="http://schemas.microsoft.com/office/powerpoint/2010/main" val="554457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EF8ED1E-6A0E-4C6B-AB01-EE26A6CFC4AD}"/>
              </a:ext>
            </a:extLst>
          </p:cNvPr>
          <p:cNvSpPr>
            <a:spLocks noGrp="1"/>
          </p:cNvSpPr>
          <p:nvPr>
            <p:ph idx="1"/>
          </p:nvPr>
        </p:nvSpPr>
        <p:spPr>
          <a:xfrm>
            <a:off x="974210" y="2567579"/>
            <a:ext cx="10243575" cy="3683358"/>
          </a:xfrm>
        </p:spPr>
        <p:txBody>
          <a:bodyPr anchor="ctr">
            <a:normAutofit/>
          </a:bodyPr>
          <a:lstStyle/>
          <a:p>
            <a:pPr marL="0" indent="0">
              <a:buNone/>
            </a:pPr>
            <a:r>
              <a:rPr lang="en-US" sz="2400" b="0" i="0" dirty="0">
                <a:effectLst/>
              </a:rPr>
              <a:t>In the final issue, the question is whether the salesperson is cheating the company out of time and effort. Some argue that a salesperson who is paid straight commission (paid by the sale) is not stealing anything from the company, but others argue that even in that instance, the company is being deprived of possible sales that would be gained if the salesperson was working.</a:t>
            </a:r>
            <a:endParaRPr lang="en-IN" sz="2400" dirty="0"/>
          </a:p>
        </p:txBody>
      </p:sp>
    </p:spTree>
    <p:extLst>
      <p:ext uri="{BB962C8B-B14F-4D97-AF65-F5344CB8AC3E}">
        <p14:creationId xmlns:p14="http://schemas.microsoft.com/office/powerpoint/2010/main" val="31571667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753252F-4873-4F63-801D-CC719279A7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47C8CCB-F95D-4249-92DD-651249D3535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4E62BEE-48EB-48A1-8627-2816DA1D2D8D}"/>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a:solidFill>
                  <a:srgbClr val="FFFFFF"/>
                </a:solidFill>
                <a:latin typeface="+mj-lt"/>
                <a:ea typeface="+mj-ea"/>
                <a:cs typeface="+mj-cs"/>
              </a:rPr>
              <a:t>Summarize</a:t>
            </a:r>
          </a:p>
        </p:txBody>
      </p:sp>
      <p:pic>
        <p:nvPicPr>
          <p:cNvPr id="5" name="Content Placeholder 4" descr="Hourglass">
            <a:extLst>
              <a:ext uri="{FF2B5EF4-FFF2-40B4-BE49-F238E27FC236}">
                <a16:creationId xmlns:a16="http://schemas.microsoft.com/office/drawing/2014/main" id="{FBCCC000-BB25-488F-909C-A236FC71C0AB}"/>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5167206" y="961812"/>
            <a:ext cx="4930987" cy="4930987"/>
          </a:xfrm>
          <a:prstGeom prst="rect">
            <a:avLst/>
          </a:prstGeom>
        </p:spPr>
      </p:pic>
    </p:spTree>
    <p:extLst>
      <p:ext uri="{BB962C8B-B14F-4D97-AF65-F5344CB8AC3E}">
        <p14:creationId xmlns:p14="http://schemas.microsoft.com/office/powerpoint/2010/main" val="3375849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8A740BC-A0AA-45E0-B899-2AE9C6FE11C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13121" y="-2"/>
            <a:ext cx="6278879" cy="6858002"/>
          </a:xfrm>
          <a:custGeom>
            <a:avLst/>
            <a:gdLst>
              <a:gd name="connsiteX0" fmla="*/ 45572 w 6278879"/>
              <a:gd name="connsiteY0" fmla="*/ 0 h 6858002"/>
              <a:gd name="connsiteX1" fmla="*/ 6278879 w 6278879"/>
              <a:gd name="connsiteY1" fmla="*/ 0 h 6858002"/>
              <a:gd name="connsiteX2" fmla="*/ 6278879 w 6278879"/>
              <a:gd name="connsiteY2" fmla="*/ 6858002 h 6858002"/>
              <a:gd name="connsiteX3" fmla="*/ 3292308 w 6278879"/>
              <a:gd name="connsiteY3" fmla="*/ 6858002 h 6858002"/>
              <a:gd name="connsiteX4" fmla="*/ 3181526 w 6278879"/>
              <a:gd name="connsiteY4" fmla="*/ 6786982 h 6858002"/>
              <a:gd name="connsiteX5" fmla="*/ 0 w 6278879"/>
              <a:gd name="connsiteY5" fmla="*/ 803254 h 6858002"/>
              <a:gd name="connsiteX6" fmla="*/ 37255 w 6278879"/>
              <a:gd name="connsiteY6" fmla="*/ 65447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9" h="6858002">
                <a:moveTo>
                  <a:pt x="45572" y="0"/>
                </a:moveTo>
                <a:lnTo>
                  <a:pt x="6278879" y="0"/>
                </a:lnTo>
                <a:lnTo>
                  <a:pt x="6278879" y="6858002"/>
                </a:lnTo>
                <a:lnTo>
                  <a:pt x="3292308" y="6858002"/>
                </a:lnTo>
                <a:lnTo>
                  <a:pt x="3181526" y="6786982"/>
                </a:lnTo>
                <a:cubicBezTo>
                  <a:pt x="1262021" y="5490191"/>
                  <a:pt x="0" y="3294103"/>
                  <a:pt x="0" y="803254"/>
                </a:cubicBezTo>
                <a:cubicBezTo>
                  <a:pt x="0" y="554169"/>
                  <a:pt x="12620" y="308032"/>
                  <a:pt x="37255" y="65447"/>
                </a:cubicBez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8A7BFA5-DB7D-4EDD-8F8A-3943478CF3AD}"/>
              </a:ext>
            </a:extLst>
          </p:cNvPr>
          <p:cNvSpPr>
            <a:spLocks noGrp="1"/>
          </p:cNvSpPr>
          <p:nvPr>
            <p:ph type="title"/>
          </p:nvPr>
        </p:nvSpPr>
        <p:spPr>
          <a:xfrm>
            <a:off x="763661" y="3009651"/>
            <a:ext cx="9013052" cy="1623312"/>
          </a:xfrm>
        </p:spPr>
        <p:txBody>
          <a:bodyPr anchor="b">
            <a:normAutofit/>
          </a:bodyPr>
          <a:lstStyle/>
          <a:p>
            <a:r>
              <a:rPr lang="en-US" sz="4000" b="1" dirty="0"/>
              <a:t>Thank You</a:t>
            </a:r>
            <a:endParaRPr lang="en-IN" sz="4000" b="1" dirty="0"/>
          </a:p>
        </p:txBody>
      </p:sp>
      <p:cxnSp>
        <p:nvCxnSpPr>
          <p:cNvPr id="10" name="Straight Arrow Connector 9">
            <a:extLst>
              <a:ext uri="{FF2B5EF4-FFF2-40B4-BE49-F238E27FC236}">
                <a16:creationId xmlns:a16="http://schemas.microsoft.com/office/drawing/2014/main" id="{B874EF51-C858-4BB9-97C3-D1775578712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63661" y="2316480"/>
            <a:ext cx="82296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2026803"/>
      </p:ext>
    </p:extLst>
  </p:cSld>
  <p:clrMapOvr>
    <a:overrideClrMapping bg1="dk1" tx1="lt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32270-59CB-4872-A0EB-D7E7945272DA}"/>
              </a:ext>
            </a:extLst>
          </p:cNvPr>
          <p:cNvSpPr>
            <a:spLocks noGrp="1"/>
          </p:cNvSpPr>
          <p:nvPr>
            <p:ph type="title"/>
          </p:nvPr>
        </p:nvSpPr>
        <p:spPr>
          <a:xfrm>
            <a:off x="433136" y="5091762"/>
            <a:ext cx="7834193" cy="1264588"/>
          </a:xfrm>
        </p:spPr>
        <p:txBody>
          <a:bodyPr vert="horz" lIns="91440" tIns="45720" rIns="91440" bIns="45720" rtlCol="0" anchor="ctr">
            <a:normAutofit/>
          </a:bodyPr>
          <a:lstStyle/>
          <a:p>
            <a:pPr algn="r"/>
            <a:r>
              <a:rPr lang="en-US" sz="6000"/>
              <a:t>Managing Anger</a:t>
            </a:r>
          </a:p>
        </p:txBody>
      </p:sp>
      <p:pic>
        <p:nvPicPr>
          <p:cNvPr id="5" name="Picture 4">
            <a:extLst>
              <a:ext uri="{FF2B5EF4-FFF2-40B4-BE49-F238E27FC236}">
                <a16:creationId xmlns:a16="http://schemas.microsoft.com/office/drawing/2014/main" id="{F1F3CA8E-CEF7-4203-BC64-1FDDA424CF29}"/>
              </a:ext>
            </a:extLst>
          </p:cNvPr>
          <p:cNvPicPr>
            <a:picLocks noChangeAspect="1"/>
          </p:cNvPicPr>
          <p:nvPr/>
        </p:nvPicPr>
        <p:blipFill rotWithShape="1">
          <a:blip r:embed="rId2"/>
          <a:srcRect t="14009" b="30021"/>
          <a:stretch/>
        </p:blipFill>
        <p:spPr>
          <a:xfrm>
            <a:off x="0" y="519772"/>
            <a:ext cx="12192000" cy="4571990"/>
          </a:xfrm>
          <a:prstGeom prst="rect">
            <a:avLst/>
          </a:prstGeom>
        </p:spPr>
      </p:pic>
      <p:cxnSp>
        <p:nvCxnSpPr>
          <p:cNvPr id="9" name="Straight Connector 8">
            <a:extLst>
              <a:ext uri="{FF2B5EF4-FFF2-40B4-BE49-F238E27FC236}">
                <a16:creationId xmlns:a16="http://schemas.microsoft.com/office/drawing/2014/main" id="{E126E481-B945-4179-BD79-05E96E9B29E1}"/>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6698551"/>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7" name="Rectangle 9">
            <a:extLst>
              <a:ext uri="{FF2B5EF4-FFF2-40B4-BE49-F238E27FC236}">
                <a16:creationId xmlns:a16="http://schemas.microsoft.com/office/drawing/2014/main" id="{A3EFF7B1-6CB7-47D1-AD37-B870CA2B215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11">
            <a:extLst>
              <a:ext uri="{FF2B5EF4-FFF2-40B4-BE49-F238E27FC236}">
                <a16:creationId xmlns:a16="http://schemas.microsoft.com/office/drawing/2014/main" id="{7FA2962B-21B6-4689-A95D-A8FF6ADE47F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A745280D-ED36-41FE-8EB1-CE597C99CFE8}"/>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117348" y="774914"/>
            <a:ext cx="304800" cy="429768"/>
            <a:chOff x="215328" y="-46937"/>
            <a:chExt cx="304800" cy="2773841"/>
          </a:xfrm>
        </p:grpSpPr>
        <p:cxnSp>
          <p:nvCxnSpPr>
            <p:cNvPr id="15" name="Straight Connector 14">
              <a:extLst>
                <a:ext uri="{FF2B5EF4-FFF2-40B4-BE49-F238E27FC236}">
                  <a16:creationId xmlns:a16="http://schemas.microsoft.com/office/drawing/2014/main" id="{3D26CEB3-5AE4-4088-AD63-396DB50F2892}"/>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AA9279A-AD34-474C-834E-6BF658144A53}"/>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3589559-7D9A-4ECD-90BB-A5565E2DAE73}"/>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01B1A71-DCEA-4EB2-8133-98A2CD6F0982}"/>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0" name="Group 19">
            <a:extLst>
              <a:ext uri="{FF2B5EF4-FFF2-40B4-BE49-F238E27FC236}">
                <a16:creationId xmlns:a16="http://schemas.microsoft.com/office/drawing/2014/main" id="{80E95A5C-1E97-41C3-9DEC-245FF6DEBF1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075420"/>
            <a:ext cx="12048729" cy="4093306"/>
            <a:chOff x="1" y="2075420"/>
            <a:chExt cx="12048729" cy="4093306"/>
          </a:xfrm>
        </p:grpSpPr>
        <p:sp>
          <p:nvSpPr>
            <p:cNvPr id="21" name="Oval 20">
              <a:extLst>
                <a:ext uri="{FF2B5EF4-FFF2-40B4-BE49-F238E27FC236}">
                  <a16:creationId xmlns:a16="http://schemas.microsoft.com/office/drawing/2014/main" id="{8D3C3374-C720-4FCD-B6CD-AEF1D1A6190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7639E2EF-4D23-4EA3-B29E-D6362FF7222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30820A4-6CEA-4BF7-8DE4-F5B2D2EB239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F320E002-8AED-4D4F-A104-0585FFFB9AF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6A0BF3F3-3A09-42CE-9483-114BD01DD96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B233BD5C-DFC7-4EB7-B348-7C9B5B8D0AC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Rectangle 27">
            <a:extLst>
              <a:ext uri="{FF2B5EF4-FFF2-40B4-BE49-F238E27FC236}">
                <a16:creationId xmlns:a16="http://schemas.microsoft.com/office/drawing/2014/main" id="{A00D2CE1-35C1-46E6-BD59-CEE668BD90F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438146" y="1042605"/>
            <a:ext cx="2796461" cy="711252"/>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a:extLst>
              <a:ext uri="{FF2B5EF4-FFF2-40B4-BE49-F238E27FC236}">
                <a16:creationId xmlns:a16="http://schemas.microsoft.com/office/drawing/2014/main" id="{A58DCE86-9AE1-46D1-96D6-04B8B3EDF6FA}"/>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59539" y="317578"/>
            <a:ext cx="548640" cy="549007"/>
            <a:chOff x="7029447" y="3514725"/>
            <a:chExt cx="1285875" cy="549007"/>
          </a:xfrm>
        </p:grpSpPr>
        <p:cxnSp>
          <p:nvCxnSpPr>
            <p:cNvPr id="31" name="Straight Connector 30">
              <a:extLst>
                <a:ext uri="{FF2B5EF4-FFF2-40B4-BE49-F238E27FC236}">
                  <a16:creationId xmlns:a16="http://schemas.microsoft.com/office/drawing/2014/main" id="{89B74739-D423-4F25-A976-0A6CD86D1733}"/>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018E700-FF08-42AA-9237-24E7A74AD380}"/>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6B3488A-8A55-403E-B9C9-75AFA0CF53E1}"/>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5089B9D-BA8D-4A64-B95F-33940D9D6864}"/>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36" name="Rectangle 35">
            <a:extLst>
              <a:ext uri="{FF2B5EF4-FFF2-40B4-BE49-F238E27FC236}">
                <a16:creationId xmlns:a16="http://schemas.microsoft.com/office/drawing/2014/main" id="{E18403B7-F2C7-4C07-8522-21C31910902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6140785"/>
            <a:ext cx="6095997" cy="711252"/>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23B58CC6-A99E-43AF-A467-256F19287FB8}"/>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616345" y="5940560"/>
            <a:ext cx="1285875" cy="549007"/>
            <a:chOff x="7029447" y="3514725"/>
            <a:chExt cx="1285875" cy="549007"/>
          </a:xfrm>
        </p:grpSpPr>
        <p:cxnSp>
          <p:nvCxnSpPr>
            <p:cNvPr id="39" name="Straight Connector 38">
              <a:extLst>
                <a:ext uri="{FF2B5EF4-FFF2-40B4-BE49-F238E27FC236}">
                  <a16:creationId xmlns:a16="http://schemas.microsoft.com/office/drawing/2014/main" id="{8FE97852-3A18-4317-B17E-8C45174F96F9}"/>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9D0BC6E-6D0B-4589-B1BF-372BAA383950}"/>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30B892E-E062-4B0A-B79E-E55D36EC9AEB}"/>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D1A4DF9-C28A-4C0A-B273-702F0C4880FF}"/>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E1F9F2E4-C96F-41A9-AEF6-5D63AC6692BC}"/>
              </a:ext>
            </a:extLst>
          </p:cNvPr>
          <p:cNvSpPr>
            <a:spLocks noGrp="1"/>
          </p:cNvSpPr>
          <p:nvPr>
            <p:ph type="title"/>
          </p:nvPr>
        </p:nvSpPr>
        <p:spPr>
          <a:xfrm>
            <a:off x="630936" y="495992"/>
            <a:ext cx="4195140" cy="5638831"/>
          </a:xfrm>
          <a:noFill/>
        </p:spPr>
        <p:txBody>
          <a:bodyPr anchor="ctr">
            <a:normAutofit/>
          </a:bodyPr>
          <a:lstStyle/>
          <a:p>
            <a:r>
              <a:rPr lang="en-US" sz="4800" b="1"/>
              <a:t>5 Types of </a:t>
            </a:r>
            <a:br>
              <a:rPr lang="en-US" sz="4800" b="1"/>
            </a:br>
            <a:r>
              <a:rPr lang="en-US" sz="4800" b="1"/>
              <a:t>Difficult Customers</a:t>
            </a:r>
            <a:endParaRPr lang="en-IN" sz="4800" b="1"/>
          </a:p>
        </p:txBody>
      </p:sp>
      <p:graphicFrame>
        <p:nvGraphicFramePr>
          <p:cNvPr id="5" name="Content Placeholder 2">
            <a:extLst>
              <a:ext uri="{FF2B5EF4-FFF2-40B4-BE49-F238E27FC236}">
                <a16:creationId xmlns:a16="http://schemas.microsoft.com/office/drawing/2014/main" id="{24112B82-42EF-4AEF-AC60-49CDAF7B31AF}"/>
              </a:ext>
            </a:extLst>
          </p:cNvPr>
          <p:cNvGraphicFramePr>
            <a:graphicFrameLocks noGrp="1"/>
          </p:cNvGraphicFramePr>
          <p:nvPr>
            <p:ph idx="1"/>
            <p:extLst>
              <p:ext uri="{D42A27DB-BD31-4B8C-83A1-F6EECF244321}">
                <p14:modId xmlns:p14="http://schemas.microsoft.com/office/powerpoint/2010/main" val="3893282388"/>
              </p:ext>
            </p:extLst>
          </p:nvPr>
        </p:nvGraphicFramePr>
        <p:xfrm>
          <a:off x="4915947" y="866585"/>
          <a:ext cx="6253722" cy="5056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22133682"/>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060C83-F051-4F0E-ABAD-AA0DFC48B21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83C98ABE-055B-441F-B07E-44F97F083C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29FDB030-9B49-4CED-8CCD-4D99382388A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783CA14-24A1-485C-8B30-D6A5D87987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9A97C86A-04D6-40F7-AE84-31AB43E6A84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Isosceles Triangle 18">
            <a:extLst>
              <a:ext uri="{FF2B5EF4-FFF2-40B4-BE49-F238E27FC236}">
                <a16:creationId xmlns:a16="http://schemas.microsoft.com/office/drawing/2014/main" id="{FF9F2414-84E8-453E-B1F3-389FDE8192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phic 3" descr="Puzzle pieces">
            <a:extLst>
              <a:ext uri="{FF2B5EF4-FFF2-40B4-BE49-F238E27FC236}">
                <a16:creationId xmlns:a16="http://schemas.microsoft.com/office/drawing/2014/main" id="{12BCD793-2176-441B-A8DA-DCC0647A9A7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3310467" y="643467"/>
            <a:ext cx="5571065" cy="5571065"/>
          </a:xfrm>
          <a:prstGeom prst="rect">
            <a:avLst/>
          </a:prstGeom>
          <a:ln>
            <a:noFill/>
          </a:ln>
        </p:spPr>
      </p:pic>
      <p:sp>
        <p:nvSpPr>
          <p:cNvPr id="21" name="Isosceles Triangle 20">
            <a:extLst>
              <a:ext uri="{FF2B5EF4-FFF2-40B4-BE49-F238E27FC236}">
                <a16:creationId xmlns:a16="http://schemas.microsoft.com/office/drawing/2014/main" id="{3ECA69A1-7536-43AC-85EF-C7106179F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2828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6C20283-73E0-40EC-8AD8-057F581F64C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28">
            <a:extLst>
              <a:ext uri="{FF2B5EF4-FFF2-40B4-BE49-F238E27FC236}">
                <a16:creationId xmlns:a16="http://schemas.microsoft.com/office/drawing/2014/main" id="{3FCC729B-E528-40C3-82D3-BA4375575E8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960120" y="0"/>
            <a:ext cx="11218661" cy="6858000"/>
          </a:xfrm>
          <a:custGeom>
            <a:avLst/>
            <a:gdLst>
              <a:gd name="connsiteX0" fmla="*/ 0 w 11218661"/>
              <a:gd name="connsiteY0" fmla="*/ 0 h 6858000"/>
              <a:gd name="connsiteX1" fmla="*/ 8042507 w 11218661"/>
              <a:gd name="connsiteY1" fmla="*/ 0 h 6858000"/>
              <a:gd name="connsiteX2" fmla="*/ 11218661 w 11218661"/>
              <a:gd name="connsiteY2" fmla="*/ 6858000 h 6858000"/>
              <a:gd name="connsiteX3" fmla="*/ 0 w 11218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218661" h="6858000">
                <a:moveTo>
                  <a:pt x="0" y="0"/>
                </a:moveTo>
                <a:lnTo>
                  <a:pt x="8042507" y="0"/>
                </a:lnTo>
                <a:lnTo>
                  <a:pt x="11218661" y="6858000"/>
                </a:lnTo>
                <a:lnTo>
                  <a:pt x="0" y="685800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26">
            <a:extLst>
              <a:ext uri="{FF2B5EF4-FFF2-40B4-BE49-F238E27FC236}">
                <a16:creationId xmlns:a16="http://schemas.microsoft.com/office/drawing/2014/main" id="{58F1FB8D-1842-4A04-998D-6CF047AB279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420248" y="0"/>
            <a:ext cx="10771752" cy="6858000"/>
          </a:xfrm>
          <a:custGeom>
            <a:avLst/>
            <a:gdLst>
              <a:gd name="connsiteX0" fmla="*/ 0 w 10771752"/>
              <a:gd name="connsiteY0" fmla="*/ 0 h 6858000"/>
              <a:gd name="connsiteX1" fmla="*/ 7595598 w 10771752"/>
              <a:gd name="connsiteY1" fmla="*/ 0 h 6858000"/>
              <a:gd name="connsiteX2" fmla="*/ 10771752 w 10771752"/>
              <a:gd name="connsiteY2" fmla="*/ 6858000 h 6858000"/>
              <a:gd name="connsiteX3" fmla="*/ 0 w 107717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771752" h="6858000">
                <a:moveTo>
                  <a:pt x="0" y="0"/>
                </a:moveTo>
                <a:lnTo>
                  <a:pt x="7595598" y="0"/>
                </a:lnTo>
                <a:lnTo>
                  <a:pt x="10771752"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CFD26278-41D3-4933-9A25-E1C955368A7C}"/>
              </a:ext>
            </a:extLst>
          </p:cNvPr>
          <p:cNvSpPr>
            <a:spLocks noGrp="1"/>
          </p:cNvSpPr>
          <p:nvPr>
            <p:ph type="title"/>
          </p:nvPr>
        </p:nvSpPr>
        <p:spPr>
          <a:xfrm>
            <a:off x="4384039" y="365125"/>
            <a:ext cx="7164493" cy="1325563"/>
          </a:xfrm>
        </p:spPr>
        <p:txBody>
          <a:bodyPr>
            <a:normAutofit/>
          </a:bodyPr>
          <a:lstStyle/>
          <a:p>
            <a:r>
              <a:rPr lang="en-US" dirty="0"/>
              <a:t>Agenda</a:t>
            </a:r>
            <a:endParaRPr lang="en-IN" dirty="0"/>
          </a:p>
        </p:txBody>
      </p:sp>
      <p:pic>
        <p:nvPicPr>
          <p:cNvPr id="5" name="Content Placeholder 4" descr="Bullseye">
            <a:extLst>
              <a:ext uri="{FF2B5EF4-FFF2-40B4-BE49-F238E27FC236}">
                <a16:creationId xmlns:a16="http://schemas.microsoft.com/office/drawing/2014/main" id="{36552A6D-1E05-4CC9-83BA-AB1DCD654E6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283586" y="4237705"/>
            <a:ext cx="2620295" cy="2620295"/>
          </a:xfrm>
          <a:prstGeom prst="rect">
            <a:avLst/>
          </a:prstGeom>
        </p:spPr>
      </p:pic>
      <p:sp>
        <p:nvSpPr>
          <p:cNvPr id="9" name="Content Placeholder 8">
            <a:extLst>
              <a:ext uri="{FF2B5EF4-FFF2-40B4-BE49-F238E27FC236}">
                <a16:creationId xmlns:a16="http://schemas.microsoft.com/office/drawing/2014/main" id="{3D54842A-1DDA-475E-B45E-DE71B181D8D3}"/>
              </a:ext>
            </a:extLst>
          </p:cNvPr>
          <p:cNvSpPr>
            <a:spLocks noGrp="1"/>
          </p:cNvSpPr>
          <p:nvPr>
            <p:ph idx="1"/>
          </p:nvPr>
        </p:nvSpPr>
        <p:spPr>
          <a:xfrm>
            <a:off x="4387515" y="2022601"/>
            <a:ext cx="7161017" cy="4154361"/>
          </a:xfrm>
        </p:spPr>
        <p:txBody>
          <a:bodyPr>
            <a:normAutofit/>
          </a:bodyPr>
          <a:lstStyle/>
          <a:p>
            <a:pPr lvl="0"/>
            <a:r>
              <a:rPr lang="en-IN" dirty="0"/>
              <a:t>Pillars of professional selling</a:t>
            </a:r>
          </a:p>
          <a:p>
            <a:pPr lvl="0"/>
            <a:r>
              <a:rPr lang="en-IN" dirty="0"/>
              <a:t>Ethical selling</a:t>
            </a:r>
          </a:p>
          <a:p>
            <a:pPr lvl="0"/>
            <a:r>
              <a:rPr lang="en-IN" dirty="0"/>
              <a:t>Ethical dilemmas</a:t>
            </a:r>
          </a:p>
          <a:p>
            <a:pPr lvl="0"/>
            <a:r>
              <a:rPr lang="en-IN" dirty="0"/>
              <a:t>Consequences of mis-selling</a:t>
            </a:r>
          </a:p>
          <a:p>
            <a:pPr lvl="0"/>
            <a:r>
              <a:rPr lang="en-IN" dirty="0"/>
              <a:t>Appropriate behaviour</a:t>
            </a:r>
          </a:p>
          <a:p>
            <a:pPr lvl="0"/>
            <a:r>
              <a:rPr lang="en-IN" dirty="0"/>
              <a:t>Anger management</a:t>
            </a:r>
          </a:p>
          <a:p>
            <a:pPr marL="0" indent="0">
              <a:buNone/>
            </a:pPr>
            <a:endParaRPr lang="en-IN" dirty="0"/>
          </a:p>
        </p:txBody>
      </p:sp>
    </p:spTree>
    <p:extLst>
      <p:ext uri="{BB962C8B-B14F-4D97-AF65-F5344CB8AC3E}">
        <p14:creationId xmlns:p14="http://schemas.microsoft.com/office/powerpoint/2010/main" val="1234975617"/>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A2D0923-9E82-4CFB-BD5B-A7354B2F8E75}"/>
              </a:ext>
            </a:extLst>
          </p:cNvPr>
          <p:cNvSpPr>
            <a:spLocks noGrp="1"/>
          </p:cNvSpPr>
          <p:nvPr>
            <p:ph type="title"/>
          </p:nvPr>
        </p:nvSpPr>
        <p:spPr>
          <a:xfrm>
            <a:off x="686834" y="1153572"/>
            <a:ext cx="3200400" cy="4461163"/>
          </a:xfrm>
        </p:spPr>
        <p:txBody>
          <a:bodyPr>
            <a:normAutofit/>
          </a:bodyPr>
          <a:lstStyle/>
          <a:p>
            <a:r>
              <a:rPr lang="en-US">
                <a:solidFill>
                  <a:srgbClr val="FFFFFF"/>
                </a:solidFill>
              </a:rPr>
              <a:t>Ethical Selling</a:t>
            </a:r>
            <a:endParaRPr lang="en-IN">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540E0DD7-8473-4D9C-98E7-B9E6162C3916}"/>
              </a:ext>
            </a:extLst>
          </p:cNvPr>
          <p:cNvSpPr>
            <a:spLocks noGrp="1"/>
          </p:cNvSpPr>
          <p:nvPr>
            <p:ph idx="1"/>
          </p:nvPr>
        </p:nvSpPr>
        <p:spPr>
          <a:xfrm>
            <a:off x="4447308" y="591344"/>
            <a:ext cx="6906491" cy="5585619"/>
          </a:xfrm>
        </p:spPr>
        <p:txBody>
          <a:bodyPr anchor="ctr">
            <a:normAutofit/>
          </a:bodyPr>
          <a:lstStyle/>
          <a:p>
            <a:pPr marL="0" indent="0">
              <a:buNone/>
            </a:pPr>
            <a:r>
              <a:rPr lang="en-US" b="0" i="0" dirty="0">
                <a:effectLst/>
                <a:latin typeface="arial" panose="020B0604020202020204" pitchFamily="34" charset="0"/>
              </a:rPr>
              <a:t>Sales ethics is </a:t>
            </a:r>
            <a:r>
              <a:rPr lang="en-US" b="1" i="0" dirty="0">
                <a:effectLst/>
                <a:latin typeface="arial" panose="020B0604020202020204" pitchFamily="34" charset="0"/>
              </a:rPr>
              <a:t>when you use trustworthy sales practices, accurate information, and honest concern for customers' needs when selling your product</a:t>
            </a:r>
            <a:r>
              <a:rPr lang="en-US" b="0" i="0" dirty="0">
                <a:effectLst/>
                <a:latin typeface="arial" panose="020B0604020202020204" pitchFamily="34" charset="0"/>
              </a:rPr>
              <a:t>. </a:t>
            </a:r>
          </a:p>
          <a:p>
            <a:pPr marL="0" indent="0">
              <a:buNone/>
            </a:pPr>
            <a:endParaRPr lang="en-US" dirty="0">
              <a:latin typeface="arial" panose="020B0604020202020204" pitchFamily="34" charset="0"/>
            </a:endParaRPr>
          </a:p>
          <a:p>
            <a:pPr marL="0" indent="0">
              <a:buNone/>
            </a:pPr>
            <a:r>
              <a:rPr lang="en-US" b="0" i="0" dirty="0">
                <a:effectLst/>
                <a:latin typeface="arial" panose="020B0604020202020204" pitchFamily="34" charset="0"/>
              </a:rPr>
              <a:t>Unlike a “sell-at-all-costs” mentality, ethical selling involves your sales representatives maintaining their professional integrity in every interaction.</a:t>
            </a:r>
            <a:endParaRPr lang="en-IN" dirty="0"/>
          </a:p>
        </p:txBody>
      </p:sp>
    </p:spTree>
    <p:extLst>
      <p:ext uri="{BB962C8B-B14F-4D97-AF65-F5344CB8AC3E}">
        <p14:creationId xmlns:p14="http://schemas.microsoft.com/office/powerpoint/2010/main" val="3260029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3842DA-0386-4D2D-BB28-BA5709658326}"/>
              </a:ext>
            </a:extLst>
          </p:cNvPr>
          <p:cNvSpPr>
            <a:spLocks noGrp="1"/>
          </p:cNvSpPr>
          <p:nvPr>
            <p:ph type="title"/>
          </p:nvPr>
        </p:nvSpPr>
        <p:spPr>
          <a:xfrm>
            <a:off x="1075767" y="1188637"/>
            <a:ext cx="2988234" cy="4480726"/>
          </a:xfrm>
        </p:spPr>
        <p:txBody>
          <a:bodyPr>
            <a:normAutofit/>
          </a:bodyPr>
          <a:lstStyle/>
          <a:p>
            <a:pPr algn="r"/>
            <a:r>
              <a:rPr lang="en-US" sz="6600"/>
              <a:t>Pillars of Ethics</a:t>
            </a:r>
            <a:endParaRPr lang="en-IN" sz="6600"/>
          </a:p>
        </p:txBody>
      </p:sp>
      <p:cxnSp>
        <p:nvCxnSpPr>
          <p:cNvPr id="14" name="Straight Connector 13">
            <a:extLst>
              <a:ext uri="{FF2B5EF4-FFF2-40B4-BE49-F238E27FC236}">
                <a16:creationId xmlns:a16="http://schemas.microsoft.com/office/drawing/2014/main" id="{23AAC9B5-8015-485C-ACF9-A750390E9A56}"/>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E9467D8-69FA-4FE4-A49C-CC3286036BA6}"/>
              </a:ext>
            </a:extLst>
          </p:cNvPr>
          <p:cNvSpPr>
            <a:spLocks noGrp="1"/>
          </p:cNvSpPr>
          <p:nvPr>
            <p:ph idx="1"/>
          </p:nvPr>
        </p:nvSpPr>
        <p:spPr>
          <a:xfrm>
            <a:off x="5255259" y="1648870"/>
            <a:ext cx="5860973" cy="3560260"/>
          </a:xfrm>
        </p:spPr>
        <p:txBody>
          <a:bodyPr anchor="ctr">
            <a:normAutofit/>
          </a:bodyPr>
          <a:lstStyle/>
          <a:p>
            <a:pPr marL="0" indent="0">
              <a:buNone/>
            </a:pPr>
            <a:r>
              <a:rPr lang="en-US" b="0" i="0" dirty="0">
                <a:effectLst/>
              </a:rPr>
              <a:t>The five pillars are </a:t>
            </a:r>
          </a:p>
          <a:p>
            <a:r>
              <a:rPr lang="en-US" b="1" i="0" dirty="0">
                <a:effectLst/>
              </a:rPr>
              <a:t>veracity (to tell the truth), </a:t>
            </a:r>
          </a:p>
          <a:p>
            <a:r>
              <a:rPr lang="en-US" b="1" i="0" dirty="0">
                <a:effectLst/>
              </a:rPr>
              <a:t>non-maleficence (to do no harm),</a:t>
            </a:r>
          </a:p>
          <a:p>
            <a:r>
              <a:rPr lang="en-US" b="1" i="0" dirty="0">
                <a:effectLst/>
              </a:rPr>
              <a:t>beneficence (to do good),</a:t>
            </a:r>
          </a:p>
          <a:p>
            <a:r>
              <a:rPr lang="en-US" b="1" i="0" dirty="0">
                <a:effectLst/>
              </a:rPr>
              <a:t>confidentiality (to respect privacy),</a:t>
            </a:r>
          </a:p>
          <a:p>
            <a:r>
              <a:rPr lang="en-US" b="1" i="0" dirty="0">
                <a:effectLst/>
              </a:rPr>
              <a:t>fairness (to be fair and socially responsible)</a:t>
            </a:r>
            <a:endParaRPr lang="en-IN" dirty="0"/>
          </a:p>
        </p:txBody>
      </p:sp>
    </p:spTree>
    <p:extLst>
      <p:ext uri="{BB962C8B-B14F-4D97-AF65-F5344CB8AC3E}">
        <p14:creationId xmlns:p14="http://schemas.microsoft.com/office/powerpoint/2010/main" val="3275403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05CBC3C-2E5A-4839-8B9B-2E5A6ADF0F5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27FF362-FC97-4BF5-949B-D4ADFA26E45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E0C6C296-4577-4248-A1AC-0B49DDEA5CA3}"/>
              </a:ext>
            </a:extLst>
          </p:cNvPr>
          <p:cNvSpPr>
            <a:spLocks noGrp="1"/>
          </p:cNvSpPr>
          <p:nvPr>
            <p:ph type="title"/>
          </p:nvPr>
        </p:nvSpPr>
        <p:spPr>
          <a:xfrm>
            <a:off x="841246" y="673770"/>
            <a:ext cx="3644489" cy="2414488"/>
          </a:xfrm>
        </p:spPr>
        <p:txBody>
          <a:bodyPr anchor="t">
            <a:normAutofit/>
          </a:bodyPr>
          <a:lstStyle/>
          <a:p>
            <a:r>
              <a:rPr lang="en-US" sz="5400">
                <a:solidFill>
                  <a:srgbClr val="FFFFFF"/>
                </a:solidFill>
              </a:rPr>
              <a:t>Pillars of professional Selling</a:t>
            </a:r>
            <a:endParaRPr lang="en-IN" sz="5400">
              <a:solidFill>
                <a:srgbClr val="FFFFFF"/>
              </a:solidFill>
            </a:endParaRPr>
          </a:p>
        </p:txBody>
      </p:sp>
      <p:sp>
        <p:nvSpPr>
          <p:cNvPr id="3" name="Content Placeholder 2">
            <a:extLst>
              <a:ext uri="{FF2B5EF4-FFF2-40B4-BE49-F238E27FC236}">
                <a16:creationId xmlns:a16="http://schemas.microsoft.com/office/drawing/2014/main" id="{83B24AE3-B956-49E6-BEAB-AEC16577EEEA}"/>
              </a:ext>
            </a:extLst>
          </p:cNvPr>
          <p:cNvSpPr>
            <a:spLocks noGrp="1"/>
          </p:cNvSpPr>
          <p:nvPr>
            <p:ph idx="1"/>
          </p:nvPr>
        </p:nvSpPr>
        <p:spPr>
          <a:xfrm>
            <a:off x="5770327" y="2119999"/>
            <a:ext cx="6570935" cy="3088704"/>
          </a:xfrm>
        </p:spPr>
        <p:txBody>
          <a:bodyPr>
            <a:normAutofit/>
          </a:bodyPr>
          <a:lstStyle/>
          <a:p>
            <a:pPr marL="0" indent="0">
              <a:buNone/>
            </a:pPr>
            <a:r>
              <a:rPr lang="en-US" b="0" i="0" dirty="0">
                <a:effectLst/>
              </a:rPr>
              <a:t>There are 4 pillars to What to Sell: </a:t>
            </a:r>
          </a:p>
          <a:p>
            <a:r>
              <a:rPr lang="en-US" b="1" i="0" dirty="0">
                <a:effectLst/>
              </a:rPr>
              <a:t>Industry, </a:t>
            </a:r>
          </a:p>
          <a:p>
            <a:r>
              <a:rPr lang="en-US" b="1" i="0" dirty="0">
                <a:effectLst/>
              </a:rPr>
              <a:t>Customer Personas, </a:t>
            </a:r>
          </a:p>
          <a:p>
            <a:r>
              <a:rPr lang="en-US" b="1" i="0" dirty="0">
                <a:effectLst/>
              </a:rPr>
              <a:t>Product and </a:t>
            </a:r>
          </a:p>
          <a:p>
            <a:r>
              <a:rPr lang="en-US" b="1" i="0" dirty="0">
                <a:effectLst/>
              </a:rPr>
              <a:t>Competitive Analysis</a:t>
            </a:r>
            <a:endParaRPr lang="en-US" dirty="0"/>
          </a:p>
          <a:p>
            <a:endParaRPr lang="en-US" b="0" i="0" dirty="0">
              <a:effectLst/>
            </a:endParaRPr>
          </a:p>
          <a:p>
            <a:pPr marL="0" indent="0">
              <a:buNone/>
            </a:pPr>
            <a:endParaRPr lang="en-US" b="0" i="0" dirty="0">
              <a:effectLst/>
            </a:endParaRPr>
          </a:p>
        </p:txBody>
      </p:sp>
      <p:sp>
        <p:nvSpPr>
          <p:cNvPr id="7" name="TextBox 6">
            <a:extLst>
              <a:ext uri="{FF2B5EF4-FFF2-40B4-BE49-F238E27FC236}">
                <a16:creationId xmlns:a16="http://schemas.microsoft.com/office/drawing/2014/main" id="{A6DC6F11-B8CA-4BE5-8C85-BBD6881623EE}"/>
              </a:ext>
            </a:extLst>
          </p:cNvPr>
          <p:cNvSpPr txBox="1"/>
          <p:nvPr/>
        </p:nvSpPr>
        <p:spPr>
          <a:xfrm>
            <a:off x="452004" y="5724780"/>
            <a:ext cx="11455978" cy="830997"/>
          </a:xfrm>
          <a:prstGeom prst="rect">
            <a:avLst/>
          </a:prstGeom>
          <a:noFill/>
        </p:spPr>
        <p:txBody>
          <a:bodyPr wrap="square">
            <a:spAutoFit/>
          </a:bodyPr>
          <a:lstStyle/>
          <a:p>
            <a:pPr marL="0" indent="0">
              <a:buNone/>
            </a:pPr>
            <a:r>
              <a:rPr lang="en-US" sz="2400" b="0" i="0" dirty="0">
                <a:effectLst/>
              </a:rPr>
              <a:t>These pillars support the articulation of the Value Proposition and stand on a firm foundation of case studies and success stories.</a:t>
            </a:r>
            <a:endParaRPr lang="en-IN" sz="2400" dirty="0"/>
          </a:p>
        </p:txBody>
      </p:sp>
    </p:spTree>
    <p:extLst>
      <p:ext uri="{BB962C8B-B14F-4D97-AF65-F5344CB8AC3E}">
        <p14:creationId xmlns:p14="http://schemas.microsoft.com/office/powerpoint/2010/main" val="2126335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 name="Rectangle 134">
            <a:extLst>
              <a:ext uri="{FF2B5EF4-FFF2-40B4-BE49-F238E27FC236}">
                <a16:creationId xmlns:a16="http://schemas.microsoft.com/office/drawing/2014/main" id="{4038CB10-1F5C-4D54-9DF7-12586DE5B00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3363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524256" y="4767072"/>
            <a:ext cx="6594189" cy="1625210"/>
          </a:xfrm>
        </p:spPr>
        <p:txBody>
          <a:bodyPr>
            <a:normAutofit/>
          </a:bodyPr>
          <a:lstStyle/>
          <a:p>
            <a:pPr algn="r"/>
            <a:r>
              <a:rPr lang="en-US" dirty="0">
                <a:solidFill>
                  <a:srgbClr val="FFFFFF"/>
                </a:solidFill>
              </a:rPr>
              <a:t>Benefits of Practicing Ethics in Selling</a:t>
            </a:r>
            <a:endParaRPr lang="en-IN" dirty="0">
              <a:solidFill>
                <a:srgbClr val="FFFFFF"/>
              </a:solidFill>
            </a:endParaRPr>
          </a:p>
        </p:txBody>
      </p:sp>
      <p:pic>
        <p:nvPicPr>
          <p:cNvPr id="1026" name="Picture 2" descr="Image result for ethics in sales"/>
          <p:cNvPicPr>
            <a:picLocks noChangeAspect="1" noChangeArrowheads="1"/>
          </p:cNvPicPr>
          <p:nvPr/>
        </p:nvPicPr>
        <p:blipFill rotWithShape="1">
          <a:blip r:embed="rId3">
            <a:extLst>
              <a:ext uri="{28A0092B-C50C-407E-A947-70E740481C1C}">
                <a14:useLocalDpi xmlns:a14="http://schemas.microsoft.com/office/drawing/2010/main" val="0"/>
              </a:ext>
            </a:extLst>
          </a:blip>
          <a:srcRect r="4628" b="1"/>
          <a:stretch/>
        </p:blipFill>
        <p:spPr bwMode="auto">
          <a:xfrm>
            <a:off x="327547" y="321733"/>
            <a:ext cx="7058306" cy="4107392"/>
          </a:xfrm>
          <a:prstGeom prst="rect">
            <a:avLst/>
          </a:prstGeom>
          <a:solidFill>
            <a:srgbClr val="FFFFFF">
              <a:shade val="85000"/>
            </a:srgbClr>
          </a:solidFill>
        </p:spPr>
      </p:pic>
      <p:sp>
        <p:nvSpPr>
          <p:cNvPr id="137" name="Rectangle 136">
            <a:extLst>
              <a:ext uri="{FF2B5EF4-FFF2-40B4-BE49-F238E27FC236}">
                <a16:creationId xmlns:a16="http://schemas.microsoft.com/office/drawing/2014/main" id="{73ED6512-6858-4552-B699-9A97FE9A4EA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7832610" y="1002818"/>
            <a:ext cx="3835134" cy="4852362"/>
          </a:xfrm>
        </p:spPr>
        <p:txBody>
          <a:bodyPr anchor="ctr">
            <a:normAutofit/>
          </a:bodyPr>
          <a:lstStyle/>
          <a:p>
            <a:r>
              <a:rPr lang="en-US" sz="2400" dirty="0">
                <a:solidFill>
                  <a:srgbClr val="FFFFFF"/>
                </a:solidFill>
              </a:rPr>
              <a:t>Business meets its ethical selling obligations</a:t>
            </a:r>
          </a:p>
          <a:p>
            <a:endParaRPr lang="en-US" sz="2400" dirty="0">
              <a:solidFill>
                <a:srgbClr val="FFFFFF"/>
              </a:solidFill>
            </a:endParaRPr>
          </a:p>
          <a:p>
            <a:r>
              <a:rPr lang="en-US" sz="2400" dirty="0">
                <a:solidFill>
                  <a:srgbClr val="FFFFFF"/>
                </a:solidFill>
              </a:rPr>
              <a:t>Trust and loyalty of your customers </a:t>
            </a:r>
          </a:p>
          <a:p>
            <a:endParaRPr lang="en-US" sz="2400" dirty="0">
              <a:solidFill>
                <a:srgbClr val="FFFFFF"/>
              </a:solidFill>
            </a:endParaRPr>
          </a:p>
          <a:p>
            <a:r>
              <a:rPr lang="en-US" sz="2400" dirty="0">
                <a:solidFill>
                  <a:srgbClr val="FFFFFF"/>
                </a:solidFill>
              </a:rPr>
              <a:t>Strengthens your reputation</a:t>
            </a:r>
          </a:p>
          <a:p>
            <a:endParaRPr lang="en-IN" sz="2000" dirty="0">
              <a:solidFill>
                <a:srgbClr val="FFFFFF"/>
              </a:solidFill>
            </a:endParaRPr>
          </a:p>
        </p:txBody>
      </p:sp>
    </p:spTree>
    <p:extLst>
      <p:ext uri="{BB962C8B-B14F-4D97-AF65-F5344CB8AC3E}">
        <p14:creationId xmlns:p14="http://schemas.microsoft.com/office/powerpoint/2010/main" val="4182064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2BC26D8-82FB-445E-AA49-62A77D7C1EE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B44330D-EA18-4254-AA95-EB49948539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descr="Marketing">
            <a:extLst>
              <a:ext uri="{FF2B5EF4-FFF2-40B4-BE49-F238E27FC236}">
                <a16:creationId xmlns:a16="http://schemas.microsoft.com/office/drawing/2014/main" id="{0C5AC197-B636-47E1-9F7C-7F1F9994498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2447618" y="1281015"/>
            <a:ext cx="1694985" cy="1694985"/>
          </a:xfrm>
          <a:prstGeom prst="rect">
            <a:avLst/>
          </a:prstGeom>
        </p:spPr>
      </p:pic>
      <p:pic>
        <p:nvPicPr>
          <p:cNvPr id="7" name="Graphic 6" descr="Money">
            <a:extLst>
              <a:ext uri="{FF2B5EF4-FFF2-40B4-BE49-F238E27FC236}">
                <a16:creationId xmlns:a16="http://schemas.microsoft.com/office/drawing/2014/main" id="{984ECAAF-92A9-4C4E-8599-0391DB08D62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2586239" y="3767970"/>
            <a:ext cx="1512661" cy="1512661"/>
          </a:xfrm>
          <a:prstGeom prst="rect">
            <a:avLst/>
          </a:prstGeom>
        </p:spPr>
      </p:pic>
      <p:pic>
        <p:nvPicPr>
          <p:cNvPr id="8" name="Graphic 7" descr="Document">
            <a:extLst>
              <a:ext uri="{FF2B5EF4-FFF2-40B4-BE49-F238E27FC236}">
                <a16:creationId xmlns:a16="http://schemas.microsoft.com/office/drawing/2014/main" id="{2CE99FA8-0EF2-4789-A5A2-83EF929F4FD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8140043" y="3791260"/>
            <a:ext cx="1242389" cy="1242389"/>
          </a:xfrm>
          <a:prstGeom prst="rect">
            <a:avLst/>
          </a:prstGeom>
        </p:spPr>
      </p:pic>
      <p:pic>
        <p:nvPicPr>
          <p:cNvPr id="9" name="Graphic 8" descr="Blind">
            <a:extLst>
              <a:ext uri="{FF2B5EF4-FFF2-40B4-BE49-F238E27FC236}">
                <a16:creationId xmlns:a16="http://schemas.microsoft.com/office/drawing/2014/main" id="{F4B7B8F1-0F3C-4EA9-82F3-82AAA977987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5252234" y="3764622"/>
            <a:ext cx="1512660" cy="1512660"/>
          </a:xfrm>
          <a:prstGeom prst="rect">
            <a:avLst/>
          </a:prstGeom>
        </p:spPr>
      </p:pic>
      <p:pic>
        <p:nvPicPr>
          <p:cNvPr id="11" name="Graphic 10" descr="Arrow Horizontal U turn">
            <a:extLst>
              <a:ext uri="{FF2B5EF4-FFF2-40B4-BE49-F238E27FC236}">
                <a16:creationId xmlns:a16="http://schemas.microsoft.com/office/drawing/2014/main" id="{08182506-3666-432F-B6DE-8A133126260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xmlns="" r:embed="rId12"/>
              </a:ext>
            </a:extLst>
          </a:blip>
          <a:stretch>
            <a:fillRect/>
          </a:stretch>
        </p:blipFill>
        <p:spPr>
          <a:xfrm>
            <a:off x="7878638" y="1281015"/>
            <a:ext cx="1503794" cy="1503794"/>
          </a:xfrm>
          <a:prstGeom prst="rect">
            <a:avLst/>
          </a:prstGeom>
        </p:spPr>
      </p:pic>
      <p:pic>
        <p:nvPicPr>
          <p:cNvPr id="13" name="Graphic 12" descr="Deaf">
            <a:extLst>
              <a:ext uri="{FF2B5EF4-FFF2-40B4-BE49-F238E27FC236}">
                <a16:creationId xmlns:a16="http://schemas.microsoft.com/office/drawing/2014/main" id="{A54F0339-ABFC-49CB-A982-FA55B5133D45}"/>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xmlns="" r:embed="rId14"/>
              </a:ext>
            </a:extLst>
          </a:blip>
          <a:stretch>
            <a:fillRect/>
          </a:stretch>
        </p:blipFill>
        <p:spPr>
          <a:xfrm>
            <a:off x="5163128" y="1264425"/>
            <a:ext cx="1503793" cy="1503793"/>
          </a:xfrm>
          <a:prstGeom prst="rect">
            <a:avLst/>
          </a:prstGeom>
        </p:spPr>
      </p:pic>
      <p:sp>
        <p:nvSpPr>
          <p:cNvPr id="14" name="TextBox 13">
            <a:extLst>
              <a:ext uri="{FF2B5EF4-FFF2-40B4-BE49-F238E27FC236}">
                <a16:creationId xmlns:a16="http://schemas.microsoft.com/office/drawing/2014/main" id="{04F3C5F2-E075-4BBA-9947-FC61E4C139E9}"/>
              </a:ext>
            </a:extLst>
          </p:cNvPr>
          <p:cNvSpPr txBox="1"/>
          <p:nvPr/>
        </p:nvSpPr>
        <p:spPr>
          <a:xfrm>
            <a:off x="1875723" y="2705796"/>
            <a:ext cx="2475570" cy="461665"/>
          </a:xfrm>
          <a:prstGeom prst="rect">
            <a:avLst/>
          </a:prstGeom>
          <a:noFill/>
        </p:spPr>
        <p:txBody>
          <a:bodyPr wrap="square" rtlCol="0">
            <a:spAutoFit/>
          </a:bodyPr>
          <a:lstStyle/>
          <a:p>
            <a:pPr algn="ctr"/>
            <a:r>
              <a:rPr lang="en-US" sz="2400" dirty="0"/>
              <a:t>Exaggeration</a:t>
            </a:r>
            <a:endParaRPr lang="en-IN" sz="2400" dirty="0"/>
          </a:p>
        </p:txBody>
      </p:sp>
      <p:sp>
        <p:nvSpPr>
          <p:cNvPr id="15" name="TextBox 14">
            <a:extLst>
              <a:ext uri="{FF2B5EF4-FFF2-40B4-BE49-F238E27FC236}">
                <a16:creationId xmlns:a16="http://schemas.microsoft.com/office/drawing/2014/main" id="{E7A3146D-2E10-4BC4-8A9C-F5C6ABCC97EB}"/>
              </a:ext>
            </a:extLst>
          </p:cNvPr>
          <p:cNvSpPr txBox="1"/>
          <p:nvPr/>
        </p:nvSpPr>
        <p:spPr>
          <a:xfrm>
            <a:off x="4605662" y="2705796"/>
            <a:ext cx="2475570" cy="461665"/>
          </a:xfrm>
          <a:prstGeom prst="rect">
            <a:avLst/>
          </a:prstGeom>
          <a:noFill/>
        </p:spPr>
        <p:txBody>
          <a:bodyPr wrap="square" rtlCol="0">
            <a:spAutoFit/>
          </a:bodyPr>
          <a:lstStyle/>
          <a:p>
            <a:pPr algn="ctr"/>
            <a:r>
              <a:rPr lang="en-US" sz="2400" dirty="0"/>
              <a:t>False promises</a:t>
            </a:r>
            <a:endParaRPr lang="en-IN" sz="2400" dirty="0"/>
          </a:p>
        </p:txBody>
      </p:sp>
      <p:sp>
        <p:nvSpPr>
          <p:cNvPr id="16" name="TextBox 15">
            <a:extLst>
              <a:ext uri="{FF2B5EF4-FFF2-40B4-BE49-F238E27FC236}">
                <a16:creationId xmlns:a16="http://schemas.microsoft.com/office/drawing/2014/main" id="{4A3608C9-F404-4D4D-8210-F1DCC308154B}"/>
              </a:ext>
            </a:extLst>
          </p:cNvPr>
          <p:cNvSpPr txBox="1"/>
          <p:nvPr/>
        </p:nvSpPr>
        <p:spPr>
          <a:xfrm>
            <a:off x="7335601" y="2705796"/>
            <a:ext cx="2475570" cy="461665"/>
          </a:xfrm>
          <a:prstGeom prst="rect">
            <a:avLst/>
          </a:prstGeom>
          <a:noFill/>
        </p:spPr>
        <p:txBody>
          <a:bodyPr wrap="square" rtlCol="0">
            <a:spAutoFit/>
          </a:bodyPr>
          <a:lstStyle/>
          <a:p>
            <a:pPr algn="ctr"/>
            <a:r>
              <a:rPr lang="en-US" sz="2400" dirty="0"/>
              <a:t>Waivers</a:t>
            </a:r>
            <a:endParaRPr lang="en-IN" sz="2400" dirty="0"/>
          </a:p>
        </p:txBody>
      </p:sp>
      <p:sp>
        <p:nvSpPr>
          <p:cNvPr id="17" name="TextBox 16">
            <a:extLst>
              <a:ext uri="{FF2B5EF4-FFF2-40B4-BE49-F238E27FC236}">
                <a16:creationId xmlns:a16="http://schemas.microsoft.com/office/drawing/2014/main" id="{C3434FB6-3C21-46CD-B45C-09BB8B3DC919}"/>
              </a:ext>
            </a:extLst>
          </p:cNvPr>
          <p:cNvSpPr txBox="1"/>
          <p:nvPr/>
        </p:nvSpPr>
        <p:spPr>
          <a:xfrm>
            <a:off x="1875723" y="5181600"/>
            <a:ext cx="2475570" cy="461665"/>
          </a:xfrm>
          <a:prstGeom prst="rect">
            <a:avLst/>
          </a:prstGeom>
          <a:noFill/>
        </p:spPr>
        <p:txBody>
          <a:bodyPr wrap="square" rtlCol="0">
            <a:spAutoFit/>
          </a:bodyPr>
          <a:lstStyle/>
          <a:p>
            <a:pPr algn="ctr"/>
            <a:r>
              <a:rPr lang="en-US" sz="2400" dirty="0"/>
              <a:t>Rebates</a:t>
            </a:r>
            <a:endParaRPr lang="en-IN" sz="2400" dirty="0"/>
          </a:p>
        </p:txBody>
      </p:sp>
      <p:sp>
        <p:nvSpPr>
          <p:cNvPr id="18" name="TextBox 17">
            <a:extLst>
              <a:ext uri="{FF2B5EF4-FFF2-40B4-BE49-F238E27FC236}">
                <a16:creationId xmlns:a16="http://schemas.microsoft.com/office/drawing/2014/main" id="{03C01099-FAAD-4C7C-85F4-F49940D7A7A5}"/>
              </a:ext>
            </a:extLst>
          </p:cNvPr>
          <p:cNvSpPr txBox="1"/>
          <p:nvPr/>
        </p:nvSpPr>
        <p:spPr>
          <a:xfrm>
            <a:off x="4605662" y="5181600"/>
            <a:ext cx="2475570" cy="461665"/>
          </a:xfrm>
          <a:prstGeom prst="rect">
            <a:avLst/>
          </a:prstGeom>
          <a:noFill/>
        </p:spPr>
        <p:txBody>
          <a:bodyPr wrap="square" rtlCol="0">
            <a:spAutoFit/>
          </a:bodyPr>
          <a:lstStyle/>
          <a:p>
            <a:pPr algn="ctr"/>
            <a:r>
              <a:rPr lang="en-US" sz="2400" dirty="0"/>
              <a:t>Incorrect Actions</a:t>
            </a:r>
            <a:endParaRPr lang="en-IN" sz="2400" dirty="0"/>
          </a:p>
        </p:txBody>
      </p:sp>
      <p:sp>
        <p:nvSpPr>
          <p:cNvPr id="19" name="TextBox 18">
            <a:extLst>
              <a:ext uri="{FF2B5EF4-FFF2-40B4-BE49-F238E27FC236}">
                <a16:creationId xmlns:a16="http://schemas.microsoft.com/office/drawing/2014/main" id="{65808EAB-E512-4B9E-A9E9-639D29ECE61D}"/>
              </a:ext>
            </a:extLst>
          </p:cNvPr>
          <p:cNvSpPr txBox="1"/>
          <p:nvPr/>
        </p:nvSpPr>
        <p:spPr>
          <a:xfrm>
            <a:off x="7335601" y="5181600"/>
            <a:ext cx="2475570" cy="461665"/>
          </a:xfrm>
          <a:prstGeom prst="rect">
            <a:avLst/>
          </a:prstGeom>
          <a:noFill/>
        </p:spPr>
        <p:txBody>
          <a:bodyPr wrap="square" rtlCol="0">
            <a:spAutoFit/>
          </a:bodyPr>
          <a:lstStyle/>
          <a:p>
            <a:pPr algn="ctr"/>
            <a:r>
              <a:rPr lang="en-US" sz="2400" dirty="0"/>
              <a:t>Misrepresentation</a:t>
            </a:r>
            <a:endParaRPr lang="en-IN" sz="2400" dirty="0"/>
          </a:p>
        </p:txBody>
      </p:sp>
    </p:spTree>
    <p:extLst>
      <p:ext uri="{BB962C8B-B14F-4D97-AF65-F5344CB8AC3E}">
        <p14:creationId xmlns:p14="http://schemas.microsoft.com/office/powerpoint/2010/main" val="2911894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42285737-90EE-47DC-AC80-8AE156B1196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3" name="Group 12">
            <a:extLst>
              <a:ext uri="{FF2B5EF4-FFF2-40B4-BE49-F238E27FC236}">
                <a16:creationId xmlns:a16="http://schemas.microsoft.com/office/drawing/2014/main" id="{B57BDC17-F1B3-455F-BBF1-680AA1F25C0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4"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5"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6"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7"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8"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9"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p:cNvSpPr>
            <a:spLocks noGrp="1"/>
          </p:cNvSpPr>
          <p:nvPr>
            <p:ph type="title"/>
          </p:nvPr>
        </p:nvSpPr>
        <p:spPr>
          <a:xfrm>
            <a:off x="128645" y="4583748"/>
            <a:ext cx="3086660" cy="2090737"/>
          </a:xfrm>
        </p:spPr>
        <p:txBody>
          <a:bodyPr>
            <a:normAutofit/>
          </a:bodyPr>
          <a:lstStyle/>
          <a:p>
            <a:pPr algn="ctr"/>
            <a:r>
              <a:rPr lang="en-US" sz="4000" dirty="0">
                <a:solidFill>
                  <a:srgbClr val="FFFFFF"/>
                </a:solidFill>
              </a:rPr>
              <a:t>Ethical Dilemmas</a:t>
            </a:r>
          </a:p>
        </p:txBody>
      </p:sp>
      <p:sp>
        <p:nvSpPr>
          <p:cNvPr id="4" name="Slide Number Placeholder 3"/>
          <p:cNvSpPr>
            <a:spLocks noGrp="1"/>
          </p:cNvSpPr>
          <p:nvPr>
            <p:ph type="sldNum" sz="quarter" idx="12"/>
          </p:nvPr>
        </p:nvSpPr>
        <p:spPr>
          <a:xfrm>
            <a:off x="10265568" y="6309360"/>
            <a:ext cx="1088231" cy="365125"/>
          </a:xfrm>
        </p:spPr>
        <p:txBody>
          <a:bodyPr>
            <a:normAutofit/>
          </a:bodyPr>
          <a:lstStyle/>
          <a:p>
            <a:pPr>
              <a:spcAft>
                <a:spcPts val="600"/>
              </a:spcAft>
            </a:pPr>
            <a:fld id="{9B58A5EC-9C23-45C8-AF8E-009B253D96EF}" type="slidenum">
              <a:rPr lang="en-US">
                <a:solidFill>
                  <a:prstClr val="black">
                    <a:tint val="75000"/>
                  </a:prstClr>
                </a:solidFill>
              </a:rPr>
              <a:pPr>
                <a:spcAft>
                  <a:spcPts val="600"/>
                </a:spcAft>
              </a:pPr>
              <a:t>9</a:t>
            </a:fld>
            <a:endParaRPr lang="en-US">
              <a:solidFill>
                <a:prstClr val="black">
                  <a:tint val="75000"/>
                </a:prstClr>
              </a:solidFill>
            </a:endParaRPr>
          </a:p>
        </p:txBody>
      </p:sp>
      <p:graphicFrame>
        <p:nvGraphicFramePr>
          <p:cNvPr id="6" name="Content Placeholder 2">
            <a:extLst>
              <a:ext uri="{FF2B5EF4-FFF2-40B4-BE49-F238E27FC236}">
                <a16:creationId xmlns:a16="http://schemas.microsoft.com/office/drawing/2014/main" id="{47DE9BA6-4D99-4660-89B3-478528D1F6F0}"/>
              </a:ext>
            </a:extLst>
          </p:cNvPr>
          <p:cNvGraphicFramePr>
            <a:graphicFrameLocks noGrp="1"/>
          </p:cNvGraphicFramePr>
          <p:nvPr>
            <p:ph idx="1"/>
            <p:extLst>
              <p:ext uri="{D42A27DB-BD31-4B8C-83A1-F6EECF244321}">
                <p14:modId xmlns:p14="http://schemas.microsoft.com/office/powerpoint/2010/main" val="665817037"/>
              </p:ext>
            </p:extLst>
          </p:nvPr>
        </p:nvGraphicFramePr>
        <p:xfrm>
          <a:off x="5010742" y="966787"/>
          <a:ext cx="6492875"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098304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TotalTime>
  <Words>2408</Words>
  <Application>Microsoft Office PowerPoint</Application>
  <PresentationFormat>Widescreen</PresentationFormat>
  <Paragraphs>225</Paragraphs>
  <Slides>25</Slides>
  <Notes>10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Arial</vt:lpstr>
      <vt:lpstr>Arial</vt:lpstr>
      <vt:lpstr>Calibri</vt:lpstr>
      <vt:lpstr>Calibri Light</vt:lpstr>
      <vt:lpstr>Courier New</vt:lpstr>
      <vt:lpstr>Segoe UI</vt:lpstr>
      <vt:lpstr>Times New Roman</vt:lpstr>
      <vt:lpstr>Wingdings</vt:lpstr>
      <vt:lpstr>Office Theme</vt:lpstr>
      <vt:lpstr>SELLING SKILLS</vt:lpstr>
      <vt:lpstr>PowerPoint Presentation</vt:lpstr>
      <vt:lpstr>Agenda</vt:lpstr>
      <vt:lpstr>Ethical Selling</vt:lpstr>
      <vt:lpstr>Pillars of Ethics</vt:lpstr>
      <vt:lpstr>Pillars of professional Selling</vt:lpstr>
      <vt:lpstr>Benefits of Practicing Ethics in Selling</vt:lpstr>
      <vt:lpstr>PowerPoint Presentation</vt:lpstr>
      <vt:lpstr>Ethical Dilemmas</vt:lpstr>
      <vt:lpstr>Mis-selling</vt:lpstr>
      <vt:lpstr>Do’s of Selling</vt:lpstr>
      <vt:lpstr>Don'ts of Selling</vt:lpstr>
      <vt:lpstr>Moments of Truth</vt:lpstr>
      <vt:lpstr>Moments of Truth – Its Importance</vt:lpstr>
      <vt:lpstr>Case Study:   Your Star Salesperson Lied. Should He Get a Second Chance?</vt:lpstr>
      <vt:lpstr>PowerPoint Presentation</vt:lpstr>
      <vt:lpstr>PowerPoint Presentation</vt:lpstr>
      <vt:lpstr>PowerPoint Presentation</vt:lpstr>
      <vt:lpstr>PowerPoint Presentation</vt:lpstr>
      <vt:lpstr>PowerPoint Presentation</vt:lpstr>
      <vt:lpstr>Summarize</vt:lpstr>
      <vt:lpstr>Thank You</vt:lpstr>
      <vt:lpstr>Managing Anger</vt:lpstr>
      <vt:lpstr>5 Types of  Difficult Customers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SELLING SKILLS</dc:title>
  <dc:creator>Nithish Poojary</dc:creator>
  <cp:lastModifiedBy>Heena Ansari</cp:lastModifiedBy>
  <cp:revision>3</cp:revision>
  <dcterms:created xsi:type="dcterms:W3CDTF">2019-12-01T09:09:31Z</dcterms:created>
  <dcterms:modified xsi:type="dcterms:W3CDTF">2023-02-21T05:54:05Z</dcterms:modified>
</cp:coreProperties>
</file>