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1500" r:id="rId3"/>
    <p:sldId id="1501" r:id="rId4"/>
    <p:sldId id="1505" r:id="rId5"/>
    <p:sldId id="1451" r:id="rId6"/>
    <p:sldId id="1490" r:id="rId7"/>
    <p:sldId id="1491" r:id="rId8"/>
    <p:sldId id="1492" r:id="rId9"/>
    <p:sldId id="1493" r:id="rId10"/>
    <p:sldId id="1494" r:id="rId11"/>
    <p:sldId id="1495" r:id="rId12"/>
    <p:sldId id="1496" r:id="rId13"/>
    <p:sldId id="1497" r:id="rId14"/>
    <p:sldId id="1498" r:id="rId15"/>
    <p:sldId id="1499" r:id="rId16"/>
    <p:sldId id="1502" r:id="rId17"/>
    <p:sldId id="1503" r:id="rId18"/>
    <p:sldId id="1504" r:id="rId19"/>
    <p:sldId id="1506" r:id="rId20"/>
    <p:sldId id="270" r:id="rId21"/>
    <p:sldId id="271" r:id="rId22"/>
    <p:sldId id="275" r:id="rId23"/>
    <p:sldId id="625" r:id="rId24"/>
    <p:sldId id="642" r:id="rId25"/>
    <p:sldId id="643" r:id="rId26"/>
    <p:sldId id="289" r:id="rId27"/>
    <p:sldId id="290" r:id="rId28"/>
    <p:sldId id="292" r:id="rId29"/>
    <p:sldId id="293" r:id="rId30"/>
    <p:sldId id="294" r:id="rId31"/>
    <p:sldId id="636" r:id="rId32"/>
    <p:sldId id="1452" r:id="rId33"/>
    <p:sldId id="144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94249" autoAdjust="0"/>
  </p:normalViewPr>
  <p:slideViewPr>
    <p:cSldViewPr snapToGrid="0">
      <p:cViewPr varScale="1">
        <p:scale>
          <a:sx n="68" d="100"/>
          <a:sy n="68" d="100"/>
        </p:scale>
        <p:origin x="6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9ED685-B631-436D-9A96-CF392E9BB4EC}" type="datetimeFigureOut">
              <a:rPr lang="en-IN" smtClean="0"/>
              <a:t>21-02-2023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F48E7-9F3C-4A73-8D26-BCAB63036C67}" type="slidenum">
              <a:rPr lang="en-IN" smtClean="0"/>
              <a:t>‹#›</a:t>
            </a:fld>
            <a:endParaRPr lang="en-IN"/>
          </a:p>
        </p:txBody>
      </p:sp>
    </p:spTree>
    <p:extLst>
      <p:ext uri="{BB962C8B-B14F-4D97-AF65-F5344CB8AC3E}">
        <p14:creationId xmlns:p14="http://schemas.microsoft.com/office/powerpoint/2010/main" val="5988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a:t>
            </a:fld>
            <a:endParaRPr lang="en-IN"/>
          </a:p>
        </p:txBody>
      </p:sp>
    </p:spTree>
    <p:extLst>
      <p:ext uri="{BB962C8B-B14F-4D97-AF65-F5344CB8AC3E}">
        <p14:creationId xmlns:p14="http://schemas.microsoft.com/office/powerpoint/2010/main" val="3588846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2" name="Google Shape;602;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08041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0" name="Google Shape;650;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66525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3" name="Google Shape;673;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14906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6" name="Google Shape;696;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p:txBody>
      </p:sp>
      <p:sp>
        <p:nvSpPr>
          <p:cNvPr id="4" name="Slide Number Placeholder 3"/>
          <p:cNvSpPr>
            <a:spLocks noGrp="1"/>
          </p:cNvSpPr>
          <p:nvPr>
            <p:ph type="sldNum" sz="quarter" idx="5"/>
          </p:nvPr>
        </p:nvSpPr>
        <p:spPr/>
        <p:txBody>
          <a:bodyPr/>
          <a:lstStyle/>
          <a:p>
            <a:fld id="{E58F89FE-6F53-4631-BEEB-410913DDD22B}" type="slidenum">
              <a:rPr lang="en-IN" smtClean="0"/>
              <a:pPr/>
              <a:t>31</a:t>
            </a:fld>
            <a:endParaRPr lang="en-IN" dirty="0"/>
          </a:p>
        </p:txBody>
      </p:sp>
    </p:spTree>
    <p:extLst>
      <p:ext uri="{BB962C8B-B14F-4D97-AF65-F5344CB8AC3E}">
        <p14:creationId xmlns:p14="http://schemas.microsoft.com/office/powerpoint/2010/main" val="375347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33</a:t>
            </a:fld>
            <a:endParaRPr lang="en-IN"/>
          </a:p>
        </p:txBody>
      </p:sp>
    </p:spTree>
    <p:extLst>
      <p:ext uri="{BB962C8B-B14F-4D97-AF65-F5344CB8AC3E}">
        <p14:creationId xmlns:p14="http://schemas.microsoft.com/office/powerpoint/2010/main" val="3885518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a:t>
            </a:fld>
            <a:endParaRPr lang="en-IN"/>
          </a:p>
        </p:txBody>
      </p:sp>
    </p:spTree>
    <p:extLst>
      <p:ext uri="{BB962C8B-B14F-4D97-AF65-F5344CB8AC3E}">
        <p14:creationId xmlns:p14="http://schemas.microsoft.com/office/powerpoint/2010/main" val="497327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4" name="Google Shape;25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N"/>
              <a:pPr marL="0" lvl="0" indent="0" algn="r" rtl="0">
                <a:spcBef>
                  <a:spcPts val="0"/>
                </a:spcBef>
                <a:spcAft>
                  <a:spcPts val="0"/>
                </a:spcAft>
                <a:buNone/>
              </a:pPr>
              <a:t>20</a:t>
            </a:fld>
            <a:endParaRPr dirty="0"/>
          </a:p>
        </p:txBody>
      </p:sp>
    </p:spTree>
    <p:extLst>
      <p:ext uri="{BB962C8B-B14F-4D97-AF65-F5344CB8AC3E}">
        <p14:creationId xmlns:p14="http://schemas.microsoft.com/office/powerpoint/2010/main" val="2621483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dirty="0"/>
          </a:p>
        </p:txBody>
      </p:sp>
      <p:sp>
        <p:nvSpPr>
          <p:cNvPr id="290" name="Google Shape;29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N"/>
              <a:pPr marL="0" lvl="0" indent="0" algn="r" rtl="0">
                <a:spcBef>
                  <a:spcPts val="0"/>
                </a:spcBef>
                <a:spcAft>
                  <a:spcPts val="0"/>
                </a:spcAft>
                <a:buNone/>
              </a:pPr>
              <a:t>21</a:t>
            </a:fld>
            <a:endParaRPr dirty="0"/>
          </a:p>
        </p:txBody>
      </p:sp>
    </p:spTree>
    <p:extLst>
      <p:ext uri="{BB962C8B-B14F-4D97-AF65-F5344CB8AC3E}">
        <p14:creationId xmlns:p14="http://schemas.microsoft.com/office/powerpoint/2010/main" val="2166107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6" name="Google Shape;34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dirty="0"/>
          </a:p>
        </p:txBody>
      </p:sp>
      <p:sp>
        <p:nvSpPr>
          <p:cNvPr id="347" name="Google Shape;34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N"/>
              <a:pPr marL="0" lvl="0" indent="0" algn="r" rtl="0">
                <a:spcBef>
                  <a:spcPts val="0"/>
                </a:spcBef>
                <a:spcAft>
                  <a:spcPts val="0"/>
                </a:spcAft>
                <a:buNone/>
              </a:pPr>
              <a:t>22</a:t>
            </a:fld>
            <a:endParaRPr dirty="0"/>
          </a:p>
        </p:txBody>
      </p:sp>
    </p:spTree>
    <p:extLst>
      <p:ext uri="{BB962C8B-B14F-4D97-AF65-F5344CB8AC3E}">
        <p14:creationId xmlns:p14="http://schemas.microsoft.com/office/powerpoint/2010/main" val="1216086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8F89FE-6F53-4631-BEEB-410913DDD22B}" type="slidenum">
              <a:rPr lang="en-IN" smtClean="0"/>
              <a:pPr/>
              <a:t>23</a:t>
            </a:fld>
            <a:endParaRPr lang="en-IN" dirty="0"/>
          </a:p>
        </p:txBody>
      </p:sp>
    </p:spTree>
    <p:extLst>
      <p:ext uri="{BB962C8B-B14F-4D97-AF65-F5344CB8AC3E}">
        <p14:creationId xmlns:p14="http://schemas.microsoft.com/office/powerpoint/2010/main" val="3617913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58F89FE-6F53-4631-BEEB-410913DDD22B}" type="slidenum">
              <a:rPr lang="en-IN" smtClean="0"/>
              <a:pPr/>
              <a:t>24</a:t>
            </a:fld>
            <a:endParaRPr lang="en-IN" dirty="0"/>
          </a:p>
        </p:txBody>
      </p:sp>
    </p:spTree>
    <p:extLst>
      <p:ext uri="{BB962C8B-B14F-4D97-AF65-F5344CB8AC3E}">
        <p14:creationId xmlns:p14="http://schemas.microsoft.com/office/powerpoint/2010/main" val="3467320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58F89FE-6F53-4631-BEEB-410913DDD22B}" type="slidenum">
              <a:rPr lang="en-IN" smtClean="0"/>
              <a:pPr/>
              <a:t>25</a:t>
            </a:fld>
            <a:endParaRPr lang="en-IN" dirty="0"/>
          </a:p>
        </p:txBody>
      </p:sp>
    </p:spTree>
    <p:extLst>
      <p:ext uri="{BB962C8B-B14F-4D97-AF65-F5344CB8AC3E}">
        <p14:creationId xmlns:p14="http://schemas.microsoft.com/office/powerpoint/2010/main" val="240882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2" name="Google Shape;582;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lang="en-US" dirty="0"/>
          </a:p>
        </p:txBody>
      </p:sp>
    </p:spTree>
    <p:extLst>
      <p:ext uri="{BB962C8B-B14F-4D97-AF65-F5344CB8AC3E}">
        <p14:creationId xmlns:p14="http://schemas.microsoft.com/office/powerpoint/2010/main" val="296026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77D1-4637-43CD-B7B5-C867CFC0B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6E154D0-BAB0-4EF1-9D6F-3D883BBDAC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3CE7170-CFB0-45DF-AE99-BD26CFC9A188}"/>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EEEE3B9-944C-45DE-8479-CB1CC62A3E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CE0F05D-CAA2-4B2A-BE01-98434ACB46A1}"/>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23975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F825-BC1C-4367-AD08-E495B672342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676CF1-79FC-46D0-9A81-50ABB529A6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32D00F5-D999-456E-9DEA-4B7D700A02F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2E798430-57CE-4DAA-96E0-B02DC6BCBCE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B60A2C-B8D9-48A5-A6B9-815F6B72A81E}"/>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30449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9363C-CFC0-449D-8473-3670ABD0C4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21DF379-5946-4460-A5D9-48EA3BC4E3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FE7FCB-852F-4ADC-B61C-51E622C054B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98E0E0CC-3286-4CD2-8798-64A9196352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D1C17-2A73-4D57-972A-EA04B3396D1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993058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64752" y="340414"/>
            <a:ext cx="10515600" cy="425707"/>
          </a:xfrm>
          <a:prstGeom prst="rect">
            <a:avLst/>
          </a:prstGeom>
        </p:spPr>
        <p:txBody>
          <a:bodyPr vert="horz" lIns="91440" tIns="45720" rIns="91440" bIns="45720" rtlCol="0" anchor="ctr">
            <a:noAutofit/>
          </a:bodyPr>
          <a:lstStyle>
            <a:lvl1pPr>
              <a:defRPr>
                <a:solidFill>
                  <a:srgbClr val="001F79"/>
                </a:solidFill>
              </a:defRPr>
            </a:lvl1pPr>
          </a:lstStyle>
          <a:p>
            <a:r>
              <a:rPr lang="en-US"/>
              <a:t>Click to edit Master title style</a:t>
            </a:r>
            <a:endParaRPr lang="en-US" dirty="0"/>
          </a:p>
        </p:txBody>
      </p:sp>
    </p:spTree>
    <p:extLst>
      <p:ext uri="{BB962C8B-B14F-4D97-AF65-F5344CB8AC3E}">
        <p14:creationId xmlns:p14="http://schemas.microsoft.com/office/powerpoint/2010/main" val="2556623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p:nvSpPr>
        <p:spPr>
          <a:xfrm>
            <a:off x="609601" y="1026412"/>
            <a:ext cx="10972800" cy="45720"/>
          </a:xfrm>
          <a:prstGeom prst="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404FA497-4ADF-4F90-880E-E21255CAFE36}"/>
              </a:ext>
            </a:extLst>
          </p:cNvPr>
          <p:cNvSpPr>
            <a:spLocks noGrp="1"/>
          </p:cNvSpPr>
          <p:nvPr>
            <p:ph sz="half" idx="2" hasCustomPrompt="1"/>
          </p:nvPr>
        </p:nvSpPr>
        <p:spPr>
          <a:xfrm>
            <a:off x="609601" y="1340768"/>
            <a:ext cx="10972799" cy="4949122"/>
          </a:xfrm>
          <a:prstGeom prst="rect">
            <a:avLst/>
          </a:prstGeom>
        </p:spPr>
        <p:txBody>
          <a:bodyPr/>
          <a:lstStyle>
            <a:lvl1pPr marL="0" indent="0">
              <a:buNone/>
              <a:defRPr/>
            </a:lvl1pPr>
            <a:lvl2pPr marL="342891" indent="0">
              <a:buNone/>
              <a:defRPr/>
            </a:lvl2pPr>
          </a:lstStyle>
          <a:p>
            <a:pPr lvl="0"/>
            <a:r>
              <a:rPr lang="en-US" dirty="0"/>
              <a:t>Edit Master text styles</a:t>
            </a:r>
          </a:p>
        </p:txBody>
      </p:sp>
      <p:sp>
        <p:nvSpPr>
          <p:cNvPr id="10" name="Title 1">
            <a:extLst>
              <a:ext uri="{FF2B5EF4-FFF2-40B4-BE49-F238E27FC236}">
                <a16:creationId xmlns:a16="http://schemas.microsoft.com/office/drawing/2014/main" id="{13C3A5C8-E67E-4D9F-8243-F31DE739746D}"/>
              </a:ext>
            </a:extLst>
          </p:cNvPr>
          <p:cNvSpPr>
            <a:spLocks noGrp="1"/>
          </p:cNvSpPr>
          <p:nvPr>
            <p:ph type="title"/>
          </p:nvPr>
        </p:nvSpPr>
        <p:spPr>
          <a:xfrm>
            <a:off x="1415479" y="365129"/>
            <a:ext cx="10166919" cy="661285"/>
          </a:xfrm>
          <a:prstGeom prst="rect">
            <a:avLst/>
          </a:prstGeom>
        </p:spPr>
        <p:txBody>
          <a:bodyPr/>
          <a:lstStyle>
            <a:lvl1pPr>
              <a:defRPr sz="3600">
                <a:latin typeface="+mn-lt"/>
              </a:defRPr>
            </a:lvl1pPr>
          </a:lstStyle>
          <a:p>
            <a:r>
              <a:rPr lang="en-US" dirty="0"/>
              <a:t>Click to edit Master title style</a:t>
            </a:r>
          </a:p>
        </p:txBody>
      </p:sp>
      <p:sp>
        <p:nvSpPr>
          <p:cNvPr id="4" name="Arrow: Pentagon 3">
            <a:extLst>
              <a:ext uri="{FF2B5EF4-FFF2-40B4-BE49-F238E27FC236}">
                <a16:creationId xmlns:a16="http://schemas.microsoft.com/office/drawing/2014/main" id="{9A6B798A-C9F7-4505-9943-F350077341A4}"/>
              </a:ext>
            </a:extLst>
          </p:cNvPr>
          <p:cNvSpPr/>
          <p:nvPr userDrawn="1"/>
        </p:nvSpPr>
        <p:spPr>
          <a:xfrm rot="5400000">
            <a:off x="-22098" y="22098"/>
            <a:ext cx="882396" cy="838200"/>
          </a:xfrm>
          <a:prstGeom prst="homePlate">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2" name="Picture 1">
            <a:extLst>
              <a:ext uri="{FF2B5EF4-FFF2-40B4-BE49-F238E27FC236}">
                <a16:creationId xmlns:a16="http://schemas.microsoft.com/office/drawing/2014/main" id="{E8DFE3FD-BA2F-45F6-82F1-790C9951989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2105" r="8924" b="29121"/>
          <a:stretch/>
        </p:blipFill>
        <p:spPr>
          <a:xfrm>
            <a:off x="10560496" y="6381328"/>
            <a:ext cx="1512168" cy="360040"/>
          </a:xfrm>
          <a:prstGeom prst="rect">
            <a:avLst/>
          </a:prstGeom>
        </p:spPr>
      </p:pic>
      <p:sp>
        <p:nvSpPr>
          <p:cNvPr id="8" name="TextBox 7">
            <a:extLst>
              <a:ext uri="{FF2B5EF4-FFF2-40B4-BE49-F238E27FC236}">
                <a16:creationId xmlns:a16="http://schemas.microsoft.com/office/drawing/2014/main" id="{02E337A2-2D8A-4EAD-B818-757D1AAC6480}"/>
              </a:ext>
            </a:extLst>
          </p:cNvPr>
          <p:cNvSpPr txBox="1"/>
          <p:nvPr userDrawn="1"/>
        </p:nvSpPr>
        <p:spPr>
          <a:xfrm>
            <a:off x="11496600" y="404664"/>
            <a:ext cx="445838" cy="338554"/>
          </a:xfrm>
          <a:prstGeom prst="rect">
            <a:avLst/>
          </a:prstGeom>
          <a:noFill/>
        </p:spPr>
        <p:txBody>
          <a:bodyPr wrap="square" rtlCol="0">
            <a:spAutoFit/>
          </a:bodyPr>
          <a:lstStyle/>
          <a:p>
            <a:fld id="{75704645-98A6-4217-BEE7-899DDE90B62B}" type="slidenum">
              <a:rPr lang="en-IN" sz="1600" b="1" smtClean="0"/>
              <a:t>‹#›</a:t>
            </a:fld>
            <a:endParaRPr lang="en-IN" sz="1600" b="1" dirty="0"/>
          </a:p>
        </p:txBody>
      </p:sp>
    </p:spTree>
    <p:extLst>
      <p:ext uri="{BB962C8B-B14F-4D97-AF65-F5344CB8AC3E}">
        <p14:creationId xmlns:p14="http://schemas.microsoft.com/office/powerpoint/2010/main" val="2678540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 Option 1 - Title Slide">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E9D24C06-FD1E-41EE-8CF6-4F234A9F49BC}"/>
              </a:ext>
            </a:extLst>
          </p:cNvPr>
          <p:cNvSpPr/>
          <p:nvPr userDrawn="1"/>
        </p:nvSpPr>
        <p:spPr>
          <a:xfrm rot="5400000">
            <a:off x="-22098" y="22098"/>
            <a:ext cx="882396" cy="838200"/>
          </a:xfrm>
          <a:prstGeom prst="homePlate">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Title 1">
            <a:extLst>
              <a:ext uri="{FF2B5EF4-FFF2-40B4-BE49-F238E27FC236}">
                <a16:creationId xmlns:a16="http://schemas.microsoft.com/office/drawing/2014/main" id="{53C6A2DA-E136-433C-B4A9-09A4D97620FB}"/>
              </a:ext>
            </a:extLst>
          </p:cNvPr>
          <p:cNvSpPr>
            <a:spLocks noGrp="1"/>
          </p:cNvSpPr>
          <p:nvPr>
            <p:ph type="title"/>
          </p:nvPr>
        </p:nvSpPr>
        <p:spPr>
          <a:xfrm>
            <a:off x="1415479" y="365129"/>
            <a:ext cx="10166919" cy="661285"/>
          </a:xfrm>
          <a:prstGeom prst="rect">
            <a:avLst/>
          </a:prstGeom>
        </p:spPr>
        <p:txBody>
          <a:bodyPr/>
          <a:lstStyle>
            <a:lvl1pPr>
              <a:defRPr sz="3600">
                <a:latin typeface="+mn-lt"/>
              </a:defRPr>
            </a:lvl1pPr>
          </a:lstStyle>
          <a:p>
            <a:r>
              <a:rPr lang="en-US" dirty="0"/>
              <a:t>Click to edit Master title style</a:t>
            </a:r>
          </a:p>
        </p:txBody>
      </p:sp>
      <p:sp>
        <p:nvSpPr>
          <p:cNvPr id="6" name="Rectangle 5">
            <a:extLst>
              <a:ext uri="{FF2B5EF4-FFF2-40B4-BE49-F238E27FC236}">
                <a16:creationId xmlns:a16="http://schemas.microsoft.com/office/drawing/2014/main" id="{7D8C9707-1936-4431-B2CE-92A79AD4761D}"/>
              </a:ext>
            </a:extLst>
          </p:cNvPr>
          <p:cNvSpPr/>
          <p:nvPr userDrawn="1"/>
        </p:nvSpPr>
        <p:spPr>
          <a:xfrm>
            <a:off x="609601" y="1026412"/>
            <a:ext cx="10972800" cy="45720"/>
          </a:xfrm>
          <a:prstGeom prst="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Content Placeholder 3">
            <a:extLst>
              <a:ext uri="{FF2B5EF4-FFF2-40B4-BE49-F238E27FC236}">
                <a16:creationId xmlns:a16="http://schemas.microsoft.com/office/drawing/2014/main" id="{73D3FA15-02E1-4055-B51B-D27DD2961413}"/>
              </a:ext>
            </a:extLst>
          </p:cNvPr>
          <p:cNvSpPr>
            <a:spLocks noGrp="1"/>
          </p:cNvSpPr>
          <p:nvPr>
            <p:ph sz="half" idx="2" hasCustomPrompt="1"/>
          </p:nvPr>
        </p:nvSpPr>
        <p:spPr>
          <a:xfrm>
            <a:off x="609601" y="1340768"/>
            <a:ext cx="10972800" cy="4949122"/>
          </a:xfrm>
          <a:prstGeom prst="rect">
            <a:avLst/>
          </a:prstGeom>
        </p:spPr>
        <p:txBody>
          <a:bodyPr/>
          <a:lstStyle>
            <a:lvl1pPr marL="0" indent="0">
              <a:buNone/>
              <a:defRPr/>
            </a:lvl1pPr>
            <a:lvl2pPr marL="342891" indent="0">
              <a:buNone/>
              <a:defRPr/>
            </a:lvl2pPr>
          </a:lstStyle>
          <a:p>
            <a:pPr lvl="0"/>
            <a:r>
              <a:rPr lang="en-US" dirty="0"/>
              <a:t>Edit Master text styles</a:t>
            </a:r>
          </a:p>
        </p:txBody>
      </p:sp>
      <p:pic>
        <p:nvPicPr>
          <p:cNvPr id="3" name="Picture 2">
            <a:extLst>
              <a:ext uri="{FF2B5EF4-FFF2-40B4-BE49-F238E27FC236}">
                <a16:creationId xmlns:a16="http://schemas.microsoft.com/office/drawing/2014/main" id="{2F461A67-1CD1-4AAF-804C-94E745247E7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2105" r="8924" b="29121"/>
          <a:stretch/>
        </p:blipFill>
        <p:spPr>
          <a:xfrm>
            <a:off x="10560496" y="6381328"/>
            <a:ext cx="1512168" cy="360040"/>
          </a:xfrm>
          <a:prstGeom prst="rect">
            <a:avLst/>
          </a:prstGeom>
        </p:spPr>
      </p:pic>
      <p:sp>
        <p:nvSpPr>
          <p:cNvPr id="5" name="TextBox 4">
            <a:extLst>
              <a:ext uri="{FF2B5EF4-FFF2-40B4-BE49-F238E27FC236}">
                <a16:creationId xmlns:a16="http://schemas.microsoft.com/office/drawing/2014/main" id="{97351FD3-3920-47DA-A758-567ED998CD90}"/>
              </a:ext>
            </a:extLst>
          </p:cNvPr>
          <p:cNvSpPr txBox="1"/>
          <p:nvPr userDrawn="1"/>
        </p:nvSpPr>
        <p:spPr>
          <a:xfrm>
            <a:off x="11496600" y="404664"/>
            <a:ext cx="445838" cy="338554"/>
          </a:xfrm>
          <a:prstGeom prst="rect">
            <a:avLst/>
          </a:prstGeom>
          <a:noFill/>
        </p:spPr>
        <p:txBody>
          <a:bodyPr wrap="square" rtlCol="0">
            <a:spAutoFit/>
          </a:bodyPr>
          <a:lstStyle/>
          <a:p>
            <a:fld id="{75704645-98A6-4217-BEE7-899DDE90B62B}" type="slidenum">
              <a:rPr lang="en-IN" sz="1600" b="1" smtClean="0"/>
              <a:t>‹#›</a:t>
            </a:fld>
            <a:endParaRPr lang="en-IN" sz="1600" b="1" dirty="0"/>
          </a:p>
        </p:txBody>
      </p:sp>
    </p:spTree>
    <p:extLst>
      <p:ext uri="{BB962C8B-B14F-4D97-AF65-F5344CB8AC3E}">
        <p14:creationId xmlns:p14="http://schemas.microsoft.com/office/powerpoint/2010/main" val="42297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6013B-A2DF-4580-91A2-ABB4A86CC8A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D21236C-ABC0-4749-90B1-DA4C9821F8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289CA6-842B-4D5A-A110-EF7456C47F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4017200-765F-4862-AAFC-5BBBAA472F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AA1F8B-444F-405B-9EA0-0D5E4E8C3B3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63635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1BA4F-A9DA-4F1E-B235-B584183FEA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1790227-77F4-466B-A211-262C56A095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22319AA-E6D8-40C5-9955-1E7D3236C824}"/>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6B567AD-28FD-46AE-830B-5219DFB2CB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92C6A9-41C1-407F-8A12-EEA9CC76B9E4}"/>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540550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96271-492A-4CD4-8FC1-2F1414170FA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E3B7FA3-27DB-42DC-BCE4-62D3F70D3A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507D9A5-FA29-449F-BB27-B47B2C0DC0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8A440A5-B261-41C2-8BF7-903BF2F85C8C}"/>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7C893F5-C0A2-4A95-9A67-A70C841FFFC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42FC36-2AA7-4F3A-9253-C49C43EC609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89415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1D6-28DB-47D4-9CF4-775685E6685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F743D8-BF13-4963-91C4-BD5D4662F6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7D55EF-1C97-4964-84F5-08AE3F2AEA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892F8E5-E20F-47B8-8886-3CF52612B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46E7BE-3352-497F-878F-697F87404F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EB70CF5-72A4-40F4-9623-851ACBF1B851}"/>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8" name="Footer Placeholder 7">
            <a:extLst>
              <a:ext uri="{FF2B5EF4-FFF2-40B4-BE49-F238E27FC236}">
                <a16:creationId xmlns:a16="http://schemas.microsoft.com/office/drawing/2014/main" id="{4313B841-AE75-410F-8F8D-D2CF4ADE3DA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508BC23-4D6E-47D6-BFD4-0CD18E31E4D2}"/>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155448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24C1-0E09-495D-8683-DDC7E5DDD47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E92D526-0515-4EDF-A894-7D9D6A159A9E}"/>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4" name="Footer Placeholder 3">
            <a:extLst>
              <a:ext uri="{FF2B5EF4-FFF2-40B4-BE49-F238E27FC236}">
                <a16:creationId xmlns:a16="http://schemas.microsoft.com/office/drawing/2014/main" id="{DE32ED0B-8354-4D77-8091-CD49E12F27C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F0ECDA3-01E8-451F-8677-B2E2EF68345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97085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576FD5-0A98-42FA-9122-B16F335729B0}"/>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3" name="Footer Placeholder 2">
            <a:extLst>
              <a:ext uri="{FF2B5EF4-FFF2-40B4-BE49-F238E27FC236}">
                <a16:creationId xmlns:a16="http://schemas.microsoft.com/office/drawing/2014/main" id="{CC2CDC0D-5FF9-4A2B-B33C-7454EE7F6ABE}"/>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757737E-0A2F-47F6-9B4C-4D3225D530E5}"/>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486981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5489-E44C-461F-9A42-8B251BD204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491B1C4-F89A-468C-AA38-88610E2B5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B26F7C1-3C53-4ECE-B994-B2FDD576C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419A0E-240A-4E19-9DDA-846D308533E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169540C-F765-4092-BB34-34F3F49AF1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09205E-AD87-4EBE-B894-5FBB71848A5A}"/>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016960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5F26-1C1E-4059-80E9-21E9277F8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C6F3285-A581-406E-908B-7EE5AA7FBE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4B2FEC4-54F3-48B4-B2D4-8C0E0B089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A29923-7A38-4638-A4DA-D154A93CF0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1164E6F8-9495-4CDC-8F19-038AC367836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F9100EF-ADB0-42A0-B670-F56A27C52776}"/>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411166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CA1394-1EC9-4320-A4CE-6AECC9F0C0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EA46988-CC9F-45C9-A6B4-C99CF6DEE5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733066-C7B7-416E-9D8E-A2E811CA1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82294A83-3A7E-4192-8812-97CB8005DC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CFAE8B-0140-4EC0-9191-4D439B9D97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FEF74-919F-4B07-9EBA-9016AD239C41}" type="slidenum">
              <a:rPr lang="en-IN" smtClean="0"/>
              <a:t>‹#›</a:t>
            </a:fld>
            <a:endParaRPr lang="en-IN"/>
          </a:p>
        </p:txBody>
      </p:sp>
    </p:spTree>
    <p:extLst>
      <p:ext uri="{BB962C8B-B14F-4D97-AF65-F5344CB8AC3E}">
        <p14:creationId xmlns:p14="http://schemas.microsoft.com/office/powerpoint/2010/main" val="4111567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ameyo.com/blog/the-immense-good-data-and-analytics-can-do-to-contact-center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14.png"/><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82BD70C-C4A0-46C4-9518-A731098B419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D5F97D-BD5E-471E-807E-6B9C27B3D000}"/>
              </a:ext>
            </a:extLst>
          </p:cNvPr>
          <p:cNvSpPr>
            <a:spLocks noGrp="1"/>
          </p:cNvSpPr>
          <p:nvPr>
            <p:ph type="ctrTitle"/>
          </p:nvPr>
        </p:nvSpPr>
        <p:spPr>
          <a:xfrm>
            <a:off x="5532206" y="3640253"/>
            <a:ext cx="5319433" cy="2076333"/>
          </a:xfrm>
        </p:spPr>
        <p:txBody>
          <a:bodyPr anchor="t">
            <a:normAutofit/>
          </a:bodyPr>
          <a:lstStyle/>
          <a:p>
            <a:pPr algn="l"/>
            <a:r>
              <a:rPr lang="en-US" sz="4800" dirty="0">
                <a:solidFill>
                  <a:schemeClr val="bg1"/>
                </a:solidFill>
              </a:rPr>
              <a:t>SELLING SKILLS</a:t>
            </a:r>
            <a:endParaRPr lang="en-IN" sz="4800" dirty="0">
              <a:solidFill>
                <a:schemeClr val="bg1"/>
              </a:solidFill>
            </a:endParaRPr>
          </a:p>
        </p:txBody>
      </p:sp>
      <p:sp>
        <p:nvSpPr>
          <p:cNvPr id="3" name="Subtitle 2">
            <a:extLst>
              <a:ext uri="{FF2B5EF4-FFF2-40B4-BE49-F238E27FC236}">
                <a16:creationId xmlns:a16="http://schemas.microsoft.com/office/drawing/2014/main" id="{661EE3CC-D791-4FDB-BB09-224B91959AD8}"/>
              </a:ext>
            </a:extLst>
          </p:cNvPr>
          <p:cNvSpPr>
            <a:spLocks noGrp="1"/>
          </p:cNvSpPr>
          <p:nvPr>
            <p:ph type="subTitle" idx="1"/>
          </p:nvPr>
        </p:nvSpPr>
        <p:spPr>
          <a:xfrm>
            <a:off x="5532206" y="4678420"/>
            <a:ext cx="6506939" cy="972180"/>
          </a:xfrm>
        </p:spPr>
        <p:txBody>
          <a:bodyPr anchor="b">
            <a:noAutofit/>
          </a:bodyPr>
          <a:lstStyle/>
          <a:p>
            <a:pPr algn="l"/>
            <a:r>
              <a:rPr lang="en-US" sz="2800" smtClean="0">
                <a:solidFill>
                  <a:schemeClr val="bg1"/>
                </a:solidFill>
              </a:rPr>
              <a:t>Proposing </a:t>
            </a:r>
            <a:r>
              <a:rPr lang="en-US" sz="2800" dirty="0">
                <a:solidFill>
                  <a:schemeClr val="bg1"/>
                </a:solidFill>
              </a:rPr>
              <a:t>a Solution &amp; Eliminating Doubts through the Art of Story-Telling</a:t>
            </a:r>
            <a:endParaRPr lang="en-IN" sz="2800" dirty="0">
              <a:solidFill>
                <a:schemeClr val="bg1"/>
              </a:solidFill>
            </a:endParaRPr>
          </a:p>
        </p:txBody>
      </p:sp>
      <p:sp>
        <p:nvSpPr>
          <p:cNvPr id="12" name="Freeform: Shape 11">
            <a:extLst>
              <a:ext uri="{FF2B5EF4-FFF2-40B4-BE49-F238E27FC236}">
                <a16:creationId xmlns:a16="http://schemas.microsoft.com/office/drawing/2014/main" id="{39B74A45-BDDD-4892-B8C0-B290C0944F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C516C73E-9465-4C9E-9B86-9E58FB326B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Handshake">
            <a:extLst>
              <a:ext uri="{FF2B5EF4-FFF2-40B4-BE49-F238E27FC236}">
                <a16:creationId xmlns:a16="http://schemas.microsoft.com/office/drawing/2014/main" id="{37B3C614-831D-4A72-B469-140B4CB0E71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18498" y="1779038"/>
            <a:ext cx="3440610" cy="3440610"/>
          </a:xfrm>
          <a:prstGeom prst="rect">
            <a:avLst/>
          </a:prstGeom>
        </p:spPr>
      </p:pic>
    </p:spTree>
    <p:extLst>
      <p:ext uri="{BB962C8B-B14F-4D97-AF65-F5344CB8AC3E}">
        <p14:creationId xmlns:p14="http://schemas.microsoft.com/office/powerpoint/2010/main" val="3862892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D8320-F594-4EFD-B2A4-F230FACD0A9E}"/>
              </a:ext>
            </a:extLst>
          </p:cNvPr>
          <p:cNvSpPr>
            <a:spLocks noGrp="1"/>
          </p:cNvSpPr>
          <p:nvPr>
            <p:ph type="title"/>
          </p:nvPr>
        </p:nvSpPr>
        <p:spPr/>
        <p:txBody>
          <a:bodyPr>
            <a:normAutofit/>
          </a:bodyPr>
          <a:lstStyle/>
          <a:p>
            <a:r>
              <a:rPr lang="en-IN" sz="2800" b="1" i="0" dirty="0">
                <a:effectLst/>
                <a:latin typeface="+mn-lt"/>
              </a:rPr>
              <a:t>Expressive Social Style</a:t>
            </a:r>
            <a:r>
              <a:rPr lang="en-IN" sz="2800" b="0" i="0" dirty="0">
                <a:effectLst/>
                <a:latin typeface="+mn-lt"/>
              </a:rPr>
              <a:t/>
            </a:r>
            <a:br>
              <a:rPr lang="en-IN" sz="2800" b="0" i="0" dirty="0">
                <a:effectLst/>
                <a:latin typeface="+mn-lt"/>
              </a:rPr>
            </a:br>
            <a:endParaRPr lang="en-IN" sz="2800" dirty="0">
              <a:latin typeface="+mn-lt"/>
            </a:endParaRPr>
          </a:p>
        </p:txBody>
      </p:sp>
      <p:sp>
        <p:nvSpPr>
          <p:cNvPr id="3" name="Content Placeholder 2">
            <a:extLst>
              <a:ext uri="{FF2B5EF4-FFF2-40B4-BE49-F238E27FC236}">
                <a16:creationId xmlns:a16="http://schemas.microsoft.com/office/drawing/2014/main" id="{A507E91B-0D10-40FF-AE68-AE0E41194244}"/>
              </a:ext>
            </a:extLst>
          </p:cNvPr>
          <p:cNvSpPr>
            <a:spLocks noGrp="1"/>
          </p:cNvSpPr>
          <p:nvPr>
            <p:ph idx="1"/>
          </p:nvPr>
        </p:nvSpPr>
        <p:spPr>
          <a:xfrm>
            <a:off x="5791199" y="1690688"/>
            <a:ext cx="5469835" cy="4351338"/>
          </a:xfrm>
        </p:spPr>
        <p:txBody>
          <a:bodyPr>
            <a:normAutofit fontScale="92500"/>
          </a:bodyPr>
          <a:lstStyle/>
          <a:p>
            <a:r>
              <a:rPr lang="en-US" sz="2400" b="0" i="0" dirty="0">
                <a:effectLst/>
              </a:rPr>
              <a:t>A stereotypical expressive social style customer displays enthusiasm, assertion, spontaneity, responsiveness, and creativity. </a:t>
            </a:r>
          </a:p>
          <a:p>
            <a:r>
              <a:rPr lang="en-US" sz="2400" b="0" i="0" dirty="0">
                <a:effectLst/>
              </a:rPr>
              <a:t>Such customers are charismatic, confident, and engaging. </a:t>
            </a:r>
          </a:p>
          <a:p>
            <a:r>
              <a:rPr lang="en-US" sz="2400" b="0" i="0" dirty="0">
                <a:effectLst/>
              </a:rPr>
              <a:t>They love to talk a lot and possess strong persuasive skills.</a:t>
            </a:r>
          </a:p>
          <a:p>
            <a:r>
              <a:rPr lang="en-US" sz="2400" b="0" i="0" dirty="0">
                <a:effectLst/>
              </a:rPr>
              <a:t> For an expressive customer, building relationships is a means to gain power or recognition. </a:t>
            </a:r>
          </a:p>
          <a:p>
            <a:r>
              <a:rPr lang="en-US" sz="2400" b="0" i="0" dirty="0">
                <a:effectLst/>
              </a:rPr>
              <a:t>They are impatient with details but are happy to focus on the big picture.</a:t>
            </a:r>
            <a:endParaRPr lang="en-IN" sz="2400" dirty="0"/>
          </a:p>
        </p:txBody>
      </p:sp>
      <p:pic>
        <p:nvPicPr>
          <p:cNvPr id="4" name="Picture 3">
            <a:extLst>
              <a:ext uri="{FF2B5EF4-FFF2-40B4-BE49-F238E27FC236}">
                <a16:creationId xmlns:a16="http://schemas.microsoft.com/office/drawing/2014/main" id="{5B93C019-1A92-4018-910A-B5E875CE7413}"/>
              </a:ext>
            </a:extLst>
          </p:cNvPr>
          <p:cNvPicPr>
            <a:picLocks noChangeAspect="1"/>
          </p:cNvPicPr>
          <p:nvPr/>
        </p:nvPicPr>
        <p:blipFill rotWithShape="1">
          <a:blip r:embed="rId2"/>
          <a:srcRect l="46435" t="46559" r="13391" b="14011"/>
          <a:stretch/>
        </p:blipFill>
        <p:spPr>
          <a:xfrm>
            <a:off x="1033670" y="1647071"/>
            <a:ext cx="4373217" cy="4292231"/>
          </a:xfrm>
          <a:prstGeom prst="rect">
            <a:avLst/>
          </a:prstGeom>
        </p:spPr>
      </p:pic>
    </p:spTree>
    <p:extLst>
      <p:ext uri="{BB962C8B-B14F-4D97-AF65-F5344CB8AC3E}">
        <p14:creationId xmlns:p14="http://schemas.microsoft.com/office/powerpoint/2010/main" val="790677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8CEF6-A39A-4423-8B96-334601A7E849}"/>
              </a:ext>
            </a:extLst>
          </p:cNvPr>
          <p:cNvSpPr>
            <a:spLocks noGrp="1"/>
          </p:cNvSpPr>
          <p:nvPr>
            <p:ph type="title"/>
          </p:nvPr>
        </p:nvSpPr>
        <p:spPr/>
        <p:txBody>
          <a:bodyPr>
            <a:normAutofit/>
          </a:bodyPr>
          <a:lstStyle/>
          <a:p>
            <a:r>
              <a:rPr lang="en-US" sz="2800" b="1" dirty="0">
                <a:effectLst/>
                <a:latin typeface="+mn-lt"/>
              </a:rPr>
              <a:t>How to tackle expressive customers?</a:t>
            </a:r>
            <a:endParaRPr lang="en-IN" sz="2800" b="1" dirty="0">
              <a:latin typeface="+mn-lt"/>
            </a:endParaRPr>
          </a:p>
        </p:txBody>
      </p:sp>
      <p:sp>
        <p:nvSpPr>
          <p:cNvPr id="3" name="Content Placeholder 2">
            <a:extLst>
              <a:ext uri="{FF2B5EF4-FFF2-40B4-BE49-F238E27FC236}">
                <a16:creationId xmlns:a16="http://schemas.microsoft.com/office/drawing/2014/main" id="{8DC73C17-A8CE-426C-AFE6-0E9A3D88828C}"/>
              </a:ext>
            </a:extLst>
          </p:cNvPr>
          <p:cNvSpPr>
            <a:spLocks noGrp="1"/>
          </p:cNvSpPr>
          <p:nvPr>
            <p:ph idx="1"/>
          </p:nvPr>
        </p:nvSpPr>
        <p:spPr/>
        <p:txBody>
          <a:bodyPr>
            <a:normAutofit/>
          </a:bodyPr>
          <a:lstStyle/>
          <a:p>
            <a:r>
              <a:rPr lang="en-US" sz="2400" b="0" i="0" dirty="0">
                <a:effectLst/>
              </a:rPr>
              <a:t>People with an expressive personality tend to be slow in making decisions. </a:t>
            </a:r>
          </a:p>
          <a:p>
            <a:r>
              <a:rPr lang="en-US" sz="2400" b="0" i="0" dirty="0">
                <a:effectLst/>
              </a:rPr>
              <a:t>It is best to deal with them patiently and discuss all aspects of the product/service without going into much detail. </a:t>
            </a:r>
          </a:p>
          <a:p>
            <a:r>
              <a:rPr lang="en-US" sz="2400" b="0" i="0" dirty="0">
                <a:effectLst/>
              </a:rPr>
              <a:t>Ensure to summarize the main points and present them concisely to draw the complete picture. </a:t>
            </a:r>
          </a:p>
          <a:p>
            <a:r>
              <a:rPr lang="en-US" sz="2400" b="0" i="0" dirty="0">
                <a:effectLst/>
              </a:rPr>
              <a:t>Also, remember that such people tend to buy products based on the recommendations of people they know. Therefore, keep your best testimonials at hand while dealing with expressive customers.</a:t>
            </a:r>
            <a:endParaRPr lang="en-IN" sz="2400" dirty="0"/>
          </a:p>
        </p:txBody>
      </p:sp>
    </p:spTree>
    <p:extLst>
      <p:ext uri="{BB962C8B-B14F-4D97-AF65-F5344CB8AC3E}">
        <p14:creationId xmlns:p14="http://schemas.microsoft.com/office/powerpoint/2010/main" val="3975656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E3C5E-1230-4CE3-92EC-6E6DF453C467}"/>
              </a:ext>
            </a:extLst>
          </p:cNvPr>
          <p:cNvSpPr>
            <a:spLocks noGrp="1"/>
          </p:cNvSpPr>
          <p:nvPr>
            <p:ph type="title"/>
          </p:nvPr>
        </p:nvSpPr>
        <p:spPr/>
        <p:txBody>
          <a:bodyPr>
            <a:normAutofit/>
          </a:bodyPr>
          <a:lstStyle/>
          <a:p>
            <a:r>
              <a:rPr lang="en-IN" sz="2800" b="1" i="0" dirty="0">
                <a:effectLst/>
                <a:latin typeface="+mn-lt"/>
              </a:rPr>
              <a:t>Analytical Social Style</a:t>
            </a:r>
            <a:r>
              <a:rPr lang="en-IN" sz="2800" b="0" i="0" dirty="0">
                <a:effectLst/>
                <a:latin typeface="+mn-lt"/>
              </a:rPr>
              <a:t/>
            </a:r>
            <a:br>
              <a:rPr lang="en-IN" sz="2800" b="0" i="0" dirty="0">
                <a:effectLst/>
                <a:latin typeface="+mn-lt"/>
              </a:rPr>
            </a:br>
            <a:endParaRPr lang="en-IN" sz="2800" dirty="0">
              <a:latin typeface="+mn-lt"/>
            </a:endParaRPr>
          </a:p>
        </p:txBody>
      </p:sp>
      <p:sp>
        <p:nvSpPr>
          <p:cNvPr id="3" name="Content Placeholder 2">
            <a:extLst>
              <a:ext uri="{FF2B5EF4-FFF2-40B4-BE49-F238E27FC236}">
                <a16:creationId xmlns:a16="http://schemas.microsoft.com/office/drawing/2014/main" id="{3F3F8D8E-ED40-4DAA-9C97-70CC4563D06C}"/>
              </a:ext>
            </a:extLst>
          </p:cNvPr>
          <p:cNvSpPr>
            <a:spLocks noGrp="1"/>
          </p:cNvSpPr>
          <p:nvPr>
            <p:ph idx="1"/>
          </p:nvPr>
        </p:nvSpPr>
        <p:spPr>
          <a:xfrm>
            <a:off x="5784573" y="2506662"/>
            <a:ext cx="5867400" cy="4351338"/>
          </a:xfrm>
        </p:spPr>
        <p:txBody>
          <a:bodyPr>
            <a:normAutofit/>
          </a:bodyPr>
          <a:lstStyle/>
          <a:p>
            <a:r>
              <a:rPr lang="en-US" sz="2000" b="0" i="0" dirty="0">
                <a:effectLst/>
              </a:rPr>
              <a:t>Individuals with analytical social style are cautious, rational, thoughtful, and serious. </a:t>
            </a:r>
          </a:p>
          <a:p>
            <a:r>
              <a:rPr lang="en-US" sz="2000" b="0" i="0" dirty="0">
                <a:effectLst/>
              </a:rPr>
              <a:t>They focus on facts, statistics, and detailed information. Such customers tend to ask many questions but remain reserved in their interactions. </a:t>
            </a:r>
          </a:p>
          <a:p>
            <a:r>
              <a:rPr lang="en-US" sz="2000" b="0" i="0" dirty="0">
                <a:effectLst/>
              </a:rPr>
              <a:t>They like to follow standard operational procedures and conventional methods of doing things. </a:t>
            </a:r>
          </a:p>
          <a:p>
            <a:r>
              <a:rPr lang="en-US" sz="2000" b="0" i="0" dirty="0">
                <a:effectLst/>
              </a:rPr>
              <a:t>When making decisions, </a:t>
            </a:r>
            <a:r>
              <a:rPr lang="en-US" sz="2000" i="0" strike="noStrike" dirty="0">
                <a:effectLst/>
                <a:hlinkClick r:id="rId2">
                  <a:extLst>
                    <a:ext uri="{A12FA001-AC4F-418D-AE19-62706E023703}">
                      <ahyp:hlinkClr xmlns:ahyp="http://schemas.microsoft.com/office/drawing/2018/hyperlinkcolor" xmlns="" val="tx"/>
                    </a:ext>
                  </a:extLst>
                </a:hlinkClick>
              </a:rPr>
              <a:t>analytical customers prefer to make informed decisions based on their own judgment and hard facts</a:t>
            </a:r>
            <a:r>
              <a:rPr lang="en-US" sz="2000" i="0" dirty="0">
                <a:effectLst/>
              </a:rPr>
              <a:t>.</a:t>
            </a:r>
            <a:endParaRPr lang="en-IN" sz="2000" dirty="0"/>
          </a:p>
        </p:txBody>
      </p:sp>
      <p:pic>
        <p:nvPicPr>
          <p:cNvPr id="4" name="Picture 3">
            <a:extLst>
              <a:ext uri="{FF2B5EF4-FFF2-40B4-BE49-F238E27FC236}">
                <a16:creationId xmlns:a16="http://schemas.microsoft.com/office/drawing/2014/main" id="{51758935-2C18-469E-9CC1-22760F09B8BB}"/>
              </a:ext>
            </a:extLst>
          </p:cNvPr>
          <p:cNvPicPr>
            <a:picLocks noChangeAspect="1"/>
          </p:cNvPicPr>
          <p:nvPr/>
        </p:nvPicPr>
        <p:blipFill rotWithShape="1">
          <a:blip r:embed="rId3"/>
          <a:srcRect l="12710" t="12833" r="47365" b="46745"/>
          <a:stretch/>
        </p:blipFill>
        <p:spPr>
          <a:xfrm>
            <a:off x="540027" y="1407055"/>
            <a:ext cx="4840355" cy="4900483"/>
          </a:xfrm>
          <a:prstGeom prst="rect">
            <a:avLst/>
          </a:prstGeom>
        </p:spPr>
      </p:pic>
    </p:spTree>
    <p:extLst>
      <p:ext uri="{BB962C8B-B14F-4D97-AF65-F5344CB8AC3E}">
        <p14:creationId xmlns:p14="http://schemas.microsoft.com/office/powerpoint/2010/main" val="505093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14E0E-715B-4D2C-B117-E3F0A66F256D}"/>
              </a:ext>
            </a:extLst>
          </p:cNvPr>
          <p:cNvSpPr>
            <a:spLocks noGrp="1"/>
          </p:cNvSpPr>
          <p:nvPr>
            <p:ph type="title"/>
          </p:nvPr>
        </p:nvSpPr>
        <p:spPr/>
        <p:txBody>
          <a:bodyPr>
            <a:normAutofit/>
          </a:bodyPr>
          <a:lstStyle/>
          <a:p>
            <a:r>
              <a:rPr lang="en-US" sz="2800" b="1" dirty="0">
                <a:effectLst/>
                <a:latin typeface="+mn-lt"/>
              </a:rPr>
              <a:t>How to tackle analytical customers?</a:t>
            </a:r>
            <a:endParaRPr lang="en-IN" sz="2800" b="1" dirty="0">
              <a:latin typeface="+mn-lt"/>
            </a:endParaRPr>
          </a:p>
        </p:txBody>
      </p:sp>
      <p:sp>
        <p:nvSpPr>
          <p:cNvPr id="3" name="Content Placeholder 2">
            <a:extLst>
              <a:ext uri="{FF2B5EF4-FFF2-40B4-BE49-F238E27FC236}">
                <a16:creationId xmlns:a16="http://schemas.microsoft.com/office/drawing/2014/main" id="{7064FDC5-F4D0-4056-A991-0AAF095BDE37}"/>
              </a:ext>
            </a:extLst>
          </p:cNvPr>
          <p:cNvSpPr>
            <a:spLocks noGrp="1"/>
          </p:cNvSpPr>
          <p:nvPr>
            <p:ph idx="1"/>
          </p:nvPr>
        </p:nvSpPr>
        <p:spPr/>
        <p:txBody>
          <a:bodyPr>
            <a:normAutofit/>
          </a:bodyPr>
          <a:lstStyle/>
          <a:p>
            <a:r>
              <a:rPr lang="en-US" sz="2400" b="0" i="0" dirty="0">
                <a:effectLst/>
              </a:rPr>
              <a:t>In order to deal with analytical customers, you need to be ready to provide clear and detailed answers. </a:t>
            </a:r>
          </a:p>
          <a:p>
            <a:r>
              <a:rPr lang="en-US" sz="2400" b="0" i="0" dirty="0">
                <a:effectLst/>
              </a:rPr>
              <a:t>They prefer data, information, or instruction to be presented in an organized manner. </a:t>
            </a:r>
          </a:p>
          <a:p>
            <a:r>
              <a:rPr lang="en-US" sz="2400" b="0" i="0" dirty="0">
                <a:effectLst/>
              </a:rPr>
              <a:t>A good way to impress such customers is to use specific examples to explain your point. </a:t>
            </a:r>
          </a:p>
          <a:p>
            <a:r>
              <a:rPr lang="en-US" sz="2400" b="0" i="0" dirty="0">
                <a:effectLst/>
              </a:rPr>
              <a:t>Allow facts to speak for themselves, even as you explain the pros and cons of anything in a systematic manner. </a:t>
            </a:r>
          </a:p>
          <a:p>
            <a:r>
              <a:rPr lang="en-US" sz="2400" b="0" i="0" dirty="0">
                <a:effectLst/>
              </a:rPr>
              <a:t>Do not forget to offer background data that might help them in making their decision.</a:t>
            </a:r>
            <a:endParaRPr lang="en-IN" sz="2400" dirty="0"/>
          </a:p>
        </p:txBody>
      </p:sp>
    </p:spTree>
    <p:extLst>
      <p:ext uri="{BB962C8B-B14F-4D97-AF65-F5344CB8AC3E}">
        <p14:creationId xmlns:p14="http://schemas.microsoft.com/office/powerpoint/2010/main" val="938593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6BF2A-BFCD-416B-9901-4932DEB5CCF3}"/>
              </a:ext>
            </a:extLst>
          </p:cNvPr>
          <p:cNvSpPr>
            <a:spLocks noGrp="1"/>
          </p:cNvSpPr>
          <p:nvPr>
            <p:ph type="title"/>
          </p:nvPr>
        </p:nvSpPr>
        <p:spPr/>
        <p:txBody>
          <a:bodyPr>
            <a:normAutofit/>
          </a:bodyPr>
          <a:lstStyle/>
          <a:p>
            <a:r>
              <a:rPr lang="en-IN" sz="2800" b="1" i="0" dirty="0">
                <a:solidFill>
                  <a:srgbClr val="333333"/>
                </a:solidFill>
                <a:effectLst/>
                <a:latin typeface="+mn-lt"/>
              </a:rPr>
              <a:t>Driver Social Style</a:t>
            </a:r>
            <a:r>
              <a:rPr lang="en-IN" sz="2800" b="0" i="0" dirty="0">
                <a:solidFill>
                  <a:srgbClr val="333333"/>
                </a:solidFill>
                <a:effectLst/>
                <a:latin typeface="+mn-lt"/>
              </a:rPr>
              <a:t/>
            </a:r>
            <a:br>
              <a:rPr lang="en-IN" sz="2800" b="0" i="0" dirty="0">
                <a:solidFill>
                  <a:srgbClr val="333333"/>
                </a:solidFill>
                <a:effectLst/>
                <a:latin typeface="+mn-lt"/>
              </a:rPr>
            </a:br>
            <a:endParaRPr lang="en-IN" sz="2800" dirty="0">
              <a:latin typeface="+mn-lt"/>
            </a:endParaRPr>
          </a:p>
        </p:txBody>
      </p:sp>
      <p:sp>
        <p:nvSpPr>
          <p:cNvPr id="3" name="Content Placeholder 2">
            <a:extLst>
              <a:ext uri="{FF2B5EF4-FFF2-40B4-BE49-F238E27FC236}">
                <a16:creationId xmlns:a16="http://schemas.microsoft.com/office/drawing/2014/main" id="{8CA9FB00-141C-4117-A25B-0F22CFA20E55}"/>
              </a:ext>
            </a:extLst>
          </p:cNvPr>
          <p:cNvSpPr>
            <a:spLocks noGrp="1"/>
          </p:cNvSpPr>
          <p:nvPr>
            <p:ph idx="1"/>
          </p:nvPr>
        </p:nvSpPr>
        <p:spPr>
          <a:xfrm>
            <a:off x="6096000" y="1825625"/>
            <a:ext cx="5257800" cy="4351338"/>
          </a:xfrm>
        </p:spPr>
        <p:txBody>
          <a:bodyPr>
            <a:normAutofit/>
          </a:bodyPr>
          <a:lstStyle/>
          <a:p>
            <a:r>
              <a:rPr lang="en-US" sz="2000" b="0" i="0" dirty="0">
                <a:effectLst/>
              </a:rPr>
              <a:t>People having the driver social style are smart, determined, focused, direct, and action-oriented. </a:t>
            </a:r>
          </a:p>
          <a:p>
            <a:r>
              <a:rPr lang="en-US" sz="2000" b="0" i="0" dirty="0">
                <a:effectLst/>
              </a:rPr>
              <a:t>They prefer things to happen at a fast pace and lose patience with too much detail or a longwinded answer. </a:t>
            </a:r>
          </a:p>
          <a:p>
            <a:r>
              <a:rPr lang="en-US" sz="2000" b="0" i="0" dirty="0">
                <a:effectLst/>
              </a:rPr>
              <a:t>Drivers are independent and assertive and do not take much time to make decisions. </a:t>
            </a:r>
          </a:p>
          <a:p>
            <a:r>
              <a:rPr lang="en-US" sz="2000" b="0" i="0" dirty="0">
                <a:effectLst/>
              </a:rPr>
              <a:t>For them, getting a brief overview of any product or matter is enough to make up their mind. </a:t>
            </a:r>
          </a:p>
          <a:p>
            <a:r>
              <a:rPr lang="en-US" sz="2000" b="0" i="0" dirty="0">
                <a:effectLst/>
              </a:rPr>
              <a:t>They love to be in control and do things their own way.</a:t>
            </a:r>
            <a:endParaRPr lang="en-IN" sz="2000" dirty="0"/>
          </a:p>
        </p:txBody>
      </p:sp>
      <p:pic>
        <p:nvPicPr>
          <p:cNvPr id="4" name="Picture 3">
            <a:extLst>
              <a:ext uri="{FF2B5EF4-FFF2-40B4-BE49-F238E27FC236}">
                <a16:creationId xmlns:a16="http://schemas.microsoft.com/office/drawing/2014/main" id="{BCDF7EA8-6B77-45FB-995A-4B90876128E5}"/>
              </a:ext>
            </a:extLst>
          </p:cNvPr>
          <p:cNvPicPr>
            <a:picLocks noChangeAspect="1"/>
          </p:cNvPicPr>
          <p:nvPr/>
        </p:nvPicPr>
        <p:blipFill rotWithShape="1">
          <a:blip r:embed="rId2"/>
          <a:srcRect l="46435" t="12833" r="12895" b="47985"/>
          <a:stretch/>
        </p:blipFill>
        <p:spPr>
          <a:xfrm>
            <a:off x="838200" y="1464593"/>
            <a:ext cx="4992757" cy="4810097"/>
          </a:xfrm>
          <a:prstGeom prst="rect">
            <a:avLst/>
          </a:prstGeom>
        </p:spPr>
      </p:pic>
    </p:spTree>
    <p:extLst>
      <p:ext uri="{BB962C8B-B14F-4D97-AF65-F5344CB8AC3E}">
        <p14:creationId xmlns:p14="http://schemas.microsoft.com/office/powerpoint/2010/main" val="832811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AB595-EA69-4E95-BD3C-D441EDBF2014}"/>
              </a:ext>
            </a:extLst>
          </p:cNvPr>
          <p:cNvSpPr>
            <a:spLocks noGrp="1"/>
          </p:cNvSpPr>
          <p:nvPr>
            <p:ph type="title"/>
          </p:nvPr>
        </p:nvSpPr>
        <p:spPr/>
        <p:txBody>
          <a:bodyPr>
            <a:normAutofit/>
          </a:bodyPr>
          <a:lstStyle/>
          <a:p>
            <a:r>
              <a:rPr lang="en-US" sz="2800" b="1" dirty="0">
                <a:solidFill>
                  <a:srgbClr val="333333"/>
                </a:solidFill>
                <a:effectLst/>
                <a:latin typeface="+mn-lt"/>
              </a:rPr>
              <a:t>How to tackle driver customers?</a:t>
            </a:r>
            <a:endParaRPr lang="en-IN" sz="2800" b="1" dirty="0">
              <a:latin typeface="+mn-lt"/>
            </a:endParaRPr>
          </a:p>
        </p:txBody>
      </p:sp>
      <p:sp>
        <p:nvSpPr>
          <p:cNvPr id="3" name="Content Placeholder 2">
            <a:extLst>
              <a:ext uri="{FF2B5EF4-FFF2-40B4-BE49-F238E27FC236}">
                <a16:creationId xmlns:a16="http://schemas.microsoft.com/office/drawing/2014/main" id="{A8D6D360-4B31-4D10-B615-28C3187D2A66}"/>
              </a:ext>
            </a:extLst>
          </p:cNvPr>
          <p:cNvSpPr>
            <a:spLocks noGrp="1"/>
          </p:cNvSpPr>
          <p:nvPr>
            <p:ph idx="1"/>
          </p:nvPr>
        </p:nvSpPr>
        <p:spPr/>
        <p:txBody>
          <a:bodyPr>
            <a:normAutofit/>
          </a:bodyPr>
          <a:lstStyle/>
          <a:p>
            <a:r>
              <a:rPr lang="en-US" sz="2400" b="0" i="0" dirty="0">
                <a:effectLst/>
              </a:rPr>
              <a:t>While dealing with drivers, always be professional and efficient. </a:t>
            </a:r>
          </a:p>
          <a:p>
            <a:r>
              <a:rPr lang="en-US" sz="2400" b="0" i="0" dirty="0">
                <a:effectLst/>
              </a:rPr>
              <a:t>Since they value time and are task-oriented, try to identify their objective and provide to the point solutions. </a:t>
            </a:r>
          </a:p>
          <a:p>
            <a:r>
              <a:rPr lang="en-US" sz="2400" b="0" i="0" dirty="0">
                <a:effectLst/>
              </a:rPr>
              <a:t>Steer clear of making small talk with them or providing irrelevant details. Instead, try to convince them with facts and logic. </a:t>
            </a:r>
          </a:p>
          <a:p>
            <a:r>
              <a:rPr lang="en-US" sz="2400" b="0" i="0" dirty="0">
                <a:effectLst/>
              </a:rPr>
              <a:t>Be concise and relevant in order to appease such customers.</a:t>
            </a:r>
            <a:endParaRPr lang="en-IN" sz="2400" dirty="0"/>
          </a:p>
        </p:txBody>
      </p:sp>
    </p:spTree>
    <p:extLst>
      <p:ext uri="{BB962C8B-B14F-4D97-AF65-F5344CB8AC3E}">
        <p14:creationId xmlns:p14="http://schemas.microsoft.com/office/powerpoint/2010/main" val="453605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16018-53AA-4A1B-8452-C94C39BAF550}"/>
              </a:ext>
            </a:extLst>
          </p:cNvPr>
          <p:cNvSpPr>
            <a:spLocks noGrp="1"/>
          </p:cNvSpPr>
          <p:nvPr>
            <p:ph type="title"/>
          </p:nvPr>
        </p:nvSpPr>
        <p:spPr/>
        <p:txBody>
          <a:bodyPr>
            <a:normAutofit/>
          </a:bodyPr>
          <a:lstStyle/>
          <a:p>
            <a:r>
              <a:rPr lang="en-IN" sz="2800" b="1" dirty="0">
                <a:solidFill>
                  <a:srgbClr val="333333"/>
                </a:solidFill>
                <a:effectLst/>
                <a:latin typeface="+mn-lt"/>
                <a:ea typeface="Times New Roman" panose="02020603050405020304" pitchFamily="18" charset="0"/>
                <a:cs typeface="Times New Roman" panose="02020603050405020304" pitchFamily="18" charset="0"/>
              </a:rPr>
              <a:t>The Story Arc</a:t>
            </a:r>
            <a:r>
              <a:rPr lang="en-IN" sz="2800" dirty="0">
                <a:effectLst/>
                <a:latin typeface="+mn-lt"/>
                <a:ea typeface="Calibri" panose="020F0502020204030204" pitchFamily="34" charset="0"/>
                <a:cs typeface="Times New Roman" panose="02020603050405020304" pitchFamily="18" charset="0"/>
              </a:rPr>
              <a:t/>
            </a:r>
            <a:br>
              <a:rPr lang="en-IN" sz="2800" dirty="0">
                <a:effectLst/>
                <a:latin typeface="+mn-lt"/>
                <a:ea typeface="Calibri" panose="020F0502020204030204" pitchFamily="34" charset="0"/>
                <a:cs typeface="Times New Roman" panose="02020603050405020304" pitchFamily="18" charset="0"/>
              </a:rPr>
            </a:br>
            <a:endParaRPr lang="en-IN" sz="6000" dirty="0">
              <a:latin typeface="+mn-lt"/>
            </a:endParaRPr>
          </a:p>
        </p:txBody>
      </p:sp>
      <p:pic>
        <p:nvPicPr>
          <p:cNvPr id="4" name="Picture 3" descr=" Cartoon of a story arc thru a wave/ setting, struggle, turning point, resolution">
            <a:extLst>
              <a:ext uri="{FF2B5EF4-FFF2-40B4-BE49-F238E27FC236}">
                <a16:creationId xmlns:a16="http://schemas.microsoft.com/office/drawing/2014/main" id="{66EA80E5-CA1F-4B06-A571-8803C0F5EB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8931" y="3429000"/>
            <a:ext cx="5731510" cy="2086610"/>
          </a:xfrm>
          <a:prstGeom prst="rect">
            <a:avLst/>
          </a:prstGeom>
          <a:noFill/>
          <a:ln>
            <a:noFill/>
          </a:ln>
        </p:spPr>
      </p:pic>
      <p:sp>
        <p:nvSpPr>
          <p:cNvPr id="6" name="TextBox 5">
            <a:extLst>
              <a:ext uri="{FF2B5EF4-FFF2-40B4-BE49-F238E27FC236}">
                <a16:creationId xmlns:a16="http://schemas.microsoft.com/office/drawing/2014/main" id="{4D77506B-24FD-4152-B8FA-841C59E536E8}"/>
              </a:ext>
            </a:extLst>
          </p:cNvPr>
          <p:cNvSpPr txBox="1"/>
          <p:nvPr/>
        </p:nvSpPr>
        <p:spPr>
          <a:xfrm>
            <a:off x="6931790" y="3282395"/>
            <a:ext cx="4904509" cy="1958165"/>
          </a:xfrm>
          <a:prstGeom prst="rect">
            <a:avLst/>
          </a:prstGeom>
          <a:noFill/>
        </p:spPr>
        <p:txBody>
          <a:bodyPr wrap="square">
            <a:spAutoFit/>
          </a:bodyPr>
          <a:lstStyle/>
          <a:p>
            <a:pPr>
              <a:lnSpc>
                <a:spcPct val="107000"/>
              </a:lnSpc>
              <a:spcAft>
                <a:spcPts val="800"/>
              </a:spcAft>
            </a:pPr>
            <a:r>
              <a:rPr lang="en-IN" sz="1800" dirty="0">
                <a:solidFill>
                  <a:srgbClr val="1E1E1E"/>
                </a:solidFill>
                <a:effectLst/>
                <a:latin typeface="Arial" panose="020B0604020202020204" pitchFamily="34" charset="0"/>
                <a:ea typeface="Times New Roman" panose="02020603050405020304" pitchFamily="18" charset="0"/>
                <a:cs typeface="Times New Roman" panose="02020603050405020304" pitchFamily="18" charset="0"/>
              </a:rPr>
              <a:t>You can use something called a story arc to structure your stories. A “story arc” is the chronological way the events unfold in a story. The arc gives the listener the opportunity to travel through the story like it’s an adventure!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800" dirty="0">
                <a:solidFill>
                  <a:srgbClr val="1E1E1E"/>
                </a:solidFill>
                <a:effectLst/>
                <a:latin typeface="Arial" panose="020B0604020202020204" pitchFamily="34" charset="0"/>
                <a:ea typeface="Times New Roman" panose="02020603050405020304" pitchFamily="18" charset="0"/>
                <a:cs typeface="Times New Roman" panose="02020603050405020304" pitchFamily="18" charset="0"/>
              </a:rPr>
              <a:t>The basic story arc has four parts: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62745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C8390FD-8D41-4346-BF82-630826807500}"/>
              </a:ext>
            </a:extLst>
          </p:cNvPr>
          <p:cNvGraphicFramePr>
            <a:graphicFrameLocks noGrp="1"/>
          </p:cNvGraphicFramePr>
          <p:nvPr>
            <p:extLst>
              <p:ext uri="{D42A27DB-BD31-4B8C-83A1-F6EECF244321}">
                <p14:modId xmlns:p14="http://schemas.microsoft.com/office/powerpoint/2010/main" val="1995821337"/>
              </p:ext>
            </p:extLst>
          </p:nvPr>
        </p:nvGraphicFramePr>
        <p:xfrm>
          <a:off x="218209" y="207819"/>
          <a:ext cx="11755582" cy="6837006"/>
        </p:xfrm>
        <a:graphic>
          <a:graphicData uri="http://schemas.openxmlformats.org/drawingml/2006/table">
            <a:tbl>
              <a:tblPr firstRow="1" firstCol="1" bandRow="1">
                <a:tableStyleId>{5C22544A-7EE6-4342-B048-85BDC9FD1C3A}</a:tableStyleId>
              </a:tblPr>
              <a:tblGrid>
                <a:gridCol w="1974996">
                  <a:extLst>
                    <a:ext uri="{9D8B030D-6E8A-4147-A177-3AD203B41FA5}">
                      <a16:colId xmlns:a16="http://schemas.microsoft.com/office/drawing/2014/main" val="1510930368"/>
                    </a:ext>
                  </a:extLst>
                </a:gridCol>
                <a:gridCol w="4890293">
                  <a:extLst>
                    <a:ext uri="{9D8B030D-6E8A-4147-A177-3AD203B41FA5}">
                      <a16:colId xmlns:a16="http://schemas.microsoft.com/office/drawing/2014/main" val="2582591676"/>
                    </a:ext>
                  </a:extLst>
                </a:gridCol>
                <a:gridCol w="4890293">
                  <a:extLst>
                    <a:ext uri="{9D8B030D-6E8A-4147-A177-3AD203B41FA5}">
                      <a16:colId xmlns:a16="http://schemas.microsoft.com/office/drawing/2014/main" val="3468225229"/>
                    </a:ext>
                  </a:extLst>
                </a:gridCol>
              </a:tblGrid>
              <a:tr h="178079">
                <a:tc>
                  <a:txBody>
                    <a:bodyPr/>
                    <a:lstStyle/>
                    <a:p>
                      <a:pPr algn="l">
                        <a:lnSpc>
                          <a:spcPct val="107000"/>
                        </a:lnSpc>
                        <a:spcAft>
                          <a:spcPts val="800"/>
                        </a:spcAft>
                      </a:pPr>
                      <a:r>
                        <a:rPr lang="en-IN" sz="2000" dirty="0">
                          <a:effectLst/>
                        </a:rPr>
                        <a:t>What it is</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tc>
                  <a:txBody>
                    <a:bodyPr/>
                    <a:lstStyle/>
                    <a:p>
                      <a:pPr algn="l">
                        <a:lnSpc>
                          <a:spcPct val="107000"/>
                        </a:lnSpc>
                        <a:spcAft>
                          <a:spcPts val="800"/>
                        </a:spcAft>
                      </a:pPr>
                      <a:r>
                        <a:rPr lang="en-IN" sz="2000">
                          <a:effectLst/>
                        </a:rPr>
                        <a:t>What it does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tc>
                  <a:txBody>
                    <a:bodyPr/>
                    <a:lstStyle/>
                    <a:p>
                      <a:pPr algn="l">
                        <a:lnSpc>
                          <a:spcPct val="107000"/>
                        </a:lnSpc>
                        <a:spcAft>
                          <a:spcPts val="800"/>
                        </a:spcAft>
                      </a:pPr>
                      <a:r>
                        <a:rPr lang="en-IN" sz="2000" dirty="0">
                          <a:effectLst/>
                        </a:rPr>
                        <a:t>For example,</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extLst>
                  <a:ext uri="{0D108BD9-81ED-4DB2-BD59-A6C34878D82A}">
                    <a16:rowId xmlns:a16="http://schemas.microsoft.com/office/drawing/2014/main" val="2214761217"/>
                  </a:ext>
                </a:extLst>
              </a:tr>
              <a:tr h="1133954">
                <a:tc>
                  <a:txBody>
                    <a:bodyPr/>
                    <a:lstStyle/>
                    <a:p>
                      <a:pPr algn="l">
                        <a:lnSpc>
                          <a:spcPct val="107000"/>
                        </a:lnSpc>
                        <a:spcAft>
                          <a:spcPts val="800"/>
                        </a:spcAft>
                      </a:pPr>
                      <a:r>
                        <a:rPr lang="en-IN" sz="2000" dirty="0">
                          <a:effectLst/>
                        </a:rPr>
                        <a:t>Setting</a:t>
                      </a:r>
                      <a:br>
                        <a:rPr lang="en-IN" sz="2000" dirty="0">
                          <a:effectLst/>
                        </a:rPr>
                      </a:br>
                      <a:r>
                        <a:rPr lang="en-IN" sz="2000" dirty="0">
                          <a:effectLst/>
                        </a:rPr>
                        <a:t/>
                      </a:r>
                      <a:br>
                        <a:rPr lang="en-IN" sz="2000" dirty="0">
                          <a:effectLst/>
                        </a:rPr>
                      </a:br>
                      <a:r>
                        <a:rPr lang="en-IN" sz="2000" dirty="0">
                          <a:effectLst/>
                        </a:rPr>
                        <a:t>The setting is where and/or when the story occurs</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solidFill>
                      <a:srgbClr val="002060"/>
                    </a:solidFill>
                  </a:tcPr>
                </a:tc>
                <a:tc>
                  <a:txBody>
                    <a:bodyPr/>
                    <a:lstStyle/>
                    <a:p>
                      <a:pPr algn="l">
                        <a:lnSpc>
                          <a:spcPct val="107000"/>
                        </a:lnSpc>
                        <a:spcAft>
                          <a:spcPts val="800"/>
                        </a:spcAft>
                      </a:pPr>
                      <a:r>
                        <a:rPr lang="en-IN" sz="2000" dirty="0">
                          <a:effectLst/>
                        </a:rPr>
                        <a:t>Helps the customer imagine the scene as if they were there in the moment.</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tc>
                  <a:txBody>
                    <a:bodyPr/>
                    <a:lstStyle/>
                    <a:p>
                      <a:pPr algn="l">
                        <a:lnSpc>
                          <a:spcPct val="107000"/>
                        </a:lnSpc>
                        <a:spcAft>
                          <a:spcPts val="800"/>
                        </a:spcAft>
                      </a:pPr>
                      <a:r>
                        <a:rPr lang="en-IN" sz="2000" dirty="0">
                          <a:effectLst/>
                        </a:rPr>
                        <a:t>The meeting room was stuffy and warm. It smelled like a mix between paint fumes, freshly pressed dry-cleaning, and leftover catered lunch. There were no windows or artwork—just a larger-than-life screen for presentations, a stage, and a room full of people.</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extLst>
                  <a:ext uri="{0D108BD9-81ED-4DB2-BD59-A6C34878D82A}">
                    <a16:rowId xmlns:a16="http://schemas.microsoft.com/office/drawing/2014/main" val="3797971108"/>
                  </a:ext>
                </a:extLst>
              </a:tr>
              <a:tr h="2099426">
                <a:tc>
                  <a:txBody>
                    <a:bodyPr/>
                    <a:lstStyle/>
                    <a:p>
                      <a:pPr algn="l">
                        <a:lnSpc>
                          <a:spcPct val="107000"/>
                        </a:lnSpc>
                        <a:spcAft>
                          <a:spcPts val="800"/>
                        </a:spcAft>
                      </a:pPr>
                      <a:r>
                        <a:rPr lang="en-IN" sz="2000" dirty="0">
                          <a:effectLst/>
                        </a:rPr>
                        <a:t>Struggle</a:t>
                      </a:r>
                      <a:br>
                        <a:rPr lang="en-IN" sz="2000" dirty="0">
                          <a:effectLst/>
                        </a:rPr>
                      </a:br>
                      <a:r>
                        <a:rPr lang="en-IN" sz="2000" dirty="0">
                          <a:effectLst/>
                        </a:rPr>
                        <a:t/>
                      </a:r>
                      <a:br>
                        <a:rPr lang="en-IN" sz="2000" dirty="0">
                          <a:effectLst/>
                        </a:rPr>
                      </a:br>
                      <a:r>
                        <a:rPr lang="en-IN" sz="2000" dirty="0">
                          <a:effectLst/>
                        </a:rPr>
                        <a:t>The struggle is the character’s pain point, challenge, or conflict</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solidFill>
                      <a:srgbClr val="002060"/>
                    </a:solidFill>
                  </a:tcPr>
                </a:tc>
                <a:tc>
                  <a:txBody>
                    <a:bodyPr/>
                    <a:lstStyle/>
                    <a:p>
                      <a:pPr algn="l">
                        <a:lnSpc>
                          <a:spcPct val="107000"/>
                        </a:lnSpc>
                        <a:spcAft>
                          <a:spcPts val="800"/>
                        </a:spcAft>
                      </a:pPr>
                      <a:r>
                        <a:rPr lang="en-IN" sz="2000" dirty="0">
                          <a:effectLst/>
                        </a:rPr>
                        <a:t>Builds tension, adds just enough anxiety to keep the story interesting, and helps your customer empathize with the story’s main character.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tc>
                  <a:txBody>
                    <a:bodyPr/>
                    <a:lstStyle/>
                    <a:p>
                      <a:pPr algn="l">
                        <a:lnSpc>
                          <a:spcPct val="107000"/>
                        </a:lnSpc>
                        <a:spcAft>
                          <a:spcPts val="800"/>
                        </a:spcAft>
                      </a:pPr>
                      <a:r>
                        <a:rPr lang="en-IN" sz="2000" dirty="0">
                          <a:effectLst/>
                        </a:rPr>
                        <a:t>I could not get in touch with my manager. She was supposed to present. I knew the presentation but had never spoken in front of a crowd before. I waited. I waited some more. I called. I was worried… what would happen if she didn’t arrive?</a:t>
                      </a:r>
                      <a:br>
                        <a:rPr lang="en-IN" sz="2000" dirty="0">
                          <a:effectLst/>
                        </a:rPr>
                      </a:br>
                      <a:r>
                        <a:rPr lang="en-IN" sz="2000" dirty="0">
                          <a:effectLst/>
                        </a:rPr>
                        <a:t/>
                      </a:r>
                      <a:br>
                        <a:rPr lang="en-IN" sz="2000" dirty="0">
                          <a:effectLst/>
                        </a:rPr>
                      </a:br>
                      <a:r>
                        <a:rPr lang="en-IN" sz="2000" dirty="0">
                          <a:effectLst/>
                        </a:rPr>
                        <a:t>More time passed. I called and called. No answer. The presentation was due to start in 2 minutes. My heart raced. The event’s organizer approached and said:</a:t>
                      </a:r>
                      <a:br>
                        <a:rPr lang="en-IN" sz="2000" dirty="0">
                          <a:effectLst/>
                        </a:rPr>
                      </a:br>
                      <a:r>
                        <a:rPr lang="en-IN" sz="2000" dirty="0">
                          <a:effectLst/>
                        </a:rPr>
                        <a:t/>
                      </a:r>
                      <a:br>
                        <a:rPr lang="en-IN" sz="2000" dirty="0">
                          <a:effectLst/>
                        </a:rPr>
                      </a:br>
                      <a:r>
                        <a:rPr lang="en-IN" sz="2000" dirty="0">
                          <a:effectLst/>
                        </a:rPr>
                        <a:t>“What would you like to do?”</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extLst>
                  <a:ext uri="{0D108BD9-81ED-4DB2-BD59-A6C34878D82A}">
                    <a16:rowId xmlns:a16="http://schemas.microsoft.com/office/drawing/2014/main" val="4207148671"/>
                  </a:ext>
                </a:extLst>
              </a:tr>
            </a:tbl>
          </a:graphicData>
        </a:graphic>
      </p:graphicFrame>
    </p:spTree>
    <p:extLst>
      <p:ext uri="{BB962C8B-B14F-4D97-AF65-F5344CB8AC3E}">
        <p14:creationId xmlns:p14="http://schemas.microsoft.com/office/powerpoint/2010/main" val="18062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C8390FD-8D41-4346-BF82-630826807500}"/>
              </a:ext>
            </a:extLst>
          </p:cNvPr>
          <p:cNvGraphicFramePr>
            <a:graphicFrameLocks noGrp="1"/>
          </p:cNvGraphicFramePr>
          <p:nvPr>
            <p:extLst>
              <p:ext uri="{D42A27DB-BD31-4B8C-83A1-F6EECF244321}">
                <p14:modId xmlns:p14="http://schemas.microsoft.com/office/powerpoint/2010/main" val="3156407830"/>
              </p:ext>
            </p:extLst>
          </p:nvPr>
        </p:nvGraphicFramePr>
        <p:xfrm>
          <a:off x="218209" y="207819"/>
          <a:ext cx="11755582" cy="6510870"/>
        </p:xfrm>
        <a:graphic>
          <a:graphicData uri="http://schemas.openxmlformats.org/drawingml/2006/table">
            <a:tbl>
              <a:tblPr firstRow="1" firstCol="1" bandRow="1">
                <a:tableStyleId>{5C22544A-7EE6-4342-B048-85BDC9FD1C3A}</a:tableStyleId>
              </a:tblPr>
              <a:tblGrid>
                <a:gridCol w="1974996">
                  <a:extLst>
                    <a:ext uri="{9D8B030D-6E8A-4147-A177-3AD203B41FA5}">
                      <a16:colId xmlns:a16="http://schemas.microsoft.com/office/drawing/2014/main" val="1510930368"/>
                    </a:ext>
                  </a:extLst>
                </a:gridCol>
                <a:gridCol w="4890293">
                  <a:extLst>
                    <a:ext uri="{9D8B030D-6E8A-4147-A177-3AD203B41FA5}">
                      <a16:colId xmlns:a16="http://schemas.microsoft.com/office/drawing/2014/main" val="2582591676"/>
                    </a:ext>
                  </a:extLst>
                </a:gridCol>
                <a:gridCol w="4890293">
                  <a:extLst>
                    <a:ext uri="{9D8B030D-6E8A-4147-A177-3AD203B41FA5}">
                      <a16:colId xmlns:a16="http://schemas.microsoft.com/office/drawing/2014/main" val="3468225229"/>
                    </a:ext>
                  </a:extLst>
                </a:gridCol>
              </a:tblGrid>
              <a:tr h="178079">
                <a:tc>
                  <a:txBody>
                    <a:bodyPr/>
                    <a:lstStyle/>
                    <a:p>
                      <a:pPr algn="l">
                        <a:lnSpc>
                          <a:spcPct val="107000"/>
                        </a:lnSpc>
                        <a:spcAft>
                          <a:spcPts val="800"/>
                        </a:spcAft>
                      </a:pPr>
                      <a:r>
                        <a:rPr lang="en-IN" sz="2000" dirty="0">
                          <a:effectLst/>
                        </a:rPr>
                        <a:t>What it is</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tc>
                  <a:txBody>
                    <a:bodyPr/>
                    <a:lstStyle/>
                    <a:p>
                      <a:pPr algn="l">
                        <a:lnSpc>
                          <a:spcPct val="107000"/>
                        </a:lnSpc>
                        <a:spcAft>
                          <a:spcPts val="800"/>
                        </a:spcAft>
                      </a:pPr>
                      <a:r>
                        <a:rPr lang="en-IN" sz="2000" dirty="0">
                          <a:effectLst/>
                        </a:rPr>
                        <a:t>What it does</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tc>
                  <a:txBody>
                    <a:bodyPr/>
                    <a:lstStyle/>
                    <a:p>
                      <a:pPr algn="l">
                        <a:lnSpc>
                          <a:spcPct val="107000"/>
                        </a:lnSpc>
                        <a:spcAft>
                          <a:spcPts val="800"/>
                        </a:spcAft>
                      </a:pPr>
                      <a:r>
                        <a:rPr lang="en-IN" sz="2000" dirty="0">
                          <a:effectLst/>
                        </a:rPr>
                        <a:t>For example,</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nchor="ctr">
                    <a:solidFill>
                      <a:srgbClr val="002060"/>
                    </a:solidFill>
                  </a:tcPr>
                </a:tc>
                <a:extLst>
                  <a:ext uri="{0D108BD9-81ED-4DB2-BD59-A6C34878D82A}">
                    <a16:rowId xmlns:a16="http://schemas.microsoft.com/office/drawing/2014/main" val="2214761217"/>
                  </a:ext>
                </a:extLst>
              </a:tr>
              <a:tr h="1455778">
                <a:tc>
                  <a:txBody>
                    <a:bodyPr/>
                    <a:lstStyle/>
                    <a:p>
                      <a:pPr algn="l">
                        <a:lnSpc>
                          <a:spcPct val="107000"/>
                        </a:lnSpc>
                        <a:spcAft>
                          <a:spcPts val="800"/>
                        </a:spcAft>
                      </a:pPr>
                      <a:r>
                        <a:rPr lang="en-IN" sz="2000" dirty="0">
                          <a:effectLst/>
                        </a:rPr>
                        <a:t>Turning point</a:t>
                      </a:r>
                      <a:br>
                        <a:rPr lang="en-IN" sz="2000" dirty="0">
                          <a:effectLst/>
                        </a:rPr>
                      </a:br>
                      <a:r>
                        <a:rPr lang="en-IN" sz="2000" dirty="0">
                          <a:effectLst/>
                        </a:rPr>
                        <a:t/>
                      </a:r>
                      <a:br>
                        <a:rPr lang="en-IN" sz="2000" dirty="0">
                          <a:effectLst/>
                        </a:rPr>
                      </a:br>
                      <a:r>
                        <a:rPr lang="en-IN" sz="2000" dirty="0">
                          <a:effectLst/>
                        </a:rPr>
                        <a:t>The turning point is the defining moment. It’s when the main character has no choice but to take action</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solidFill>
                      <a:srgbClr val="002060"/>
                    </a:solidFill>
                  </a:tcPr>
                </a:tc>
                <a:tc>
                  <a:txBody>
                    <a:bodyPr/>
                    <a:lstStyle/>
                    <a:p>
                      <a:pPr algn="l">
                        <a:lnSpc>
                          <a:spcPct val="107000"/>
                        </a:lnSpc>
                        <a:spcAft>
                          <a:spcPts val="800"/>
                        </a:spcAft>
                      </a:pPr>
                      <a:r>
                        <a:rPr lang="en-IN" sz="2000" dirty="0">
                          <a:effectLst/>
                        </a:rPr>
                        <a:t>Makes your customer feel so engaged that they want to shout, “Do this” or “Don’t do that!”</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tc>
                  <a:txBody>
                    <a:bodyPr/>
                    <a:lstStyle/>
                    <a:p>
                      <a:pPr algn="l">
                        <a:lnSpc>
                          <a:spcPct val="107000"/>
                        </a:lnSpc>
                        <a:spcAft>
                          <a:spcPts val="800"/>
                        </a:spcAft>
                      </a:pPr>
                      <a:r>
                        <a:rPr lang="en-IN" sz="2000" dirty="0">
                          <a:effectLst/>
                        </a:rPr>
                        <a:t>“I’ll give the presentation,” I replied.</a:t>
                      </a:r>
                      <a:br>
                        <a:rPr lang="en-IN" sz="2000" dirty="0">
                          <a:effectLst/>
                        </a:rPr>
                      </a:br>
                      <a:r>
                        <a:rPr lang="en-IN" sz="2000" dirty="0">
                          <a:effectLst/>
                        </a:rPr>
                        <a:t/>
                      </a:r>
                      <a:br>
                        <a:rPr lang="en-IN" sz="2000" dirty="0">
                          <a:effectLst/>
                        </a:rPr>
                      </a:br>
                      <a:r>
                        <a:rPr lang="en-IN" sz="2000" dirty="0">
                          <a:effectLst/>
                        </a:rPr>
                        <a:t>I gulped some water and walked on stage. I could feel my heart racing. The lights were so bright on stage that I couldn’t see the audience.</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extLst>
                  <a:ext uri="{0D108BD9-81ED-4DB2-BD59-A6C34878D82A}">
                    <a16:rowId xmlns:a16="http://schemas.microsoft.com/office/drawing/2014/main" val="2490659003"/>
                  </a:ext>
                </a:extLst>
              </a:tr>
              <a:tr h="1616689">
                <a:tc>
                  <a:txBody>
                    <a:bodyPr/>
                    <a:lstStyle/>
                    <a:p>
                      <a:pPr algn="l">
                        <a:lnSpc>
                          <a:spcPct val="107000"/>
                        </a:lnSpc>
                        <a:spcAft>
                          <a:spcPts val="800"/>
                        </a:spcAft>
                      </a:pPr>
                      <a:r>
                        <a:rPr lang="en-IN" sz="2000" dirty="0">
                          <a:effectLst/>
                        </a:rPr>
                        <a:t>Resolution</a:t>
                      </a:r>
                      <a:br>
                        <a:rPr lang="en-IN" sz="2000" dirty="0">
                          <a:effectLst/>
                        </a:rPr>
                      </a:br>
                      <a:r>
                        <a:rPr lang="en-IN" sz="2000" dirty="0">
                          <a:effectLst/>
                        </a:rPr>
                        <a:t/>
                      </a:r>
                      <a:br>
                        <a:rPr lang="en-IN" sz="2000" dirty="0">
                          <a:effectLst/>
                        </a:rPr>
                      </a:br>
                      <a:r>
                        <a:rPr lang="en-IN" sz="2000" dirty="0">
                          <a:effectLst/>
                        </a:rPr>
                        <a:t>The resolution is the ending and what happens after the turning point</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solidFill>
                      <a:srgbClr val="002060"/>
                    </a:solidFill>
                  </a:tcPr>
                </a:tc>
                <a:tc>
                  <a:txBody>
                    <a:bodyPr/>
                    <a:lstStyle/>
                    <a:p>
                      <a:pPr algn="l">
                        <a:lnSpc>
                          <a:spcPct val="107000"/>
                        </a:lnSpc>
                        <a:spcAft>
                          <a:spcPts val="800"/>
                        </a:spcAft>
                      </a:pPr>
                      <a:r>
                        <a:rPr lang="en-IN" sz="2000" dirty="0">
                          <a:effectLst/>
                        </a:rPr>
                        <a:t>Inspires your customer.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tc>
                  <a:txBody>
                    <a:bodyPr/>
                    <a:lstStyle/>
                    <a:p>
                      <a:pPr algn="l">
                        <a:lnSpc>
                          <a:spcPct val="107000"/>
                        </a:lnSpc>
                        <a:spcAft>
                          <a:spcPts val="800"/>
                        </a:spcAft>
                      </a:pPr>
                      <a:r>
                        <a:rPr lang="en-IN" sz="2000" dirty="0">
                          <a:effectLst/>
                        </a:rPr>
                        <a:t>I did the best I could. I tried my best to remember the speaking points, but it was agonizing - I read from the speaker notes for entire chunks of the presentation. My voice was shaky. But I stuck it out. I stayed with it.</a:t>
                      </a:r>
                      <a:br>
                        <a:rPr lang="en-IN" sz="2000" dirty="0">
                          <a:effectLst/>
                        </a:rPr>
                      </a:br>
                      <a:r>
                        <a:rPr lang="en-IN" sz="2000" dirty="0">
                          <a:effectLst/>
                        </a:rPr>
                        <a:t/>
                      </a:r>
                      <a:br>
                        <a:rPr lang="en-IN" sz="2000" dirty="0">
                          <a:effectLst/>
                        </a:rPr>
                      </a:br>
                      <a:r>
                        <a:rPr lang="en-IN" sz="2000" dirty="0">
                          <a:effectLst/>
                        </a:rPr>
                        <a:t>I learned more about presenting in those 30 minutes than I ever did from months of watching my manager present the same speech.</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64" marR="5264" marT="5264" marB="5264"/>
                </a:tc>
                <a:extLst>
                  <a:ext uri="{0D108BD9-81ED-4DB2-BD59-A6C34878D82A}">
                    <a16:rowId xmlns:a16="http://schemas.microsoft.com/office/drawing/2014/main" val="118010380"/>
                  </a:ext>
                </a:extLst>
              </a:tr>
            </a:tbl>
          </a:graphicData>
        </a:graphic>
      </p:graphicFrame>
    </p:spTree>
    <p:extLst>
      <p:ext uri="{BB962C8B-B14F-4D97-AF65-F5344CB8AC3E}">
        <p14:creationId xmlns:p14="http://schemas.microsoft.com/office/powerpoint/2010/main" val="2106388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46D38C-26DB-4365-AF03-A9A5FB5C5313}"/>
              </a:ext>
            </a:extLst>
          </p:cNvPr>
          <p:cNvSpPr>
            <a:spLocks noGrp="1"/>
          </p:cNvSpPr>
          <p:nvPr>
            <p:ph idx="1"/>
          </p:nvPr>
        </p:nvSpPr>
        <p:spPr>
          <a:xfrm>
            <a:off x="2332383" y="4146895"/>
            <a:ext cx="7103164" cy="2711105"/>
          </a:xfrm>
        </p:spPr>
        <p:txBody>
          <a:bodyPr>
            <a:normAutofit/>
          </a:bodyPr>
          <a:lstStyle/>
          <a:p>
            <a:pPr marL="0" indent="0" algn="ctr">
              <a:buNone/>
            </a:pPr>
            <a:endParaRPr lang="en-US" sz="2400" dirty="0"/>
          </a:p>
          <a:p>
            <a:pPr marL="0" indent="0" algn="ctr">
              <a:buNone/>
            </a:pPr>
            <a:endParaRPr lang="en-US" sz="2400" dirty="0"/>
          </a:p>
          <a:p>
            <a:pPr marL="0" indent="0" algn="ctr">
              <a:buNone/>
            </a:pPr>
            <a:endParaRPr lang="en-US" sz="2400" dirty="0"/>
          </a:p>
          <a:p>
            <a:pPr marL="0" indent="0" algn="ctr">
              <a:buNone/>
            </a:pPr>
            <a:r>
              <a:rPr lang="en-US" sz="2400" dirty="0"/>
              <a:t>What is the typical storyline that each of the customer types would like to listen to?</a:t>
            </a:r>
            <a:endParaRPr lang="en-IN" sz="2400" dirty="0"/>
          </a:p>
        </p:txBody>
      </p:sp>
      <p:pic>
        <p:nvPicPr>
          <p:cNvPr id="4" name="Picture 3">
            <a:extLst>
              <a:ext uri="{FF2B5EF4-FFF2-40B4-BE49-F238E27FC236}">
                <a16:creationId xmlns:a16="http://schemas.microsoft.com/office/drawing/2014/main" id="{1A1BD537-0230-423B-822E-CF3D10FA1F9B}"/>
              </a:ext>
            </a:extLst>
          </p:cNvPr>
          <p:cNvPicPr>
            <a:picLocks noChangeAspect="1"/>
          </p:cNvPicPr>
          <p:nvPr/>
        </p:nvPicPr>
        <p:blipFill>
          <a:blip r:embed="rId2"/>
          <a:stretch>
            <a:fillRect/>
          </a:stretch>
        </p:blipFill>
        <p:spPr>
          <a:xfrm>
            <a:off x="1145485" y="1550090"/>
            <a:ext cx="9715500" cy="3333750"/>
          </a:xfrm>
          <a:prstGeom prst="rect">
            <a:avLst/>
          </a:prstGeom>
        </p:spPr>
      </p:pic>
    </p:spTree>
    <p:extLst>
      <p:ext uri="{BB962C8B-B14F-4D97-AF65-F5344CB8AC3E}">
        <p14:creationId xmlns:p14="http://schemas.microsoft.com/office/powerpoint/2010/main" val="3539392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403DE5D-8F86-424C-AA1F-83B99A6F1A18}"/>
              </a:ext>
            </a:extLst>
          </p:cNvPr>
          <p:cNvPicPr>
            <a:picLocks noChangeAspect="1"/>
          </p:cNvPicPr>
          <p:nvPr/>
        </p:nvPicPr>
        <p:blipFill>
          <a:blip r:embed="rId3"/>
          <a:stretch>
            <a:fillRect/>
          </a:stretch>
        </p:blipFill>
        <p:spPr>
          <a:xfrm>
            <a:off x="1545738" y="0"/>
            <a:ext cx="4440202" cy="6421582"/>
          </a:xfrm>
          <a:prstGeom prst="rect">
            <a:avLst/>
          </a:prstGeom>
        </p:spPr>
      </p:pic>
      <p:pic>
        <p:nvPicPr>
          <p:cNvPr id="6" name="Picture 5">
            <a:extLst>
              <a:ext uri="{FF2B5EF4-FFF2-40B4-BE49-F238E27FC236}">
                <a16:creationId xmlns:a16="http://schemas.microsoft.com/office/drawing/2014/main" id="{91EDE001-F7FA-45C3-9A95-B104B8AC1600}"/>
              </a:ext>
            </a:extLst>
          </p:cNvPr>
          <p:cNvPicPr>
            <a:picLocks noChangeAspect="1"/>
          </p:cNvPicPr>
          <p:nvPr/>
        </p:nvPicPr>
        <p:blipFill>
          <a:blip r:embed="rId4"/>
          <a:stretch>
            <a:fillRect/>
          </a:stretch>
        </p:blipFill>
        <p:spPr>
          <a:xfrm>
            <a:off x="7426037" y="0"/>
            <a:ext cx="5130405" cy="6860576"/>
          </a:xfrm>
          <a:prstGeom prst="rect">
            <a:avLst/>
          </a:prstGeom>
        </p:spPr>
      </p:pic>
      <p:sp>
        <p:nvSpPr>
          <p:cNvPr id="8" name="TextBox 7">
            <a:extLst>
              <a:ext uri="{FF2B5EF4-FFF2-40B4-BE49-F238E27FC236}">
                <a16:creationId xmlns:a16="http://schemas.microsoft.com/office/drawing/2014/main" id="{C253C1EF-548E-4C25-9E14-DB43E572B886}"/>
              </a:ext>
            </a:extLst>
          </p:cNvPr>
          <p:cNvSpPr txBox="1"/>
          <p:nvPr/>
        </p:nvSpPr>
        <p:spPr>
          <a:xfrm>
            <a:off x="3765839" y="5917066"/>
            <a:ext cx="4660322"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b="1" i="0" dirty="0">
                <a:solidFill>
                  <a:srgbClr val="1E1E1E"/>
                </a:solidFill>
                <a:effectLst/>
                <a:ea typeface="Times New Roman" panose="02020603050405020304" pitchFamily="18" charset="0"/>
              </a:rPr>
              <a:t>“Stories are up to 22 times more memorable than facts and figures alone.”</a:t>
            </a:r>
            <a:r>
              <a:rPr lang="en-IN" sz="2000" b="1" dirty="0">
                <a:effectLst/>
                <a:ea typeface="Times New Roman" panose="02020603050405020304" pitchFamily="18" charset="0"/>
              </a:rPr>
              <a:t> </a:t>
            </a:r>
          </a:p>
        </p:txBody>
      </p:sp>
    </p:spTree>
    <p:extLst>
      <p:ext uri="{BB962C8B-B14F-4D97-AF65-F5344CB8AC3E}">
        <p14:creationId xmlns:p14="http://schemas.microsoft.com/office/powerpoint/2010/main" val="3228757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pSp>
        <p:nvGrpSpPr>
          <p:cNvPr id="12" name="Group 11">
            <a:extLst>
              <a:ext uri="{FF2B5EF4-FFF2-40B4-BE49-F238E27FC236}">
                <a16:creationId xmlns:a16="http://schemas.microsoft.com/office/drawing/2014/main" id="{6CF1D204-BA5D-482E-9DE4-E68FAC3CC53B}"/>
              </a:ext>
            </a:extLst>
          </p:cNvPr>
          <p:cNvGrpSpPr/>
          <p:nvPr/>
        </p:nvGrpSpPr>
        <p:grpSpPr>
          <a:xfrm>
            <a:off x="3457905" y="1532111"/>
            <a:ext cx="2460748" cy="4777209"/>
            <a:chOff x="3457905" y="1532111"/>
            <a:chExt cx="2460748" cy="4777209"/>
          </a:xfrm>
        </p:grpSpPr>
        <p:pic>
          <p:nvPicPr>
            <p:cNvPr id="264" name="Google Shape;264;p19" descr="http://www.trinityp3.com/wp-content/uploads/2012/02/Agency_Transparency.jpg"/>
            <p:cNvPicPr preferRelativeResize="0"/>
            <p:nvPr/>
          </p:nvPicPr>
          <p:blipFill rotWithShape="1">
            <a:blip r:embed="rId3">
              <a:alphaModFix/>
            </a:blip>
            <a:srcRect/>
            <a:stretch/>
          </p:blipFill>
          <p:spPr>
            <a:xfrm>
              <a:off x="3793400" y="5120283"/>
              <a:ext cx="1554163" cy="1189037"/>
            </a:xfrm>
            <a:prstGeom prst="rect">
              <a:avLst/>
            </a:prstGeom>
            <a:noFill/>
            <a:ln>
              <a:noFill/>
            </a:ln>
          </p:spPr>
        </p:pic>
        <p:sp>
          <p:nvSpPr>
            <p:cNvPr id="265" name="Google Shape;265;p19"/>
            <p:cNvSpPr txBox="1"/>
            <p:nvPr/>
          </p:nvSpPr>
          <p:spPr>
            <a:xfrm>
              <a:off x="3457905" y="3670941"/>
              <a:ext cx="2460748" cy="1049104"/>
            </a:xfrm>
            <a:prstGeom prst="rect">
              <a:avLst/>
            </a:prstGeom>
            <a:noFill/>
            <a:ln>
              <a:noFill/>
            </a:ln>
          </p:spPr>
          <p:txBody>
            <a:bodyPr spcFirstLastPara="1" wrap="square" lIns="91425" tIns="45700" rIns="91425" bIns="45700" anchor="t" anchorCtr="0">
              <a:noAutofit/>
            </a:bodyPr>
            <a:lstStyle/>
            <a:p>
              <a:r>
                <a:rPr lang="en-IN" sz="1600" dirty="0">
                  <a:solidFill>
                    <a:schemeClr val="dk1"/>
                  </a:solidFill>
                  <a:latin typeface="Arial" panose="020B0604020202020204" pitchFamily="34" charset="0"/>
                  <a:ea typeface="Calibri"/>
                  <a:cs typeface="Arial" panose="020B0604020202020204" pitchFamily="34" charset="0"/>
                  <a:sym typeface="Calibri"/>
                </a:rPr>
                <a:t>Grows when you start interacting &amp; understand their interests </a:t>
              </a:r>
              <a:endParaRPr sz="16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FDDA1676-66E0-40F7-BFFB-6B9A101E08EB}"/>
                </a:ext>
              </a:extLst>
            </p:cNvPr>
            <p:cNvGrpSpPr/>
            <p:nvPr/>
          </p:nvGrpSpPr>
          <p:grpSpPr>
            <a:xfrm>
              <a:off x="3695055" y="1532111"/>
              <a:ext cx="1770115" cy="1388465"/>
              <a:chOff x="3531535" y="1607976"/>
              <a:chExt cx="1770115" cy="1388465"/>
            </a:xfrm>
          </p:grpSpPr>
          <p:pic>
            <p:nvPicPr>
              <p:cNvPr id="267" name="Google Shape;267;p19" descr="http://3.bp.blogspot.com/-jh10HrSX1bU/U3kixBdq4QI/AAAAAAAADVw/iOTcxkG2N-M/s1600/chat.png"/>
              <p:cNvPicPr preferRelativeResize="0"/>
              <p:nvPr/>
            </p:nvPicPr>
            <p:blipFill rotWithShape="1">
              <a:blip r:embed="rId4">
                <a:alphaModFix/>
              </a:blip>
              <a:srcRect/>
              <a:stretch/>
            </p:blipFill>
            <p:spPr>
              <a:xfrm>
                <a:off x="3691007" y="1728852"/>
                <a:ext cx="1490591" cy="1189651"/>
              </a:xfrm>
              <a:prstGeom prst="rect">
                <a:avLst/>
              </a:prstGeom>
              <a:noFill/>
              <a:ln>
                <a:noFill/>
              </a:ln>
              <a:effectLst>
                <a:outerShdw blurRad="50800" dist="38100" dir="5400000" algn="t" rotWithShape="0">
                  <a:srgbClr val="000000">
                    <a:alpha val="40000"/>
                  </a:srgbClr>
                </a:outerShdw>
              </a:effectLst>
            </p:spPr>
          </p:pic>
          <p:sp>
            <p:nvSpPr>
              <p:cNvPr id="268" name="Google Shape;268;p19"/>
              <p:cNvSpPr/>
              <p:nvPr/>
            </p:nvSpPr>
            <p:spPr>
              <a:xfrm>
                <a:off x="3531535" y="1607976"/>
                <a:ext cx="1770115" cy="1388465"/>
              </a:xfrm>
              <a:prstGeom prst="roundRect">
                <a:avLst>
                  <a:gd name="adj" fmla="val 16667"/>
                </a:avLst>
              </a:prstGeom>
              <a:noFill/>
              <a:ln w="28575" cap="flat" cmpd="sng">
                <a:solidFill>
                  <a:srgbClr val="16A361"/>
                </a:solidFill>
                <a:prstDash val="solid"/>
                <a:round/>
                <a:headEnd type="none" w="sm" len="sm"/>
                <a:tailEnd type="none" w="sm" len="sm"/>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grpSp>
      </p:grpSp>
      <p:sp>
        <p:nvSpPr>
          <p:cNvPr id="269" name="Google Shape;269;p19"/>
          <p:cNvSpPr/>
          <p:nvPr/>
        </p:nvSpPr>
        <p:spPr>
          <a:xfrm rot="5400000">
            <a:off x="2971765" y="3168865"/>
            <a:ext cx="447080" cy="418311"/>
          </a:xfrm>
          <a:custGeom>
            <a:avLst/>
            <a:gdLst/>
            <a:ahLst/>
            <a:cxnLst/>
            <a:rect l="l" t="t" r="r" b="b"/>
            <a:pathLst>
              <a:path w="1021418" h="880533" extrusionOk="0">
                <a:moveTo>
                  <a:pt x="0" y="880533"/>
                </a:moveTo>
                <a:lnTo>
                  <a:pt x="510709" y="0"/>
                </a:lnTo>
                <a:lnTo>
                  <a:pt x="1021418" y="880533"/>
                </a:lnTo>
                <a:cubicBezTo>
                  <a:pt x="714815" y="778933"/>
                  <a:pt x="442076" y="711199"/>
                  <a:pt x="0" y="880533"/>
                </a:cubicBezTo>
                <a:close/>
              </a:path>
            </a:pathLst>
          </a:custGeom>
          <a:solidFill>
            <a:srgbClr val="DF3327"/>
          </a:solidFill>
          <a:ln>
            <a:noFill/>
          </a:ln>
          <a:effectLst/>
        </p:spPr>
        <p:txBody>
          <a:bodyPr spcFirstLastPara="1" wrap="square" lIns="91425" tIns="45700" rIns="91425" bIns="45700" anchor="ctr" anchorCtr="0">
            <a:noAutofit/>
          </a:bodyPr>
          <a:lstStyle/>
          <a:p>
            <a:pPr algn="ctr"/>
            <a:endParaRPr sz="16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3" name="Group 12">
            <a:extLst>
              <a:ext uri="{FF2B5EF4-FFF2-40B4-BE49-F238E27FC236}">
                <a16:creationId xmlns:a16="http://schemas.microsoft.com/office/drawing/2014/main" id="{5224DAC2-C939-43DE-A675-A5E86433092F}"/>
              </a:ext>
            </a:extLst>
          </p:cNvPr>
          <p:cNvGrpSpPr/>
          <p:nvPr/>
        </p:nvGrpSpPr>
        <p:grpSpPr>
          <a:xfrm>
            <a:off x="6423541" y="1532111"/>
            <a:ext cx="2434217" cy="4777209"/>
            <a:chOff x="6423541" y="1532111"/>
            <a:chExt cx="2434217" cy="4777209"/>
          </a:xfrm>
        </p:grpSpPr>
        <p:pic>
          <p:nvPicPr>
            <p:cNvPr id="272" name="Google Shape;272;p19" descr="http://partnersnetwork.files.wordpress.com/2013/04/transparent-piggy-bank.jpg"/>
            <p:cNvPicPr preferRelativeResize="0"/>
            <p:nvPr/>
          </p:nvPicPr>
          <p:blipFill rotWithShape="1">
            <a:blip r:embed="rId5">
              <a:alphaModFix/>
            </a:blip>
            <a:srcRect/>
            <a:stretch/>
          </p:blipFill>
          <p:spPr>
            <a:xfrm>
              <a:off x="6423541" y="5275858"/>
              <a:ext cx="1861487" cy="1033462"/>
            </a:xfrm>
            <a:prstGeom prst="rect">
              <a:avLst/>
            </a:prstGeom>
            <a:noFill/>
            <a:ln>
              <a:noFill/>
            </a:ln>
          </p:spPr>
        </p:pic>
        <p:sp>
          <p:nvSpPr>
            <p:cNvPr id="273" name="Google Shape;273;p19"/>
            <p:cNvSpPr txBox="1"/>
            <p:nvPr/>
          </p:nvSpPr>
          <p:spPr>
            <a:xfrm>
              <a:off x="6557044" y="3636732"/>
              <a:ext cx="2300714" cy="922971"/>
            </a:xfrm>
            <a:prstGeom prst="rect">
              <a:avLst/>
            </a:prstGeom>
            <a:noFill/>
            <a:ln>
              <a:noFill/>
            </a:ln>
          </p:spPr>
          <p:txBody>
            <a:bodyPr spcFirstLastPara="1" wrap="square" lIns="91425" tIns="45700" rIns="91425" bIns="45700" anchor="t" anchorCtr="0">
              <a:noAutofit/>
            </a:bodyPr>
            <a:lstStyle/>
            <a:p>
              <a:r>
                <a:rPr lang="en-IN" sz="1600" dirty="0">
                  <a:solidFill>
                    <a:schemeClr val="dk1"/>
                  </a:solidFill>
                  <a:latin typeface="Arial" panose="020B0604020202020204" pitchFamily="34" charset="0"/>
                  <a:ea typeface="Calibri"/>
                  <a:cs typeface="Arial" panose="020B0604020202020204" pitchFamily="34" charset="0"/>
                  <a:sym typeface="Calibri"/>
                </a:rPr>
                <a:t>Further grows when you wish on special occasions</a:t>
              </a:r>
              <a:endParaRPr sz="16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E729D311-EB4E-4324-8920-DFF2217428CF}"/>
                </a:ext>
              </a:extLst>
            </p:cNvPr>
            <p:cNvGrpSpPr/>
            <p:nvPr/>
          </p:nvGrpSpPr>
          <p:grpSpPr>
            <a:xfrm>
              <a:off x="6511460" y="1532111"/>
              <a:ext cx="1770115" cy="1388465"/>
              <a:chOff x="6280286" y="1532111"/>
              <a:chExt cx="1770115" cy="1388465"/>
            </a:xfrm>
          </p:grpSpPr>
          <p:sp>
            <p:nvSpPr>
              <p:cNvPr id="34" name="Google Shape;268;p19">
                <a:extLst>
                  <a:ext uri="{FF2B5EF4-FFF2-40B4-BE49-F238E27FC236}">
                    <a16:creationId xmlns:a16="http://schemas.microsoft.com/office/drawing/2014/main" id="{A53E13B1-426B-457F-8CDA-C970F72BD025}"/>
                  </a:ext>
                </a:extLst>
              </p:cNvPr>
              <p:cNvSpPr/>
              <p:nvPr/>
            </p:nvSpPr>
            <p:spPr>
              <a:xfrm>
                <a:off x="6280286" y="1532111"/>
                <a:ext cx="1770115" cy="1388465"/>
              </a:xfrm>
              <a:prstGeom prst="roundRect">
                <a:avLst>
                  <a:gd name="adj" fmla="val 16667"/>
                </a:avLst>
              </a:prstGeom>
              <a:noFill/>
              <a:ln w="28575" cap="flat" cmpd="sng">
                <a:solidFill>
                  <a:srgbClr val="16A361"/>
                </a:solidFill>
                <a:prstDash val="solid"/>
                <a:round/>
                <a:headEnd type="none" w="sm" len="sm"/>
                <a:tailEnd type="none" w="sm" len="sm"/>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pic>
            <p:nvPicPr>
              <p:cNvPr id="275" name="Google Shape;275;p19" descr="Image result for cake"/>
              <p:cNvPicPr preferRelativeResize="0"/>
              <p:nvPr/>
            </p:nvPicPr>
            <p:blipFill rotWithShape="1">
              <a:blip r:embed="rId6">
                <a:alphaModFix/>
              </a:blip>
              <a:srcRect/>
              <a:stretch/>
            </p:blipFill>
            <p:spPr>
              <a:xfrm>
                <a:off x="6348529" y="1851142"/>
                <a:ext cx="1686266" cy="906129"/>
              </a:xfrm>
              <a:prstGeom prst="rect">
                <a:avLst/>
              </a:prstGeom>
              <a:noFill/>
              <a:ln>
                <a:noFill/>
              </a:ln>
            </p:spPr>
          </p:pic>
        </p:grpSp>
      </p:grpSp>
      <p:grpSp>
        <p:nvGrpSpPr>
          <p:cNvPr id="14" name="Group 13">
            <a:extLst>
              <a:ext uri="{FF2B5EF4-FFF2-40B4-BE49-F238E27FC236}">
                <a16:creationId xmlns:a16="http://schemas.microsoft.com/office/drawing/2014/main" id="{79F2C83F-6062-4BF8-9FD1-F8A81908D443}"/>
              </a:ext>
            </a:extLst>
          </p:cNvPr>
          <p:cNvGrpSpPr/>
          <p:nvPr/>
        </p:nvGrpSpPr>
        <p:grpSpPr>
          <a:xfrm>
            <a:off x="9327864" y="1532111"/>
            <a:ext cx="2493889" cy="4667861"/>
            <a:chOff x="9327864" y="1532111"/>
            <a:chExt cx="2493889" cy="4667861"/>
          </a:xfrm>
        </p:grpSpPr>
        <p:pic>
          <p:nvPicPr>
            <p:cNvPr id="280" name="Google Shape;280;p19" descr="http://corostrandberg.com/wp-content/uploads/2012/03/iStock_000014473206XSmall-300x229.jpg"/>
            <p:cNvPicPr preferRelativeResize="0"/>
            <p:nvPr/>
          </p:nvPicPr>
          <p:blipFill rotWithShape="1">
            <a:blip r:embed="rId7">
              <a:alphaModFix/>
            </a:blip>
            <a:srcRect/>
            <a:stretch/>
          </p:blipFill>
          <p:spPr>
            <a:xfrm>
              <a:off x="9361005" y="5014110"/>
              <a:ext cx="1554162" cy="1185862"/>
            </a:xfrm>
            <a:prstGeom prst="rect">
              <a:avLst/>
            </a:prstGeom>
            <a:noFill/>
            <a:ln>
              <a:noFill/>
            </a:ln>
          </p:spPr>
        </p:pic>
        <p:sp>
          <p:nvSpPr>
            <p:cNvPr id="281" name="Google Shape;281;p19"/>
            <p:cNvSpPr txBox="1"/>
            <p:nvPr/>
          </p:nvSpPr>
          <p:spPr>
            <a:xfrm>
              <a:off x="9361005" y="3511588"/>
              <a:ext cx="2460748" cy="922971"/>
            </a:xfrm>
            <a:prstGeom prst="rect">
              <a:avLst/>
            </a:prstGeom>
            <a:noFill/>
            <a:ln>
              <a:noFill/>
            </a:ln>
          </p:spPr>
          <p:txBody>
            <a:bodyPr spcFirstLastPara="1" wrap="square" lIns="91425" tIns="45700" rIns="91425" bIns="45700" anchor="t" anchorCtr="0">
              <a:noAutofit/>
            </a:bodyPr>
            <a:lstStyle/>
            <a:p>
              <a:r>
                <a:rPr lang="en-IN" sz="1600" dirty="0">
                  <a:solidFill>
                    <a:schemeClr val="dk1"/>
                  </a:solidFill>
                  <a:latin typeface="Arial" panose="020B0604020202020204" pitchFamily="34" charset="0"/>
                  <a:ea typeface="Calibri"/>
                  <a:cs typeface="Arial" panose="020B0604020202020204" pitchFamily="34" charset="0"/>
                  <a:sym typeface="Calibri"/>
                </a:rPr>
                <a:t>Becomes stronger for lifelong if you are there, whenever they need you</a:t>
              </a:r>
              <a:endParaRPr sz="1600"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F1A40096-26D6-4763-9369-2F48459C7D4D}"/>
                </a:ext>
              </a:extLst>
            </p:cNvPr>
            <p:cNvGrpSpPr/>
            <p:nvPr/>
          </p:nvGrpSpPr>
          <p:grpSpPr>
            <a:xfrm>
              <a:off x="9327864" y="1532111"/>
              <a:ext cx="1770115" cy="1399925"/>
              <a:chOff x="9327864" y="1646862"/>
              <a:chExt cx="1770115" cy="1399925"/>
            </a:xfrm>
          </p:grpSpPr>
          <p:pic>
            <p:nvPicPr>
              <p:cNvPr id="283" name="Google Shape;283;p19" descr="http://files.softicons.com/download/business-icons/pretty-office-11-icons-by-custom-icon-design/png/512x512/24_7.png"/>
              <p:cNvPicPr preferRelativeResize="0"/>
              <p:nvPr/>
            </p:nvPicPr>
            <p:blipFill rotWithShape="1">
              <a:blip r:embed="rId8">
                <a:alphaModFix/>
              </a:blip>
              <a:srcRect/>
              <a:stretch/>
            </p:blipFill>
            <p:spPr>
              <a:xfrm>
                <a:off x="9573909" y="1808585"/>
                <a:ext cx="1238203" cy="1238202"/>
              </a:xfrm>
              <a:prstGeom prst="rect">
                <a:avLst/>
              </a:prstGeom>
              <a:noFill/>
              <a:ln>
                <a:noFill/>
              </a:ln>
            </p:spPr>
          </p:pic>
          <p:sp>
            <p:nvSpPr>
              <p:cNvPr id="284" name="Google Shape;284;p19"/>
              <p:cNvSpPr/>
              <p:nvPr/>
            </p:nvSpPr>
            <p:spPr>
              <a:xfrm>
                <a:off x="9327864" y="1646862"/>
                <a:ext cx="1770115" cy="1388465"/>
              </a:xfrm>
              <a:prstGeom prst="roundRect">
                <a:avLst>
                  <a:gd name="adj" fmla="val 16667"/>
                </a:avLst>
              </a:prstGeom>
              <a:noFill/>
              <a:ln w="28575" cap="flat" cmpd="sng">
                <a:solidFill>
                  <a:srgbClr val="16A361"/>
                </a:solidFill>
                <a:prstDash val="solid"/>
                <a:round/>
                <a:headEnd type="none" w="sm" len="sm"/>
                <a:tailEnd type="none" w="sm" len="sm"/>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grpSp>
      </p:grpSp>
      <p:sp>
        <p:nvSpPr>
          <p:cNvPr id="286" name="Google Shape;286;p19"/>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a:t>Building Relationships</a:t>
            </a:r>
            <a:endParaRPr dirty="0"/>
          </a:p>
        </p:txBody>
      </p:sp>
      <p:grpSp>
        <p:nvGrpSpPr>
          <p:cNvPr id="11" name="Group 10">
            <a:extLst>
              <a:ext uri="{FF2B5EF4-FFF2-40B4-BE49-F238E27FC236}">
                <a16:creationId xmlns:a16="http://schemas.microsoft.com/office/drawing/2014/main" id="{8B03ECAD-A843-4DF9-979A-94367B247552}"/>
              </a:ext>
            </a:extLst>
          </p:cNvPr>
          <p:cNvGrpSpPr/>
          <p:nvPr/>
        </p:nvGrpSpPr>
        <p:grpSpPr>
          <a:xfrm>
            <a:off x="768771" y="1532111"/>
            <a:ext cx="2299336" cy="4819269"/>
            <a:chOff x="768771" y="1532111"/>
            <a:chExt cx="2299336" cy="4819269"/>
          </a:xfrm>
        </p:grpSpPr>
        <p:pic>
          <p:nvPicPr>
            <p:cNvPr id="259" name="Google Shape;259;p19" descr="http://cache2.asset-cache.net/gc/157683726-empty-clear-piggy-bank-gettyimages.jpg?v=1&amp;c=IWSAsset&amp;k=2&amp;d=nLXPHsvjNnvx9tsMY6Q1T%2BV53abh31veGRegvSlbwLE%3D"/>
            <p:cNvPicPr preferRelativeResize="0"/>
            <p:nvPr/>
          </p:nvPicPr>
          <p:blipFill rotWithShape="1">
            <a:blip r:embed="rId9">
              <a:alphaModFix/>
            </a:blip>
            <a:srcRect/>
            <a:stretch/>
          </p:blipFill>
          <p:spPr>
            <a:xfrm>
              <a:off x="857050" y="5159168"/>
              <a:ext cx="1860372" cy="1192212"/>
            </a:xfrm>
            <a:prstGeom prst="rect">
              <a:avLst/>
            </a:prstGeom>
            <a:noFill/>
            <a:ln>
              <a:noFill/>
            </a:ln>
          </p:spPr>
        </p:pic>
        <p:sp>
          <p:nvSpPr>
            <p:cNvPr id="260" name="Google Shape;260;p19"/>
            <p:cNvSpPr txBox="1"/>
            <p:nvPr/>
          </p:nvSpPr>
          <p:spPr>
            <a:xfrm>
              <a:off x="768771" y="3683238"/>
              <a:ext cx="2299336" cy="739775"/>
            </a:xfrm>
            <a:prstGeom prst="rect">
              <a:avLst/>
            </a:prstGeom>
            <a:noFill/>
            <a:ln>
              <a:noFill/>
            </a:ln>
          </p:spPr>
          <p:txBody>
            <a:bodyPr spcFirstLastPara="1" wrap="square" lIns="91425" tIns="45700" rIns="91425" bIns="45700" anchor="t" anchorCtr="0">
              <a:noAutofit/>
            </a:bodyPr>
            <a:lstStyle/>
            <a:p>
              <a:r>
                <a:rPr lang="en-IN" sz="1600" dirty="0">
                  <a:solidFill>
                    <a:schemeClr val="dk1"/>
                  </a:solidFill>
                  <a:latin typeface="Arial" panose="020B0604020202020204" pitchFamily="34" charset="0"/>
                  <a:ea typeface="Calibri"/>
                  <a:cs typeface="Arial" panose="020B0604020202020204" pitchFamily="34" charset="0"/>
                  <a:sym typeface="Calibri"/>
                </a:rPr>
                <a:t>Relationship account opens when you meet for the first time</a:t>
              </a:r>
              <a:endParaRPr sz="16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396C7B57-E786-4AE4-B3D2-D2E646633EFB}"/>
                </a:ext>
              </a:extLst>
            </p:cNvPr>
            <p:cNvGrpSpPr/>
            <p:nvPr/>
          </p:nvGrpSpPr>
          <p:grpSpPr>
            <a:xfrm>
              <a:off x="878650" y="1532111"/>
              <a:ext cx="1770115" cy="1414973"/>
              <a:chOff x="878650" y="1539680"/>
              <a:chExt cx="1770115" cy="1414973"/>
            </a:xfrm>
          </p:grpSpPr>
          <p:pic>
            <p:nvPicPr>
              <p:cNvPr id="257" name="Google Shape;257;p19" descr="Image result for hand shake"/>
              <p:cNvPicPr preferRelativeResize="0"/>
              <p:nvPr/>
            </p:nvPicPr>
            <p:blipFill rotWithShape="1">
              <a:blip r:embed="rId10">
                <a:alphaModFix/>
              </a:blip>
              <a:srcRect/>
              <a:stretch/>
            </p:blipFill>
            <p:spPr>
              <a:xfrm flipH="1">
                <a:off x="973023" y="1807369"/>
                <a:ext cx="1581370" cy="1147284"/>
              </a:xfrm>
              <a:prstGeom prst="rect">
                <a:avLst/>
              </a:prstGeom>
              <a:noFill/>
              <a:ln>
                <a:noFill/>
              </a:ln>
              <a:effectLst/>
            </p:spPr>
          </p:pic>
          <p:sp>
            <p:nvSpPr>
              <p:cNvPr id="33" name="Google Shape;268;p19">
                <a:extLst>
                  <a:ext uri="{FF2B5EF4-FFF2-40B4-BE49-F238E27FC236}">
                    <a16:creationId xmlns:a16="http://schemas.microsoft.com/office/drawing/2014/main" id="{1F9AEF44-3AC1-45D4-8035-309EBBBC28FD}"/>
                  </a:ext>
                </a:extLst>
              </p:cNvPr>
              <p:cNvSpPr/>
              <p:nvPr/>
            </p:nvSpPr>
            <p:spPr>
              <a:xfrm>
                <a:off x="878650" y="1539680"/>
                <a:ext cx="1770115" cy="1388465"/>
              </a:xfrm>
              <a:prstGeom prst="roundRect">
                <a:avLst>
                  <a:gd name="adj" fmla="val 16667"/>
                </a:avLst>
              </a:prstGeom>
              <a:noFill/>
              <a:ln w="28575" cap="flat" cmpd="sng">
                <a:solidFill>
                  <a:srgbClr val="16A361"/>
                </a:solidFill>
                <a:prstDash val="solid"/>
                <a:round/>
                <a:headEnd type="none" w="sm" len="sm"/>
                <a:tailEnd type="none" w="sm" len="sm"/>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grpSp>
      </p:grpSp>
      <p:sp>
        <p:nvSpPr>
          <p:cNvPr id="40" name="Google Shape;269;p19">
            <a:extLst>
              <a:ext uri="{FF2B5EF4-FFF2-40B4-BE49-F238E27FC236}">
                <a16:creationId xmlns:a16="http://schemas.microsoft.com/office/drawing/2014/main" id="{83A74B4A-F225-4599-AEDF-A84AEE90F58E}"/>
              </a:ext>
            </a:extLst>
          </p:cNvPr>
          <p:cNvSpPr/>
          <p:nvPr/>
        </p:nvSpPr>
        <p:spPr>
          <a:xfrm rot="5400000">
            <a:off x="5898933" y="3133275"/>
            <a:ext cx="447080" cy="418311"/>
          </a:xfrm>
          <a:custGeom>
            <a:avLst/>
            <a:gdLst/>
            <a:ahLst/>
            <a:cxnLst/>
            <a:rect l="l" t="t" r="r" b="b"/>
            <a:pathLst>
              <a:path w="1021418" h="880533" extrusionOk="0">
                <a:moveTo>
                  <a:pt x="0" y="880533"/>
                </a:moveTo>
                <a:lnTo>
                  <a:pt x="510709" y="0"/>
                </a:lnTo>
                <a:lnTo>
                  <a:pt x="1021418" y="880533"/>
                </a:lnTo>
                <a:cubicBezTo>
                  <a:pt x="714815" y="778933"/>
                  <a:pt x="442076" y="711199"/>
                  <a:pt x="0" y="880533"/>
                </a:cubicBezTo>
                <a:close/>
              </a:path>
            </a:pathLst>
          </a:custGeom>
          <a:solidFill>
            <a:srgbClr val="DF3327"/>
          </a:solidFill>
          <a:ln>
            <a:noFill/>
          </a:ln>
          <a:effectLst/>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
        <p:nvSpPr>
          <p:cNvPr id="41" name="Google Shape;269;p19">
            <a:extLst>
              <a:ext uri="{FF2B5EF4-FFF2-40B4-BE49-F238E27FC236}">
                <a16:creationId xmlns:a16="http://schemas.microsoft.com/office/drawing/2014/main" id="{D1728F13-AEAE-43DC-A8B5-28FD26029C98}"/>
              </a:ext>
            </a:extLst>
          </p:cNvPr>
          <p:cNvSpPr/>
          <p:nvPr/>
        </p:nvSpPr>
        <p:spPr>
          <a:xfrm rot="5400000">
            <a:off x="8826103" y="3103936"/>
            <a:ext cx="447080" cy="418311"/>
          </a:xfrm>
          <a:custGeom>
            <a:avLst/>
            <a:gdLst/>
            <a:ahLst/>
            <a:cxnLst/>
            <a:rect l="l" t="t" r="r" b="b"/>
            <a:pathLst>
              <a:path w="1021418" h="880533" extrusionOk="0">
                <a:moveTo>
                  <a:pt x="0" y="880533"/>
                </a:moveTo>
                <a:lnTo>
                  <a:pt x="510709" y="0"/>
                </a:lnTo>
                <a:lnTo>
                  <a:pt x="1021418" y="880533"/>
                </a:lnTo>
                <a:cubicBezTo>
                  <a:pt x="714815" y="778933"/>
                  <a:pt x="442076" y="711199"/>
                  <a:pt x="0" y="880533"/>
                </a:cubicBezTo>
                <a:close/>
              </a:path>
            </a:pathLst>
          </a:custGeom>
          <a:solidFill>
            <a:srgbClr val="DF3327"/>
          </a:solidFill>
          <a:ln>
            <a:noFill/>
          </a:ln>
          <a:effectLst/>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03501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9"/>
                                        </p:tgtEl>
                                        <p:attrNameLst>
                                          <p:attrName>style.visibility</p:attrName>
                                        </p:attrNameLst>
                                      </p:cBhvr>
                                      <p:to>
                                        <p:strVal val="visible"/>
                                      </p:to>
                                    </p:set>
                                    <p:animEffect transition="in" filter="wipe(left)">
                                      <p:cBhvr>
                                        <p:cTn id="11" dur="500"/>
                                        <p:tgtEl>
                                          <p:spTgt spid="26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40" grpId="0" animBg="1"/>
      <p:bldP spid="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0"/>
          <p:cNvSpPr/>
          <p:nvPr/>
        </p:nvSpPr>
        <p:spPr>
          <a:xfrm flipH="1">
            <a:off x="6156326" y="3581400"/>
            <a:ext cx="4283075" cy="2438400"/>
          </a:xfrm>
          <a:prstGeom prst="roundRect">
            <a:avLst>
              <a:gd name="adj" fmla="val 3965"/>
            </a:avLst>
          </a:prstGeom>
          <a:noFill/>
          <a:ln>
            <a:noFill/>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
        <p:nvSpPr>
          <p:cNvPr id="294" name="Google Shape;294;p20"/>
          <p:cNvSpPr/>
          <p:nvPr/>
        </p:nvSpPr>
        <p:spPr>
          <a:xfrm>
            <a:off x="1752601" y="2057400"/>
            <a:ext cx="4283075" cy="2438400"/>
          </a:xfrm>
          <a:prstGeom prst="roundRect">
            <a:avLst>
              <a:gd name="adj" fmla="val 3965"/>
            </a:avLst>
          </a:prstGeom>
          <a:noFill/>
          <a:ln>
            <a:noFill/>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
        <p:nvSpPr>
          <p:cNvPr id="298" name="Google Shape;298;p20"/>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IN" dirty="0"/>
              <a:t>Relationships are Fragile</a:t>
            </a:r>
            <a:endParaRPr dirty="0"/>
          </a:p>
        </p:txBody>
      </p:sp>
      <p:sp>
        <p:nvSpPr>
          <p:cNvPr id="9" name="Content Placeholder 2"/>
          <p:cNvSpPr txBox="1">
            <a:spLocks/>
          </p:cNvSpPr>
          <p:nvPr/>
        </p:nvSpPr>
        <p:spPr bwMode="auto">
          <a:xfrm>
            <a:off x="1892976" y="1358358"/>
            <a:ext cx="8534400" cy="4181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buFontTx/>
              <a:buNone/>
            </a:pPr>
            <a:r>
              <a:rPr lang="en-US" sz="2000" dirty="0">
                <a:solidFill>
                  <a:schemeClr val="tx1">
                    <a:lumMod val="85000"/>
                    <a:lumOff val="15000"/>
                  </a:schemeClr>
                </a:solidFill>
                <a:latin typeface="Arial" panose="020B0604020202020204" pitchFamily="34" charset="0"/>
                <a:cs typeface="Arial" panose="020B0604020202020204" pitchFamily="34" charset="0"/>
              </a:rPr>
              <a:t>…as relationships take years to build but a moment to end.</a:t>
            </a:r>
          </a:p>
        </p:txBody>
      </p:sp>
      <p:sp>
        <p:nvSpPr>
          <p:cNvPr id="10" name="TextBox 5"/>
          <p:cNvSpPr txBox="1">
            <a:spLocks noChangeArrowheads="1"/>
          </p:cNvSpPr>
          <p:nvPr/>
        </p:nvSpPr>
        <p:spPr bwMode="auto">
          <a:xfrm>
            <a:off x="1495774" y="3050775"/>
            <a:ext cx="35884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2800" b="1" dirty="0">
                <a:solidFill>
                  <a:srgbClr val="DE3427"/>
                </a:solidFill>
              </a:rPr>
              <a:t>When you stop keeping in touch</a:t>
            </a:r>
          </a:p>
        </p:txBody>
      </p:sp>
      <p:sp>
        <p:nvSpPr>
          <p:cNvPr id="11" name="TextBox 9"/>
          <p:cNvSpPr txBox="1">
            <a:spLocks noChangeArrowheads="1"/>
          </p:cNvSpPr>
          <p:nvPr/>
        </p:nvSpPr>
        <p:spPr bwMode="auto">
          <a:xfrm>
            <a:off x="6966181" y="3130233"/>
            <a:ext cx="388234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800" b="1" dirty="0">
                <a:solidFill>
                  <a:srgbClr val="DE3427"/>
                </a:solidFill>
              </a:rPr>
              <a:t>When you do not keep your promises</a:t>
            </a:r>
          </a:p>
        </p:txBody>
      </p:sp>
      <p:pic>
        <p:nvPicPr>
          <p:cNvPr id="12" name="Picture 2" descr="Image result for broken wine glass"/>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16099"/>
          <a:stretch/>
        </p:blipFill>
        <p:spPr bwMode="auto">
          <a:xfrm>
            <a:off x="3761239" y="1921724"/>
            <a:ext cx="4265716" cy="4098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679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51" name="Google Shape;351;p24"/>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a:t>Take a Pause to </a:t>
            </a:r>
            <a:r>
              <a:rPr lang="en-IN" dirty="0"/>
              <a:t>Check</a:t>
            </a:r>
            <a:endParaRPr dirty="0"/>
          </a:p>
        </p:txBody>
      </p:sp>
      <p:sp>
        <p:nvSpPr>
          <p:cNvPr id="352" name="Google Shape;352;p24"/>
          <p:cNvSpPr/>
          <p:nvPr/>
        </p:nvSpPr>
        <p:spPr>
          <a:xfrm>
            <a:off x="551384" y="2273831"/>
            <a:ext cx="5088632" cy="720000"/>
          </a:xfrm>
          <a:prstGeom prst="roundRect">
            <a:avLst>
              <a:gd name="adj" fmla="val 7876"/>
            </a:avLst>
          </a:prstGeom>
          <a:solidFill>
            <a:srgbClr val="16A361"/>
          </a:solidFill>
          <a:ln>
            <a:noFill/>
          </a:ln>
        </p:spPr>
        <p:txBody>
          <a:bodyPr spcFirstLastPara="1" wrap="square" lIns="91425" tIns="45700" rIns="91425" bIns="45700" anchor="ctr" anchorCtr="0">
            <a:noAutofit/>
          </a:bodyPr>
          <a:lstStyle/>
          <a:p>
            <a:pPr algn="ctr"/>
            <a:r>
              <a:rPr lang="en-IN" sz="2000" b="1" dirty="0">
                <a:solidFill>
                  <a:schemeClr val="lt1"/>
                </a:solidFill>
                <a:latin typeface="Arial" panose="020B0604020202020204" pitchFamily="34" charset="0"/>
                <a:ea typeface="Calibri"/>
                <a:cs typeface="Arial" panose="020B0604020202020204" pitchFamily="34" charset="0"/>
                <a:sym typeface="Calibri"/>
              </a:rPr>
              <a:t>Feedback</a:t>
            </a:r>
            <a:endParaRPr sz="2000" b="1" dirty="0">
              <a:solidFill>
                <a:schemeClr val="lt1"/>
              </a:solidFill>
              <a:latin typeface="Arial" panose="020B0604020202020204" pitchFamily="34" charset="0"/>
              <a:ea typeface="Calibri"/>
              <a:cs typeface="Arial" panose="020B0604020202020204" pitchFamily="34" charset="0"/>
              <a:sym typeface="Calibri"/>
            </a:endParaRPr>
          </a:p>
        </p:txBody>
      </p:sp>
      <p:sp>
        <p:nvSpPr>
          <p:cNvPr id="353" name="Google Shape;353;p24"/>
          <p:cNvSpPr/>
          <p:nvPr/>
        </p:nvSpPr>
        <p:spPr>
          <a:xfrm>
            <a:off x="551384" y="3066933"/>
            <a:ext cx="5088632" cy="720000"/>
          </a:xfrm>
          <a:prstGeom prst="roundRect">
            <a:avLst>
              <a:gd name="adj" fmla="val 7876"/>
            </a:avLst>
          </a:prstGeom>
          <a:noFill/>
          <a:ln w="38100" cap="flat" cmpd="sng">
            <a:solidFill>
              <a:srgbClr val="DF3327"/>
            </a:solidFill>
            <a:prstDash val="solid"/>
            <a:round/>
            <a:headEnd type="none" w="sm" len="sm"/>
            <a:tailEnd type="none" w="sm" len="sm"/>
          </a:ln>
        </p:spPr>
        <p:txBody>
          <a:bodyPr spcFirstLastPara="1" wrap="square" lIns="91425" tIns="45700" rIns="91425" bIns="45700" anchor="ctr" anchorCtr="0">
            <a:noAutofit/>
          </a:bodyPr>
          <a:lstStyle/>
          <a:p>
            <a:pPr algn="ctr"/>
            <a:r>
              <a:rPr lang="en-IN" sz="2000" b="1" dirty="0">
                <a:solidFill>
                  <a:srgbClr val="16A361"/>
                </a:solidFill>
                <a:latin typeface="Arial" panose="020B0604020202020204" pitchFamily="34" charset="0"/>
                <a:ea typeface="Calibri"/>
                <a:cs typeface="Arial" panose="020B0604020202020204" pitchFamily="34" charset="0"/>
                <a:sym typeface="Calibri"/>
              </a:rPr>
              <a:t>Follow Up</a:t>
            </a:r>
            <a:endParaRPr sz="2000" b="1" dirty="0">
              <a:solidFill>
                <a:srgbClr val="16A361"/>
              </a:solidFill>
              <a:latin typeface="Arial" panose="020B0604020202020204" pitchFamily="34" charset="0"/>
              <a:ea typeface="Calibri"/>
              <a:cs typeface="Arial" panose="020B0604020202020204" pitchFamily="34" charset="0"/>
              <a:sym typeface="Calibri"/>
            </a:endParaRPr>
          </a:p>
        </p:txBody>
      </p:sp>
      <p:sp>
        <p:nvSpPr>
          <p:cNvPr id="354" name="Google Shape;354;p24"/>
          <p:cNvSpPr/>
          <p:nvPr/>
        </p:nvSpPr>
        <p:spPr>
          <a:xfrm>
            <a:off x="551384" y="3860035"/>
            <a:ext cx="5088632" cy="720000"/>
          </a:xfrm>
          <a:prstGeom prst="roundRect">
            <a:avLst>
              <a:gd name="adj" fmla="val 7876"/>
            </a:avLst>
          </a:prstGeom>
          <a:solidFill>
            <a:srgbClr val="DF3327"/>
          </a:solidFill>
          <a:ln>
            <a:noFill/>
          </a:ln>
        </p:spPr>
        <p:txBody>
          <a:bodyPr spcFirstLastPara="1" wrap="square" lIns="91425" tIns="45700" rIns="91425" bIns="45700" anchor="ctr" anchorCtr="0">
            <a:noAutofit/>
          </a:bodyPr>
          <a:lstStyle/>
          <a:p>
            <a:pPr algn="ctr"/>
            <a:r>
              <a:rPr lang="en-IN" sz="2000" b="1" dirty="0">
                <a:solidFill>
                  <a:schemeClr val="lt1"/>
                </a:solidFill>
                <a:latin typeface="Arial" panose="020B0604020202020204" pitchFamily="34" charset="0"/>
                <a:ea typeface="Calibri"/>
                <a:cs typeface="Arial" panose="020B0604020202020204" pitchFamily="34" charset="0"/>
                <a:sym typeface="Calibri"/>
              </a:rPr>
              <a:t>Answer Queries</a:t>
            </a:r>
            <a:endParaRPr sz="2000" b="1" dirty="0">
              <a:solidFill>
                <a:schemeClr val="lt1"/>
              </a:solidFill>
              <a:latin typeface="Arial" panose="020B0604020202020204" pitchFamily="34" charset="0"/>
              <a:ea typeface="Calibri"/>
              <a:cs typeface="Arial" panose="020B0604020202020204" pitchFamily="34" charset="0"/>
              <a:sym typeface="Calibri"/>
            </a:endParaRPr>
          </a:p>
        </p:txBody>
      </p:sp>
      <p:sp>
        <p:nvSpPr>
          <p:cNvPr id="355" name="Google Shape;355;p24"/>
          <p:cNvSpPr/>
          <p:nvPr/>
        </p:nvSpPr>
        <p:spPr>
          <a:xfrm>
            <a:off x="551384" y="4653136"/>
            <a:ext cx="5088632" cy="720000"/>
          </a:xfrm>
          <a:prstGeom prst="roundRect">
            <a:avLst>
              <a:gd name="adj" fmla="val 7876"/>
            </a:avLst>
          </a:prstGeom>
          <a:noFill/>
          <a:ln w="38100" cap="flat" cmpd="sng">
            <a:solidFill>
              <a:srgbClr val="16A361"/>
            </a:solidFill>
            <a:prstDash val="solid"/>
            <a:round/>
            <a:headEnd type="none" w="sm" len="sm"/>
            <a:tailEnd type="none" w="sm" len="sm"/>
          </a:ln>
        </p:spPr>
        <p:txBody>
          <a:bodyPr spcFirstLastPara="1" wrap="square" lIns="91425" tIns="45700" rIns="91425" bIns="45700" anchor="ctr" anchorCtr="0">
            <a:noAutofit/>
          </a:bodyPr>
          <a:lstStyle/>
          <a:p>
            <a:pPr algn="ctr"/>
            <a:r>
              <a:rPr lang="en-IN" sz="2000" b="1" dirty="0">
                <a:solidFill>
                  <a:srgbClr val="DE3427"/>
                </a:solidFill>
                <a:latin typeface="Arial" panose="020B0604020202020204" pitchFamily="34" charset="0"/>
                <a:ea typeface="Calibri"/>
                <a:cs typeface="Arial" panose="020B0604020202020204" pitchFamily="34" charset="0"/>
                <a:sym typeface="Calibri"/>
              </a:rPr>
              <a:t>Handle Complaints</a:t>
            </a:r>
            <a:endParaRPr sz="2000" b="1" dirty="0">
              <a:solidFill>
                <a:srgbClr val="DE3427"/>
              </a:solidFill>
              <a:latin typeface="Arial" panose="020B0604020202020204" pitchFamily="34" charset="0"/>
              <a:ea typeface="Calibri"/>
              <a:cs typeface="Arial" panose="020B0604020202020204" pitchFamily="34" charset="0"/>
              <a:sym typeface="Calibri"/>
            </a:endParaRPr>
          </a:p>
        </p:txBody>
      </p:sp>
      <p:pic>
        <p:nvPicPr>
          <p:cNvPr id="7" name="Picture 6">
            <a:extLst>
              <a:ext uri="{FF2B5EF4-FFF2-40B4-BE49-F238E27FC236}">
                <a16:creationId xmlns:a16="http://schemas.microsoft.com/office/drawing/2014/main" id="{4DB40D3B-83B9-4ACC-A3A4-0E57E76CA121}"/>
              </a:ext>
            </a:extLst>
          </p:cNvPr>
          <p:cNvPicPr>
            <a:picLocks noChangeAspect="1"/>
          </p:cNvPicPr>
          <p:nvPr/>
        </p:nvPicPr>
        <p:blipFill>
          <a:blip r:embed="rId3"/>
          <a:stretch>
            <a:fillRect/>
          </a:stretch>
        </p:blipFill>
        <p:spPr>
          <a:xfrm>
            <a:off x="5640016" y="1844824"/>
            <a:ext cx="6320714" cy="4213810"/>
          </a:xfrm>
          <a:prstGeom prst="rect">
            <a:avLst/>
          </a:prstGeom>
          <a:effectLst>
            <a:softEdge rad="635000"/>
          </a:effectLst>
        </p:spPr>
      </p:pic>
    </p:spTree>
    <p:extLst>
      <p:ext uri="{BB962C8B-B14F-4D97-AF65-F5344CB8AC3E}">
        <p14:creationId xmlns:p14="http://schemas.microsoft.com/office/powerpoint/2010/main" val="243486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2"/>
                                        </p:tgtEl>
                                        <p:attrNameLst>
                                          <p:attrName>style.visibility</p:attrName>
                                        </p:attrNameLst>
                                      </p:cBhvr>
                                      <p:to>
                                        <p:strVal val="visible"/>
                                      </p:to>
                                    </p:set>
                                    <p:animEffect transition="in" filter="wipe(left)">
                                      <p:cBhvr>
                                        <p:cTn id="7" dur="500"/>
                                        <p:tgtEl>
                                          <p:spTgt spid="3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3"/>
                                        </p:tgtEl>
                                        <p:attrNameLst>
                                          <p:attrName>style.visibility</p:attrName>
                                        </p:attrNameLst>
                                      </p:cBhvr>
                                      <p:to>
                                        <p:strVal val="visible"/>
                                      </p:to>
                                    </p:set>
                                    <p:animEffect transition="in" filter="wipe(left)">
                                      <p:cBhvr>
                                        <p:cTn id="12" dur="500"/>
                                        <p:tgtEl>
                                          <p:spTgt spid="3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4"/>
                                        </p:tgtEl>
                                        <p:attrNameLst>
                                          <p:attrName>style.visibility</p:attrName>
                                        </p:attrNameLst>
                                      </p:cBhvr>
                                      <p:to>
                                        <p:strVal val="visible"/>
                                      </p:to>
                                    </p:set>
                                    <p:animEffect transition="in" filter="wipe(left)">
                                      <p:cBhvr>
                                        <p:cTn id="17" dur="500"/>
                                        <p:tgtEl>
                                          <p:spTgt spid="35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55"/>
                                        </p:tgtEl>
                                        <p:attrNameLst>
                                          <p:attrName>style.visibility</p:attrName>
                                        </p:attrNameLst>
                                      </p:cBhvr>
                                      <p:to>
                                        <p:strVal val="visible"/>
                                      </p:to>
                                    </p:set>
                                    <p:animEffect transition="in" filter="wipe(left)">
                                      <p:cBhvr>
                                        <p:cTn id="22" dur="500"/>
                                        <p:tgtEl>
                                          <p:spTgt spid="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0" animBg="1"/>
      <p:bldP spid="353" grpId="0" animBg="1"/>
      <p:bldP spid="354" grpId="0" animBg="1"/>
      <p:bldP spid="35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9CE4-4018-4865-80FB-ADBF7ED99336}"/>
              </a:ext>
            </a:extLst>
          </p:cNvPr>
          <p:cNvSpPr>
            <a:spLocks noGrp="1"/>
          </p:cNvSpPr>
          <p:nvPr>
            <p:ph type="title"/>
          </p:nvPr>
        </p:nvSpPr>
        <p:spPr/>
        <p:txBody>
          <a:bodyPr/>
          <a:lstStyle/>
          <a:p>
            <a:r>
              <a:rPr lang="en-US" dirty="0"/>
              <a:t>Feedback Questionnaire</a:t>
            </a:r>
            <a:endParaRPr lang="en-IN" dirty="0"/>
          </a:p>
        </p:txBody>
      </p:sp>
      <p:sp>
        <p:nvSpPr>
          <p:cNvPr id="4" name="TextBox 3">
            <a:extLst>
              <a:ext uri="{FF2B5EF4-FFF2-40B4-BE49-F238E27FC236}">
                <a16:creationId xmlns:a16="http://schemas.microsoft.com/office/drawing/2014/main" id="{2554644C-D5EF-43CC-AD57-6FB23A19F47B}"/>
              </a:ext>
            </a:extLst>
          </p:cNvPr>
          <p:cNvSpPr txBox="1"/>
          <p:nvPr/>
        </p:nvSpPr>
        <p:spPr>
          <a:xfrm>
            <a:off x="4511824" y="1988840"/>
            <a:ext cx="7416824" cy="3970318"/>
          </a:xfrm>
          <a:prstGeom prst="rect">
            <a:avLst/>
          </a:prstGeom>
          <a:noFill/>
        </p:spPr>
        <p:txBody>
          <a:bodyPr wrap="square">
            <a:spAutoFit/>
          </a:bodyPr>
          <a:lstStyle/>
          <a:p>
            <a:pPr marL="0" indent="0">
              <a:buFont typeface="+mj-lt"/>
              <a:buNone/>
            </a:pPr>
            <a:r>
              <a:rPr lang="en-US" sz="1800" dirty="0">
                <a:latin typeface="Arial" panose="020B0604020202020204" pitchFamily="34" charset="0"/>
                <a:cs typeface="Arial" panose="020B0604020202020204" pitchFamily="34" charset="0"/>
              </a:rPr>
              <a:t>How would you rate your experience at Magma HDI with respect to the following (Poor, Average &amp; Good)</a:t>
            </a:r>
          </a:p>
          <a:p>
            <a:pPr marL="0" indent="0">
              <a:buFont typeface="+mj-lt"/>
              <a:buNone/>
            </a:pPr>
            <a:endParaRPr lang="en-US" sz="1800" dirty="0">
              <a:latin typeface="Arial" panose="020B0604020202020204" pitchFamily="34" charset="0"/>
              <a:cs typeface="Arial" panose="020B0604020202020204" pitchFamily="34" charset="0"/>
            </a:endParaRPr>
          </a:p>
          <a:p>
            <a:pPr marL="228600" indent="-228600">
              <a:buFont typeface="+mj-lt"/>
              <a:buAutoNum type="arabicPeriod"/>
            </a:pPr>
            <a:r>
              <a:rPr lang="en-US" sz="1800" dirty="0">
                <a:latin typeface="Arial" panose="020B0604020202020204" pitchFamily="34" charset="0"/>
                <a:cs typeface="Arial" panose="020B0604020202020204" pitchFamily="34" charset="0"/>
              </a:rPr>
              <a:t>Your current Insurer</a:t>
            </a:r>
          </a:p>
          <a:p>
            <a:pPr marL="228600" indent="-228600">
              <a:buFont typeface="+mj-lt"/>
              <a:buAutoNum type="arabicPeriod"/>
            </a:pPr>
            <a:r>
              <a:rPr lang="en-US" sz="1800" dirty="0">
                <a:latin typeface="Arial" panose="020B0604020202020204" pitchFamily="34" charset="0"/>
                <a:cs typeface="Arial" panose="020B0604020202020204" pitchFamily="34" charset="0"/>
              </a:rPr>
              <a:t>Product Offerings &amp; Add-ons offered</a:t>
            </a:r>
          </a:p>
          <a:p>
            <a:pPr marL="228600" indent="-228600">
              <a:buFont typeface="+mj-lt"/>
              <a:buAutoNum type="arabicPeriod"/>
            </a:pPr>
            <a:r>
              <a:rPr lang="en-US" sz="1800" dirty="0">
                <a:latin typeface="Arial" panose="020B0604020202020204" pitchFamily="34" charset="0"/>
                <a:cs typeface="Arial" panose="020B0604020202020204" pitchFamily="34" charset="0"/>
              </a:rPr>
              <a:t>Experience with Agent Portal</a:t>
            </a:r>
          </a:p>
          <a:p>
            <a:pPr marL="228600" indent="-228600">
              <a:buFont typeface="+mj-lt"/>
              <a:buAutoNum type="arabicPeriod"/>
            </a:pPr>
            <a:r>
              <a:rPr lang="en-US" sz="1800" dirty="0">
                <a:latin typeface="Arial" panose="020B0604020202020204" pitchFamily="34" charset="0"/>
                <a:cs typeface="Arial" panose="020B0604020202020204" pitchFamily="34" charset="0"/>
              </a:rPr>
              <a:t>Frequency and Timely Commission Payouts</a:t>
            </a:r>
          </a:p>
          <a:p>
            <a:pPr marL="228600" indent="-228600">
              <a:buFont typeface="+mj-lt"/>
              <a:buAutoNum type="arabicPeriod"/>
            </a:pPr>
            <a:r>
              <a:rPr lang="en-US" sz="1800" dirty="0">
                <a:latin typeface="Arial" panose="020B0604020202020204" pitchFamily="34" charset="0"/>
                <a:cs typeface="Arial" panose="020B0604020202020204" pitchFamily="34" charset="0"/>
              </a:rPr>
              <a:t>Communication &amp; Engagement Initiatives ( Club memberships, R&amp;R)</a:t>
            </a:r>
          </a:p>
          <a:p>
            <a:pPr marL="228600" indent="-228600">
              <a:buFont typeface="+mj-lt"/>
              <a:buAutoNum type="arabicPeriod"/>
            </a:pPr>
            <a:r>
              <a:rPr lang="en-US" sz="1800" dirty="0">
                <a:latin typeface="Arial" panose="020B0604020202020204" pitchFamily="34" charset="0"/>
                <a:cs typeface="Arial" panose="020B0604020202020204" pitchFamily="34" charset="0"/>
              </a:rPr>
              <a:t>Frequency and Quality of organized Training</a:t>
            </a:r>
          </a:p>
          <a:p>
            <a:pPr marL="228600" indent="-228600">
              <a:buFont typeface="+mj-lt"/>
              <a:buAutoNum type="arabicPeriod"/>
            </a:pPr>
            <a:r>
              <a:rPr lang="en-US" sz="1800" dirty="0">
                <a:latin typeface="Arial" panose="020B0604020202020204" pitchFamily="34" charset="0"/>
                <a:cs typeface="Arial" panose="020B0604020202020204" pitchFamily="34" charset="0"/>
              </a:rPr>
              <a:t>Support from the Internal Team</a:t>
            </a:r>
          </a:p>
          <a:p>
            <a:pPr marL="228600" indent="-228600">
              <a:buFont typeface="+mj-lt"/>
              <a:buAutoNum type="arabicPeriod"/>
            </a:pPr>
            <a:r>
              <a:rPr lang="en-US" sz="1800" dirty="0">
                <a:latin typeface="Arial" panose="020B0604020202020204" pitchFamily="34" charset="0"/>
                <a:cs typeface="Arial" panose="020B0604020202020204" pitchFamily="34" charset="0"/>
              </a:rPr>
              <a:t>Renewal Support &amp; Renewal Protection</a:t>
            </a:r>
          </a:p>
          <a:p>
            <a:pPr marL="228600" indent="-228600">
              <a:buFont typeface="+mj-lt"/>
              <a:buAutoNum type="arabicPeriod"/>
            </a:pPr>
            <a:r>
              <a:rPr lang="en-US" sz="1800" dirty="0">
                <a:latin typeface="Arial" panose="020B0604020202020204" pitchFamily="34" charset="0"/>
                <a:cs typeface="Arial" panose="020B0604020202020204" pitchFamily="34" charset="0"/>
              </a:rPr>
              <a:t>Turn Around Time for Policy Issuance &amp; Service Requests</a:t>
            </a:r>
          </a:p>
          <a:p>
            <a:pPr marL="228600" indent="-228600">
              <a:buFont typeface="+mj-lt"/>
              <a:buAutoNum type="arabicPeriod"/>
            </a:pPr>
            <a:r>
              <a:rPr lang="en-US" sz="1800" dirty="0">
                <a:latin typeface="Arial" panose="020B0604020202020204" pitchFamily="34" charset="0"/>
                <a:cs typeface="Arial" panose="020B0604020202020204" pitchFamily="34" charset="0"/>
              </a:rPr>
              <a:t>Claims Servicing</a:t>
            </a:r>
          </a:p>
          <a:p>
            <a:pPr marL="228600" indent="-228600">
              <a:buFont typeface="+mj-lt"/>
              <a:buAutoNum type="arabicPeriod"/>
            </a:pPr>
            <a:endParaRPr lang="en-IN" dirty="0"/>
          </a:p>
        </p:txBody>
      </p:sp>
      <p:grpSp>
        <p:nvGrpSpPr>
          <p:cNvPr id="5" name="Group 4">
            <a:extLst>
              <a:ext uri="{FF2B5EF4-FFF2-40B4-BE49-F238E27FC236}">
                <a16:creationId xmlns:a16="http://schemas.microsoft.com/office/drawing/2014/main" id="{DE8F6D7E-7126-4FAC-A68A-61DFA24B55AA}"/>
              </a:ext>
            </a:extLst>
          </p:cNvPr>
          <p:cNvGrpSpPr/>
          <p:nvPr/>
        </p:nvGrpSpPr>
        <p:grpSpPr>
          <a:xfrm>
            <a:off x="767408" y="1772816"/>
            <a:ext cx="3083348" cy="3745100"/>
            <a:chOff x="605662" y="2564904"/>
            <a:chExt cx="2809106" cy="2881004"/>
          </a:xfrm>
        </p:grpSpPr>
        <p:sp>
          <p:nvSpPr>
            <p:cNvPr id="6" name="Freeform: Shape 5">
              <a:extLst>
                <a:ext uri="{FF2B5EF4-FFF2-40B4-BE49-F238E27FC236}">
                  <a16:creationId xmlns:a16="http://schemas.microsoft.com/office/drawing/2014/main" id="{89C6804B-9D2E-4B33-8593-2A38D41EA4DF}"/>
                </a:ext>
              </a:extLst>
            </p:cNvPr>
            <p:cNvSpPr/>
            <p:nvPr/>
          </p:nvSpPr>
          <p:spPr>
            <a:xfrm>
              <a:off x="605662" y="2564904"/>
              <a:ext cx="2809106" cy="2881004"/>
            </a:xfrm>
            <a:custGeom>
              <a:avLst/>
              <a:gdLst>
                <a:gd name="connsiteX0" fmla="*/ 2385519 w 2809106"/>
                <a:gd name="connsiteY0" fmla="*/ 0 h 2881004"/>
                <a:gd name="connsiteX1" fmla="*/ 2809106 w 2809106"/>
                <a:gd name="connsiteY1" fmla="*/ 423774 h 2881004"/>
                <a:gd name="connsiteX2" fmla="*/ 2432550 w 2809106"/>
                <a:gd name="connsiteY2" fmla="*/ 798900 h 2881004"/>
                <a:gd name="connsiteX3" fmla="*/ 2552677 w 2809106"/>
                <a:gd name="connsiteY3" fmla="*/ 978065 h 2881004"/>
                <a:gd name="connsiteX4" fmla="*/ 2639895 w 2809106"/>
                <a:gd name="connsiteY4" fmla="*/ 1536150 h 2881004"/>
                <a:gd name="connsiteX5" fmla="*/ 2434727 w 2809106"/>
                <a:gd name="connsiteY5" fmla="*/ 1994948 h 2881004"/>
                <a:gd name="connsiteX6" fmla="*/ 1953845 w 2809106"/>
                <a:gd name="connsiteY6" fmla="*/ 2486967 h 2881004"/>
                <a:gd name="connsiteX7" fmla="*/ 1538345 w 2809106"/>
                <a:gd name="connsiteY7" fmla="*/ 2860662 h 2881004"/>
                <a:gd name="connsiteX8" fmla="*/ 1513461 w 2809106"/>
                <a:gd name="connsiteY8" fmla="*/ 2881004 h 2881004"/>
                <a:gd name="connsiteX9" fmla="*/ 1564473 w 2809106"/>
                <a:gd name="connsiteY9" fmla="*/ 2342515 h 2881004"/>
                <a:gd name="connsiteX10" fmla="*/ 1463568 w 2809106"/>
                <a:gd name="connsiteY10" fmla="*/ 2350229 h 2881004"/>
                <a:gd name="connsiteX11" fmla="*/ 654778 w 2809106"/>
                <a:gd name="connsiteY11" fmla="*/ 2217473 h 2881004"/>
                <a:gd name="connsiteX12" fmla="*/ 151002 w 2809106"/>
                <a:gd name="connsiteY12" fmla="*/ 1817090 h 2881004"/>
                <a:gd name="connsiteX13" fmla="*/ 204440 w 2809106"/>
                <a:gd name="connsiteY13" fmla="*/ 829010 h 2881004"/>
                <a:gd name="connsiteX14" fmla="*/ 895903 w 2809106"/>
                <a:gd name="connsiteY14" fmla="*/ 414691 h 2881004"/>
                <a:gd name="connsiteX15" fmla="*/ 1899660 w 2809106"/>
                <a:gd name="connsiteY15" fmla="*/ 458674 h 2881004"/>
                <a:gd name="connsiteX16" fmla="*/ 1945073 w 2809106"/>
                <a:gd name="connsiteY16" fmla="*/ 448534 h 2881004"/>
                <a:gd name="connsiteX17" fmla="*/ 2363870 w 2809106"/>
                <a:gd name="connsiteY17" fmla="*/ 28679 h 2881004"/>
                <a:gd name="connsiteX18" fmla="*/ 2385519 w 2809106"/>
                <a:gd name="connsiteY18" fmla="*/ 0 h 2881004"/>
                <a:gd name="connsiteX19" fmla="*/ 1635081 w 2809106"/>
                <a:gd name="connsiteY19" fmla="*/ 2639319 h 2881004"/>
                <a:gd name="connsiteX20" fmla="*/ 1663200 w 2809106"/>
                <a:gd name="connsiteY20" fmla="*/ 2615990 h 2881004"/>
                <a:gd name="connsiteX21" fmla="*/ 1914777 w 2809106"/>
                <a:gd name="connsiteY21" fmla="*/ 2389608 h 2881004"/>
                <a:gd name="connsiteX22" fmla="*/ 2320137 w 2809106"/>
                <a:gd name="connsiteY22" fmla="*/ 1979582 h 2881004"/>
                <a:gd name="connsiteX23" fmla="*/ 2479705 w 2809106"/>
                <a:gd name="connsiteY23" fmla="*/ 1736777 h 2881004"/>
                <a:gd name="connsiteX24" fmla="*/ 2487606 w 2809106"/>
                <a:gd name="connsiteY24" fmla="*/ 1056822 h 2881004"/>
                <a:gd name="connsiteX25" fmla="*/ 2361693 w 2809106"/>
                <a:gd name="connsiteY25" fmla="*/ 868451 h 2881004"/>
                <a:gd name="connsiteX26" fmla="*/ 1781648 w 2809106"/>
                <a:gd name="connsiteY26" fmla="*/ 1448994 h 2881004"/>
                <a:gd name="connsiteX27" fmla="*/ 1359989 w 2809106"/>
                <a:gd name="connsiteY27" fmla="*/ 1027459 h 2881004"/>
                <a:gd name="connsiteX28" fmla="*/ 1847217 w 2809106"/>
                <a:gd name="connsiteY28" fmla="*/ 540293 h 2881004"/>
                <a:gd name="connsiteX29" fmla="*/ 1809082 w 2809106"/>
                <a:gd name="connsiteY29" fmla="*/ 527229 h 2881004"/>
                <a:gd name="connsiteX30" fmla="*/ 837053 w 2809106"/>
                <a:gd name="connsiteY30" fmla="*/ 530153 h 2881004"/>
                <a:gd name="connsiteX31" fmla="*/ 281083 w 2809106"/>
                <a:gd name="connsiteY31" fmla="*/ 881639 h 2881004"/>
                <a:gd name="connsiteX32" fmla="*/ 172153 w 2809106"/>
                <a:gd name="connsiteY32" fmla="*/ 1668595 h 2881004"/>
                <a:gd name="connsiteX33" fmla="*/ 595989 w 2809106"/>
                <a:gd name="connsiteY33" fmla="*/ 2086210 h 2881004"/>
                <a:gd name="connsiteX34" fmla="*/ 1535794 w 2809106"/>
                <a:gd name="connsiteY34" fmla="*/ 2245343 h 2881004"/>
                <a:gd name="connsiteX35" fmla="*/ 1674460 w 2809106"/>
                <a:gd name="connsiteY35" fmla="*/ 2223445 h 2881004"/>
                <a:gd name="connsiteX36" fmla="*/ 1635081 w 2809106"/>
                <a:gd name="connsiteY36" fmla="*/ 2639319 h 2881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9106" h="2881004">
                  <a:moveTo>
                    <a:pt x="2385519" y="0"/>
                  </a:moveTo>
                  <a:cubicBezTo>
                    <a:pt x="2529224" y="143767"/>
                    <a:pt x="2667392" y="281998"/>
                    <a:pt x="2809106" y="423774"/>
                  </a:cubicBezTo>
                  <a:cubicBezTo>
                    <a:pt x="2683318" y="549127"/>
                    <a:pt x="2556721" y="675164"/>
                    <a:pt x="2432550" y="798900"/>
                  </a:cubicBezTo>
                  <a:cubicBezTo>
                    <a:pt x="2473795" y="859866"/>
                    <a:pt x="2517155" y="916663"/>
                    <a:pt x="2552677" y="978065"/>
                  </a:cubicBezTo>
                  <a:cubicBezTo>
                    <a:pt x="2653519" y="1152252"/>
                    <a:pt x="2673675" y="1340189"/>
                    <a:pt x="2639895" y="1536150"/>
                  </a:cubicBezTo>
                  <a:cubicBezTo>
                    <a:pt x="2610470" y="1706667"/>
                    <a:pt x="2542101" y="1857838"/>
                    <a:pt x="2434727" y="1994948"/>
                  </a:cubicBezTo>
                  <a:cubicBezTo>
                    <a:pt x="2292142" y="2177037"/>
                    <a:pt x="2125793" y="2334304"/>
                    <a:pt x="1953845" y="2486967"/>
                  </a:cubicBezTo>
                  <a:cubicBezTo>
                    <a:pt x="1814557" y="2610640"/>
                    <a:pt x="1676824" y="2736118"/>
                    <a:pt x="1538345" y="2860662"/>
                  </a:cubicBezTo>
                  <a:cubicBezTo>
                    <a:pt x="1531688" y="2866634"/>
                    <a:pt x="1524472" y="2872046"/>
                    <a:pt x="1513461" y="2881004"/>
                  </a:cubicBezTo>
                  <a:cubicBezTo>
                    <a:pt x="1530693" y="2699227"/>
                    <a:pt x="1547427" y="2522737"/>
                    <a:pt x="1564473" y="2342515"/>
                  </a:cubicBezTo>
                  <a:cubicBezTo>
                    <a:pt x="1528578" y="2345252"/>
                    <a:pt x="1496104" y="2347928"/>
                    <a:pt x="1463568" y="2350229"/>
                  </a:cubicBezTo>
                  <a:cubicBezTo>
                    <a:pt x="1183437" y="2370385"/>
                    <a:pt x="912513" y="2332748"/>
                    <a:pt x="654778" y="2217473"/>
                  </a:cubicBezTo>
                  <a:cubicBezTo>
                    <a:pt x="452907" y="2127207"/>
                    <a:pt x="277910" y="2001231"/>
                    <a:pt x="151002" y="1817090"/>
                  </a:cubicBezTo>
                  <a:cubicBezTo>
                    <a:pt x="-68226" y="1499011"/>
                    <a:pt x="-47323" y="1122578"/>
                    <a:pt x="204440" y="829010"/>
                  </a:cubicBezTo>
                  <a:cubicBezTo>
                    <a:pt x="388706" y="614137"/>
                    <a:pt x="625663" y="485238"/>
                    <a:pt x="895903" y="414691"/>
                  </a:cubicBezTo>
                  <a:cubicBezTo>
                    <a:pt x="1234449" y="326291"/>
                    <a:pt x="1569699" y="340724"/>
                    <a:pt x="1899660" y="458674"/>
                  </a:cubicBezTo>
                  <a:cubicBezTo>
                    <a:pt x="1919256" y="465641"/>
                    <a:pt x="1930578" y="463091"/>
                    <a:pt x="1945073" y="448534"/>
                  </a:cubicBezTo>
                  <a:cubicBezTo>
                    <a:pt x="2084299" y="308188"/>
                    <a:pt x="2224333" y="168713"/>
                    <a:pt x="2363870" y="28679"/>
                  </a:cubicBezTo>
                  <a:cubicBezTo>
                    <a:pt x="2372393" y="20032"/>
                    <a:pt x="2378738" y="9020"/>
                    <a:pt x="2385519" y="0"/>
                  </a:cubicBezTo>
                  <a:close/>
                  <a:moveTo>
                    <a:pt x="1635081" y="2639319"/>
                  </a:moveTo>
                  <a:cubicBezTo>
                    <a:pt x="1649203" y="2627623"/>
                    <a:pt x="1656419" y="2622087"/>
                    <a:pt x="1663200" y="2615990"/>
                  </a:cubicBezTo>
                  <a:cubicBezTo>
                    <a:pt x="1747059" y="2540529"/>
                    <a:pt x="1830358" y="2464447"/>
                    <a:pt x="1914777" y="2389608"/>
                  </a:cubicBezTo>
                  <a:cubicBezTo>
                    <a:pt x="2058917" y="2261829"/>
                    <a:pt x="2200569" y="2131748"/>
                    <a:pt x="2320137" y="1979582"/>
                  </a:cubicBezTo>
                  <a:cubicBezTo>
                    <a:pt x="2380231" y="1903064"/>
                    <a:pt x="2442690" y="1828288"/>
                    <a:pt x="2479705" y="1736777"/>
                  </a:cubicBezTo>
                  <a:cubicBezTo>
                    <a:pt x="2570967" y="1511204"/>
                    <a:pt x="2592243" y="1284511"/>
                    <a:pt x="2487606" y="1056822"/>
                  </a:cubicBezTo>
                  <a:cubicBezTo>
                    <a:pt x="2456003" y="988080"/>
                    <a:pt x="2414696" y="925311"/>
                    <a:pt x="2361693" y="868451"/>
                  </a:cubicBezTo>
                  <a:cubicBezTo>
                    <a:pt x="2166105" y="1064225"/>
                    <a:pt x="1972383" y="1258134"/>
                    <a:pt x="1781648" y="1448994"/>
                  </a:cubicBezTo>
                  <a:cubicBezTo>
                    <a:pt x="1640991" y="1308399"/>
                    <a:pt x="1502325" y="1169796"/>
                    <a:pt x="1359989" y="1027459"/>
                  </a:cubicBezTo>
                  <a:cubicBezTo>
                    <a:pt x="1520491" y="866958"/>
                    <a:pt x="1682734" y="704714"/>
                    <a:pt x="1847217" y="540293"/>
                  </a:cubicBezTo>
                  <a:cubicBezTo>
                    <a:pt x="1833966" y="535690"/>
                    <a:pt x="1821649" y="530900"/>
                    <a:pt x="1809082" y="527229"/>
                  </a:cubicBezTo>
                  <a:cubicBezTo>
                    <a:pt x="1484782" y="431924"/>
                    <a:pt x="1160171" y="431364"/>
                    <a:pt x="837053" y="530153"/>
                  </a:cubicBezTo>
                  <a:cubicBezTo>
                    <a:pt x="620500" y="596407"/>
                    <a:pt x="427152" y="704341"/>
                    <a:pt x="281083" y="881639"/>
                  </a:cubicBezTo>
                  <a:cubicBezTo>
                    <a:pt x="84313" y="1120401"/>
                    <a:pt x="38962" y="1384669"/>
                    <a:pt x="172153" y="1668595"/>
                  </a:cubicBezTo>
                  <a:cubicBezTo>
                    <a:pt x="261176" y="1858398"/>
                    <a:pt x="413714" y="1989412"/>
                    <a:pt x="595989" y="2086210"/>
                  </a:cubicBezTo>
                  <a:cubicBezTo>
                    <a:pt x="891300" y="2242979"/>
                    <a:pt x="1207824" y="2279621"/>
                    <a:pt x="1535794" y="2245343"/>
                  </a:cubicBezTo>
                  <a:cubicBezTo>
                    <a:pt x="1581270" y="2240615"/>
                    <a:pt x="1626310" y="2231159"/>
                    <a:pt x="1674460" y="2223445"/>
                  </a:cubicBezTo>
                  <a:cubicBezTo>
                    <a:pt x="1661334" y="2362049"/>
                    <a:pt x="1648581" y="2496609"/>
                    <a:pt x="1635081" y="2639319"/>
                  </a:cubicBezTo>
                  <a:close/>
                </a:path>
              </a:pathLst>
            </a:custGeom>
            <a:solidFill>
              <a:srgbClr val="EE3035"/>
            </a:solidFill>
            <a:ln w="6217" cap="flat">
              <a:noFill/>
              <a:prstDash val="solid"/>
              <a:miter/>
            </a:ln>
          </p:spPr>
          <p:txBody>
            <a:bodyPr rtlCol="0" anchor="ctr"/>
            <a:lstStyle/>
            <a:p>
              <a:endParaRPr lang="en-IN" dirty="0"/>
            </a:p>
          </p:txBody>
        </p:sp>
        <p:sp>
          <p:nvSpPr>
            <p:cNvPr id="7" name="Freeform: Shape 6">
              <a:extLst>
                <a:ext uri="{FF2B5EF4-FFF2-40B4-BE49-F238E27FC236}">
                  <a16:creationId xmlns:a16="http://schemas.microsoft.com/office/drawing/2014/main" id="{645B7B49-C1B6-410F-A052-F03A14484E34}"/>
                </a:ext>
              </a:extLst>
            </p:cNvPr>
            <p:cNvSpPr/>
            <p:nvPr/>
          </p:nvSpPr>
          <p:spPr>
            <a:xfrm>
              <a:off x="1753205" y="3680639"/>
              <a:ext cx="548504" cy="548131"/>
            </a:xfrm>
            <a:custGeom>
              <a:avLst/>
              <a:gdLst>
                <a:gd name="connsiteX0" fmla="*/ 137048 w 548504"/>
                <a:gd name="connsiteY0" fmla="*/ 0 h 548131"/>
                <a:gd name="connsiteX1" fmla="*/ 548505 w 548504"/>
                <a:gd name="connsiteY1" fmla="*/ 410710 h 548131"/>
                <a:gd name="connsiteX2" fmla="*/ 0 w 548504"/>
                <a:gd name="connsiteY2" fmla="*/ 548132 h 548131"/>
                <a:gd name="connsiteX3" fmla="*/ 137048 w 548504"/>
                <a:gd name="connsiteY3" fmla="*/ 0 h 548131"/>
              </a:gdLst>
              <a:ahLst/>
              <a:cxnLst>
                <a:cxn ang="0">
                  <a:pos x="connsiteX0" y="connsiteY0"/>
                </a:cxn>
                <a:cxn ang="0">
                  <a:pos x="connsiteX1" y="connsiteY1"/>
                </a:cxn>
                <a:cxn ang="0">
                  <a:pos x="connsiteX2" y="connsiteY2"/>
                </a:cxn>
                <a:cxn ang="0">
                  <a:pos x="connsiteX3" y="connsiteY3"/>
                </a:cxn>
              </a:cxnLst>
              <a:rect l="l" t="t" r="r" b="b"/>
              <a:pathLst>
                <a:path w="548504" h="548131">
                  <a:moveTo>
                    <a:pt x="137048" y="0"/>
                  </a:moveTo>
                  <a:cubicBezTo>
                    <a:pt x="275590" y="138293"/>
                    <a:pt x="410710" y="273164"/>
                    <a:pt x="548505" y="410710"/>
                  </a:cubicBezTo>
                  <a:cubicBezTo>
                    <a:pt x="367038" y="456185"/>
                    <a:pt x="186008" y="501536"/>
                    <a:pt x="0" y="548132"/>
                  </a:cubicBezTo>
                  <a:cubicBezTo>
                    <a:pt x="46409" y="362560"/>
                    <a:pt x="91697" y="181342"/>
                    <a:pt x="137048" y="0"/>
                  </a:cubicBezTo>
                  <a:close/>
                </a:path>
              </a:pathLst>
            </a:custGeom>
            <a:solidFill>
              <a:srgbClr val="16A361"/>
            </a:solidFill>
            <a:ln w="6217" cap="flat">
              <a:noFill/>
              <a:prstDash val="solid"/>
              <a:miter/>
            </a:ln>
          </p:spPr>
          <p:txBody>
            <a:bodyPr rtlCol="0" anchor="ctr"/>
            <a:lstStyle/>
            <a:p>
              <a:endParaRPr lang="en-IN" dirty="0"/>
            </a:p>
          </p:txBody>
        </p:sp>
      </p:grpSp>
    </p:spTree>
    <p:extLst>
      <p:ext uri="{BB962C8B-B14F-4D97-AF65-F5344CB8AC3E}">
        <p14:creationId xmlns:p14="http://schemas.microsoft.com/office/powerpoint/2010/main" val="69417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left)">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wipe(left)">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left)">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wipe(left)">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wipe(left)">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wipe(left)">
                                      <p:cBhvr>
                                        <p:cTn id="42" dur="500"/>
                                        <p:tgtEl>
                                          <p:spTgt spid="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wipe(left)">
                                      <p:cBhvr>
                                        <p:cTn id="47" dur="500"/>
                                        <p:tgtEl>
                                          <p:spTgt spid="4">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Effect transition="in" filter="wipe(left)">
                                      <p:cBhvr>
                                        <p:cTn id="52" dur="500"/>
                                        <p:tgtEl>
                                          <p:spTgt spid="4">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4">
                                            <p:txEl>
                                              <p:pRg st="11" end="11"/>
                                            </p:txEl>
                                          </p:spTgt>
                                        </p:tgtEl>
                                        <p:attrNameLst>
                                          <p:attrName>style.visibility</p:attrName>
                                        </p:attrNameLst>
                                      </p:cBhvr>
                                      <p:to>
                                        <p:strVal val="visible"/>
                                      </p:to>
                                    </p:set>
                                    <p:animEffect transition="in" filter="wipe(left)">
                                      <p:cBhvr>
                                        <p:cTn id="57"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99398-4191-42A0-85F2-F7796F547355}"/>
              </a:ext>
            </a:extLst>
          </p:cNvPr>
          <p:cNvSpPr>
            <a:spLocks noGrp="1"/>
          </p:cNvSpPr>
          <p:nvPr>
            <p:ph type="title"/>
          </p:nvPr>
        </p:nvSpPr>
        <p:spPr/>
        <p:txBody>
          <a:bodyPr/>
          <a:lstStyle/>
          <a:p>
            <a:r>
              <a:rPr lang="en-US" dirty="0"/>
              <a:t>Feedback Analysis</a:t>
            </a:r>
            <a:endParaRPr lang="en-IN" dirty="0"/>
          </a:p>
        </p:txBody>
      </p:sp>
      <p:sp>
        <p:nvSpPr>
          <p:cNvPr id="3" name="TextBox 2">
            <a:extLst>
              <a:ext uri="{FF2B5EF4-FFF2-40B4-BE49-F238E27FC236}">
                <a16:creationId xmlns:a16="http://schemas.microsoft.com/office/drawing/2014/main" id="{383FE2B5-5B24-4C09-9120-BD4175217B21}"/>
              </a:ext>
            </a:extLst>
          </p:cNvPr>
          <p:cNvSpPr txBox="1"/>
          <p:nvPr/>
        </p:nvSpPr>
        <p:spPr>
          <a:xfrm>
            <a:off x="6418941" y="2276872"/>
            <a:ext cx="5753378"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 score of Poor represents an unhappy partner</a:t>
            </a:r>
            <a:endParaRPr lang="en-IN" sz="20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930206EE-7335-4F41-9141-FE8DA9352454}"/>
              </a:ext>
            </a:extLst>
          </p:cNvPr>
          <p:cNvSpPr txBox="1"/>
          <p:nvPr/>
        </p:nvSpPr>
        <p:spPr>
          <a:xfrm>
            <a:off x="6418941" y="3219554"/>
            <a:ext cx="5753378"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Average refers to a partner who if not attended to immediately, may get unhappy soon</a:t>
            </a:r>
            <a:endParaRPr lang="en-IN" sz="2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AE36369-5E95-4967-82F5-23976CDB0821}"/>
              </a:ext>
            </a:extLst>
          </p:cNvPr>
          <p:cNvSpPr txBox="1"/>
          <p:nvPr/>
        </p:nvSpPr>
        <p:spPr>
          <a:xfrm>
            <a:off x="6418941" y="4377614"/>
            <a:ext cx="5753378"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 score of Good shows that partners are happy associating with you</a:t>
            </a:r>
            <a:endParaRPr lang="en-IN" sz="20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1D7A321-CA67-42A1-B050-B721F734A930}"/>
              </a:ext>
            </a:extLst>
          </p:cNvPr>
          <p:cNvPicPr>
            <a:picLocks noChangeAspect="1"/>
          </p:cNvPicPr>
          <p:nvPr/>
        </p:nvPicPr>
        <p:blipFill>
          <a:blip r:embed="rId3"/>
          <a:stretch>
            <a:fillRect/>
          </a:stretch>
        </p:blipFill>
        <p:spPr>
          <a:xfrm>
            <a:off x="135732" y="1772816"/>
            <a:ext cx="6062810" cy="3573016"/>
          </a:xfrm>
          <a:prstGeom prst="rect">
            <a:avLst/>
          </a:prstGeom>
          <a:effectLst>
            <a:softEdge rad="127000"/>
          </a:effectLst>
        </p:spPr>
      </p:pic>
    </p:spTree>
    <p:extLst>
      <p:ext uri="{BB962C8B-B14F-4D97-AF65-F5344CB8AC3E}">
        <p14:creationId xmlns:p14="http://schemas.microsoft.com/office/powerpoint/2010/main" val="168580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99398-4191-42A0-85F2-F7796F547355}"/>
              </a:ext>
            </a:extLst>
          </p:cNvPr>
          <p:cNvSpPr>
            <a:spLocks noGrp="1"/>
          </p:cNvSpPr>
          <p:nvPr>
            <p:ph type="title"/>
          </p:nvPr>
        </p:nvSpPr>
        <p:spPr/>
        <p:txBody>
          <a:bodyPr/>
          <a:lstStyle/>
          <a:p>
            <a:r>
              <a:rPr lang="en-US" dirty="0"/>
              <a:t>Follow Up Action Plan</a:t>
            </a:r>
            <a:endParaRPr lang="en-IN" dirty="0"/>
          </a:p>
        </p:txBody>
      </p:sp>
      <p:sp>
        <p:nvSpPr>
          <p:cNvPr id="3" name="TextBox 2">
            <a:extLst>
              <a:ext uri="{FF2B5EF4-FFF2-40B4-BE49-F238E27FC236}">
                <a16:creationId xmlns:a16="http://schemas.microsoft.com/office/drawing/2014/main" id="{070087DD-94E4-4465-AB93-D7BFFBAE7A79}"/>
              </a:ext>
            </a:extLst>
          </p:cNvPr>
          <p:cNvSpPr txBox="1"/>
          <p:nvPr/>
        </p:nvSpPr>
        <p:spPr>
          <a:xfrm>
            <a:off x="714255" y="3984603"/>
            <a:ext cx="4896544"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would you do, if your partner is unhappy being associated with Magma HDI?</a:t>
            </a:r>
            <a:endParaRPr lang="en-IN"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277EEA3-A7A0-40E1-BD22-D5CBD68BE786}"/>
              </a:ext>
            </a:extLst>
          </p:cNvPr>
          <p:cNvSpPr txBox="1"/>
          <p:nvPr/>
        </p:nvSpPr>
        <p:spPr>
          <a:xfrm>
            <a:off x="714255" y="1765147"/>
            <a:ext cx="4680520"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would you do, if your partner is happy being associated with Magma HDI?</a:t>
            </a:r>
            <a:endParaRPr lang="en-IN"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4B85564-D626-484C-AB88-AAAFA66EBC57}"/>
              </a:ext>
            </a:extLst>
          </p:cNvPr>
          <p:cNvSpPr txBox="1"/>
          <p:nvPr/>
        </p:nvSpPr>
        <p:spPr>
          <a:xfrm>
            <a:off x="-257853" y="4630934"/>
            <a:ext cx="4104456"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Rebuild </a:t>
            </a:r>
            <a:r>
              <a:rPr lang="en-US" sz="2400" b="1" dirty="0">
                <a:solidFill>
                  <a:srgbClr val="16A361"/>
                </a:solidFill>
                <a:latin typeface="Arial" panose="020B0604020202020204" pitchFamily="34" charset="0"/>
                <a:cs typeface="Arial" panose="020B0604020202020204" pitchFamily="34" charset="0"/>
              </a:rPr>
              <a:t>Trust</a:t>
            </a:r>
            <a:endParaRPr lang="en-IN" sz="2400" b="1" dirty="0">
              <a:solidFill>
                <a:srgbClr val="16A36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04111DB-3FB1-4C2D-9B6F-39E08B3B54DF}"/>
              </a:ext>
            </a:extLst>
          </p:cNvPr>
          <p:cNvSpPr txBox="1"/>
          <p:nvPr/>
        </p:nvSpPr>
        <p:spPr>
          <a:xfrm>
            <a:off x="479376" y="2411733"/>
            <a:ext cx="4104456"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Continue to build </a:t>
            </a:r>
            <a:r>
              <a:rPr lang="en-US" sz="2400" b="1" dirty="0">
                <a:solidFill>
                  <a:srgbClr val="16A361"/>
                </a:solidFill>
                <a:latin typeface="Arial" panose="020B0604020202020204" pitchFamily="34" charset="0"/>
                <a:cs typeface="Arial" panose="020B0604020202020204" pitchFamily="34" charset="0"/>
              </a:rPr>
              <a:t>Trust</a:t>
            </a:r>
            <a:endParaRPr lang="en-IN" sz="2400" b="1" dirty="0">
              <a:solidFill>
                <a:srgbClr val="16A361"/>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0F79FE8-5712-4A2E-8938-12E5D0CB85F1}"/>
              </a:ext>
            </a:extLst>
          </p:cNvPr>
          <p:cNvPicPr>
            <a:picLocks noChangeAspect="1"/>
          </p:cNvPicPr>
          <p:nvPr/>
        </p:nvPicPr>
        <p:blipFill>
          <a:blip r:embed="rId3"/>
          <a:stretch>
            <a:fillRect/>
          </a:stretch>
        </p:blipFill>
        <p:spPr>
          <a:xfrm>
            <a:off x="5548659" y="1628800"/>
            <a:ext cx="6393892" cy="4176464"/>
          </a:xfrm>
          <a:prstGeom prst="rect">
            <a:avLst/>
          </a:prstGeom>
        </p:spPr>
      </p:pic>
    </p:spTree>
    <p:extLst>
      <p:ext uri="{BB962C8B-B14F-4D97-AF65-F5344CB8AC3E}">
        <p14:creationId xmlns:p14="http://schemas.microsoft.com/office/powerpoint/2010/main" val="324342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5"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6" name="Google Shape;586;p38" descr="Image result for listening ear"/>
          <p:cNvSpPr/>
          <p:nvPr/>
        </p:nvSpPr>
        <p:spPr>
          <a:xfrm>
            <a:off x="1679575" y="-144463"/>
            <a:ext cx="304800" cy="30480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sp>
        <p:nvSpPr>
          <p:cNvPr id="589" name="Google Shape;589;p38"/>
          <p:cNvSpPr/>
          <p:nvPr/>
        </p:nvSpPr>
        <p:spPr>
          <a:xfrm>
            <a:off x="7745683" y="2375131"/>
            <a:ext cx="630936" cy="627171"/>
          </a:xfrm>
          <a:prstGeom prst="ellipse">
            <a:avLst/>
          </a:prstGeom>
          <a:solidFill>
            <a:srgbClr val="16A361"/>
          </a:solidFill>
          <a:ln w="57150" cap="flat" cmpd="sng">
            <a:solidFill>
              <a:srgbClr val="A5A5A5"/>
            </a:solidFill>
            <a:prstDash val="solid"/>
            <a:round/>
            <a:headEnd type="none" w="sm" len="sm"/>
            <a:tailEnd type="none" w="sm" len="sm"/>
          </a:ln>
        </p:spPr>
        <p:txBody>
          <a:bodyPr spcFirstLastPara="1" wrap="square" lIns="91425" tIns="45700" rIns="91425" bIns="45700" anchor="ctr" anchorCtr="0">
            <a:noAutofit/>
          </a:bodyPr>
          <a:lstStyle/>
          <a:p>
            <a:pPr algn="ctr"/>
            <a:r>
              <a:rPr lang="en-IN" sz="4400" dirty="0">
                <a:solidFill>
                  <a:schemeClr val="lt1"/>
                </a:solidFill>
                <a:latin typeface="Arial" panose="020B0604020202020204" pitchFamily="34" charset="0"/>
                <a:ea typeface="Calibri"/>
                <a:cs typeface="Arial" panose="020B0604020202020204" pitchFamily="34" charset="0"/>
                <a:sym typeface="Calibri"/>
              </a:rPr>
              <a:t>L</a:t>
            </a:r>
            <a:endParaRPr dirty="0">
              <a:solidFill>
                <a:schemeClr val="lt1"/>
              </a:solidFill>
              <a:latin typeface="Arial" panose="020B0604020202020204" pitchFamily="34" charset="0"/>
              <a:ea typeface="Calibri"/>
              <a:cs typeface="Arial" panose="020B0604020202020204" pitchFamily="34" charset="0"/>
              <a:sym typeface="Calibri"/>
            </a:endParaRPr>
          </a:p>
        </p:txBody>
      </p:sp>
      <p:sp>
        <p:nvSpPr>
          <p:cNvPr id="590" name="Google Shape;590;p38"/>
          <p:cNvSpPr txBox="1"/>
          <p:nvPr/>
        </p:nvSpPr>
        <p:spPr>
          <a:xfrm>
            <a:off x="8322631" y="2601955"/>
            <a:ext cx="2512963" cy="293359"/>
          </a:xfrm>
          <a:prstGeom prst="rect">
            <a:avLst/>
          </a:prstGeom>
          <a:noFill/>
          <a:ln>
            <a:noFill/>
          </a:ln>
        </p:spPr>
        <p:txBody>
          <a:bodyPr spcFirstLastPara="1" wrap="square" lIns="91425" tIns="45700" rIns="91425" bIns="45700" anchor="t" anchorCtr="0">
            <a:noAutofit/>
          </a:bodyPr>
          <a:lstStyle/>
          <a:p>
            <a:r>
              <a:rPr lang="en-IN" sz="2000" b="1" dirty="0">
                <a:solidFill>
                  <a:schemeClr val="dk1"/>
                </a:solidFill>
                <a:latin typeface="Arial" panose="020B0604020202020204" pitchFamily="34" charset="0"/>
                <a:ea typeface="Calibri"/>
                <a:cs typeface="Arial" panose="020B0604020202020204" pitchFamily="34" charset="0"/>
                <a:sym typeface="Calibri"/>
              </a:rPr>
              <a:t>isten Actively</a:t>
            </a:r>
            <a:endParaRPr dirty="0">
              <a:latin typeface="Arial" panose="020B0604020202020204" pitchFamily="34" charset="0"/>
              <a:cs typeface="Arial" panose="020B0604020202020204" pitchFamily="34" charset="0"/>
            </a:endParaRPr>
          </a:p>
        </p:txBody>
      </p:sp>
      <p:sp>
        <p:nvSpPr>
          <p:cNvPr id="591" name="Google Shape;591;p38"/>
          <p:cNvSpPr/>
          <p:nvPr/>
        </p:nvSpPr>
        <p:spPr>
          <a:xfrm>
            <a:off x="7745683" y="3164594"/>
            <a:ext cx="630936" cy="627171"/>
          </a:xfrm>
          <a:prstGeom prst="ellipse">
            <a:avLst/>
          </a:prstGeom>
          <a:solidFill>
            <a:schemeClr val="bg1">
              <a:lumMod val="95000"/>
            </a:schemeClr>
          </a:solidFill>
          <a:ln w="57150" cap="flat" cmpd="sng">
            <a:solidFill>
              <a:srgbClr val="EE3035"/>
            </a:solidFill>
            <a:prstDash val="solid"/>
            <a:round/>
            <a:headEnd type="none" w="sm" len="sm"/>
            <a:tailEnd type="none" w="sm" len="sm"/>
          </a:ln>
        </p:spPr>
        <p:txBody>
          <a:bodyPr spcFirstLastPara="1" wrap="square" lIns="91425" tIns="45700" rIns="91425" bIns="45700" anchor="ctr" anchorCtr="0">
            <a:noAutofit/>
          </a:bodyPr>
          <a:lstStyle/>
          <a:p>
            <a:pPr algn="ctr"/>
            <a:r>
              <a:rPr lang="en-IN" sz="4400" dirty="0">
                <a:solidFill>
                  <a:srgbClr val="EE3035"/>
                </a:solidFill>
                <a:latin typeface="Arial" panose="020B0604020202020204" pitchFamily="34" charset="0"/>
                <a:ea typeface="Calibri"/>
                <a:cs typeface="Arial" panose="020B0604020202020204" pitchFamily="34" charset="0"/>
                <a:sym typeface="Calibri"/>
              </a:rPr>
              <a:t>E</a:t>
            </a:r>
            <a:endParaRPr dirty="0">
              <a:solidFill>
                <a:srgbClr val="EE3035"/>
              </a:solidFill>
              <a:latin typeface="Arial" panose="020B0604020202020204" pitchFamily="34" charset="0"/>
              <a:ea typeface="Calibri"/>
              <a:cs typeface="Arial" panose="020B0604020202020204" pitchFamily="34" charset="0"/>
              <a:sym typeface="Calibri"/>
            </a:endParaRPr>
          </a:p>
        </p:txBody>
      </p:sp>
      <p:sp>
        <p:nvSpPr>
          <p:cNvPr id="592" name="Google Shape;592;p38"/>
          <p:cNvSpPr txBox="1"/>
          <p:nvPr/>
        </p:nvSpPr>
        <p:spPr>
          <a:xfrm>
            <a:off x="8322631" y="3323355"/>
            <a:ext cx="1636005" cy="400110"/>
          </a:xfrm>
          <a:prstGeom prst="rect">
            <a:avLst/>
          </a:prstGeom>
          <a:noFill/>
          <a:ln>
            <a:noFill/>
          </a:ln>
        </p:spPr>
        <p:txBody>
          <a:bodyPr spcFirstLastPara="1" wrap="square" lIns="91425" tIns="45700" rIns="91425" bIns="45700" anchor="t" anchorCtr="0">
            <a:noAutofit/>
          </a:bodyPr>
          <a:lstStyle/>
          <a:p>
            <a:r>
              <a:rPr lang="en-IN" sz="2000" b="1" dirty="0">
                <a:solidFill>
                  <a:schemeClr val="dk1"/>
                </a:solidFill>
                <a:latin typeface="Arial" panose="020B0604020202020204" pitchFamily="34" charset="0"/>
                <a:ea typeface="Calibri"/>
                <a:cs typeface="Arial" panose="020B0604020202020204" pitchFamily="34" charset="0"/>
                <a:sym typeface="Calibri"/>
              </a:rPr>
              <a:t>mpathise</a:t>
            </a:r>
            <a:endParaRPr sz="20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595" name="Google Shape;595;p38"/>
          <p:cNvSpPr/>
          <p:nvPr/>
        </p:nvSpPr>
        <p:spPr>
          <a:xfrm>
            <a:off x="7716860" y="3954057"/>
            <a:ext cx="630936" cy="627171"/>
          </a:xfrm>
          <a:prstGeom prst="ellipse">
            <a:avLst/>
          </a:prstGeom>
          <a:solidFill>
            <a:srgbClr val="16A361"/>
          </a:solidFill>
          <a:ln w="57150" cap="flat" cmpd="sng">
            <a:solidFill>
              <a:srgbClr val="A5A5A5"/>
            </a:solidFill>
            <a:prstDash val="solid"/>
            <a:round/>
            <a:headEnd type="none" w="sm" len="sm"/>
            <a:tailEnd type="none" w="sm" len="sm"/>
          </a:ln>
        </p:spPr>
        <p:txBody>
          <a:bodyPr spcFirstLastPara="1" wrap="square" lIns="91425" tIns="45700" rIns="91425" bIns="45700" anchor="ctr" anchorCtr="0">
            <a:noAutofit/>
          </a:bodyPr>
          <a:lstStyle/>
          <a:p>
            <a:pPr algn="ctr"/>
            <a:r>
              <a:rPr lang="en-IN" sz="4400" dirty="0">
                <a:solidFill>
                  <a:schemeClr val="lt1"/>
                </a:solidFill>
                <a:latin typeface="Arial" panose="020B0604020202020204" pitchFamily="34" charset="0"/>
                <a:ea typeface="Calibri"/>
                <a:cs typeface="Arial" panose="020B0604020202020204" pitchFamily="34" charset="0"/>
                <a:sym typeface="Calibri"/>
              </a:rPr>
              <a:t>A</a:t>
            </a:r>
            <a:endParaRPr dirty="0">
              <a:solidFill>
                <a:schemeClr val="lt1"/>
              </a:solidFill>
              <a:latin typeface="Arial" panose="020B0604020202020204" pitchFamily="34" charset="0"/>
              <a:ea typeface="Calibri"/>
              <a:cs typeface="Arial" panose="020B0604020202020204" pitchFamily="34" charset="0"/>
              <a:sym typeface="Calibri"/>
            </a:endParaRPr>
          </a:p>
        </p:txBody>
      </p:sp>
      <p:sp>
        <p:nvSpPr>
          <p:cNvPr id="596" name="Google Shape;596;p38"/>
          <p:cNvSpPr txBox="1"/>
          <p:nvPr/>
        </p:nvSpPr>
        <p:spPr>
          <a:xfrm>
            <a:off x="8322630" y="4074130"/>
            <a:ext cx="3534010" cy="400110"/>
          </a:xfrm>
          <a:prstGeom prst="rect">
            <a:avLst/>
          </a:prstGeom>
          <a:noFill/>
          <a:ln>
            <a:noFill/>
          </a:ln>
        </p:spPr>
        <p:txBody>
          <a:bodyPr spcFirstLastPara="1" wrap="square" lIns="91425" tIns="45700" rIns="91425" bIns="45700" anchor="t" anchorCtr="0">
            <a:noAutofit/>
          </a:bodyPr>
          <a:lstStyle/>
          <a:p>
            <a:r>
              <a:rPr lang="en-IN" sz="2000" b="1" dirty="0">
                <a:solidFill>
                  <a:schemeClr val="dk1"/>
                </a:solidFill>
                <a:latin typeface="Arial" panose="020B0604020202020204" pitchFamily="34" charset="0"/>
                <a:ea typeface="Calibri"/>
                <a:cs typeface="Arial" panose="020B0604020202020204" pitchFamily="34" charset="0"/>
                <a:sym typeface="Calibri"/>
              </a:rPr>
              <a:t>ccept Responsibility</a:t>
            </a:r>
            <a:endParaRPr dirty="0">
              <a:latin typeface="Arial" panose="020B0604020202020204" pitchFamily="34" charset="0"/>
              <a:cs typeface="Arial" panose="020B0604020202020204" pitchFamily="34" charset="0"/>
            </a:endParaRPr>
          </a:p>
        </p:txBody>
      </p:sp>
      <p:sp>
        <p:nvSpPr>
          <p:cNvPr id="597" name="Google Shape;597;p38"/>
          <p:cNvSpPr/>
          <p:nvPr/>
        </p:nvSpPr>
        <p:spPr>
          <a:xfrm>
            <a:off x="7745683" y="4743520"/>
            <a:ext cx="630936" cy="627171"/>
          </a:xfrm>
          <a:prstGeom prst="ellipse">
            <a:avLst/>
          </a:prstGeom>
          <a:solidFill>
            <a:schemeClr val="bg1">
              <a:lumMod val="95000"/>
            </a:schemeClr>
          </a:solidFill>
          <a:ln w="57150" cap="flat" cmpd="sng">
            <a:solidFill>
              <a:srgbClr val="EE3035"/>
            </a:solidFill>
            <a:prstDash val="solid"/>
            <a:round/>
            <a:headEnd type="none" w="sm" len="sm"/>
            <a:tailEnd type="none" w="sm" len="sm"/>
          </a:ln>
        </p:spPr>
        <p:txBody>
          <a:bodyPr spcFirstLastPara="1" wrap="square" lIns="91425" tIns="45700" rIns="91425" bIns="45700" anchor="ctr" anchorCtr="0">
            <a:noAutofit/>
          </a:bodyPr>
          <a:lstStyle/>
          <a:p>
            <a:pPr algn="ctr"/>
            <a:r>
              <a:rPr lang="en-IN" sz="4400" dirty="0">
                <a:solidFill>
                  <a:srgbClr val="EE3035"/>
                </a:solidFill>
                <a:latin typeface="Arial" panose="020B0604020202020204" pitchFamily="34" charset="0"/>
                <a:ea typeface="Calibri"/>
                <a:cs typeface="Arial" panose="020B0604020202020204" pitchFamily="34" charset="0"/>
                <a:sym typeface="Calibri"/>
              </a:rPr>
              <a:t>P</a:t>
            </a:r>
            <a:endParaRPr dirty="0">
              <a:solidFill>
                <a:srgbClr val="EE3035"/>
              </a:solidFill>
              <a:latin typeface="Arial" panose="020B0604020202020204" pitchFamily="34" charset="0"/>
              <a:ea typeface="Calibri"/>
              <a:cs typeface="Arial" panose="020B0604020202020204" pitchFamily="34" charset="0"/>
              <a:sym typeface="Calibri"/>
            </a:endParaRPr>
          </a:p>
        </p:txBody>
      </p:sp>
      <p:sp>
        <p:nvSpPr>
          <p:cNvPr id="598" name="Google Shape;598;p38"/>
          <p:cNvSpPr txBox="1"/>
          <p:nvPr/>
        </p:nvSpPr>
        <p:spPr>
          <a:xfrm>
            <a:off x="8322630" y="4928869"/>
            <a:ext cx="3389994" cy="400110"/>
          </a:xfrm>
          <a:prstGeom prst="rect">
            <a:avLst/>
          </a:prstGeom>
          <a:noFill/>
          <a:ln>
            <a:noFill/>
          </a:ln>
        </p:spPr>
        <p:txBody>
          <a:bodyPr spcFirstLastPara="1" wrap="square" lIns="91425" tIns="45700" rIns="91425" bIns="45700" anchor="t" anchorCtr="0">
            <a:noAutofit/>
          </a:bodyPr>
          <a:lstStyle/>
          <a:p>
            <a:r>
              <a:rPr lang="en-IN" sz="2000" b="1" dirty="0">
                <a:solidFill>
                  <a:schemeClr val="dk1"/>
                </a:solidFill>
                <a:latin typeface="Arial" panose="020B0604020202020204" pitchFamily="34" charset="0"/>
                <a:ea typeface="Calibri"/>
                <a:cs typeface="Arial" panose="020B0604020202020204" pitchFamily="34" charset="0"/>
                <a:sym typeface="Calibri"/>
              </a:rPr>
              <a:t>rovide Solution</a:t>
            </a:r>
            <a:endParaRPr dirty="0">
              <a:latin typeface="Arial" panose="020B0604020202020204" pitchFamily="34" charset="0"/>
              <a:cs typeface="Arial" panose="020B0604020202020204" pitchFamily="34" charset="0"/>
            </a:endParaRPr>
          </a:p>
        </p:txBody>
      </p:sp>
      <p:sp>
        <p:nvSpPr>
          <p:cNvPr id="599" name="Google Shape;599;p38"/>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a:t>LEAP Technique</a:t>
            </a:r>
            <a:endParaRPr dirty="0"/>
          </a:p>
        </p:txBody>
      </p:sp>
      <p:pic>
        <p:nvPicPr>
          <p:cNvPr id="2" name="Picture 1">
            <a:extLst>
              <a:ext uri="{FF2B5EF4-FFF2-40B4-BE49-F238E27FC236}">
                <a16:creationId xmlns:a16="http://schemas.microsoft.com/office/drawing/2014/main" id="{FD4E4589-32AC-49B7-8076-A4BE6B9EC62D}"/>
              </a:ext>
            </a:extLst>
          </p:cNvPr>
          <p:cNvPicPr>
            <a:picLocks noChangeAspect="1"/>
          </p:cNvPicPr>
          <p:nvPr/>
        </p:nvPicPr>
        <p:blipFill>
          <a:blip r:embed="rId3"/>
          <a:stretch>
            <a:fillRect/>
          </a:stretch>
        </p:blipFill>
        <p:spPr>
          <a:xfrm>
            <a:off x="898490" y="1585107"/>
            <a:ext cx="6562408" cy="4413315"/>
          </a:xfrm>
          <a:prstGeom prst="rect">
            <a:avLst/>
          </a:prstGeom>
        </p:spPr>
      </p:pic>
      <p:sp>
        <p:nvSpPr>
          <p:cNvPr id="13" name="TextBox 12">
            <a:extLst>
              <a:ext uri="{FF2B5EF4-FFF2-40B4-BE49-F238E27FC236}">
                <a16:creationId xmlns:a16="http://schemas.microsoft.com/office/drawing/2014/main" id="{D675142E-8AD3-4170-B6D8-6670B8FA8DA8}"/>
              </a:ext>
            </a:extLst>
          </p:cNvPr>
          <p:cNvSpPr txBox="1"/>
          <p:nvPr/>
        </p:nvSpPr>
        <p:spPr>
          <a:xfrm>
            <a:off x="1415478" y="1052736"/>
            <a:ext cx="5112569"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Building the Dependability Level of Trust</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499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89"/>
                                        </p:tgtEl>
                                        <p:attrNameLst>
                                          <p:attrName>style.visibility</p:attrName>
                                        </p:attrNameLst>
                                      </p:cBhvr>
                                      <p:to>
                                        <p:strVal val="visible"/>
                                      </p:to>
                                    </p:set>
                                    <p:animEffect transition="in" filter="wipe(left)">
                                      <p:cBhvr>
                                        <p:cTn id="7" dur="500"/>
                                        <p:tgtEl>
                                          <p:spTgt spid="58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0"/>
                                        </p:tgtEl>
                                        <p:attrNameLst>
                                          <p:attrName>style.visibility</p:attrName>
                                        </p:attrNameLst>
                                      </p:cBhvr>
                                      <p:to>
                                        <p:strVal val="visible"/>
                                      </p:to>
                                    </p:set>
                                    <p:animEffect transition="in" filter="wipe(left)">
                                      <p:cBhvr>
                                        <p:cTn id="11" dur="500"/>
                                        <p:tgtEl>
                                          <p:spTgt spid="59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91"/>
                                        </p:tgtEl>
                                        <p:attrNameLst>
                                          <p:attrName>style.visibility</p:attrName>
                                        </p:attrNameLst>
                                      </p:cBhvr>
                                      <p:to>
                                        <p:strVal val="visible"/>
                                      </p:to>
                                    </p:set>
                                    <p:animEffect transition="in" filter="wipe(left)">
                                      <p:cBhvr>
                                        <p:cTn id="15" dur="500"/>
                                        <p:tgtEl>
                                          <p:spTgt spid="59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92"/>
                                        </p:tgtEl>
                                        <p:attrNameLst>
                                          <p:attrName>style.visibility</p:attrName>
                                        </p:attrNameLst>
                                      </p:cBhvr>
                                      <p:to>
                                        <p:strVal val="visible"/>
                                      </p:to>
                                    </p:set>
                                    <p:animEffect transition="in" filter="wipe(left)">
                                      <p:cBhvr>
                                        <p:cTn id="19" dur="500"/>
                                        <p:tgtEl>
                                          <p:spTgt spid="59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95"/>
                                        </p:tgtEl>
                                        <p:attrNameLst>
                                          <p:attrName>style.visibility</p:attrName>
                                        </p:attrNameLst>
                                      </p:cBhvr>
                                      <p:to>
                                        <p:strVal val="visible"/>
                                      </p:to>
                                    </p:set>
                                    <p:animEffect transition="in" filter="wipe(left)">
                                      <p:cBhvr>
                                        <p:cTn id="23" dur="500"/>
                                        <p:tgtEl>
                                          <p:spTgt spid="59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96"/>
                                        </p:tgtEl>
                                        <p:attrNameLst>
                                          <p:attrName>style.visibility</p:attrName>
                                        </p:attrNameLst>
                                      </p:cBhvr>
                                      <p:to>
                                        <p:strVal val="visible"/>
                                      </p:to>
                                    </p:set>
                                    <p:animEffect transition="in" filter="wipe(left)">
                                      <p:cBhvr>
                                        <p:cTn id="27" dur="500"/>
                                        <p:tgtEl>
                                          <p:spTgt spid="59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97"/>
                                        </p:tgtEl>
                                        <p:attrNameLst>
                                          <p:attrName>style.visibility</p:attrName>
                                        </p:attrNameLst>
                                      </p:cBhvr>
                                      <p:to>
                                        <p:strVal val="visible"/>
                                      </p:to>
                                    </p:set>
                                    <p:animEffect transition="in" filter="wipe(left)">
                                      <p:cBhvr>
                                        <p:cTn id="31" dur="500"/>
                                        <p:tgtEl>
                                          <p:spTgt spid="59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98"/>
                                        </p:tgtEl>
                                        <p:attrNameLst>
                                          <p:attrName>style.visibility</p:attrName>
                                        </p:attrNameLst>
                                      </p:cBhvr>
                                      <p:to>
                                        <p:strVal val="visible"/>
                                      </p:to>
                                    </p:set>
                                    <p:animEffect transition="in" filter="wipe(left)">
                                      <p:cBhvr>
                                        <p:cTn id="35" dur="500"/>
                                        <p:tgtEl>
                                          <p:spTgt spid="5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9" grpId="0" animBg="1"/>
      <p:bldP spid="590" grpId="0"/>
      <p:bldP spid="591" grpId="0" animBg="1"/>
      <p:bldP spid="592" grpId="0"/>
      <p:bldP spid="595" grpId="0" animBg="1"/>
      <p:bldP spid="596" grpId="0"/>
      <p:bldP spid="597" grpId="0" animBg="1"/>
      <p:bldP spid="59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6" name="Google Shape;606;p39"/>
          <p:cNvSpPr/>
          <p:nvPr/>
        </p:nvSpPr>
        <p:spPr>
          <a:xfrm flipH="1">
            <a:off x="6156326" y="3581400"/>
            <a:ext cx="4283075" cy="2438400"/>
          </a:xfrm>
          <a:prstGeom prst="roundRect">
            <a:avLst>
              <a:gd name="adj" fmla="val 3965"/>
            </a:avLst>
          </a:prstGeom>
          <a:noFill/>
          <a:ln>
            <a:noFill/>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
        <p:nvSpPr>
          <p:cNvPr id="607" name="Google Shape;607;p39" descr="Image result for listening ear"/>
          <p:cNvSpPr/>
          <p:nvPr/>
        </p:nvSpPr>
        <p:spPr>
          <a:xfrm>
            <a:off x="1679575" y="-144463"/>
            <a:ext cx="304800" cy="30480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grpSp>
        <p:nvGrpSpPr>
          <p:cNvPr id="3" name="Group 2"/>
          <p:cNvGrpSpPr/>
          <p:nvPr/>
        </p:nvGrpSpPr>
        <p:grpSpPr>
          <a:xfrm>
            <a:off x="5787028" y="1666114"/>
            <a:ext cx="5566771" cy="4353686"/>
            <a:chOff x="6076095" y="4294588"/>
            <a:chExt cx="2682422" cy="1768032"/>
          </a:xfrm>
          <a:effectLst/>
        </p:grpSpPr>
        <p:pic>
          <p:nvPicPr>
            <p:cNvPr id="616" name="Google Shape;616;p39" descr="Image result for active listening"/>
            <p:cNvPicPr preferRelativeResize="0"/>
            <p:nvPr/>
          </p:nvPicPr>
          <p:blipFill rotWithShape="1">
            <a:blip r:embed="rId3">
              <a:alphaModFix/>
            </a:blip>
            <a:srcRect/>
            <a:stretch/>
          </p:blipFill>
          <p:spPr>
            <a:xfrm>
              <a:off x="6076095" y="4294588"/>
              <a:ext cx="2682422" cy="1768032"/>
            </a:xfrm>
            <a:prstGeom prst="round2DiagRect">
              <a:avLst>
                <a:gd name="adj1" fmla="val 16667"/>
                <a:gd name="adj2" fmla="val 0"/>
              </a:avLst>
            </a:prstGeom>
            <a:ln w="88900" cap="sq">
              <a:solidFill>
                <a:srgbClr val="16A361"/>
              </a:solidFill>
              <a:miter lim="800000"/>
            </a:ln>
            <a:effectLst/>
          </p:spPr>
        </p:pic>
        <p:pic>
          <p:nvPicPr>
            <p:cNvPr id="617" name="Google Shape;617;p39" descr="Image result for bulb"/>
            <p:cNvPicPr preferRelativeResize="0"/>
            <p:nvPr/>
          </p:nvPicPr>
          <p:blipFill rotWithShape="1">
            <a:blip r:embed="rId4">
              <a:alphaModFix/>
            </a:blip>
            <a:srcRect/>
            <a:stretch/>
          </p:blipFill>
          <p:spPr>
            <a:xfrm>
              <a:off x="6949190" y="4665393"/>
              <a:ext cx="1198120" cy="1316170"/>
            </a:xfrm>
            <a:prstGeom prst="rect">
              <a:avLst/>
            </a:prstGeom>
            <a:noFill/>
            <a:ln>
              <a:noFill/>
            </a:ln>
            <a:effectLst/>
          </p:spPr>
        </p:pic>
      </p:grpSp>
      <p:sp>
        <p:nvSpPr>
          <p:cNvPr id="623" name="Google Shape;623;p39"/>
          <p:cNvSpPr/>
          <p:nvPr/>
        </p:nvSpPr>
        <p:spPr>
          <a:xfrm>
            <a:off x="551384" y="1756234"/>
            <a:ext cx="4778037" cy="1017464"/>
          </a:xfrm>
          <a:prstGeom prst="rect">
            <a:avLst/>
          </a:prstGeom>
          <a:noFill/>
          <a:ln>
            <a:noFill/>
          </a:ln>
        </p:spPr>
        <p:txBody>
          <a:bodyPr spcFirstLastPara="1" wrap="square" lIns="91425" tIns="45700" rIns="91425" bIns="45700" anchor="t" anchorCtr="0">
            <a:noAutofit/>
          </a:bodyPr>
          <a:lstStyle/>
          <a:p>
            <a:r>
              <a:rPr lang="en-US" sz="2000" b="1" dirty="0">
                <a:solidFill>
                  <a:srgbClr val="000000"/>
                </a:solidFill>
                <a:latin typeface="Arial" panose="020B0604020202020204" pitchFamily="34" charset="0"/>
                <a:ea typeface="Calibri"/>
                <a:cs typeface="Arial" panose="020B0604020202020204" pitchFamily="34" charset="0"/>
                <a:sym typeface="Calibri"/>
              </a:rPr>
              <a:t>T</a:t>
            </a:r>
            <a:r>
              <a:rPr lang="en-IN" sz="2000" b="1" dirty="0">
                <a:solidFill>
                  <a:srgbClr val="000000"/>
                </a:solidFill>
                <a:latin typeface="Arial" panose="020B0604020202020204" pitchFamily="34" charset="0"/>
                <a:ea typeface="Calibri"/>
                <a:cs typeface="Arial" panose="020B0604020202020204" pitchFamily="34" charset="0"/>
                <a:sym typeface="Calibri"/>
              </a:rPr>
              <a:t>o understand what is making your prospect/customer happy or unhappy</a:t>
            </a:r>
            <a:endParaRPr sz="20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624" name="Google Shape;624;p39"/>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IN" dirty="0"/>
              <a:t>Listen</a:t>
            </a:r>
            <a:endParaRPr dirty="0"/>
          </a:p>
        </p:txBody>
      </p:sp>
      <p:sp>
        <p:nvSpPr>
          <p:cNvPr id="4" name="TextBox 3">
            <a:extLst>
              <a:ext uri="{FF2B5EF4-FFF2-40B4-BE49-F238E27FC236}">
                <a16:creationId xmlns:a16="http://schemas.microsoft.com/office/drawing/2014/main" id="{8A6F21F9-5BD8-434F-8CA2-4B709E32DAD3}"/>
              </a:ext>
            </a:extLst>
          </p:cNvPr>
          <p:cNvSpPr txBox="1"/>
          <p:nvPr/>
        </p:nvSpPr>
        <p:spPr>
          <a:xfrm>
            <a:off x="551384" y="3178711"/>
            <a:ext cx="3909165" cy="255454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Repeating</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Eye Contact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Mirroring</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Clarification</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34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4" name="Google Shape;654;p41"/>
          <p:cNvSpPr/>
          <p:nvPr/>
        </p:nvSpPr>
        <p:spPr>
          <a:xfrm flipH="1">
            <a:off x="6156326" y="3581400"/>
            <a:ext cx="4283075" cy="2438400"/>
          </a:xfrm>
          <a:prstGeom prst="roundRect">
            <a:avLst>
              <a:gd name="adj" fmla="val 3965"/>
            </a:avLst>
          </a:prstGeom>
          <a:noFill/>
          <a:ln>
            <a:noFill/>
          </a:ln>
        </p:spPr>
        <p:txBody>
          <a:bodyPr spcFirstLastPara="1" wrap="square" lIns="91425" tIns="45700" rIns="91425" bIns="45700" anchor="ctr" anchorCtr="0">
            <a:noAutofit/>
          </a:bodyPr>
          <a:lstStyle/>
          <a:p>
            <a:pPr algn="ctr"/>
            <a:endParaRPr dirty="0">
              <a:solidFill>
                <a:schemeClr val="lt1"/>
              </a:solidFill>
              <a:latin typeface="Calibri"/>
              <a:ea typeface="Calibri"/>
              <a:cs typeface="Calibri"/>
              <a:sym typeface="Calibri"/>
            </a:endParaRPr>
          </a:p>
        </p:txBody>
      </p:sp>
      <p:sp>
        <p:nvSpPr>
          <p:cNvPr id="655" name="Google Shape;655;p41" descr="Image result for listening ear"/>
          <p:cNvSpPr/>
          <p:nvPr/>
        </p:nvSpPr>
        <p:spPr>
          <a:xfrm>
            <a:off x="1679575" y="-144463"/>
            <a:ext cx="304800" cy="30480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sp>
        <p:nvSpPr>
          <p:cNvPr id="663" name="Google Shape;663;p41"/>
          <p:cNvSpPr/>
          <p:nvPr/>
        </p:nvSpPr>
        <p:spPr>
          <a:xfrm>
            <a:off x="335359" y="1332439"/>
            <a:ext cx="5760642" cy="861774"/>
          </a:xfrm>
          <a:prstGeom prst="rect">
            <a:avLst/>
          </a:prstGeom>
          <a:noFill/>
          <a:ln>
            <a:noFill/>
          </a:ln>
        </p:spPr>
        <p:txBody>
          <a:bodyPr spcFirstLastPara="1" wrap="square" lIns="91425" tIns="45700" rIns="91425" bIns="45700" anchor="t" anchorCtr="0">
            <a:noAutofit/>
          </a:bodyPr>
          <a:lstStyle/>
          <a:p>
            <a:r>
              <a:rPr lang="en-IN" sz="2000" b="1" dirty="0">
                <a:solidFill>
                  <a:srgbClr val="000000"/>
                </a:solidFill>
                <a:latin typeface="Arial" panose="020B0604020202020204" pitchFamily="34" charset="0"/>
                <a:ea typeface="Calibri"/>
                <a:cs typeface="Arial" panose="020B0604020202020204" pitchFamily="34" charset="0"/>
                <a:sym typeface="Calibri"/>
              </a:rPr>
              <a:t>“Let the prospects /customers know that you are keen to understand their concerns”</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grpSp>
        <p:nvGrpSpPr>
          <p:cNvPr id="664" name="Google Shape;664;p41"/>
          <p:cNvGrpSpPr/>
          <p:nvPr/>
        </p:nvGrpSpPr>
        <p:grpSpPr>
          <a:xfrm>
            <a:off x="119336" y="2926845"/>
            <a:ext cx="5833517" cy="2406957"/>
            <a:chOff x="263659" y="1969018"/>
            <a:chExt cx="7327502" cy="2406957"/>
          </a:xfrm>
        </p:grpSpPr>
        <p:sp>
          <p:nvSpPr>
            <p:cNvPr id="665" name="Google Shape;665;p41"/>
            <p:cNvSpPr/>
            <p:nvPr/>
          </p:nvSpPr>
          <p:spPr>
            <a:xfrm>
              <a:off x="263659" y="1969018"/>
              <a:ext cx="7327501" cy="861774"/>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Even I would be disappointed if something similar would have happened to me…</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sp>
          <p:nvSpPr>
            <p:cNvPr id="666" name="Google Shape;666;p41"/>
            <p:cNvSpPr/>
            <p:nvPr/>
          </p:nvSpPr>
          <p:spPr>
            <a:xfrm>
              <a:off x="263660" y="3039482"/>
              <a:ext cx="7327501" cy="584775"/>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Even I would react in the same way if…</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sp>
          <p:nvSpPr>
            <p:cNvPr id="667" name="Google Shape;667;p41"/>
            <p:cNvSpPr/>
            <p:nvPr/>
          </p:nvSpPr>
          <p:spPr>
            <a:xfrm>
              <a:off x="263660" y="3791200"/>
              <a:ext cx="6602813" cy="584775"/>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Even I would be angry if…</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grpSp>
      <p:sp>
        <p:nvSpPr>
          <p:cNvPr id="668" name="Google Shape;668;p41"/>
          <p:cNvSpPr/>
          <p:nvPr/>
        </p:nvSpPr>
        <p:spPr>
          <a:xfrm>
            <a:off x="1831976" y="2689063"/>
            <a:ext cx="8429601" cy="64633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sp>
        <p:nvSpPr>
          <p:cNvPr id="670" name="Google Shape;670;p41"/>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IN" dirty="0"/>
              <a:t>Empathize</a:t>
            </a:r>
            <a:endParaRPr dirty="0"/>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948" y="1956431"/>
            <a:ext cx="5353693" cy="3569130"/>
          </a:xfrm>
          <a:prstGeom prst="round2DiagRect">
            <a:avLst>
              <a:gd name="adj1" fmla="val 16667"/>
              <a:gd name="adj2" fmla="val 0"/>
            </a:avLst>
          </a:prstGeom>
          <a:ln w="88900" cap="sq">
            <a:solidFill>
              <a:srgbClr val="EE3035"/>
            </a:solidFill>
            <a:miter lim="800000"/>
          </a:ln>
          <a:effectLst/>
        </p:spPr>
      </p:pic>
    </p:spTree>
    <p:extLst>
      <p:ext uri="{BB962C8B-B14F-4D97-AF65-F5344CB8AC3E}">
        <p14:creationId xmlns:p14="http://schemas.microsoft.com/office/powerpoint/2010/main" val="36062451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7" name="Google Shape;677;p42" descr="Image result for listening ear"/>
          <p:cNvSpPr/>
          <p:nvPr/>
        </p:nvSpPr>
        <p:spPr>
          <a:xfrm>
            <a:off x="1679575" y="-144463"/>
            <a:ext cx="304800" cy="30480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grpSp>
        <p:nvGrpSpPr>
          <p:cNvPr id="686" name="Google Shape;686;p42"/>
          <p:cNvGrpSpPr/>
          <p:nvPr/>
        </p:nvGrpSpPr>
        <p:grpSpPr>
          <a:xfrm>
            <a:off x="551384" y="3340282"/>
            <a:ext cx="6696744" cy="2204231"/>
            <a:chOff x="255419" y="2380620"/>
            <a:chExt cx="7335743" cy="2204231"/>
          </a:xfrm>
        </p:grpSpPr>
        <p:sp>
          <p:nvSpPr>
            <p:cNvPr id="687" name="Google Shape;687;p42"/>
            <p:cNvSpPr/>
            <p:nvPr/>
          </p:nvSpPr>
          <p:spPr>
            <a:xfrm>
              <a:off x="263661" y="2380620"/>
              <a:ext cx="7327501" cy="584775"/>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Now that I am here, I assure you that..</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sp>
          <p:nvSpPr>
            <p:cNvPr id="688" name="Google Shape;688;p42"/>
            <p:cNvSpPr/>
            <p:nvPr/>
          </p:nvSpPr>
          <p:spPr>
            <a:xfrm>
              <a:off x="263660" y="3039482"/>
              <a:ext cx="7327501" cy="584775"/>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Trust me sir, I will help you to…</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sp>
          <p:nvSpPr>
            <p:cNvPr id="689" name="Google Shape;689;p42"/>
            <p:cNvSpPr/>
            <p:nvPr/>
          </p:nvSpPr>
          <p:spPr>
            <a:xfrm>
              <a:off x="255419" y="3723077"/>
              <a:ext cx="6668889" cy="861774"/>
            </a:xfrm>
            <a:prstGeom prst="rect">
              <a:avLst/>
            </a:prstGeom>
            <a:noFill/>
            <a:ln>
              <a:noFill/>
            </a:ln>
          </p:spPr>
          <p:txBody>
            <a:bodyPr spcFirstLastPara="1" wrap="square" lIns="91425" tIns="45700" rIns="91425" bIns="45700" anchor="t" anchorCtr="0">
              <a:noAutofit/>
            </a:bodyPr>
            <a:lstStyle/>
            <a:p>
              <a:pPr marL="285750" indent="-285750">
                <a:buClr>
                  <a:srgbClr val="000000"/>
                </a:buClr>
                <a:buSzPts val="1800"/>
                <a:buFont typeface="Arial"/>
                <a:buChar char="•"/>
              </a:pPr>
              <a:r>
                <a:rPr lang="en-IN" sz="2000" b="1" dirty="0">
                  <a:solidFill>
                    <a:srgbClr val="000000"/>
                  </a:solidFill>
                  <a:latin typeface="Arial" panose="020B0604020202020204" pitchFamily="34" charset="0"/>
                  <a:ea typeface="Calibri"/>
                  <a:cs typeface="Arial" panose="020B0604020202020204" pitchFamily="34" charset="0"/>
                  <a:sym typeface="Calibri"/>
                </a:rPr>
                <a:t>Eg –</a:t>
              </a:r>
              <a:r>
                <a:rPr lang="en-IN" sz="2000" b="1" dirty="0">
                  <a:solidFill>
                    <a:schemeClr val="dk1"/>
                  </a:solidFill>
                  <a:latin typeface="Arial" panose="020B0604020202020204" pitchFamily="34" charset="0"/>
                  <a:ea typeface="Calibri"/>
                  <a:cs typeface="Arial" panose="020B0604020202020204" pitchFamily="34" charset="0"/>
                  <a:sym typeface="Calibri"/>
                </a:rPr>
                <a:t> </a:t>
              </a:r>
              <a:r>
                <a:rPr lang="en-IN" sz="2000" dirty="0">
                  <a:solidFill>
                    <a:srgbClr val="000000"/>
                  </a:solidFill>
                  <a:latin typeface="Arial" panose="020B0604020202020204" pitchFamily="34" charset="0"/>
                  <a:ea typeface="Calibri"/>
                  <a:cs typeface="Arial" panose="020B0604020202020204" pitchFamily="34" charset="0"/>
                  <a:sym typeface="Calibri"/>
                </a:rPr>
                <a:t>I take the full responsibility to guide you in…</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grpSp>
      <p:sp>
        <p:nvSpPr>
          <p:cNvPr id="690" name="Google Shape;690;p42"/>
          <p:cNvSpPr/>
          <p:nvPr/>
        </p:nvSpPr>
        <p:spPr>
          <a:xfrm>
            <a:off x="558907" y="1410510"/>
            <a:ext cx="6477708" cy="646331"/>
          </a:xfrm>
          <a:prstGeom prst="rect">
            <a:avLst/>
          </a:prstGeom>
          <a:noFill/>
          <a:ln>
            <a:noFill/>
          </a:ln>
        </p:spPr>
        <p:txBody>
          <a:bodyPr spcFirstLastPara="1" wrap="square" lIns="91425" tIns="45700" rIns="91425" bIns="45700" anchor="t" anchorCtr="0">
            <a:noAutofit/>
          </a:bodyPr>
          <a:lstStyle/>
          <a:p>
            <a:r>
              <a:rPr lang="en-IN" sz="2000" b="1" dirty="0">
                <a:solidFill>
                  <a:srgbClr val="000000"/>
                </a:solidFill>
                <a:latin typeface="Arial" panose="020B0604020202020204" pitchFamily="34" charset="0"/>
                <a:ea typeface="Calibri"/>
                <a:cs typeface="Arial" panose="020B0604020202020204" pitchFamily="34" charset="0"/>
                <a:sym typeface="Calibri"/>
              </a:rPr>
              <a:t>To build trust with prospects/customers and convert them into your partners</a:t>
            </a:r>
            <a:endParaRPr sz="20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691" name="Google Shape;691;p42"/>
          <p:cNvSpPr/>
          <p:nvPr/>
        </p:nvSpPr>
        <p:spPr>
          <a:xfrm>
            <a:off x="1969483" y="5025950"/>
            <a:ext cx="8429601" cy="923330"/>
          </a:xfrm>
          <a:prstGeom prst="rect">
            <a:avLst/>
          </a:prstGeom>
          <a:noFill/>
          <a:ln>
            <a:noFill/>
          </a:ln>
        </p:spPr>
        <p:txBody>
          <a:bodyPr spcFirstLastPara="1" wrap="square" lIns="91425" tIns="45700" rIns="91425" bIns="45700" anchor="t" anchorCtr="0">
            <a:noAutofit/>
          </a:bodyPr>
          <a:lstStyle/>
          <a:p>
            <a:endParaRPr sz="2000" dirty="0">
              <a:solidFill>
                <a:schemeClr val="dk1"/>
              </a:solidFill>
              <a:latin typeface="Arial" panose="020B0604020202020204" pitchFamily="34" charset="0"/>
              <a:ea typeface="Calibri"/>
              <a:cs typeface="Arial" panose="020B0604020202020204" pitchFamily="34" charset="0"/>
              <a:sym typeface="Calibri"/>
            </a:endParaRPr>
          </a:p>
        </p:txBody>
      </p:sp>
      <p:sp>
        <p:nvSpPr>
          <p:cNvPr id="693" name="Google Shape;693;p42"/>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IN" dirty="0"/>
              <a:t>Accept Responsibility</a:t>
            </a:r>
            <a:endParaRPr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203" y="1954242"/>
            <a:ext cx="3732437" cy="3533373"/>
          </a:xfrm>
          <a:prstGeom prst="rect">
            <a:avLst/>
          </a:prstGeom>
        </p:spPr>
      </p:pic>
      <p:sp>
        <p:nvSpPr>
          <p:cNvPr id="2" name="Rectangle: Diagonal Corners Snipped 1">
            <a:extLst>
              <a:ext uri="{FF2B5EF4-FFF2-40B4-BE49-F238E27FC236}">
                <a16:creationId xmlns:a16="http://schemas.microsoft.com/office/drawing/2014/main" id="{2DDF830C-C3E6-42B6-AF07-C55CB0B5B9D4}"/>
              </a:ext>
            </a:extLst>
          </p:cNvPr>
          <p:cNvSpPr/>
          <p:nvPr/>
        </p:nvSpPr>
        <p:spPr>
          <a:xfrm>
            <a:off x="7536234" y="1506556"/>
            <a:ext cx="4067889" cy="4442724"/>
          </a:xfrm>
          <a:prstGeom prst="snip2DiagRect">
            <a:avLst>
              <a:gd name="adj1" fmla="val 1424"/>
              <a:gd name="adj2" fmla="val 16667"/>
            </a:avLst>
          </a:prstGeom>
          <a:noFill/>
          <a:ln w="76200">
            <a:solidFill>
              <a:srgbClr val="16A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n w="57150">
                <a:solidFill>
                  <a:schemeClr val="tx1"/>
                </a:solidFill>
              </a:ln>
            </a:endParaRPr>
          </a:p>
        </p:txBody>
      </p:sp>
    </p:spTree>
    <p:extLst>
      <p:ext uri="{BB962C8B-B14F-4D97-AF65-F5344CB8AC3E}">
        <p14:creationId xmlns:p14="http://schemas.microsoft.com/office/powerpoint/2010/main" val="3310336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F1F774-6392-428D-84AE-103358C09F5C}"/>
              </a:ext>
            </a:extLst>
          </p:cNvPr>
          <p:cNvPicPr>
            <a:picLocks noChangeAspect="1"/>
          </p:cNvPicPr>
          <p:nvPr/>
        </p:nvPicPr>
        <p:blipFill>
          <a:blip r:embed="rId2"/>
          <a:stretch>
            <a:fillRect/>
          </a:stretch>
        </p:blipFill>
        <p:spPr>
          <a:xfrm>
            <a:off x="2261641" y="20782"/>
            <a:ext cx="4357483" cy="6858000"/>
          </a:xfrm>
          <a:prstGeom prst="rect">
            <a:avLst/>
          </a:prstGeom>
        </p:spPr>
      </p:pic>
      <p:pic>
        <p:nvPicPr>
          <p:cNvPr id="5" name="Picture 4">
            <a:extLst>
              <a:ext uri="{FF2B5EF4-FFF2-40B4-BE49-F238E27FC236}">
                <a16:creationId xmlns:a16="http://schemas.microsoft.com/office/drawing/2014/main" id="{5EEFDED7-3204-4845-B41C-FDBDC980D11F}"/>
              </a:ext>
            </a:extLst>
          </p:cNvPr>
          <p:cNvPicPr>
            <a:picLocks noChangeAspect="1"/>
          </p:cNvPicPr>
          <p:nvPr/>
        </p:nvPicPr>
        <p:blipFill>
          <a:blip r:embed="rId3"/>
          <a:stretch>
            <a:fillRect/>
          </a:stretch>
        </p:blipFill>
        <p:spPr>
          <a:xfrm>
            <a:off x="6096000" y="-20782"/>
            <a:ext cx="5334000" cy="6858000"/>
          </a:xfrm>
          <a:prstGeom prst="rect">
            <a:avLst/>
          </a:prstGeom>
        </p:spPr>
      </p:pic>
    </p:spTree>
    <p:extLst>
      <p:ext uri="{BB962C8B-B14F-4D97-AF65-F5344CB8AC3E}">
        <p14:creationId xmlns:p14="http://schemas.microsoft.com/office/powerpoint/2010/main" val="1455825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700" name="Google Shape;700;p43" descr="Image result for listening ear"/>
          <p:cNvSpPr/>
          <p:nvPr/>
        </p:nvSpPr>
        <p:spPr>
          <a:xfrm>
            <a:off x="1679575" y="-144463"/>
            <a:ext cx="304800" cy="304801"/>
          </a:xfrm>
          <a:prstGeom prst="rect">
            <a:avLst/>
          </a:prstGeom>
          <a:noFill/>
          <a:ln>
            <a:noFill/>
          </a:ln>
        </p:spPr>
        <p:txBody>
          <a:bodyPr spcFirstLastPara="1" wrap="square" lIns="91425" tIns="45700" rIns="91425" bIns="45700" anchor="t" anchorCtr="0">
            <a:noAutofit/>
          </a:bodyPr>
          <a:lstStyle/>
          <a:p>
            <a:endParaRPr dirty="0">
              <a:solidFill>
                <a:schemeClr val="dk1"/>
              </a:solidFill>
              <a:latin typeface="Calibri"/>
              <a:ea typeface="Calibri"/>
              <a:cs typeface="Calibri"/>
              <a:sym typeface="Calibri"/>
            </a:endParaRPr>
          </a:p>
        </p:txBody>
      </p:sp>
      <p:sp>
        <p:nvSpPr>
          <p:cNvPr id="708" name="Google Shape;708;p43"/>
          <p:cNvSpPr/>
          <p:nvPr/>
        </p:nvSpPr>
        <p:spPr>
          <a:xfrm>
            <a:off x="501712" y="4016952"/>
            <a:ext cx="4438242" cy="613208"/>
          </a:xfrm>
          <a:prstGeom prst="rect">
            <a:avLst/>
          </a:prstGeom>
          <a:noFill/>
          <a:ln>
            <a:noFill/>
          </a:ln>
        </p:spPr>
        <p:txBody>
          <a:bodyPr spcFirstLastPara="1" wrap="square" lIns="91425" tIns="45700" rIns="91425" bIns="45700" anchor="t" anchorCtr="0">
            <a:noAutofit/>
          </a:bodyPr>
          <a:lstStyle/>
          <a:p>
            <a:r>
              <a:rPr lang="en-US" sz="2000" b="1" dirty="0">
                <a:solidFill>
                  <a:schemeClr val="dk1"/>
                </a:solidFill>
                <a:latin typeface="Arial" panose="020B0604020202020204" pitchFamily="34" charset="0"/>
                <a:ea typeface="Calibri"/>
                <a:cs typeface="Arial" panose="020B0604020202020204" pitchFamily="34" charset="0"/>
                <a:sym typeface="Calibri"/>
              </a:rPr>
              <a:t>If prospects are happy with their current insurer:</a:t>
            </a:r>
            <a:endParaRPr sz="20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711" name="Google Shape;711;p43"/>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IN" dirty="0"/>
              <a:t>Provide Solutions</a:t>
            </a:r>
            <a:endParaRPr dirty="0"/>
          </a:p>
        </p:txBody>
      </p:sp>
      <p:grpSp>
        <p:nvGrpSpPr>
          <p:cNvPr id="3" name="Group 2">
            <a:extLst>
              <a:ext uri="{FF2B5EF4-FFF2-40B4-BE49-F238E27FC236}">
                <a16:creationId xmlns:a16="http://schemas.microsoft.com/office/drawing/2014/main" id="{1BCE5026-1697-470A-A6BE-63BB0DFF449B}"/>
              </a:ext>
            </a:extLst>
          </p:cNvPr>
          <p:cNvGrpSpPr/>
          <p:nvPr/>
        </p:nvGrpSpPr>
        <p:grpSpPr>
          <a:xfrm>
            <a:off x="3791744" y="1517045"/>
            <a:ext cx="7966633" cy="4429269"/>
            <a:chOff x="1713513" y="2058877"/>
            <a:chExt cx="7966633" cy="4429269"/>
          </a:xfrm>
        </p:grpSpPr>
        <p:sp>
          <p:nvSpPr>
            <p:cNvPr id="709" name="Google Shape;709;p43"/>
            <p:cNvSpPr/>
            <p:nvPr/>
          </p:nvSpPr>
          <p:spPr>
            <a:xfrm>
              <a:off x="1713513" y="2058877"/>
              <a:ext cx="6334659" cy="3831818"/>
            </a:xfrm>
            <a:prstGeom prst="rect">
              <a:avLst/>
            </a:prstGeom>
            <a:noFill/>
            <a:ln>
              <a:noFill/>
            </a:ln>
          </p:spPr>
          <p:txBody>
            <a:bodyPr spcFirstLastPara="1" wrap="square" lIns="91425" tIns="45700" rIns="91425" bIns="45700" anchor="t" anchorCtr="0">
              <a:noAutofit/>
            </a:bodyPr>
            <a:lstStyle/>
            <a:p>
              <a:pPr marL="285750" indent="-285750">
                <a:lnSpc>
                  <a:spcPct val="150000"/>
                </a:lnSpc>
                <a:buClr>
                  <a:schemeClr val="dk1"/>
                </a:buClr>
                <a:buSzPts val="1800"/>
                <a:buFont typeface="Arial"/>
                <a:buChar char="•"/>
              </a:pPr>
              <a:endParaRPr dirty="0"/>
            </a:p>
          </p:txBody>
        </p:sp>
        <p:pic>
          <p:nvPicPr>
            <p:cNvPr id="710" name="Google Shape;710;p43" descr="http://wordfeverapp.com/wp-content/uploads/2013/10/solution-2.png"/>
            <p:cNvPicPr preferRelativeResize="0"/>
            <p:nvPr/>
          </p:nvPicPr>
          <p:blipFill rotWithShape="1">
            <a:blip r:embed="rId3">
              <a:alphaModFix/>
            </a:blip>
            <a:srcRect/>
            <a:stretch/>
          </p:blipFill>
          <p:spPr>
            <a:xfrm>
              <a:off x="3345487" y="2167667"/>
              <a:ext cx="6334659" cy="4320479"/>
            </a:xfrm>
            <a:prstGeom prst="rect">
              <a:avLst/>
            </a:prstGeom>
            <a:noFill/>
            <a:ln>
              <a:noFill/>
            </a:ln>
          </p:spPr>
        </p:pic>
        <p:sp>
          <p:nvSpPr>
            <p:cNvPr id="2" name="Rectangle: Rounded Corners 1">
              <a:extLst>
                <a:ext uri="{FF2B5EF4-FFF2-40B4-BE49-F238E27FC236}">
                  <a16:creationId xmlns:a16="http://schemas.microsoft.com/office/drawing/2014/main" id="{07AB47E1-80BD-49CB-90C9-6783AC230F52}"/>
                </a:ext>
              </a:extLst>
            </p:cNvPr>
            <p:cNvSpPr/>
            <p:nvPr/>
          </p:nvSpPr>
          <p:spPr>
            <a:xfrm>
              <a:off x="3554792" y="2276872"/>
              <a:ext cx="5949375" cy="3831818"/>
            </a:xfrm>
            <a:prstGeom prst="roundRect">
              <a:avLst/>
            </a:prstGeom>
            <a:noFill/>
            <a:ln w="7620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n w="57150">
                  <a:solidFill>
                    <a:schemeClr val="tx1"/>
                  </a:solidFill>
                </a:ln>
              </a:endParaRPr>
            </a:p>
          </p:txBody>
        </p:sp>
      </p:grpSp>
      <p:sp>
        <p:nvSpPr>
          <p:cNvPr id="4" name="TextBox 3">
            <a:extLst>
              <a:ext uri="{FF2B5EF4-FFF2-40B4-BE49-F238E27FC236}">
                <a16:creationId xmlns:a16="http://schemas.microsoft.com/office/drawing/2014/main" id="{DEC9F27D-76DF-4A7F-BBA7-744D34221473}"/>
              </a:ext>
            </a:extLst>
          </p:cNvPr>
          <p:cNvSpPr txBox="1"/>
          <p:nvPr/>
        </p:nvSpPr>
        <p:spPr>
          <a:xfrm>
            <a:off x="504618" y="4766848"/>
            <a:ext cx="4438241"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Build Trust by highlighting USPs of Magma HDI Offerings</a:t>
            </a:r>
            <a:endParaRPr lang="en-IN" sz="2000" dirty="0">
              <a:latin typeface="Arial" panose="020B0604020202020204" pitchFamily="34" charset="0"/>
              <a:cs typeface="Arial" panose="020B0604020202020204" pitchFamily="34" charset="0"/>
            </a:endParaRPr>
          </a:p>
        </p:txBody>
      </p:sp>
      <p:sp>
        <p:nvSpPr>
          <p:cNvPr id="12" name="Google Shape;708;p43">
            <a:extLst>
              <a:ext uri="{FF2B5EF4-FFF2-40B4-BE49-F238E27FC236}">
                <a16:creationId xmlns:a16="http://schemas.microsoft.com/office/drawing/2014/main" id="{759FF19B-015D-431F-9B50-FAE537CB0377}"/>
              </a:ext>
            </a:extLst>
          </p:cNvPr>
          <p:cNvSpPr/>
          <p:nvPr/>
        </p:nvSpPr>
        <p:spPr>
          <a:xfrm>
            <a:off x="501712" y="1697481"/>
            <a:ext cx="4438242" cy="613208"/>
          </a:xfrm>
          <a:prstGeom prst="rect">
            <a:avLst/>
          </a:prstGeom>
          <a:noFill/>
          <a:ln>
            <a:noFill/>
          </a:ln>
        </p:spPr>
        <p:txBody>
          <a:bodyPr spcFirstLastPara="1" wrap="square" lIns="91425" tIns="45700" rIns="91425" bIns="45700" anchor="t" anchorCtr="0">
            <a:noAutofit/>
          </a:bodyPr>
          <a:lstStyle/>
          <a:p>
            <a:r>
              <a:rPr lang="en-US" sz="2000" b="1" dirty="0">
                <a:solidFill>
                  <a:schemeClr val="dk1"/>
                </a:solidFill>
                <a:latin typeface="Arial" panose="020B0604020202020204" pitchFamily="34" charset="0"/>
                <a:ea typeface="Calibri"/>
                <a:cs typeface="Arial" panose="020B0604020202020204" pitchFamily="34" charset="0"/>
                <a:sym typeface="Calibri"/>
              </a:rPr>
              <a:t>If prospects/customers are unhappy with their current insurer:</a:t>
            </a:r>
            <a:endParaRPr sz="20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13" name="TextBox 12">
            <a:extLst>
              <a:ext uri="{FF2B5EF4-FFF2-40B4-BE49-F238E27FC236}">
                <a16:creationId xmlns:a16="http://schemas.microsoft.com/office/drawing/2014/main" id="{F7F7AB69-4A9B-4776-BF70-DB4C40B191B5}"/>
              </a:ext>
            </a:extLst>
          </p:cNvPr>
          <p:cNvSpPr txBox="1"/>
          <p:nvPr/>
        </p:nvSpPr>
        <p:spPr>
          <a:xfrm>
            <a:off x="505631" y="2685637"/>
            <a:ext cx="4438241" cy="101566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Build Trust by highlighting USPs of Magma HDI Offerings to counter the low rating</a:t>
            </a:r>
            <a:endParaRPr lang="en-IN" sz="2000" dirty="0">
              <a:latin typeface="Arial" panose="020B0604020202020204" pitchFamily="34" charset="0"/>
              <a:cs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164F-E24D-4E16-BEC7-D1826CC70BFB}"/>
              </a:ext>
            </a:extLst>
          </p:cNvPr>
          <p:cNvSpPr>
            <a:spLocks noGrp="1"/>
          </p:cNvSpPr>
          <p:nvPr>
            <p:ph type="title"/>
          </p:nvPr>
        </p:nvSpPr>
        <p:spPr/>
        <p:txBody>
          <a:bodyPr/>
          <a:lstStyle/>
          <a:p>
            <a:r>
              <a:rPr lang="en-US" dirty="0"/>
              <a:t>Let’s do a </a:t>
            </a:r>
            <a:r>
              <a:rPr lang="en-US"/>
              <a:t>quick Recap</a:t>
            </a:r>
            <a:endParaRPr lang="en-IN" dirty="0"/>
          </a:p>
        </p:txBody>
      </p:sp>
      <p:grpSp>
        <p:nvGrpSpPr>
          <p:cNvPr id="3" name="Group 2">
            <a:extLst>
              <a:ext uri="{FF2B5EF4-FFF2-40B4-BE49-F238E27FC236}">
                <a16:creationId xmlns:a16="http://schemas.microsoft.com/office/drawing/2014/main" id="{C1BA47AC-E084-4CF7-B313-6253C985ABA8}"/>
              </a:ext>
            </a:extLst>
          </p:cNvPr>
          <p:cNvGrpSpPr/>
          <p:nvPr/>
        </p:nvGrpSpPr>
        <p:grpSpPr>
          <a:xfrm>
            <a:off x="1797084" y="2103386"/>
            <a:ext cx="4248472" cy="577048"/>
            <a:chOff x="1083076" y="2470951"/>
            <a:chExt cx="2547891" cy="577048"/>
          </a:xfrm>
          <a:solidFill>
            <a:srgbClr val="16A361"/>
          </a:solidFill>
        </p:grpSpPr>
        <p:sp>
          <p:nvSpPr>
            <p:cNvPr id="4" name="Rectangle: Rounded Corners 3">
              <a:extLst>
                <a:ext uri="{FF2B5EF4-FFF2-40B4-BE49-F238E27FC236}">
                  <a16:creationId xmlns:a16="http://schemas.microsoft.com/office/drawing/2014/main" id="{E216A802-6900-4FB2-A70D-0DB2583BB4D5}"/>
                </a:ext>
              </a:extLst>
            </p:cNvPr>
            <p:cNvSpPr/>
            <p:nvPr/>
          </p:nvSpPr>
          <p:spPr>
            <a:xfrm>
              <a:off x="1083076" y="2470951"/>
              <a:ext cx="2547891" cy="577048"/>
            </a:xfrm>
            <a:prstGeom prst="roundRect">
              <a:avLst/>
            </a:prstGeom>
            <a:grp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6CC843E-361E-4112-98A2-DE25004EC6F9}"/>
                </a:ext>
              </a:extLst>
            </p:cNvPr>
            <p:cNvSpPr txBox="1"/>
            <p:nvPr/>
          </p:nvSpPr>
          <p:spPr>
            <a:xfrm>
              <a:off x="1269507" y="2583402"/>
              <a:ext cx="2183907" cy="400110"/>
            </a:xfrm>
            <a:prstGeom prst="rect">
              <a:avLst/>
            </a:prstGeom>
            <a:grp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Building Relationships</a:t>
              </a:r>
              <a:endParaRPr lang="en-IN" sz="2000" b="1" dirty="0">
                <a:solidFill>
                  <a:schemeClr val="bg1"/>
                </a:solidFill>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4F2922EE-5F04-4903-85DA-1B6A98B17575}"/>
              </a:ext>
            </a:extLst>
          </p:cNvPr>
          <p:cNvGrpSpPr/>
          <p:nvPr/>
        </p:nvGrpSpPr>
        <p:grpSpPr>
          <a:xfrm>
            <a:off x="6359383" y="2112574"/>
            <a:ext cx="4248472" cy="577048"/>
            <a:chOff x="4582357" y="2470951"/>
            <a:chExt cx="2547891" cy="577048"/>
          </a:xfrm>
          <a:solidFill>
            <a:srgbClr val="16A361"/>
          </a:solidFill>
        </p:grpSpPr>
        <p:sp>
          <p:nvSpPr>
            <p:cNvPr id="7" name="Rectangle: Rounded Corners 6">
              <a:extLst>
                <a:ext uri="{FF2B5EF4-FFF2-40B4-BE49-F238E27FC236}">
                  <a16:creationId xmlns:a16="http://schemas.microsoft.com/office/drawing/2014/main" id="{36B48A0A-A35E-44F9-9399-60DA1E664FB9}"/>
                </a:ext>
              </a:extLst>
            </p:cNvPr>
            <p:cNvSpPr/>
            <p:nvPr/>
          </p:nvSpPr>
          <p:spPr>
            <a:xfrm>
              <a:off x="4582357" y="2470951"/>
              <a:ext cx="2547891" cy="577048"/>
            </a:xfrm>
            <a:prstGeom prst="roundRect">
              <a:avLst/>
            </a:prstGeom>
            <a:grp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94B0973-53B0-47F8-AFF8-9FC34EE3CF30}"/>
                </a:ext>
              </a:extLst>
            </p:cNvPr>
            <p:cNvSpPr txBox="1"/>
            <p:nvPr/>
          </p:nvSpPr>
          <p:spPr>
            <a:xfrm>
              <a:off x="4764348" y="2559420"/>
              <a:ext cx="2183907" cy="400110"/>
            </a:xfrm>
            <a:prstGeom prst="rect">
              <a:avLst/>
            </a:prstGeom>
            <a:grp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Dependability Level of Trust</a:t>
              </a:r>
              <a:endParaRPr lang="en-IN" sz="2000" b="1" dirty="0">
                <a:solidFill>
                  <a:schemeClr val="bg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15697EBB-6E52-45C3-A2A2-1DECCBEEAABE}"/>
              </a:ext>
            </a:extLst>
          </p:cNvPr>
          <p:cNvGrpSpPr/>
          <p:nvPr/>
        </p:nvGrpSpPr>
        <p:grpSpPr>
          <a:xfrm>
            <a:off x="1797084" y="2755156"/>
            <a:ext cx="4248472" cy="577048"/>
            <a:chOff x="1083076" y="3122721"/>
            <a:chExt cx="2547891" cy="577048"/>
          </a:xfrm>
        </p:grpSpPr>
        <p:sp>
          <p:nvSpPr>
            <p:cNvPr id="10" name="Rectangle: Rounded Corners 9">
              <a:extLst>
                <a:ext uri="{FF2B5EF4-FFF2-40B4-BE49-F238E27FC236}">
                  <a16:creationId xmlns:a16="http://schemas.microsoft.com/office/drawing/2014/main" id="{A76B3AF9-4B37-42D1-80AF-15B3CBB67024}"/>
                </a:ext>
              </a:extLst>
            </p:cNvPr>
            <p:cNvSpPr/>
            <p:nvPr/>
          </p:nvSpPr>
          <p:spPr>
            <a:xfrm>
              <a:off x="1083076" y="3122721"/>
              <a:ext cx="2547891" cy="577048"/>
            </a:xfrm>
            <a:prstGeom prst="roundRect">
              <a:avLst/>
            </a:prstGeom>
            <a:no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1E18A9E-A733-4DD0-ABD1-0738A715F819}"/>
                </a:ext>
              </a:extLst>
            </p:cNvPr>
            <p:cNvSpPr txBox="1"/>
            <p:nvPr/>
          </p:nvSpPr>
          <p:spPr>
            <a:xfrm>
              <a:off x="1083076" y="3228946"/>
              <a:ext cx="2547891" cy="369332"/>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Feedback</a:t>
              </a:r>
              <a:endParaRPr lang="en-IN" dirty="0">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93F55745-FFC6-4882-B025-FE0C4B05AEDB}"/>
              </a:ext>
            </a:extLst>
          </p:cNvPr>
          <p:cNvGrpSpPr/>
          <p:nvPr/>
        </p:nvGrpSpPr>
        <p:grpSpPr>
          <a:xfrm>
            <a:off x="1792645" y="3406926"/>
            <a:ext cx="4255874" cy="577048"/>
            <a:chOff x="1078637" y="3774491"/>
            <a:chExt cx="2552330" cy="577048"/>
          </a:xfrm>
        </p:grpSpPr>
        <p:sp>
          <p:nvSpPr>
            <p:cNvPr id="13" name="Rectangle: Rounded Corners 12">
              <a:extLst>
                <a:ext uri="{FF2B5EF4-FFF2-40B4-BE49-F238E27FC236}">
                  <a16:creationId xmlns:a16="http://schemas.microsoft.com/office/drawing/2014/main" id="{86B7A808-9715-4070-8E93-F7A917C4F659}"/>
                </a:ext>
              </a:extLst>
            </p:cNvPr>
            <p:cNvSpPr/>
            <p:nvPr/>
          </p:nvSpPr>
          <p:spPr>
            <a:xfrm>
              <a:off x="1083076" y="3774491"/>
              <a:ext cx="2547891" cy="577048"/>
            </a:xfrm>
            <a:prstGeom prst="roundRect">
              <a:avLst/>
            </a:prstGeom>
            <a:no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AE053F79-ED9B-44A6-84B6-B9CB57D67B7F}"/>
                </a:ext>
              </a:extLst>
            </p:cNvPr>
            <p:cNvSpPr txBox="1"/>
            <p:nvPr/>
          </p:nvSpPr>
          <p:spPr>
            <a:xfrm>
              <a:off x="1078637" y="3867226"/>
              <a:ext cx="2547891"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Follow Up</a:t>
              </a:r>
              <a:endParaRPr lang="en-IN"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1BA4DCA6-A372-44B9-B40D-528DC80870A5}"/>
              </a:ext>
            </a:extLst>
          </p:cNvPr>
          <p:cNvGrpSpPr/>
          <p:nvPr/>
        </p:nvGrpSpPr>
        <p:grpSpPr>
          <a:xfrm>
            <a:off x="1792644" y="4058696"/>
            <a:ext cx="4255875" cy="577048"/>
            <a:chOff x="1078636" y="4426261"/>
            <a:chExt cx="2552331" cy="577048"/>
          </a:xfrm>
        </p:grpSpPr>
        <p:sp>
          <p:nvSpPr>
            <p:cNvPr id="16" name="Rectangle: Rounded Corners 15">
              <a:extLst>
                <a:ext uri="{FF2B5EF4-FFF2-40B4-BE49-F238E27FC236}">
                  <a16:creationId xmlns:a16="http://schemas.microsoft.com/office/drawing/2014/main" id="{44C6A82B-6F9A-40FE-98D7-1484D820254E}"/>
                </a:ext>
              </a:extLst>
            </p:cNvPr>
            <p:cNvSpPr/>
            <p:nvPr/>
          </p:nvSpPr>
          <p:spPr>
            <a:xfrm>
              <a:off x="1083076" y="4426261"/>
              <a:ext cx="2547891" cy="577048"/>
            </a:xfrm>
            <a:prstGeom prst="roundRect">
              <a:avLst/>
            </a:prstGeom>
            <a:no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B1E8A8E-BD17-46F2-A775-3A4833D0DE66}"/>
                </a:ext>
              </a:extLst>
            </p:cNvPr>
            <p:cNvSpPr txBox="1"/>
            <p:nvPr/>
          </p:nvSpPr>
          <p:spPr>
            <a:xfrm>
              <a:off x="1078636" y="4543609"/>
              <a:ext cx="2547891" cy="369332"/>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Answering Questions</a:t>
              </a:r>
              <a:endParaRPr lang="en-IN" dirty="0">
                <a:latin typeface="Arial" panose="020B060402020202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E87DCE8A-0139-4BA4-A4C3-BAF08965F152}"/>
              </a:ext>
            </a:extLst>
          </p:cNvPr>
          <p:cNvGrpSpPr/>
          <p:nvPr/>
        </p:nvGrpSpPr>
        <p:grpSpPr>
          <a:xfrm>
            <a:off x="6341630" y="2764344"/>
            <a:ext cx="4278074" cy="577048"/>
            <a:chOff x="4564604" y="3122721"/>
            <a:chExt cx="2565644" cy="577048"/>
          </a:xfrm>
        </p:grpSpPr>
        <p:sp>
          <p:nvSpPr>
            <p:cNvPr id="19" name="Rectangle: Rounded Corners 18">
              <a:extLst>
                <a:ext uri="{FF2B5EF4-FFF2-40B4-BE49-F238E27FC236}">
                  <a16:creationId xmlns:a16="http://schemas.microsoft.com/office/drawing/2014/main" id="{4F016F2B-EAF3-4458-BC02-3E67763F2A11}"/>
                </a:ext>
              </a:extLst>
            </p:cNvPr>
            <p:cNvSpPr/>
            <p:nvPr/>
          </p:nvSpPr>
          <p:spPr>
            <a:xfrm>
              <a:off x="4582357" y="3122721"/>
              <a:ext cx="2547891" cy="577048"/>
            </a:xfrm>
            <a:prstGeom prst="roundRect">
              <a:avLst/>
            </a:prstGeom>
            <a:no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8B3C2468-AE13-4D12-9D53-42799A8B542C}"/>
                </a:ext>
              </a:extLst>
            </p:cNvPr>
            <p:cNvSpPr txBox="1"/>
            <p:nvPr/>
          </p:nvSpPr>
          <p:spPr>
            <a:xfrm>
              <a:off x="4564604" y="3236400"/>
              <a:ext cx="2547891" cy="369332"/>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Listen actively</a:t>
              </a:r>
              <a:endParaRPr lang="en-IN" dirty="0">
                <a:latin typeface="Arial" panose="020B060402020202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11E5ACC0-C84A-4E6B-806C-2DCB0A4B2419}"/>
              </a:ext>
            </a:extLst>
          </p:cNvPr>
          <p:cNvGrpSpPr/>
          <p:nvPr/>
        </p:nvGrpSpPr>
        <p:grpSpPr>
          <a:xfrm>
            <a:off x="6341629" y="3416114"/>
            <a:ext cx="4278076" cy="577048"/>
            <a:chOff x="4564603" y="3774491"/>
            <a:chExt cx="2565645" cy="577048"/>
          </a:xfrm>
        </p:grpSpPr>
        <p:sp>
          <p:nvSpPr>
            <p:cNvPr id="22" name="Rectangle: Rounded Corners 21">
              <a:extLst>
                <a:ext uri="{FF2B5EF4-FFF2-40B4-BE49-F238E27FC236}">
                  <a16:creationId xmlns:a16="http://schemas.microsoft.com/office/drawing/2014/main" id="{263D5B34-F4DF-4390-8C48-B6D151AA5A5A}"/>
                </a:ext>
              </a:extLst>
            </p:cNvPr>
            <p:cNvSpPr/>
            <p:nvPr/>
          </p:nvSpPr>
          <p:spPr>
            <a:xfrm>
              <a:off x="4582357" y="3774491"/>
              <a:ext cx="2547891" cy="577048"/>
            </a:xfrm>
            <a:prstGeom prst="roundRect">
              <a:avLst/>
            </a:prstGeom>
            <a:no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AEBC86DD-127E-49BD-A318-85902AC68B86}"/>
                </a:ext>
              </a:extLst>
            </p:cNvPr>
            <p:cNvSpPr txBox="1"/>
            <p:nvPr/>
          </p:nvSpPr>
          <p:spPr>
            <a:xfrm>
              <a:off x="4564603" y="3876104"/>
              <a:ext cx="2547891"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Empathize</a:t>
              </a:r>
              <a:endParaRPr lang="en-IN" dirty="0">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8A5FD9EE-8C02-469C-8B59-C85D6F5B1B37}"/>
              </a:ext>
            </a:extLst>
          </p:cNvPr>
          <p:cNvGrpSpPr/>
          <p:nvPr/>
        </p:nvGrpSpPr>
        <p:grpSpPr>
          <a:xfrm>
            <a:off x="6341628" y="4067884"/>
            <a:ext cx="4278078" cy="577048"/>
            <a:chOff x="4564602" y="4426261"/>
            <a:chExt cx="2565646" cy="577048"/>
          </a:xfrm>
        </p:grpSpPr>
        <p:sp>
          <p:nvSpPr>
            <p:cNvPr id="25" name="Rectangle: Rounded Corners 24">
              <a:extLst>
                <a:ext uri="{FF2B5EF4-FFF2-40B4-BE49-F238E27FC236}">
                  <a16:creationId xmlns:a16="http://schemas.microsoft.com/office/drawing/2014/main" id="{618A51F4-986A-4254-B0A9-34867E441035}"/>
                </a:ext>
              </a:extLst>
            </p:cNvPr>
            <p:cNvSpPr/>
            <p:nvPr/>
          </p:nvSpPr>
          <p:spPr>
            <a:xfrm>
              <a:off x="4582357" y="4426261"/>
              <a:ext cx="2547891" cy="577048"/>
            </a:xfrm>
            <a:prstGeom prst="roundRect">
              <a:avLst/>
            </a:prstGeom>
            <a:no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C828286-EFB9-437D-9A65-3219518D3ADE}"/>
                </a:ext>
              </a:extLst>
            </p:cNvPr>
            <p:cNvSpPr txBox="1"/>
            <p:nvPr/>
          </p:nvSpPr>
          <p:spPr>
            <a:xfrm>
              <a:off x="4564602" y="4515808"/>
              <a:ext cx="2547891" cy="369332"/>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Accept Responsibility</a:t>
              </a:r>
              <a:endParaRPr lang="en-IN" dirty="0">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1A42F79B-5FFB-4BE4-BB37-DD9DE4D67AD0}"/>
              </a:ext>
            </a:extLst>
          </p:cNvPr>
          <p:cNvGrpSpPr/>
          <p:nvPr/>
        </p:nvGrpSpPr>
        <p:grpSpPr>
          <a:xfrm>
            <a:off x="1835048" y="4715956"/>
            <a:ext cx="4255874" cy="577048"/>
            <a:chOff x="1078637" y="3774491"/>
            <a:chExt cx="2552330" cy="577048"/>
          </a:xfrm>
        </p:grpSpPr>
        <p:sp>
          <p:nvSpPr>
            <p:cNvPr id="28" name="Rectangle: Rounded Corners 27">
              <a:extLst>
                <a:ext uri="{FF2B5EF4-FFF2-40B4-BE49-F238E27FC236}">
                  <a16:creationId xmlns:a16="http://schemas.microsoft.com/office/drawing/2014/main" id="{7BBB9BEE-CF59-425E-BA71-C99D7D192214}"/>
                </a:ext>
              </a:extLst>
            </p:cNvPr>
            <p:cNvSpPr/>
            <p:nvPr/>
          </p:nvSpPr>
          <p:spPr>
            <a:xfrm>
              <a:off x="1083076" y="3774491"/>
              <a:ext cx="2547891" cy="577048"/>
            </a:xfrm>
            <a:prstGeom prst="roundRect">
              <a:avLst/>
            </a:prstGeom>
            <a:no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DA586DCE-6AAC-43B4-9DD0-8844D7476853}"/>
                </a:ext>
              </a:extLst>
            </p:cNvPr>
            <p:cNvSpPr txBox="1"/>
            <p:nvPr/>
          </p:nvSpPr>
          <p:spPr>
            <a:xfrm>
              <a:off x="1078637" y="3867226"/>
              <a:ext cx="2547891"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Handle Complaints</a:t>
              </a:r>
              <a:endParaRPr lang="en-IN" dirty="0">
                <a:latin typeface="Arial" panose="020B0604020202020204" pitchFamily="34" charset="0"/>
                <a:cs typeface="Arial" panose="020B0604020202020204" pitchFamily="34" charset="0"/>
              </a:endParaRPr>
            </a:p>
          </p:txBody>
        </p:sp>
      </p:grpSp>
      <p:grpSp>
        <p:nvGrpSpPr>
          <p:cNvPr id="30" name="Group 29">
            <a:extLst>
              <a:ext uri="{FF2B5EF4-FFF2-40B4-BE49-F238E27FC236}">
                <a16:creationId xmlns:a16="http://schemas.microsoft.com/office/drawing/2014/main" id="{505B9A39-6366-4B4B-A7E7-D6F96317ED5B}"/>
              </a:ext>
            </a:extLst>
          </p:cNvPr>
          <p:cNvGrpSpPr/>
          <p:nvPr/>
        </p:nvGrpSpPr>
        <p:grpSpPr>
          <a:xfrm>
            <a:off x="6384032" y="4725144"/>
            <a:ext cx="4278076" cy="577048"/>
            <a:chOff x="4564603" y="3774491"/>
            <a:chExt cx="2565645" cy="577048"/>
          </a:xfrm>
        </p:grpSpPr>
        <p:sp>
          <p:nvSpPr>
            <p:cNvPr id="31" name="Rectangle: Rounded Corners 30">
              <a:extLst>
                <a:ext uri="{FF2B5EF4-FFF2-40B4-BE49-F238E27FC236}">
                  <a16:creationId xmlns:a16="http://schemas.microsoft.com/office/drawing/2014/main" id="{F4A3CDC9-7D99-45DD-8A3E-241E8B016C56}"/>
                </a:ext>
              </a:extLst>
            </p:cNvPr>
            <p:cNvSpPr/>
            <p:nvPr/>
          </p:nvSpPr>
          <p:spPr>
            <a:xfrm>
              <a:off x="4582357" y="3774491"/>
              <a:ext cx="2547891" cy="577048"/>
            </a:xfrm>
            <a:prstGeom prst="roundRect">
              <a:avLst/>
            </a:prstGeom>
            <a:no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E83D7364-A0EC-4893-8C84-D8A83DB35E91}"/>
                </a:ext>
              </a:extLst>
            </p:cNvPr>
            <p:cNvSpPr txBox="1"/>
            <p:nvPr/>
          </p:nvSpPr>
          <p:spPr>
            <a:xfrm>
              <a:off x="4564603" y="3876104"/>
              <a:ext cx="2547891"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Providing Solutions</a:t>
              </a:r>
              <a:endParaRPr lang="en-IN"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45694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1000"/>
                            </p:stCondLst>
                            <p:childTnLst>
                              <p:par>
                                <p:cTn id="40" presetID="22" presetClass="entr" presetSubtype="8"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childTnLst>
                          </p:cTn>
                        </p:par>
                        <p:par>
                          <p:cTn id="43" fill="hold">
                            <p:stCondLst>
                              <p:cond delay="2000"/>
                            </p:stCondLst>
                            <p:childTnLst>
                              <p:par>
                                <p:cTn id="44" presetID="22" presetClass="entr" presetSubtype="8"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E62BEE-48EB-48A1-8627-2816DA1D2D8D}"/>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Summarize</a:t>
            </a:r>
          </a:p>
        </p:txBody>
      </p:sp>
      <p:pic>
        <p:nvPicPr>
          <p:cNvPr id="5" name="Content Placeholder 4" descr="Hourglass">
            <a:extLst>
              <a:ext uri="{FF2B5EF4-FFF2-40B4-BE49-F238E27FC236}">
                <a16:creationId xmlns:a16="http://schemas.microsoft.com/office/drawing/2014/main" id="{FBCCC000-BB25-488F-909C-A236FC71C0AB}"/>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167206" y="961812"/>
            <a:ext cx="4930987" cy="4930987"/>
          </a:xfrm>
          <a:prstGeom prst="rect">
            <a:avLst/>
          </a:prstGeom>
        </p:spPr>
      </p:pic>
    </p:spTree>
    <p:extLst>
      <p:ext uri="{BB962C8B-B14F-4D97-AF65-F5344CB8AC3E}">
        <p14:creationId xmlns:p14="http://schemas.microsoft.com/office/powerpoint/2010/main" val="1854881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8A7BFA5-DB7D-4EDD-8F8A-3943478CF3AD}"/>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b="1">
                <a:solidFill>
                  <a:schemeClr val="bg1">
                    <a:lumMod val="95000"/>
                    <a:lumOff val="5000"/>
                  </a:schemeClr>
                </a:solidFill>
              </a:rPr>
              <a:t>Thank You</a:t>
            </a:r>
          </a:p>
        </p:txBody>
      </p:sp>
    </p:spTree>
    <p:extLst>
      <p:ext uri="{BB962C8B-B14F-4D97-AF65-F5344CB8AC3E}">
        <p14:creationId xmlns:p14="http://schemas.microsoft.com/office/powerpoint/2010/main" val="303812812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03C27-BDE0-4FFA-8E80-343A76096FEE}"/>
              </a:ext>
            </a:extLst>
          </p:cNvPr>
          <p:cNvSpPr>
            <a:spLocks noGrp="1"/>
          </p:cNvSpPr>
          <p:nvPr>
            <p:ph type="title"/>
          </p:nvPr>
        </p:nvSpPr>
        <p:spPr/>
        <p:txBody>
          <a:bodyPr/>
          <a:lstStyle/>
          <a:p>
            <a:endParaRPr lang="en-IN"/>
          </a:p>
        </p:txBody>
      </p:sp>
      <p:sp>
        <p:nvSpPr>
          <p:cNvPr id="5" name="TextBox 4">
            <a:extLst>
              <a:ext uri="{FF2B5EF4-FFF2-40B4-BE49-F238E27FC236}">
                <a16:creationId xmlns:a16="http://schemas.microsoft.com/office/drawing/2014/main" id="{D922845C-96F3-4D49-AABD-3700FBCF6E44}"/>
              </a:ext>
            </a:extLst>
          </p:cNvPr>
          <p:cNvSpPr txBox="1"/>
          <p:nvPr/>
        </p:nvSpPr>
        <p:spPr>
          <a:xfrm>
            <a:off x="1433945" y="2300839"/>
            <a:ext cx="8832273" cy="3401637"/>
          </a:xfrm>
          <a:prstGeom prst="rect">
            <a:avLst/>
          </a:prstGeom>
          <a:noFill/>
        </p:spPr>
        <p:txBody>
          <a:bodyPr wrap="square">
            <a:spAutoFit/>
          </a:bodyPr>
          <a:lstStyle/>
          <a:p>
            <a:pPr algn="ctr">
              <a:lnSpc>
                <a:spcPct val="107000"/>
              </a:lnSpc>
              <a:spcAft>
                <a:spcPts val="800"/>
              </a:spcAft>
            </a:pPr>
            <a:r>
              <a:rPr lang="en-IN" sz="2800" b="1" spc="15"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“Metaphors like “The singer had a velvet voice” and “He had leathery hands” roused the sensory cortex. […] Then, the brains of participants were scanned as they read sentences like “John grasped the object” and “Pablo kicked the ball.” The scans revealed activity in the motor cortex, which coordinates the body’s movements.”</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IN" sz="2800" b="1" spc="15" dirty="0">
                <a:effectLst/>
                <a:latin typeface="Calibri" panose="020F0502020204030204" pitchFamily="34" charset="0"/>
                <a:ea typeface="Calibri" panose="020F0502020204030204" pitchFamily="34" charset="0"/>
                <a:cs typeface="Calibri" panose="020F0502020204030204" pitchFamily="34" charset="0"/>
              </a:rPr>
              <a:t> </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4015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91F32EBA-ED97-466E-8CFA-8382584155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D26278-41D3-4933-9A25-E1C955368A7C}"/>
              </a:ext>
            </a:extLst>
          </p:cNvPr>
          <p:cNvSpPr>
            <a:spLocks noGrp="1"/>
          </p:cNvSpPr>
          <p:nvPr>
            <p:ph type="title"/>
          </p:nvPr>
        </p:nvSpPr>
        <p:spPr>
          <a:xfrm>
            <a:off x="965199" y="851517"/>
            <a:ext cx="5130795" cy="1461778"/>
          </a:xfrm>
        </p:spPr>
        <p:txBody>
          <a:bodyPr>
            <a:normAutofit/>
          </a:bodyPr>
          <a:lstStyle/>
          <a:p>
            <a:r>
              <a:rPr lang="en-US" sz="2800" b="1" dirty="0"/>
              <a:t>Agenda</a:t>
            </a:r>
            <a:endParaRPr lang="en-IN" sz="2800" b="1" dirty="0"/>
          </a:p>
        </p:txBody>
      </p:sp>
      <p:sp>
        <p:nvSpPr>
          <p:cNvPr id="9" name="Content Placeholder 8">
            <a:extLst>
              <a:ext uri="{FF2B5EF4-FFF2-40B4-BE49-F238E27FC236}">
                <a16:creationId xmlns:a16="http://schemas.microsoft.com/office/drawing/2014/main" id="{3D54842A-1DDA-475E-B45E-DE71B181D8D3}"/>
              </a:ext>
            </a:extLst>
          </p:cNvPr>
          <p:cNvSpPr>
            <a:spLocks noGrp="1"/>
          </p:cNvSpPr>
          <p:nvPr>
            <p:ph idx="1"/>
          </p:nvPr>
        </p:nvSpPr>
        <p:spPr>
          <a:xfrm>
            <a:off x="965199" y="2470248"/>
            <a:ext cx="5627617" cy="3536236"/>
          </a:xfrm>
        </p:spPr>
        <p:txBody>
          <a:bodyPr>
            <a:normAutofit/>
          </a:bodyPr>
          <a:lstStyle/>
          <a:p>
            <a:pPr marL="0" indent="0">
              <a:buNone/>
            </a:pPr>
            <a:r>
              <a:rPr lang="en-US" sz="2400" dirty="0"/>
              <a:t>Proposing a Solution &amp; Eliminating Doubts through the Art of Story-Telling</a:t>
            </a:r>
            <a:endParaRPr lang="en-IN" sz="2400" dirty="0"/>
          </a:p>
        </p:txBody>
      </p:sp>
      <p:sp>
        <p:nvSpPr>
          <p:cNvPr id="13" name="Freeform: Shape 15">
            <a:extLst>
              <a:ext uri="{FF2B5EF4-FFF2-40B4-BE49-F238E27FC236}">
                <a16:creationId xmlns:a16="http://schemas.microsoft.com/office/drawing/2014/main" id="{62A38935-BB53-4DF7-A56E-48DD25B685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1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4 h 5154967"/>
              <a:gd name="connsiteX37" fmla="*/ 1625714 w 6184806"/>
              <a:gd name="connsiteY37" fmla="*/ 109244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1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1"/>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4"/>
                  <a:pt x="2445216" y="109244"/>
                </a:cubicBezTo>
                <a:cubicBezTo>
                  <a:pt x="1625714" y="109244"/>
                  <a:pt x="1625714" y="109244"/>
                  <a:pt x="1625714" y="109244"/>
                </a:cubicBezTo>
                <a:cubicBezTo>
                  <a:pt x="1572615" y="109244"/>
                  <a:pt x="1524825" y="137459"/>
                  <a:pt x="1498276" y="183309"/>
                </a:cubicBezTo>
                <a:cubicBezTo>
                  <a:pt x="1089410" y="890450"/>
                  <a:pt x="1089410" y="890450"/>
                  <a:pt x="1089410" y="890450"/>
                </a:cubicBezTo>
                <a:cubicBezTo>
                  <a:pt x="1062860" y="934537"/>
                  <a:pt x="1062860" y="990968"/>
                  <a:pt x="1089410" y="1035054"/>
                </a:cubicBezTo>
                <a:cubicBezTo>
                  <a:pt x="1498276" y="1742196"/>
                  <a:pt x="1498276" y="1742196"/>
                  <a:pt x="1498276" y="1742196"/>
                </a:cubicBezTo>
                <a:cubicBezTo>
                  <a:pt x="1511551" y="1765121"/>
                  <a:pt x="1530135" y="1783637"/>
                  <a:pt x="1552039" y="1796421"/>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Content Placeholder 4" descr="Bullseye">
            <a:extLst>
              <a:ext uri="{FF2B5EF4-FFF2-40B4-BE49-F238E27FC236}">
                <a16:creationId xmlns:a16="http://schemas.microsoft.com/office/drawing/2014/main" id="{36552A6D-1E05-4CC9-83BA-AB1DCD654E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061193" y="1837493"/>
            <a:ext cx="4047063" cy="4047063"/>
          </a:xfrm>
          <a:prstGeom prst="rect">
            <a:avLst/>
          </a:prstGeom>
        </p:spPr>
      </p:pic>
    </p:spTree>
    <p:extLst>
      <p:ext uri="{BB962C8B-B14F-4D97-AF65-F5344CB8AC3E}">
        <p14:creationId xmlns:p14="http://schemas.microsoft.com/office/powerpoint/2010/main" val="3045585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BCBBA-BBCE-4B29-8FE3-85EC5CC642A5}"/>
              </a:ext>
            </a:extLst>
          </p:cNvPr>
          <p:cNvSpPr>
            <a:spLocks noGrp="1"/>
          </p:cNvSpPr>
          <p:nvPr>
            <p:ph type="title"/>
          </p:nvPr>
        </p:nvSpPr>
        <p:spPr/>
        <p:txBody>
          <a:bodyPr>
            <a:normAutofit/>
          </a:bodyPr>
          <a:lstStyle/>
          <a:p>
            <a:r>
              <a:rPr lang="en-US" sz="2800" b="1" i="0" dirty="0">
                <a:effectLst/>
                <a:latin typeface="+mn-lt"/>
              </a:rPr>
              <a:t>Tackling 4 Key Customer Social Styles</a:t>
            </a:r>
            <a:br>
              <a:rPr lang="en-US" sz="2800" b="1" i="0" dirty="0">
                <a:effectLst/>
                <a:latin typeface="+mn-lt"/>
              </a:rPr>
            </a:br>
            <a:endParaRPr lang="en-IN" sz="2800" b="1" dirty="0">
              <a:latin typeface="+mn-lt"/>
            </a:endParaRPr>
          </a:p>
        </p:txBody>
      </p:sp>
      <p:sp>
        <p:nvSpPr>
          <p:cNvPr id="3" name="Content Placeholder 2">
            <a:extLst>
              <a:ext uri="{FF2B5EF4-FFF2-40B4-BE49-F238E27FC236}">
                <a16:creationId xmlns:a16="http://schemas.microsoft.com/office/drawing/2014/main" id="{DF44D203-350F-4D26-91E9-0B81773B7396}"/>
              </a:ext>
            </a:extLst>
          </p:cNvPr>
          <p:cNvSpPr>
            <a:spLocks noGrp="1"/>
          </p:cNvSpPr>
          <p:nvPr>
            <p:ph idx="1"/>
          </p:nvPr>
        </p:nvSpPr>
        <p:spPr>
          <a:xfrm>
            <a:off x="5353878" y="1825625"/>
            <a:ext cx="5999922" cy="4351338"/>
          </a:xfrm>
        </p:spPr>
        <p:txBody>
          <a:bodyPr>
            <a:normAutofit/>
          </a:bodyPr>
          <a:lstStyle/>
          <a:p>
            <a:pPr algn="l"/>
            <a:r>
              <a:rPr lang="en-US" sz="2000" b="0" i="0" dirty="0">
                <a:effectLst/>
              </a:rPr>
              <a:t>An essential criterion to attain success in business is to possess the ability to be flexible while dealing with different kinds of customers. Anyone who has ever dealt with customers knows that one cannot apply the same technique to deal with different customers.</a:t>
            </a:r>
          </a:p>
          <a:p>
            <a:pPr algn="l"/>
            <a:endParaRPr lang="en-US" sz="2000" dirty="0"/>
          </a:p>
          <a:p>
            <a:pPr algn="l"/>
            <a:endParaRPr lang="en-US" sz="2000" b="0" i="0" dirty="0">
              <a:effectLst/>
            </a:endParaRPr>
          </a:p>
          <a:p>
            <a:pPr algn="l"/>
            <a:r>
              <a:rPr lang="en-US" sz="2000" b="0" i="0" dirty="0">
                <a:effectLst/>
              </a:rPr>
              <a:t>This is because customers differ in personality, style of communication, thought process, behavior, and method of making decisions. It is imperative for you to recognize the characteristic social style of individual customers and approach them accordingly. </a:t>
            </a:r>
            <a:endParaRPr lang="en-IN" sz="2000" dirty="0"/>
          </a:p>
        </p:txBody>
      </p:sp>
      <p:pic>
        <p:nvPicPr>
          <p:cNvPr id="4" name="Picture 3">
            <a:extLst>
              <a:ext uri="{FF2B5EF4-FFF2-40B4-BE49-F238E27FC236}">
                <a16:creationId xmlns:a16="http://schemas.microsoft.com/office/drawing/2014/main" id="{EE2A3ECB-82A0-4B39-90B9-F6D91B5A0A7A}"/>
              </a:ext>
            </a:extLst>
          </p:cNvPr>
          <p:cNvPicPr>
            <a:picLocks noChangeAspect="1"/>
          </p:cNvPicPr>
          <p:nvPr/>
        </p:nvPicPr>
        <p:blipFill>
          <a:blip r:embed="rId2"/>
          <a:stretch>
            <a:fillRect/>
          </a:stretch>
        </p:blipFill>
        <p:spPr>
          <a:xfrm>
            <a:off x="329026" y="1425781"/>
            <a:ext cx="5157374" cy="4613347"/>
          </a:xfrm>
          <a:prstGeom prst="rect">
            <a:avLst/>
          </a:prstGeom>
        </p:spPr>
      </p:pic>
    </p:spTree>
    <p:extLst>
      <p:ext uri="{BB962C8B-B14F-4D97-AF65-F5344CB8AC3E}">
        <p14:creationId xmlns:p14="http://schemas.microsoft.com/office/powerpoint/2010/main" val="222499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BCBBA-BBCE-4B29-8FE3-85EC5CC642A5}"/>
              </a:ext>
            </a:extLst>
          </p:cNvPr>
          <p:cNvSpPr>
            <a:spLocks noGrp="1"/>
          </p:cNvSpPr>
          <p:nvPr>
            <p:ph type="title"/>
          </p:nvPr>
        </p:nvSpPr>
        <p:spPr/>
        <p:txBody>
          <a:bodyPr>
            <a:normAutofit/>
          </a:bodyPr>
          <a:lstStyle/>
          <a:p>
            <a:r>
              <a:rPr lang="en-US" sz="2800" b="1" i="0" dirty="0">
                <a:effectLst/>
                <a:latin typeface="+mn-lt"/>
              </a:rPr>
              <a:t>What is customer social style?</a:t>
            </a:r>
            <a:endParaRPr lang="en-IN" sz="2800" dirty="0">
              <a:latin typeface="+mn-lt"/>
            </a:endParaRPr>
          </a:p>
        </p:txBody>
      </p:sp>
      <p:sp>
        <p:nvSpPr>
          <p:cNvPr id="3" name="Content Placeholder 2">
            <a:extLst>
              <a:ext uri="{FF2B5EF4-FFF2-40B4-BE49-F238E27FC236}">
                <a16:creationId xmlns:a16="http://schemas.microsoft.com/office/drawing/2014/main" id="{DF44D203-350F-4D26-91E9-0B81773B7396}"/>
              </a:ext>
            </a:extLst>
          </p:cNvPr>
          <p:cNvSpPr>
            <a:spLocks noGrp="1"/>
          </p:cNvSpPr>
          <p:nvPr>
            <p:ph idx="1"/>
          </p:nvPr>
        </p:nvSpPr>
        <p:spPr>
          <a:xfrm>
            <a:off x="5724939" y="1825625"/>
            <a:ext cx="6304722" cy="4351338"/>
          </a:xfrm>
        </p:spPr>
        <p:txBody>
          <a:bodyPr>
            <a:normAutofit/>
          </a:bodyPr>
          <a:lstStyle/>
          <a:p>
            <a:pPr algn="l"/>
            <a:r>
              <a:rPr lang="en-US" sz="2000" b="0" i="0" dirty="0">
                <a:effectLst/>
              </a:rPr>
              <a:t>Customer social style is the approach followed by customers in their interactions. It is their most natural and comfortable way of dealing with people.</a:t>
            </a:r>
          </a:p>
          <a:p>
            <a:pPr algn="l"/>
            <a:endParaRPr lang="en-US" sz="2000" b="0" i="0" dirty="0">
              <a:effectLst/>
            </a:endParaRPr>
          </a:p>
          <a:p>
            <a:pPr algn="l"/>
            <a:endParaRPr lang="en-US" sz="2000" b="0" i="0" dirty="0">
              <a:effectLst/>
            </a:endParaRPr>
          </a:p>
          <a:p>
            <a:pPr algn="l"/>
            <a:r>
              <a:rPr lang="en-US" sz="2000" b="0" i="0" dirty="0">
                <a:effectLst/>
              </a:rPr>
              <a:t>Customers can be divided into four personality types: </a:t>
            </a:r>
            <a:r>
              <a:rPr lang="en-US" sz="2000" b="0" i="1" dirty="0">
                <a:effectLst/>
              </a:rPr>
              <a:t>Amiable, Expressive, Analytical</a:t>
            </a:r>
            <a:r>
              <a:rPr lang="en-US" sz="2000" b="0" i="0" dirty="0">
                <a:effectLst/>
              </a:rPr>
              <a:t>, and </a:t>
            </a:r>
            <a:r>
              <a:rPr lang="en-US" sz="2000" b="0" i="1" dirty="0">
                <a:effectLst/>
              </a:rPr>
              <a:t>Driver</a:t>
            </a:r>
            <a:r>
              <a:rPr lang="en-US" sz="2000" b="0" i="0" dirty="0">
                <a:effectLst/>
              </a:rPr>
              <a:t>. Though a customer may display traits of more than one type, eventually it is just one personality style type that dominantly defines his/her behavior. Each style can be recognized by its unique characteristics involving language, thought process, and approach to business. </a:t>
            </a:r>
            <a:endParaRPr lang="en-IN" sz="2000" dirty="0"/>
          </a:p>
        </p:txBody>
      </p:sp>
      <p:pic>
        <p:nvPicPr>
          <p:cNvPr id="4" name="Picture 3">
            <a:extLst>
              <a:ext uri="{FF2B5EF4-FFF2-40B4-BE49-F238E27FC236}">
                <a16:creationId xmlns:a16="http://schemas.microsoft.com/office/drawing/2014/main" id="{DFB545FD-7D42-4EA5-BCE8-9739E0C5CF22}"/>
              </a:ext>
            </a:extLst>
          </p:cNvPr>
          <p:cNvPicPr>
            <a:picLocks noChangeAspect="1"/>
          </p:cNvPicPr>
          <p:nvPr/>
        </p:nvPicPr>
        <p:blipFill>
          <a:blip r:embed="rId2"/>
          <a:stretch>
            <a:fillRect/>
          </a:stretch>
        </p:blipFill>
        <p:spPr>
          <a:xfrm>
            <a:off x="473765" y="1302025"/>
            <a:ext cx="5343939" cy="5343939"/>
          </a:xfrm>
          <a:prstGeom prst="rect">
            <a:avLst/>
          </a:prstGeom>
        </p:spPr>
      </p:pic>
    </p:spTree>
    <p:extLst>
      <p:ext uri="{BB962C8B-B14F-4D97-AF65-F5344CB8AC3E}">
        <p14:creationId xmlns:p14="http://schemas.microsoft.com/office/powerpoint/2010/main" val="1191849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F29F8-BA6A-4EF1-9296-7AE28CF463D1}"/>
              </a:ext>
            </a:extLst>
          </p:cNvPr>
          <p:cNvSpPr>
            <a:spLocks noGrp="1"/>
          </p:cNvSpPr>
          <p:nvPr>
            <p:ph type="title"/>
          </p:nvPr>
        </p:nvSpPr>
        <p:spPr/>
        <p:txBody>
          <a:bodyPr>
            <a:normAutofit/>
          </a:bodyPr>
          <a:lstStyle/>
          <a:p>
            <a:r>
              <a:rPr lang="en-IN" sz="2800" b="1" i="0" dirty="0">
                <a:effectLst/>
                <a:latin typeface="+mn-lt"/>
              </a:rPr>
              <a:t>Amiable Social Style</a:t>
            </a:r>
            <a:r>
              <a:rPr lang="en-IN" sz="2800" b="0" i="0" dirty="0">
                <a:effectLst/>
                <a:latin typeface="+mn-lt"/>
              </a:rPr>
              <a:t/>
            </a:r>
            <a:br>
              <a:rPr lang="en-IN" sz="2800" b="0" i="0" dirty="0">
                <a:effectLst/>
                <a:latin typeface="+mn-lt"/>
              </a:rPr>
            </a:br>
            <a:endParaRPr lang="en-IN" sz="2800" dirty="0">
              <a:latin typeface="+mn-lt"/>
            </a:endParaRPr>
          </a:p>
        </p:txBody>
      </p:sp>
      <p:sp>
        <p:nvSpPr>
          <p:cNvPr id="3" name="Content Placeholder 2">
            <a:extLst>
              <a:ext uri="{FF2B5EF4-FFF2-40B4-BE49-F238E27FC236}">
                <a16:creationId xmlns:a16="http://schemas.microsoft.com/office/drawing/2014/main" id="{88946850-E481-4CDF-B63F-4053C436CAFA}"/>
              </a:ext>
            </a:extLst>
          </p:cNvPr>
          <p:cNvSpPr>
            <a:spLocks noGrp="1"/>
          </p:cNvSpPr>
          <p:nvPr>
            <p:ph idx="1"/>
          </p:nvPr>
        </p:nvSpPr>
        <p:spPr>
          <a:xfrm>
            <a:off x="6096000" y="1825625"/>
            <a:ext cx="5257799" cy="4351338"/>
          </a:xfrm>
        </p:spPr>
        <p:txBody>
          <a:bodyPr>
            <a:normAutofit/>
          </a:bodyPr>
          <a:lstStyle/>
          <a:p>
            <a:endParaRPr lang="en-US" sz="2000" b="0" i="0" dirty="0">
              <a:effectLst/>
            </a:endParaRPr>
          </a:p>
          <a:p>
            <a:endParaRPr lang="en-US" sz="2000" dirty="0"/>
          </a:p>
          <a:p>
            <a:r>
              <a:rPr lang="en-US" sz="2000" b="0" i="0" dirty="0">
                <a:effectLst/>
              </a:rPr>
              <a:t>These customers are agreeable, supportive, responsive, friendly, soft-spoken, and people-oriented by nature. </a:t>
            </a:r>
          </a:p>
          <a:p>
            <a:r>
              <a:rPr lang="en-US" sz="2000" b="0" i="0" dirty="0">
                <a:effectLst/>
              </a:rPr>
              <a:t>For such people – teamwork, co-operation, acceptance, and respect of other’s opinion matter a lot. </a:t>
            </a:r>
          </a:p>
          <a:p>
            <a:r>
              <a:rPr lang="en-US" sz="2000" b="0" i="0" dirty="0">
                <a:effectLst/>
              </a:rPr>
              <a:t>Amiable customers may need time to build rapport, but they are quick decision makers. Such customers conduct business with people whom they consider to be trustworthy.</a:t>
            </a:r>
            <a:endParaRPr lang="en-IN" sz="2000" dirty="0"/>
          </a:p>
        </p:txBody>
      </p:sp>
      <p:pic>
        <p:nvPicPr>
          <p:cNvPr id="4" name="Picture 3">
            <a:extLst>
              <a:ext uri="{FF2B5EF4-FFF2-40B4-BE49-F238E27FC236}">
                <a16:creationId xmlns:a16="http://schemas.microsoft.com/office/drawing/2014/main" id="{86B8F4A7-6182-4084-8E50-AE1FDCFD6E0D}"/>
              </a:ext>
            </a:extLst>
          </p:cNvPr>
          <p:cNvPicPr>
            <a:picLocks noChangeAspect="1"/>
          </p:cNvPicPr>
          <p:nvPr/>
        </p:nvPicPr>
        <p:blipFill rotWithShape="1">
          <a:blip r:embed="rId2"/>
          <a:srcRect l="12904" t="47007" r="47890" b="13042"/>
          <a:stretch/>
        </p:blipFill>
        <p:spPr>
          <a:xfrm>
            <a:off x="702364" y="1541253"/>
            <a:ext cx="4717775" cy="4807349"/>
          </a:xfrm>
          <a:prstGeom prst="rect">
            <a:avLst/>
          </a:prstGeom>
        </p:spPr>
      </p:pic>
    </p:spTree>
    <p:extLst>
      <p:ext uri="{BB962C8B-B14F-4D97-AF65-F5344CB8AC3E}">
        <p14:creationId xmlns:p14="http://schemas.microsoft.com/office/powerpoint/2010/main" val="2772622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C5CEB-B55A-47FC-A7C0-4E7CC18B4848}"/>
              </a:ext>
            </a:extLst>
          </p:cNvPr>
          <p:cNvSpPr>
            <a:spLocks noGrp="1"/>
          </p:cNvSpPr>
          <p:nvPr>
            <p:ph type="title"/>
          </p:nvPr>
        </p:nvSpPr>
        <p:spPr/>
        <p:txBody>
          <a:bodyPr>
            <a:normAutofit/>
          </a:bodyPr>
          <a:lstStyle/>
          <a:p>
            <a:r>
              <a:rPr lang="en-US" sz="2800" b="1" dirty="0">
                <a:effectLst/>
                <a:latin typeface="+mn-lt"/>
              </a:rPr>
              <a:t>How to tackle amiable customers?</a:t>
            </a:r>
            <a:endParaRPr lang="en-IN" sz="2800" b="1" dirty="0">
              <a:latin typeface="+mn-lt"/>
            </a:endParaRPr>
          </a:p>
        </p:txBody>
      </p:sp>
      <p:sp>
        <p:nvSpPr>
          <p:cNvPr id="3" name="Content Placeholder 2">
            <a:extLst>
              <a:ext uri="{FF2B5EF4-FFF2-40B4-BE49-F238E27FC236}">
                <a16:creationId xmlns:a16="http://schemas.microsoft.com/office/drawing/2014/main" id="{F011EE26-6D16-42F3-959D-F86E697AB53F}"/>
              </a:ext>
            </a:extLst>
          </p:cNvPr>
          <p:cNvSpPr>
            <a:spLocks noGrp="1"/>
          </p:cNvSpPr>
          <p:nvPr>
            <p:ph idx="1"/>
          </p:nvPr>
        </p:nvSpPr>
        <p:spPr>
          <a:xfrm>
            <a:off x="838200" y="1905138"/>
            <a:ext cx="10267122" cy="4351338"/>
          </a:xfrm>
        </p:spPr>
        <p:txBody>
          <a:bodyPr>
            <a:normAutofit/>
          </a:bodyPr>
          <a:lstStyle/>
          <a:p>
            <a:r>
              <a:rPr lang="en-US" sz="2400" b="0" i="0" dirty="0">
                <a:effectLst/>
              </a:rPr>
              <a:t>The best way to deal with customers having an amiable personality is to establish a personal relationship with them. </a:t>
            </a:r>
          </a:p>
          <a:p>
            <a:r>
              <a:rPr lang="en-US" sz="2400" b="0" i="0" dirty="0">
                <a:effectLst/>
              </a:rPr>
              <a:t>Engage them in a lively chat before getting down to business. If you are providing customer support to an amiable customer, emphasize on why your solution or product will meet their requirements. </a:t>
            </a:r>
          </a:p>
          <a:p>
            <a:r>
              <a:rPr lang="en-US" sz="2400" b="0" i="0" dirty="0">
                <a:effectLst/>
              </a:rPr>
              <a:t>Being agreeable and pointing out low-risk solutions is a good approach to win over such customers.</a:t>
            </a:r>
            <a:endParaRPr lang="en-IN" sz="2400" dirty="0"/>
          </a:p>
        </p:txBody>
      </p:sp>
    </p:spTree>
    <p:extLst>
      <p:ext uri="{BB962C8B-B14F-4D97-AF65-F5344CB8AC3E}">
        <p14:creationId xmlns:p14="http://schemas.microsoft.com/office/powerpoint/2010/main" val="2674795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1900</Words>
  <Application>Microsoft Office PowerPoint</Application>
  <PresentationFormat>Widescreen</PresentationFormat>
  <Paragraphs>178</Paragraphs>
  <Slides>33</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Times New Roman</vt:lpstr>
      <vt:lpstr>Office Theme</vt:lpstr>
      <vt:lpstr>SELLING SKILLS</vt:lpstr>
      <vt:lpstr>PowerPoint Presentation</vt:lpstr>
      <vt:lpstr>PowerPoint Presentation</vt:lpstr>
      <vt:lpstr>PowerPoint Presentation</vt:lpstr>
      <vt:lpstr>Agenda</vt:lpstr>
      <vt:lpstr>Tackling 4 Key Customer Social Styles </vt:lpstr>
      <vt:lpstr>What is customer social style?</vt:lpstr>
      <vt:lpstr>Amiable Social Style </vt:lpstr>
      <vt:lpstr>How to tackle amiable customers?</vt:lpstr>
      <vt:lpstr>Expressive Social Style </vt:lpstr>
      <vt:lpstr>How to tackle expressive customers?</vt:lpstr>
      <vt:lpstr>Analytical Social Style </vt:lpstr>
      <vt:lpstr>How to tackle analytical customers?</vt:lpstr>
      <vt:lpstr>Driver Social Style </vt:lpstr>
      <vt:lpstr>How to tackle driver customers?</vt:lpstr>
      <vt:lpstr>The Story Arc </vt:lpstr>
      <vt:lpstr>PowerPoint Presentation</vt:lpstr>
      <vt:lpstr>PowerPoint Presentation</vt:lpstr>
      <vt:lpstr>PowerPoint Presentation</vt:lpstr>
      <vt:lpstr>Building Relationships</vt:lpstr>
      <vt:lpstr>Relationships are Fragile</vt:lpstr>
      <vt:lpstr>Take a Pause to Check</vt:lpstr>
      <vt:lpstr>Feedback Questionnaire</vt:lpstr>
      <vt:lpstr>Feedback Analysis</vt:lpstr>
      <vt:lpstr>Follow Up Action Plan</vt:lpstr>
      <vt:lpstr>LEAP Technique</vt:lpstr>
      <vt:lpstr>Listen</vt:lpstr>
      <vt:lpstr>Empathize</vt:lpstr>
      <vt:lpstr>Accept Responsibility</vt:lpstr>
      <vt:lpstr>Provide Solutions</vt:lpstr>
      <vt:lpstr>Let’s do a quick Recap</vt:lpstr>
      <vt:lpstr>Summarize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SELLING SKILLS</dc:title>
  <dc:creator>Nithish Poojary</dc:creator>
  <cp:lastModifiedBy>Heena Ansari</cp:lastModifiedBy>
  <cp:revision>6</cp:revision>
  <dcterms:created xsi:type="dcterms:W3CDTF">2019-12-15T07:13:35Z</dcterms:created>
  <dcterms:modified xsi:type="dcterms:W3CDTF">2023-02-21T07:15:02Z</dcterms:modified>
</cp:coreProperties>
</file>