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Lst>
  <p:notesMasterIdLst>
    <p:notesMasterId r:id="rId31"/>
  </p:notesMasterIdLst>
  <p:sldIdLst>
    <p:sldId id="290" r:id="rId2"/>
    <p:sldId id="292" r:id="rId3"/>
    <p:sldId id="289" r:id="rId4"/>
    <p:sldId id="256" r:id="rId5"/>
    <p:sldId id="288" r:id="rId6"/>
    <p:sldId id="257" r:id="rId7"/>
    <p:sldId id="258" r:id="rId8"/>
    <p:sldId id="291" r:id="rId9"/>
    <p:sldId id="277" r:id="rId10"/>
    <p:sldId id="278" r:id="rId11"/>
    <p:sldId id="275" r:id="rId12"/>
    <p:sldId id="276" r:id="rId13"/>
    <p:sldId id="280" r:id="rId14"/>
    <p:sldId id="260" r:id="rId15"/>
    <p:sldId id="261" r:id="rId16"/>
    <p:sldId id="262" r:id="rId17"/>
    <p:sldId id="282" r:id="rId18"/>
    <p:sldId id="283" r:id="rId19"/>
    <p:sldId id="284" r:id="rId20"/>
    <p:sldId id="263" r:id="rId21"/>
    <p:sldId id="264" r:id="rId22"/>
    <p:sldId id="265" r:id="rId23"/>
    <p:sldId id="293" r:id="rId24"/>
    <p:sldId id="269" r:id="rId25"/>
    <p:sldId id="285" r:id="rId26"/>
    <p:sldId id="286" r:id="rId27"/>
    <p:sldId id="287" r:id="rId28"/>
    <p:sldId id="296" r:id="rId29"/>
    <p:sldId id="29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NCERTO_L198" initials="C" lastIdx="2" clrIdx="0">
    <p:extLst>
      <p:ext uri="{19B8F6BF-5375-455C-9EA6-DF929625EA0E}">
        <p15:presenceInfo xmlns:p15="http://schemas.microsoft.com/office/powerpoint/2012/main" userId="CONCERTO_L198"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Grid="0">
      <p:cViewPr varScale="1">
        <p:scale>
          <a:sx n="68" d="100"/>
          <a:sy n="68" d="100"/>
        </p:scale>
        <p:origin x="792"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11-26T19:52:03.950" idx="1">
    <p:pos x="4404" y="213"/>
    <p:text>nicholas cage-150 million in his acting career.</p:text>
    <p:extLst>
      <p:ext uri="{C676402C-5697-4E1C-873F-D02D1690AC5C}">
        <p15:threadingInfo xmlns:p15="http://schemas.microsoft.com/office/powerpoint/2012/main" timeZoneBias="-330"/>
      </p:ext>
    </p:extLst>
  </p:cm>
  <p:cm authorId="1" dt="2022-11-26T19:52:58.246" idx="2">
    <p:pos x="4404" y="309"/>
    <p:text>Hugely successful</p:text>
    <p:extLst>
      <p:ext uri="{C676402C-5697-4E1C-873F-D02D1690AC5C}">
        <p15:threadingInfo xmlns:p15="http://schemas.microsoft.com/office/powerpoint/2012/main" timeZoneBias="-330">
          <p15:parentCm authorId="1" idx="1"/>
        </p15:threadingInfo>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F9BC3A-ECD9-4C7F-9805-07D3D68AE198}" type="datetimeFigureOut">
              <a:rPr lang="en-IN" smtClean="0"/>
              <a:t>28-11-2022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D2F92A-BB9C-47AC-AEDA-B93F18661ECE}" type="slidenum">
              <a:rPr lang="en-IN" smtClean="0"/>
              <a:t>‹#›</a:t>
            </a:fld>
            <a:endParaRPr lang="en-IN"/>
          </a:p>
        </p:txBody>
      </p:sp>
    </p:spTree>
    <p:extLst>
      <p:ext uri="{BB962C8B-B14F-4D97-AF65-F5344CB8AC3E}">
        <p14:creationId xmlns:p14="http://schemas.microsoft.com/office/powerpoint/2010/main" val="2530103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business.qld.gov.au/starting-business/planning/market-customer-research/researching-customers"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business.qld.gov.au/starting-business/planning/market-customer-research/resources/associations"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infoprolearning.com/products-services/"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Nicholas Cage-150 million in his acting </a:t>
            </a:r>
            <a:r>
              <a:rPr lang="en-IN" dirty="0" err="1"/>
              <a:t>career.Hugely</a:t>
            </a:r>
            <a:r>
              <a:rPr lang="en-IN" dirty="0"/>
              <a:t> successful  Oscar winning actor..2009 Forbes-highest paid </a:t>
            </a:r>
            <a:r>
              <a:rPr lang="en-IN" dirty="0" err="1"/>
              <a:t>actor.Fun</a:t>
            </a:r>
            <a:r>
              <a:rPr lang="en-IN" dirty="0"/>
              <a:t> was short live as he went </a:t>
            </a:r>
            <a:r>
              <a:rPr lang="en-IN" dirty="0" err="1"/>
              <a:t>broke.As</a:t>
            </a:r>
            <a:r>
              <a:rPr lang="en-IN" dirty="0"/>
              <a:t> income </a:t>
            </a:r>
            <a:r>
              <a:rPr lang="en-IN" dirty="0" err="1"/>
              <a:t>incsd</a:t>
            </a:r>
            <a:r>
              <a:rPr lang="en-IN" dirty="0"/>
              <a:t> so dis his insane buying habits.</a:t>
            </a:r>
          </a:p>
        </p:txBody>
      </p:sp>
      <p:sp>
        <p:nvSpPr>
          <p:cNvPr id="4" name="Slide Number Placeholder 3"/>
          <p:cNvSpPr>
            <a:spLocks noGrp="1"/>
          </p:cNvSpPr>
          <p:nvPr>
            <p:ph type="sldNum" sz="quarter" idx="5"/>
          </p:nvPr>
        </p:nvSpPr>
        <p:spPr/>
        <p:txBody>
          <a:bodyPr/>
          <a:lstStyle/>
          <a:p>
            <a:fld id="{A6D2F92A-BB9C-47AC-AEDA-B93F18661ECE}" type="slidenum">
              <a:rPr lang="en-IN" smtClean="0"/>
              <a:t>4</a:t>
            </a:fld>
            <a:endParaRPr lang="en-IN"/>
          </a:p>
        </p:txBody>
      </p:sp>
    </p:spTree>
    <p:extLst>
      <p:ext uri="{BB962C8B-B14F-4D97-AF65-F5344CB8AC3E}">
        <p14:creationId xmlns:p14="http://schemas.microsoft.com/office/powerpoint/2010/main" val="3805057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Where did all the money go? Dinosaur skulls-He was a self proclaimed history </a:t>
            </a:r>
            <a:r>
              <a:rPr lang="en-IN" dirty="0" err="1"/>
              <a:t>buff.Two</a:t>
            </a:r>
            <a:r>
              <a:rPr lang="en-IN" dirty="0"/>
              <a:t> Albino King </a:t>
            </a:r>
            <a:r>
              <a:rPr lang="en-IN" dirty="0" err="1"/>
              <a:t>s,A</a:t>
            </a:r>
            <a:r>
              <a:rPr lang="en-IN" dirty="0"/>
              <a:t> </a:t>
            </a:r>
            <a:r>
              <a:rPr lang="en-IN" dirty="0" err="1"/>
              <a:t>crocodile,an</a:t>
            </a:r>
            <a:r>
              <a:rPr lang="en-IN" dirty="0"/>
              <a:t> Octopus ,a pet </a:t>
            </a:r>
            <a:r>
              <a:rPr lang="en-IN" dirty="0" err="1"/>
              <a:t>whale,Luxury</a:t>
            </a:r>
            <a:r>
              <a:rPr lang="en-IN" dirty="0"/>
              <a:t> </a:t>
            </a:r>
            <a:r>
              <a:rPr lang="en-IN" dirty="0" err="1"/>
              <a:t>yachts,Exotic</a:t>
            </a:r>
            <a:r>
              <a:rPr lang="en-IN" dirty="0"/>
              <a:t> cars and motor </a:t>
            </a:r>
            <a:r>
              <a:rPr lang="en-IN" dirty="0" err="1"/>
              <a:t>bikes,Shah</a:t>
            </a:r>
            <a:r>
              <a:rPr lang="en-IN" dirty="0"/>
              <a:t> </a:t>
            </a:r>
            <a:r>
              <a:rPr lang="en-IN" dirty="0" err="1"/>
              <a:t>odf</a:t>
            </a:r>
            <a:r>
              <a:rPr lang="en-IN" dirty="0"/>
              <a:t> </a:t>
            </a:r>
            <a:r>
              <a:rPr lang="en-IN" dirty="0" err="1"/>
              <a:t>irans</a:t>
            </a:r>
            <a:r>
              <a:rPr lang="en-IN" dirty="0"/>
              <a:t> Lamborgini,15 estate homes around the </a:t>
            </a:r>
            <a:r>
              <a:rPr lang="en-IN" dirty="0" err="1"/>
              <a:t>world,two</a:t>
            </a:r>
            <a:r>
              <a:rPr lang="en-IN" dirty="0"/>
              <a:t> European castles, A famous haunted </a:t>
            </a:r>
            <a:r>
              <a:rPr lang="en-IN" dirty="0" err="1"/>
              <a:t>house.First</a:t>
            </a:r>
            <a:r>
              <a:rPr lang="en-IN" dirty="0"/>
              <a:t> Superman </a:t>
            </a:r>
            <a:r>
              <a:rPr lang="en-IN" dirty="0" err="1"/>
              <a:t>comin,A</a:t>
            </a:r>
            <a:r>
              <a:rPr lang="en-IN" dirty="0"/>
              <a:t> pyramid </a:t>
            </a:r>
            <a:r>
              <a:rPr lang="en-IN" dirty="0" err="1"/>
              <a:t>tombstone,Art</a:t>
            </a:r>
            <a:r>
              <a:rPr lang="en-IN" dirty="0"/>
              <a:t> Expensive </a:t>
            </a:r>
            <a:r>
              <a:rPr lang="en-IN" dirty="0" err="1"/>
              <a:t>Jewellery.He</a:t>
            </a:r>
            <a:r>
              <a:rPr lang="en-IN" dirty="0"/>
              <a:t> also has a collection of shrunken pygmy </a:t>
            </a:r>
            <a:r>
              <a:rPr lang="en-IN" dirty="0" err="1"/>
              <a:t>heads.The</a:t>
            </a:r>
            <a:r>
              <a:rPr lang="en-IN" dirty="0"/>
              <a:t> IRS people put a tax lien on Cage worth 6.8 </a:t>
            </a:r>
            <a:r>
              <a:rPr lang="en-IN" dirty="0" err="1"/>
              <a:t>million.And</a:t>
            </a:r>
            <a:r>
              <a:rPr lang="en-IN" dirty="0"/>
              <a:t> he was in </a:t>
            </a:r>
            <a:r>
              <a:rPr lang="en-IN" dirty="0" err="1"/>
              <a:t>debt..Mothers</a:t>
            </a:r>
            <a:r>
              <a:rPr lang="en-IN" dirty="0"/>
              <a:t> medical </a:t>
            </a:r>
            <a:r>
              <a:rPr lang="en-IN" dirty="0" err="1"/>
              <a:t>bills.Accepted</a:t>
            </a:r>
            <a:r>
              <a:rPr lang="en-IN" dirty="0"/>
              <a:t> all kinds of acting offers and slowly offloaded his </a:t>
            </a:r>
            <a:r>
              <a:rPr lang="en-IN" dirty="0" err="1"/>
              <a:t>assets.Sued</a:t>
            </a:r>
            <a:r>
              <a:rPr lang="en-IN" dirty="0"/>
              <a:t> his money manager and his money manager countersued him which ended </a:t>
            </a:r>
            <a:r>
              <a:rPr lang="en-IN" dirty="0" err="1"/>
              <a:t>ina</a:t>
            </a:r>
            <a:r>
              <a:rPr lang="en-IN" dirty="0"/>
              <a:t> </a:t>
            </a:r>
            <a:r>
              <a:rPr lang="en-IN" dirty="0" err="1"/>
              <a:t>settlement.Now</a:t>
            </a:r>
            <a:r>
              <a:rPr lang="en-IN" dirty="0"/>
              <a:t> Case has cleared his debts</a:t>
            </a:r>
          </a:p>
          <a:p>
            <a:endParaRPr lang="en-IN" dirty="0"/>
          </a:p>
        </p:txBody>
      </p:sp>
      <p:sp>
        <p:nvSpPr>
          <p:cNvPr id="4" name="Slide Number Placeholder 3"/>
          <p:cNvSpPr>
            <a:spLocks noGrp="1"/>
          </p:cNvSpPr>
          <p:nvPr>
            <p:ph type="sldNum" sz="quarter" idx="5"/>
          </p:nvPr>
        </p:nvSpPr>
        <p:spPr/>
        <p:txBody>
          <a:bodyPr/>
          <a:lstStyle/>
          <a:p>
            <a:fld id="{A6D2F92A-BB9C-47AC-AEDA-B93F18661ECE}" type="slidenum">
              <a:rPr lang="en-IN" smtClean="0"/>
              <a:t>5</a:t>
            </a:fld>
            <a:endParaRPr lang="en-IN"/>
          </a:p>
        </p:txBody>
      </p:sp>
    </p:spTree>
    <p:extLst>
      <p:ext uri="{BB962C8B-B14F-4D97-AF65-F5344CB8AC3E}">
        <p14:creationId xmlns:p14="http://schemas.microsoft.com/office/powerpoint/2010/main" val="3557295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Big B-One of the busiest actors in the country.80 </a:t>
            </a:r>
            <a:r>
              <a:rPr lang="en-IN" dirty="0" err="1"/>
              <a:t>th</a:t>
            </a:r>
            <a:r>
              <a:rPr lang="en-IN" dirty="0"/>
              <a:t> </a:t>
            </a:r>
            <a:r>
              <a:rPr lang="en-IN" dirty="0" err="1"/>
              <a:t>birthday.In</a:t>
            </a:r>
            <a:r>
              <a:rPr lang="en-IN" dirty="0"/>
              <a:t> 1990s Big Bs career was suffering a set </a:t>
            </a:r>
            <a:r>
              <a:rPr lang="en-IN" dirty="0" err="1"/>
              <a:t>back.Many</a:t>
            </a:r>
            <a:r>
              <a:rPr lang="en-IN" dirty="0"/>
              <a:t> of his films were not doing </a:t>
            </a:r>
            <a:r>
              <a:rPr lang="en-IN" dirty="0" err="1"/>
              <a:t>well.So</a:t>
            </a:r>
            <a:r>
              <a:rPr lang="en-IN" dirty="0"/>
              <a:t> he started ABCL-India’s first Entertainment firm and got into film </a:t>
            </a:r>
            <a:r>
              <a:rPr lang="en-IN" dirty="0" err="1"/>
              <a:t>production,distribution,event</a:t>
            </a:r>
            <a:r>
              <a:rPr lang="en-IN" dirty="0"/>
              <a:t> </a:t>
            </a:r>
            <a:r>
              <a:rPr lang="en-IN" dirty="0" err="1"/>
              <a:t>management,talent</a:t>
            </a:r>
            <a:r>
              <a:rPr lang="en-IN" dirty="0"/>
              <a:t> </a:t>
            </a:r>
            <a:r>
              <a:rPr lang="en-IN" dirty="0" err="1"/>
              <a:t>management,and</a:t>
            </a:r>
            <a:r>
              <a:rPr lang="en-IN" dirty="0"/>
              <a:t> television </a:t>
            </a:r>
            <a:r>
              <a:rPr lang="en-IN" dirty="0" err="1"/>
              <a:t>marketing..Though</a:t>
            </a:r>
            <a:r>
              <a:rPr lang="en-IN" dirty="0"/>
              <a:t> initially very popular soon went into </a:t>
            </a:r>
            <a:r>
              <a:rPr lang="en-IN" dirty="0" err="1"/>
              <a:t>bankruptcy.In</a:t>
            </a:r>
            <a:r>
              <a:rPr lang="en-IN" dirty="0"/>
              <a:t> 1999 Big Bs debts were -90 </a:t>
            </a:r>
            <a:r>
              <a:rPr lang="en-IN" dirty="0" err="1"/>
              <a:t>crs</a:t>
            </a:r>
            <a:r>
              <a:rPr lang="en-IN" dirty="0"/>
              <a:t> ,and personal assets-60 </a:t>
            </a:r>
            <a:r>
              <a:rPr lang="en-IN" dirty="0" err="1"/>
              <a:t>crs.Creditors</a:t>
            </a:r>
            <a:r>
              <a:rPr lang="en-IN" dirty="0"/>
              <a:t> turning up in his </a:t>
            </a:r>
            <a:r>
              <a:rPr lang="en-IN" dirty="0" err="1"/>
              <a:t>bunglow</a:t>
            </a:r>
            <a:r>
              <a:rPr lang="en-IN" dirty="0"/>
              <a:t> </a:t>
            </a:r>
            <a:r>
              <a:rPr lang="en-IN" dirty="0" err="1"/>
              <a:t>Pratiksha</a:t>
            </a:r>
            <a:r>
              <a:rPr lang="en-IN" dirty="0"/>
              <a:t> to </a:t>
            </a:r>
            <a:r>
              <a:rPr lang="en-IN" dirty="0" err="1"/>
              <a:t>collec</a:t>
            </a:r>
            <a:r>
              <a:rPr lang="en-IN" dirty="0"/>
              <a:t> </a:t>
            </a:r>
            <a:r>
              <a:rPr lang="en-IN" dirty="0" err="1"/>
              <a:t>money.Dark</a:t>
            </a:r>
            <a:r>
              <a:rPr lang="en-IN" dirty="0"/>
              <a:t> </a:t>
            </a:r>
            <a:r>
              <a:rPr lang="en-IN" dirty="0" err="1"/>
              <a:t>phase.Kaun</a:t>
            </a:r>
            <a:r>
              <a:rPr lang="en-IN" dirty="0"/>
              <a:t> Banega </a:t>
            </a:r>
            <a:r>
              <a:rPr lang="en-IN" dirty="0" err="1"/>
              <a:t>Carorepati</a:t>
            </a:r>
            <a:r>
              <a:rPr lang="en-IN" dirty="0"/>
              <a:t> series-2000.Roaring success .Yash Chopra –asked for </a:t>
            </a:r>
            <a:r>
              <a:rPr lang="en-IN" dirty="0" err="1"/>
              <a:t>work.Mohabattein.Dhirubhai</a:t>
            </a:r>
            <a:r>
              <a:rPr lang="en-IN" dirty="0"/>
              <a:t> </a:t>
            </a:r>
            <a:r>
              <a:rPr lang="en-IN" dirty="0" err="1"/>
              <a:t>Ambai</a:t>
            </a:r>
            <a:r>
              <a:rPr lang="en-IN" dirty="0"/>
              <a:t> offered help.</a:t>
            </a:r>
          </a:p>
        </p:txBody>
      </p:sp>
      <p:sp>
        <p:nvSpPr>
          <p:cNvPr id="4" name="Slide Number Placeholder 3"/>
          <p:cNvSpPr>
            <a:spLocks noGrp="1"/>
          </p:cNvSpPr>
          <p:nvPr>
            <p:ph type="sldNum" sz="quarter" idx="5"/>
          </p:nvPr>
        </p:nvSpPr>
        <p:spPr/>
        <p:txBody>
          <a:bodyPr/>
          <a:lstStyle/>
          <a:p>
            <a:fld id="{A6D2F92A-BB9C-47AC-AEDA-B93F18661ECE}" type="slidenum">
              <a:rPr lang="en-IN" smtClean="0"/>
              <a:t>6</a:t>
            </a:fld>
            <a:endParaRPr lang="en-IN"/>
          </a:p>
        </p:txBody>
      </p:sp>
    </p:spTree>
    <p:extLst>
      <p:ext uri="{BB962C8B-B14F-4D97-AF65-F5344CB8AC3E}">
        <p14:creationId xmlns:p14="http://schemas.microsoft.com/office/powerpoint/2010/main" val="2794400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1985-Wibledon Championship.-He won it 17 years –the youngest ever to win Wimbledon </a:t>
            </a:r>
            <a:r>
              <a:rPr lang="en-IN" dirty="0" err="1"/>
              <a:t>mens</a:t>
            </a:r>
            <a:r>
              <a:rPr lang="en-IN" dirty="0"/>
              <a:t> </a:t>
            </a:r>
            <a:r>
              <a:rPr lang="en-IN" dirty="0" err="1"/>
              <a:t>title.At</a:t>
            </a:r>
            <a:r>
              <a:rPr lang="en-IN" dirty="0"/>
              <a:t> 37 years he </a:t>
            </a:r>
            <a:r>
              <a:rPr lang="en-IN" dirty="0" err="1"/>
              <a:t>wasjailed</a:t>
            </a:r>
            <a:r>
              <a:rPr lang="en-IN" dirty="0"/>
              <a:t> for 2 ½ years for breaking insolvency laws after he was declared bankrupt in 2017 owing creditors 50 M </a:t>
            </a:r>
            <a:r>
              <a:rPr lang="en-IN" dirty="0" err="1"/>
              <a:t>pounds.He</a:t>
            </a:r>
            <a:r>
              <a:rPr lang="en-IN" dirty="0"/>
              <a:t> also spent his wealth wildly and faced financial </a:t>
            </a:r>
            <a:r>
              <a:rPr lang="en-IN" dirty="0" err="1"/>
              <a:t>difficulties.Boris</a:t>
            </a:r>
            <a:r>
              <a:rPr lang="en-IN" dirty="0"/>
              <a:t> </a:t>
            </a:r>
            <a:r>
              <a:rPr lang="en-IN" dirty="0" err="1"/>
              <a:t>becker</a:t>
            </a:r>
            <a:r>
              <a:rPr lang="en-IN" dirty="0"/>
              <a:t> coached Nadal Djokovic for three years starting 2013. </a:t>
            </a:r>
          </a:p>
        </p:txBody>
      </p:sp>
      <p:sp>
        <p:nvSpPr>
          <p:cNvPr id="4" name="Slide Number Placeholder 3"/>
          <p:cNvSpPr>
            <a:spLocks noGrp="1"/>
          </p:cNvSpPr>
          <p:nvPr>
            <p:ph type="sldNum" sz="quarter" idx="5"/>
          </p:nvPr>
        </p:nvSpPr>
        <p:spPr/>
        <p:txBody>
          <a:bodyPr/>
          <a:lstStyle/>
          <a:p>
            <a:fld id="{A6D2F92A-BB9C-47AC-AEDA-B93F18661ECE}" type="slidenum">
              <a:rPr lang="en-IN" smtClean="0"/>
              <a:t>7</a:t>
            </a:fld>
            <a:endParaRPr lang="en-IN"/>
          </a:p>
        </p:txBody>
      </p:sp>
    </p:spTree>
    <p:extLst>
      <p:ext uri="{BB962C8B-B14F-4D97-AF65-F5344CB8AC3E}">
        <p14:creationId xmlns:p14="http://schemas.microsoft.com/office/powerpoint/2010/main" val="3884000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does marketing begin in a company that makes products or services?</a:t>
            </a:r>
          </a:p>
          <a:p>
            <a:r>
              <a:rPr lang="en-US" dirty="0"/>
              <a:t>Co-</a:t>
            </a:r>
            <a:r>
              <a:rPr lang="en-US" dirty="0" err="1"/>
              <a:t>pdt</a:t>
            </a:r>
            <a:r>
              <a:rPr lang="en-US" dirty="0"/>
              <a:t>-customer</a:t>
            </a:r>
          </a:p>
          <a:p>
            <a:r>
              <a:rPr lang="en-US" dirty="0"/>
              <a:t>Is it something that you do when the product is </a:t>
            </a:r>
            <a:r>
              <a:rPr lang="en-US" dirty="0" err="1"/>
              <a:t>made?Marketing</a:t>
            </a:r>
            <a:r>
              <a:rPr lang="en-US" dirty="0"/>
              <a:t> starts even before the </a:t>
            </a:r>
            <a:r>
              <a:rPr lang="en-US" dirty="0" err="1"/>
              <a:t>pdt</a:t>
            </a:r>
            <a:r>
              <a:rPr lang="en-US" dirty="0"/>
              <a:t> or service is made.</a:t>
            </a:r>
            <a:r>
              <a:rPr lang="en-US" b="0" i="0" dirty="0">
                <a:solidFill>
                  <a:srgbClr val="000000"/>
                </a:solidFill>
                <a:effectLst/>
                <a:latin typeface="Arimo"/>
              </a:rPr>
              <a:t> Who's going to buy this? What do they look like? What do they want? What's their pain point? What problem can you solve.</a:t>
            </a:r>
          </a:p>
          <a:p>
            <a:r>
              <a:rPr lang="en-US" b="0" i="0" dirty="0">
                <a:solidFill>
                  <a:srgbClr val="000000"/>
                </a:solidFill>
                <a:effectLst/>
                <a:latin typeface="Arimo"/>
              </a:rPr>
              <a:t>Idea-Fine tune-prototype-test marketed-refined-sell/promote-ongoing refinement.</a:t>
            </a:r>
          </a:p>
          <a:p>
            <a:endParaRPr lang="en-IN" dirty="0"/>
          </a:p>
        </p:txBody>
      </p:sp>
      <p:sp>
        <p:nvSpPr>
          <p:cNvPr id="4" name="Slide Number Placeholder 3"/>
          <p:cNvSpPr>
            <a:spLocks noGrp="1"/>
          </p:cNvSpPr>
          <p:nvPr>
            <p:ph type="sldNum" sz="quarter" idx="5"/>
          </p:nvPr>
        </p:nvSpPr>
        <p:spPr/>
        <p:txBody>
          <a:bodyPr/>
          <a:lstStyle/>
          <a:p>
            <a:fld id="{A6D2F92A-BB9C-47AC-AEDA-B93F18661ECE}" type="slidenum">
              <a:rPr lang="en-IN" smtClean="0"/>
              <a:t>13</a:t>
            </a:fld>
            <a:endParaRPr lang="en-IN"/>
          </a:p>
        </p:txBody>
      </p:sp>
    </p:spTree>
    <p:extLst>
      <p:ext uri="{BB962C8B-B14F-4D97-AF65-F5344CB8AC3E}">
        <p14:creationId xmlns:p14="http://schemas.microsoft.com/office/powerpoint/2010/main" val="294724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US" cap="none" dirty="0"/>
              <a:t>Sales is about one-to-one.</a:t>
            </a:r>
          </a:p>
          <a:p>
            <a:pPr fontAlgn="t"/>
            <a:r>
              <a:rPr lang="en-US" cap="none" dirty="0"/>
              <a:t>Sales is where our business becomes real for the client. It is where the stories and brand come to life.</a:t>
            </a:r>
          </a:p>
          <a:p>
            <a:pPr fontAlgn="t"/>
            <a:r>
              <a:rPr lang="en-US" cap="none" dirty="0"/>
              <a:t>Sales develops relationships and is relationship-driven.</a:t>
            </a:r>
          </a:p>
          <a:p>
            <a:pPr fontAlgn="t"/>
            <a:r>
              <a:rPr lang="en-US" cap="none" dirty="0"/>
              <a:t>Sales analyses the behavior of the prospects and customers whom they deal with on an individual basis. Sales professionals talk to their customers about the joys of risk free offerings that help them </a:t>
            </a:r>
            <a:r>
              <a:rPr lang="en-US" cap="none" dirty="0" err="1"/>
              <a:t>realise</a:t>
            </a:r>
            <a:r>
              <a:rPr lang="en-US" cap="none" dirty="0"/>
              <a:t> their goals and objectives. They tap into their buyers’ </a:t>
            </a:r>
            <a:r>
              <a:rPr lang="en-US" cap="none" dirty="0" err="1"/>
              <a:t>facebook</a:t>
            </a:r>
            <a:r>
              <a:rPr lang="en-US" cap="none" dirty="0"/>
              <a:t>, </a:t>
            </a:r>
            <a:r>
              <a:rPr lang="en-US" cap="none" dirty="0" err="1"/>
              <a:t>linkedin</a:t>
            </a:r>
            <a:r>
              <a:rPr lang="en-US" cap="none" dirty="0"/>
              <a:t> and other digital pages to gain a deeper understanding of what experiences each individual customers want.</a:t>
            </a:r>
          </a:p>
          <a:p>
            <a:endParaRPr lang="en-IN" dirty="0"/>
          </a:p>
        </p:txBody>
      </p:sp>
      <p:sp>
        <p:nvSpPr>
          <p:cNvPr id="4" name="Slide Number Placeholder 3"/>
          <p:cNvSpPr>
            <a:spLocks noGrp="1"/>
          </p:cNvSpPr>
          <p:nvPr>
            <p:ph type="sldNum" sz="quarter" idx="5"/>
          </p:nvPr>
        </p:nvSpPr>
        <p:spPr/>
        <p:txBody>
          <a:bodyPr/>
          <a:lstStyle/>
          <a:p>
            <a:fld id="{A6D2F92A-BB9C-47AC-AEDA-B93F18661ECE}" type="slidenum">
              <a:rPr lang="en-IN" smtClean="0"/>
              <a:t>16</a:t>
            </a:fld>
            <a:endParaRPr lang="en-IN"/>
          </a:p>
        </p:txBody>
      </p:sp>
    </p:spTree>
    <p:extLst>
      <p:ext uri="{BB962C8B-B14F-4D97-AF65-F5344CB8AC3E}">
        <p14:creationId xmlns:p14="http://schemas.microsoft.com/office/powerpoint/2010/main" val="2098515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effectLst/>
                <a:latin typeface="Lato"/>
              </a:rPr>
              <a:t>Use conventional and creative sources of information to learn about your products or services, including:</a:t>
            </a:r>
          </a:p>
          <a:p>
            <a:pPr>
              <a:buFont typeface="Arial" panose="020B0604020202020204" pitchFamily="34" charset="0"/>
              <a:buChar char="•"/>
            </a:pPr>
            <a:r>
              <a:rPr lang="en-US" b="0" i="0" dirty="0">
                <a:effectLst/>
                <a:latin typeface="Lato"/>
              </a:rPr>
              <a:t>your own experiences using the products</a:t>
            </a:r>
          </a:p>
          <a:p>
            <a:pPr>
              <a:buFont typeface="Arial" panose="020B0604020202020204" pitchFamily="34" charset="0"/>
              <a:buChar char="•"/>
            </a:pPr>
            <a:r>
              <a:rPr lang="en-US" b="0" i="0" dirty="0">
                <a:effectLst/>
                <a:latin typeface="Lato"/>
              </a:rPr>
              <a:t>product literature such as brochures and catalogues</a:t>
            </a:r>
          </a:p>
          <a:p>
            <a:pPr>
              <a:buFont typeface="Arial" panose="020B0604020202020204" pitchFamily="34" charset="0"/>
              <a:buChar char="•"/>
            </a:pPr>
            <a:r>
              <a:rPr lang="en-US" b="0" i="0" dirty="0">
                <a:effectLst/>
                <a:latin typeface="Lato"/>
              </a:rPr>
              <a:t>online forums</a:t>
            </a:r>
          </a:p>
          <a:p>
            <a:pPr>
              <a:buFont typeface="Arial" panose="020B0604020202020204" pitchFamily="34" charset="0"/>
              <a:buChar char="•"/>
            </a:pPr>
            <a:r>
              <a:rPr lang="en-US" b="0" i="0" dirty="0">
                <a:effectLst/>
                <a:latin typeface="Lato"/>
              </a:rPr>
              <a:t>feedback from </a:t>
            </a:r>
            <a:r>
              <a:rPr lang="en-US" b="0" i="0" u="none" strike="noStrike" dirty="0">
                <a:effectLst/>
                <a:latin typeface="Lato"/>
                <a:hlinkClick r:id="rId3">
                  <a:extLst>
                    <a:ext uri="{A12FA001-AC4F-418D-AE19-62706E023703}">
                      <ahyp:hlinkClr xmlns:ahyp="http://schemas.microsoft.com/office/drawing/2018/hyperlinkcolor" val="tx"/>
                    </a:ext>
                  </a:extLst>
                </a:hlinkClick>
              </a:rPr>
              <a:t>customers</a:t>
            </a:r>
            <a:endParaRPr lang="en-US" b="0" i="0" dirty="0">
              <a:effectLst/>
              <a:latin typeface="Lato"/>
            </a:endParaRPr>
          </a:p>
          <a:p>
            <a:pPr>
              <a:buFont typeface="Arial" panose="020B0604020202020204" pitchFamily="34" charset="0"/>
              <a:buChar char="•"/>
            </a:pPr>
            <a:r>
              <a:rPr lang="en-US" b="0" i="0" u="none" strike="noStrike" dirty="0">
                <a:effectLst/>
                <a:latin typeface="Lato"/>
                <a:hlinkClick r:id="rId4">
                  <a:extLst>
                    <a:ext uri="{A12FA001-AC4F-418D-AE19-62706E023703}">
                      <ahyp:hlinkClr xmlns:ahyp="http://schemas.microsoft.com/office/drawing/2018/hyperlinkcolor" val="tx"/>
                    </a:ext>
                  </a:extLst>
                </a:hlinkClick>
              </a:rPr>
              <a:t>trade and industry publications</a:t>
            </a:r>
            <a:endParaRPr lang="en-US" b="0" i="0" dirty="0">
              <a:effectLst/>
              <a:latin typeface="Lato"/>
            </a:endParaRPr>
          </a:p>
          <a:p>
            <a:pPr>
              <a:buFont typeface="Arial" panose="020B0604020202020204" pitchFamily="34" charset="0"/>
              <a:buChar char="•"/>
            </a:pPr>
            <a:r>
              <a:rPr lang="en-US" b="0" i="0" dirty="0">
                <a:effectLst/>
                <a:latin typeface="Lato"/>
              </a:rPr>
              <a:t>internal sales records</a:t>
            </a:r>
          </a:p>
          <a:p>
            <a:pPr>
              <a:buFont typeface="Arial" panose="020B0604020202020204" pitchFamily="34" charset="0"/>
              <a:buChar char="•"/>
            </a:pPr>
            <a:r>
              <a:rPr lang="en-US" b="0" i="0" dirty="0">
                <a:effectLst/>
                <a:latin typeface="Lato"/>
              </a:rPr>
              <a:t>your team members</a:t>
            </a:r>
          </a:p>
          <a:p>
            <a:pPr>
              <a:buFont typeface="Arial" panose="020B0604020202020204" pitchFamily="34" charset="0"/>
              <a:buChar char="•"/>
            </a:pPr>
            <a:r>
              <a:rPr lang="en-US" b="0" i="0" dirty="0">
                <a:effectLst/>
                <a:latin typeface="Lato"/>
              </a:rPr>
              <a:t>visits to manufacturers</a:t>
            </a:r>
          </a:p>
          <a:p>
            <a:pPr>
              <a:buFont typeface="Arial" panose="020B0604020202020204" pitchFamily="34" charset="0"/>
              <a:buChar char="•"/>
            </a:pPr>
            <a:r>
              <a:rPr lang="en-US" b="0" i="0" dirty="0">
                <a:effectLst/>
                <a:latin typeface="Lato"/>
              </a:rPr>
              <a:t>sales training programs</a:t>
            </a:r>
          </a:p>
          <a:p>
            <a:pPr>
              <a:buFont typeface="Arial" panose="020B0604020202020204" pitchFamily="34" charset="0"/>
              <a:buChar char="•"/>
            </a:pPr>
            <a:r>
              <a:rPr lang="en-US" b="0" i="0" dirty="0">
                <a:effectLst/>
                <a:latin typeface="Lato"/>
              </a:rPr>
              <a:t>competitor information</a:t>
            </a:r>
          </a:p>
          <a:p>
            <a:endParaRPr lang="en-IN" dirty="0"/>
          </a:p>
        </p:txBody>
      </p:sp>
      <p:sp>
        <p:nvSpPr>
          <p:cNvPr id="4" name="Slide Number Placeholder 3"/>
          <p:cNvSpPr>
            <a:spLocks noGrp="1"/>
          </p:cNvSpPr>
          <p:nvPr>
            <p:ph type="sldNum" sz="quarter" idx="5"/>
          </p:nvPr>
        </p:nvSpPr>
        <p:spPr/>
        <p:txBody>
          <a:bodyPr/>
          <a:lstStyle/>
          <a:p>
            <a:fld id="{A6D2F92A-BB9C-47AC-AEDA-B93F18661ECE}" type="slidenum">
              <a:rPr lang="en-IN" smtClean="0"/>
              <a:t>21</a:t>
            </a:fld>
            <a:endParaRPr lang="en-IN"/>
          </a:p>
        </p:txBody>
      </p:sp>
    </p:spTree>
    <p:extLst>
      <p:ext uri="{BB962C8B-B14F-4D97-AF65-F5344CB8AC3E}">
        <p14:creationId xmlns:p14="http://schemas.microsoft.com/office/powerpoint/2010/main" val="3238087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Answering Difficult Questions:</a:t>
            </a:r>
            <a:br>
              <a:rPr lang="en-US" dirty="0"/>
            </a:br>
            <a:r>
              <a:rPr lang="en-US" dirty="0"/>
              <a:t>Many customers will have answered just about every question on your product or service before they even call you. But, there are usually a couple questions which don’t have answers online, and normally they are difficult questions like: “I have read some mixed reviews on your customer service. Can you tell me what I can expect if I have problems down the road?” This is where product knowledge training is crucial. If your team is educated on these negative perceptions ahead of time and have prepared responses for them, the answer the customer receives will be very powerful and concise. If they are caught off guard, they might become defensive, stumble over their response, or completely ignore the question, which will result in all faith being lost with the customer because the one question they couldn’t find an answer for ahead of time, was answered insufficiently.</a:t>
            </a:r>
          </a:p>
          <a:p>
            <a:pPr marL="0" indent="0">
              <a:buNone/>
            </a:pPr>
            <a:r>
              <a:rPr lang="en-US" dirty="0"/>
              <a:t>Benefits of Product Knowledge</a:t>
            </a:r>
          </a:p>
          <a:p>
            <a:pPr marL="0" indent="0">
              <a:buNone/>
            </a:pPr>
            <a:endParaRPr lang="en-US" dirty="0"/>
          </a:p>
          <a:p>
            <a:r>
              <a:rPr lang="en-US" dirty="0"/>
              <a:t>Knowledge is power and for your sales force, product knowledge can be the vehicle to increased sales. We have already discussed the reasons why product knowledge is important to your business, but the list below highlights the benefits of product knowledge—as they directly relate to your sale team.</a:t>
            </a:r>
          </a:p>
          <a:p>
            <a:r>
              <a:rPr lang="en-US" dirty="0"/>
              <a:t>Strengthen Communication Skills – A thorough and wider understanding of a product enables a salesperson to use different techniques and methods of presenting a product to various types of customers. Stronger communication skills empower a salesperson to suitably adapt a sales presentation for greater impact.</a:t>
            </a:r>
          </a:p>
          <a:p>
            <a:r>
              <a:rPr lang="en-US" dirty="0"/>
              <a:t>Boosts Enthusiasm – Armed with deep product knowledge, a display of enthusiasm and belief in the product may generate excitement among your customers and alleviate uncertainty about the solution that the product provides for the customer.</a:t>
            </a:r>
          </a:p>
          <a:p>
            <a:r>
              <a:rPr lang="en-US" dirty="0"/>
              <a:t>Grows Confidence – If a customer isn’t fully committed to completing a sale, the difference may simply be the presence (or lack) of credibility or confidence a salesperson has towards the product. Becoming educated in the product and its uses will help cement that confidence.</a:t>
            </a:r>
          </a:p>
          <a:p>
            <a:r>
              <a:rPr lang="en-US" dirty="0"/>
              <a:t>Assists in Overcoming Objections – Factual information gained from product knowledge, may be used to strike down objections voiced by customers. Solid knowledge about your product coupled with parallel information about similar products sold by your competitors—gives you that added advantage to easily counter objections.</a:t>
            </a:r>
          </a:p>
          <a:p>
            <a:r>
              <a:rPr lang="en-US" u="sng" dirty="0">
                <a:hlinkClick r:id="rId3"/>
              </a:rPr>
              <a:t>Product training</a:t>
            </a:r>
            <a:r>
              <a:rPr lang="en-US" dirty="0"/>
              <a:t> with emphasis toward product knowledge will be more effective in helping you deliver customer experiences that “Wow” before your competitors do. In closing and to reiterate the importance of product knowledge, here’s a quote:</a:t>
            </a:r>
          </a:p>
          <a:p>
            <a:r>
              <a:rPr lang="en-US" i="1" dirty="0"/>
              <a:t>An investment in knowledge pays the best interest.</a:t>
            </a:r>
            <a:br>
              <a:rPr lang="en-US" i="1" dirty="0"/>
            </a:br>
            <a:r>
              <a:rPr lang="en-US" i="1" dirty="0"/>
              <a:t>-Benjamin Franklin</a:t>
            </a:r>
            <a:endParaRPr lang="en-US" dirty="0"/>
          </a:p>
          <a:p>
            <a:endParaRPr lang="en-IN" dirty="0"/>
          </a:p>
        </p:txBody>
      </p:sp>
      <p:sp>
        <p:nvSpPr>
          <p:cNvPr id="4" name="Slide Number Placeholder 3"/>
          <p:cNvSpPr>
            <a:spLocks noGrp="1"/>
          </p:cNvSpPr>
          <p:nvPr>
            <p:ph type="sldNum" sz="quarter" idx="5"/>
          </p:nvPr>
        </p:nvSpPr>
        <p:spPr/>
        <p:txBody>
          <a:bodyPr/>
          <a:lstStyle/>
          <a:p>
            <a:fld id="{A6D2F92A-BB9C-47AC-AEDA-B93F18661ECE}" type="slidenum">
              <a:rPr lang="en-IN" smtClean="0"/>
              <a:t>26</a:t>
            </a:fld>
            <a:endParaRPr lang="en-IN"/>
          </a:p>
        </p:txBody>
      </p:sp>
    </p:spTree>
    <p:extLst>
      <p:ext uri="{BB962C8B-B14F-4D97-AF65-F5344CB8AC3E}">
        <p14:creationId xmlns:p14="http://schemas.microsoft.com/office/powerpoint/2010/main" val="18229086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594DB00C-8763-4F5E-83AB-34FD1DDAF208}" type="datetimeFigureOut">
              <a:rPr lang="en-US" smtClean="0"/>
              <a:t>11/28/2022</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172847993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94DB00C-8763-4F5E-83AB-34FD1DDAF208}" type="datetimeFigureOut">
              <a:rPr lang="en-US" smtClean="0"/>
              <a:t>11/28/2022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2529008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94DB00C-8763-4F5E-83AB-34FD1DDAF208}" type="datetimeFigureOut">
              <a:rPr lang="en-US" smtClean="0"/>
              <a:t>11/28/2022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327091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94DB00C-8763-4F5E-83AB-34FD1DDAF208}" type="datetimeFigureOut">
              <a:rPr lang="en-US" smtClean="0"/>
              <a:t>11/28/2022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587FE-4FD5-43E3-B997-DE9B6B318EAD}"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6692885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94DB00C-8763-4F5E-83AB-34FD1DDAF208}" type="datetimeFigureOut">
              <a:rPr lang="en-US" smtClean="0"/>
              <a:t>11/28/2022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1312805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94DB00C-8763-4F5E-83AB-34FD1DDAF208}" type="datetimeFigureOut">
              <a:rPr lang="en-US" smtClean="0"/>
              <a:t>11/28/2022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32796245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594DB00C-8763-4F5E-83AB-34FD1DDAF208}" type="datetimeFigureOut">
              <a:rPr lang="en-US" smtClean="0"/>
              <a:t>11/28/2022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36013472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4DB00C-8763-4F5E-83AB-34FD1DDAF208}" type="datetimeFigureOut">
              <a:rPr lang="en-US" smtClean="0"/>
              <a:t>11/28/2022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17362196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4DB00C-8763-4F5E-83AB-34FD1DDAF208}" type="datetimeFigureOut">
              <a:rPr lang="en-US" smtClean="0"/>
              <a:t>11/28/2022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2905914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4DB00C-8763-4F5E-83AB-34FD1DDAF208}" type="datetimeFigureOut">
              <a:rPr lang="en-US" smtClean="0"/>
              <a:t>11/28/2022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3072863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4DB00C-8763-4F5E-83AB-34FD1DDAF208}" type="datetimeFigureOut">
              <a:rPr lang="en-US" smtClean="0"/>
              <a:t>11/28/2022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119614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94DB00C-8763-4F5E-83AB-34FD1DDAF208}" type="datetimeFigureOut">
              <a:rPr lang="en-US" smtClean="0"/>
              <a:t>11/28/2022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4284495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94DB00C-8763-4F5E-83AB-34FD1DDAF208}" type="datetimeFigureOut">
              <a:rPr lang="en-US" smtClean="0"/>
              <a:t>11/28/2022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3040567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94DB00C-8763-4F5E-83AB-34FD1DDAF208}" type="datetimeFigureOut">
              <a:rPr lang="en-US" smtClean="0"/>
              <a:t>11/28/2022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515880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4DB00C-8763-4F5E-83AB-34FD1DDAF208}" type="datetimeFigureOut">
              <a:rPr lang="en-US" smtClean="0"/>
              <a:t>11/28/2022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90814796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94DB00C-8763-4F5E-83AB-34FD1DDAF208}" type="datetimeFigureOut">
              <a:rPr lang="en-US" smtClean="0"/>
              <a:t>11/28/2022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164675165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94DB00C-8763-4F5E-83AB-34FD1DDAF208}" type="datetimeFigureOut">
              <a:rPr lang="en-US" smtClean="0"/>
              <a:t>11/28/2022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C587FE-4FD5-43E3-B997-DE9B6B318EAD}" type="slidenum">
              <a:rPr lang="en-US" smtClean="0"/>
              <a:t>‹#›</a:t>
            </a:fld>
            <a:endParaRPr lang="en-US"/>
          </a:p>
        </p:txBody>
      </p:sp>
    </p:spTree>
    <p:extLst>
      <p:ext uri="{BB962C8B-B14F-4D97-AF65-F5344CB8AC3E}">
        <p14:creationId xmlns:p14="http://schemas.microsoft.com/office/powerpoint/2010/main" val="3648676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94DB00C-8763-4F5E-83AB-34FD1DDAF208}" type="datetimeFigureOut">
              <a:rPr lang="en-US" smtClean="0"/>
              <a:t>11/28/2022</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9C587FE-4FD5-43E3-B997-DE9B6B318EAD}" type="slidenum">
              <a:rPr lang="en-US" smtClean="0"/>
              <a:t>‹#›</a:t>
            </a:fld>
            <a:endParaRPr lang="en-US"/>
          </a:p>
        </p:txBody>
      </p:sp>
    </p:spTree>
    <p:extLst>
      <p:ext uri="{BB962C8B-B14F-4D97-AF65-F5344CB8AC3E}">
        <p14:creationId xmlns:p14="http://schemas.microsoft.com/office/powerpoint/2010/main" val="3291754269"/>
      </p:ext>
    </p:extLst>
  </p:cSld>
  <p:clrMap bg1="dk1" tx1="lt1" bg2="dk2" tx2="lt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 id="2147483784"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ommons.wikimedia.org/wiki/File:Money_Cash.jpg"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s://www.business.qld.gov.au/running-business/marketing-sales/sales/process"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ww.infoprolearning.com/blog/3-traditional-training-approaches-that-could-use-a-millennial-twist/" TargetMode="External"/><Relationship Id="rId2" Type="http://schemas.openxmlformats.org/officeDocument/2006/relationships/hyperlink" Target="https://www.infoprolearning.com/blog/preparing-for-the-next-generation-workforce-who-are-millennial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B38CE-1207-1378-62A8-B2FFE6CB0F6D}"/>
              </a:ext>
            </a:extLst>
          </p:cNvPr>
          <p:cNvSpPr>
            <a:spLocks noGrp="1"/>
          </p:cNvSpPr>
          <p:nvPr>
            <p:ph type="title"/>
          </p:nvPr>
        </p:nvSpPr>
        <p:spPr/>
        <p:txBody>
          <a:bodyPr/>
          <a:lstStyle/>
          <a:p>
            <a:r>
              <a:rPr lang="en-IN" dirty="0"/>
              <a:t>     </a:t>
            </a:r>
            <a:r>
              <a:rPr lang="en-IN" sz="4400" dirty="0"/>
              <a:t>Selling Skills in Financial Services</a:t>
            </a:r>
            <a:endParaRPr lang="en-IN" dirty="0"/>
          </a:p>
        </p:txBody>
      </p:sp>
      <p:sp>
        <p:nvSpPr>
          <p:cNvPr id="3" name="Content Placeholder 2">
            <a:extLst>
              <a:ext uri="{FF2B5EF4-FFF2-40B4-BE49-F238E27FC236}">
                <a16:creationId xmlns:a16="http://schemas.microsoft.com/office/drawing/2014/main" id="{03849FCD-2F92-EC83-B70F-F048650CE5E6}"/>
              </a:ext>
            </a:extLst>
          </p:cNvPr>
          <p:cNvSpPr>
            <a:spLocks noGrp="1"/>
          </p:cNvSpPr>
          <p:nvPr>
            <p:ph idx="1"/>
          </p:nvPr>
        </p:nvSpPr>
        <p:spPr>
          <a:xfrm>
            <a:off x="1141413" y="2390164"/>
            <a:ext cx="9905999" cy="3541714"/>
          </a:xfrm>
        </p:spPr>
        <p:txBody>
          <a:bodyPr/>
          <a:lstStyle/>
          <a:p>
            <a:pPr marL="0" indent="0">
              <a:buNone/>
            </a:pPr>
            <a:r>
              <a:rPr lang="en-IN" dirty="0"/>
              <a:t>		</a:t>
            </a:r>
          </a:p>
          <a:p>
            <a:pPr marL="0" indent="0">
              <a:buNone/>
            </a:pPr>
            <a:endParaRPr lang="en-IN" u="sng" dirty="0"/>
          </a:p>
          <a:p>
            <a:pPr marL="0" indent="0">
              <a:buNone/>
            </a:pPr>
            <a:r>
              <a:rPr lang="en-IN" dirty="0"/>
              <a:t>	</a:t>
            </a:r>
            <a:r>
              <a:rPr lang="en-IN" sz="3600" dirty="0"/>
              <a:t>SESSION 1-INTRODUCTION TO SALES</a:t>
            </a:r>
            <a:endParaRPr lang="en-IN" dirty="0"/>
          </a:p>
          <a:p>
            <a:pPr marL="0" indent="0">
              <a:buNone/>
            </a:pPr>
            <a:endParaRPr lang="en-IN" dirty="0"/>
          </a:p>
          <a:p>
            <a:pPr marL="0" indent="0">
              <a:buNone/>
            </a:pPr>
            <a:r>
              <a:rPr lang="en-IN" dirty="0"/>
              <a:t>						</a:t>
            </a:r>
            <a:r>
              <a:rPr lang="en-IN" dirty="0" err="1"/>
              <a:t>Prof:Sharlot</a:t>
            </a:r>
            <a:r>
              <a:rPr lang="en-IN" dirty="0"/>
              <a:t> </a:t>
            </a:r>
            <a:r>
              <a:rPr lang="en-IN" dirty="0" err="1"/>
              <a:t>Bency</a:t>
            </a:r>
            <a:endParaRPr lang="en-IN" dirty="0"/>
          </a:p>
        </p:txBody>
      </p:sp>
    </p:spTree>
    <p:extLst>
      <p:ext uri="{BB962C8B-B14F-4D97-AF65-F5344CB8AC3E}">
        <p14:creationId xmlns:p14="http://schemas.microsoft.com/office/powerpoint/2010/main" val="253477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a:t>
            </a:r>
          </a:p>
        </p:txBody>
      </p:sp>
      <p:sp>
        <p:nvSpPr>
          <p:cNvPr id="3" name="Content Placeholder 2"/>
          <p:cNvSpPr>
            <a:spLocks noGrp="1"/>
          </p:cNvSpPr>
          <p:nvPr>
            <p:ph idx="1"/>
          </p:nvPr>
        </p:nvSpPr>
        <p:spPr>
          <a:xfrm>
            <a:off x="900522" y="2367092"/>
            <a:ext cx="10363826" cy="3424107"/>
          </a:xfrm>
        </p:spPr>
        <p:txBody>
          <a:bodyPr/>
          <a:lstStyle/>
          <a:p>
            <a:endParaRPr lang="en-US"/>
          </a:p>
        </p:txBody>
      </p:sp>
      <p:pic>
        <p:nvPicPr>
          <p:cNvPr id="4098" name="Picture 2" descr="https://www.cut-the-knot.org/9points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6102" y="2690191"/>
            <a:ext cx="3953081" cy="3101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6959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2052" name="Picture 4" descr="Image result for Joe Girard"/>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4557" y="0"/>
            <a:ext cx="5751444" cy="6997148"/>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No alt text provided for this image">
            <a:extLst>
              <a:ext uri="{FF2B5EF4-FFF2-40B4-BE49-F238E27FC236}">
                <a16:creationId xmlns:a16="http://schemas.microsoft.com/office/drawing/2014/main" id="{A6C69715-46DF-6592-6014-B2336D02BC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4411" y="0"/>
            <a:ext cx="6327361" cy="6997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781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Mr. Joe </a:t>
            </a:r>
            <a:r>
              <a:rPr lang="en-US" dirty="0" err="1"/>
              <a:t>GiRARD</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a:t>		The World’s Best Salesman(1968-1978)</a:t>
            </a:r>
          </a:p>
          <a:p>
            <a:pPr marL="0" indent="0">
              <a:buNone/>
            </a:pPr>
            <a:r>
              <a:rPr lang="en-US" sz="2800" dirty="0"/>
              <a:t>		</a:t>
            </a:r>
            <a:r>
              <a:rPr lang="en-US" sz="2800" dirty="0" err="1"/>
              <a:t>Guiness</a:t>
            </a:r>
            <a:r>
              <a:rPr lang="en-US" sz="2800" dirty="0"/>
              <a:t> Book of World Records-12 times</a:t>
            </a:r>
          </a:p>
          <a:p>
            <a:pPr marL="0" indent="0">
              <a:buNone/>
            </a:pPr>
            <a:r>
              <a:rPr lang="en-US" sz="2800" dirty="0"/>
              <a:t>		1425 cars in a year(1973)</a:t>
            </a:r>
          </a:p>
          <a:p>
            <a:pPr marL="0" indent="0">
              <a:buNone/>
            </a:pPr>
            <a:endParaRPr lang="en-US" sz="2800" dirty="0"/>
          </a:p>
        </p:txBody>
      </p:sp>
    </p:spTree>
    <p:extLst>
      <p:ext uri="{BB962C8B-B14F-4D97-AF65-F5344CB8AC3E}">
        <p14:creationId xmlns:p14="http://schemas.microsoft.com/office/powerpoint/2010/main" val="1169855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a:t>
            </a:r>
          </a:p>
        </p:txBody>
      </p:sp>
      <p:sp>
        <p:nvSpPr>
          <p:cNvPr id="3" name="Content Placeholder 2"/>
          <p:cNvSpPr>
            <a:spLocks noGrp="1"/>
          </p:cNvSpPr>
          <p:nvPr>
            <p:ph idx="1"/>
          </p:nvPr>
        </p:nvSpPr>
        <p:spPr/>
        <p:txBody>
          <a:bodyPr/>
          <a:lstStyle/>
          <a:p>
            <a:pPr marL="0" indent="0">
              <a:buNone/>
            </a:pPr>
            <a:r>
              <a:rPr lang="en-US" dirty="0"/>
              <a:t>The difference between  </a:t>
            </a:r>
            <a:r>
              <a:rPr lang="en-US" b="1" dirty="0"/>
              <a:t>M</a:t>
            </a:r>
            <a:r>
              <a:rPr lang="en-US" sz="2400" b="1" dirty="0"/>
              <a:t>arketing and Sales.</a:t>
            </a:r>
            <a:endParaRPr lang="en-US" b="1" dirty="0"/>
          </a:p>
        </p:txBody>
      </p:sp>
    </p:spTree>
    <p:extLst>
      <p:ext uri="{BB962C8B-B14F-4D97-AF65-F5344CB8AC3E}">
        <p14:creationId xmlns:p14="http://schemas.microsoft.com/office/powerpoint/2010/main" val="1853303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Difference between marketing and sales</a:t>
            </a:r>
          </a:p>
        </p:txBody>
      </p:sp>
      <p:pic>
        <p:nvPicPr>
          <p:cNvPr id="4" name="Content Placeholder 3" descr="Difference between Selling and Marketing - Download in PDF ...">
            <a:extLst>
              <a:ext uri="{FF2B5EF4-FFF2-40B4-BE49-F238E27FC236}">
                <a16:creationId xmlns:a16="http://schemas.microsoft.com/office/drawing/2014/main" id="{11E84CE5-F6AB-9CD8-DE0F-9380F33ADD6F}"/>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52025" y="1871003"/>
            <a:ext cx="9795386" cy="4698609"/>
          </a:xfrm>
          <a:prstGeom prst="rect">
            <a:avLst/>
          </a:prstGeom>
          <a:noFill/>
          <a:ln>
            <a:noFill/>
          </a:ln>
        </p:spPr>
      </p:pic>
    </p:spTree>
    <p:extLst>
      <p:ext uri="{BB962C8B-B14F-4D97-AF65-F5344CB8AC3E}">
        <p14:creationId xmlns:p14="http://schemas.microsoft.com/office/powerpoint/2010/main" val="2015460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8200" y="675861"/>
            <a:ext cx="10515600" cy="5501102"/>
          </a:xfrm>
        </p:spPr>
        <p:txBody>
          <a:bodyPr>
            <a:normAutofit/>
          </a:bodyPr>
          <a:lstStyle/>
          <a:p>
            <a:pPr fontAlgn="base"/>
            <a:r>
              <a:rPr lang="en-US" sz="4500" b="1" dirty="0"/>
              <a:t>Marketing</a:t>
            </a:r>
            <a:endParaRPr lang="en-US" sz="3200" b="1" dirty="0"/>
          </a:p>
          <a:p>
            <a:pPr fontAlgn="t"/>
            <a:r>
              <a:rPr lang="en-US" cap="none" dirty="0">
                <a:latin typeface="Sitka Small" panose="02000505000000020004" pitchFamily="2" charset="0"/>
              </a:rPr>
              <a:t>Marketing is one-to-many.</a:t>
            </a:r>
          </a:p>
          <a:p>
            <a:pPr fontAlgn="t"/>
            <a:r>
              <a:rPr lang="en-US" cap="none" dirty="0">
                <a:latin typeface="Sitka Small" panose="02000505000000020004" pitchFamily="2" charset="0"/>
              </a:rPr>
              <a:t>Marketing tells the stories (of the company, product, etc.) To many people.</a:t>
            </a:r>
          </a:p>
          <a:p>
            <a:pPr fontAlgn="t"/>
            <a:r>
              <a:rPr lang="en-US" cap="none" dirty="0">
                <a:latin typeface="Sitka Small" panose="02000505000000020004" pitchFamily="2" charset="0"/>
              </a:rPr>
              <a:t>Marketing looks after the brand’s reputation</a:t>
            </a:r>
          </a:p>
          <a:p>
            <a:pPr fontAlgn="t"/>
            <a:r>
              <a:rPr lang="en-US" cap="none" dirty="0">
                <a:latin typeface="Sitka Small" panose="02000505000000020004" pitchFamily="2" charset="0"/>
              </a:rPr>
              <a:t>Marketing needs to keep the stories circulating and resonating with the target markets .</a:t>
            </a:r>
          </a:p>
          <a:p>
            <a:pPr marL="0" indent="0" fontAlgn="t">
              <a:buNone/>
            </a:pPr>
            <a:endParaRPr lang="en-US" cap="none" dirty="0">
              <a:latin typeface="Sitka Small" panose="02000505000000020004" pitchFamily="2" charset="0"/>
            </a:endParaRPr>
          </a:p>
        </p:txBody>
      </p:sp>
    </p:spTree>
    <p:extLst>
      <p:ext uri="{BB962C8B-B14F-4D97-AF65-F5344CB8AC3E}">
        <p14:creationId xmlns:p14="http://schemas.microsoft.com/office/powerpoint/2010/main" val="2772781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71061"/>
            <a:ext cx="10515600" cy="5805902"/>
          </a:xfrm>
        </p:spPr>
        <p:txBody>
          <a:bodyPr>
            <a:normAutofit/>
          </a:bodyPr>
          <a:lstStyle/>
          <a:p>
            <a:pPr marL="0" indent="0" fontAlgn="base">
              <a:buNone/>
            </a:pPr>
            <a:r>
              <a:rPr lang="en-US" b="1" cap="none" dirty="0"/>
              <a:t>Sales</a:t>
            </a:r>
          </a:p>
          <a:p>
            <a:pPr marL="0" indent="0" fontAlgn="base">
              <a:buNone/>
            </a:pPr>
            <a:endParaRPr lang="en-US" b="1" dirty="0"/>
          </a:p>
          <a:p>
            <a:pPr marL="0" indent="0" fontAlgn="base">
              <a:buNone/>
            </a:pPr>
            <a:endParaRPr lang="en-US" b="1" cap="none" dirty="0"/>
          </a:p>
          <a:p>
            <a:pPr fontAlgn="t"/>
            <a:r>
              <a:rPr lang="en-US" dirty="0"/>
              <a:t>O</a:t>
            </a:r>
            <a:r>
              <a:rPr lang="en-US" cap="none" dirty="0"/>
              <a:t>ne-to-one Interaction.</a:t>
            </a:r>
          </a:p>
          <a:p>
            <a:pPr fontAlgn="t"/>
            <a:r>
              <a:rPr lang="en-US" dirty="0"/>
              <a:t>Brand Comes to life in sales</a:t>
            </a:r>
          </a:p>
          <a:p>
            <a:pPr fontAlgn="t"/>
            <a:r>
              <a:rPr lang="en-US" cap="none" dirty="0"/>
              <a:t>Relationship-driven.</a:t>
            </a:r>
          </a:p>
          <a:p>
            <a:pPr fontAlgn="t"/>
            <a:r>
              <a:rPr lang="en-US" cap="none" dirty="0"/>
              <a:t>Analyses the behavior of the prospects and customers  on an individual basis.</a:t>
            </a:r>
          </a:p>
          <a:p>
            <a:pPr fontAlgn="t"/>
            <a:endParaRPr lang="en-US" cap="none" dirty="0"/>
          </a:p>
          <a:p>
            <a:endParaRPr lang="en-US" cap="none" dirty="0"/>
          </a:p>
        </p:txBody>
      </p:sp>
    </p:spTree>
    <p:extLst>
      <p:ext uri="{BB962C8B-B14F-4D97-AF65-F5344CB8AC3E}">
        <p14:creationId xmlns:p14="http://schemas.microsoft.com/office/powerpoint/2010/main" val="2183248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194447"/>
            <a:ext cx="10364451" cy="1596177"/>
          </a:xfrm>
        </p:spPr>
        <p:txBody>
          <a:bodyPr/>
          <a:lstStyle/>
          <a:p>
            <a:r>
              <a:rPr lang="en-US" dirty="0"/>
              <a:t>Selling Process</a:t>
            </a:r>
          </a:p>
        </p:txBody>
      </p:sp>
      <p:sp>
        <p:nvSpPr>
          <p:cNvPr id="3" name="Content Placeholder 2"/>
          <p:cNvSpPr>
            <a:spLocks noGrp="1"/>
          </p:cNvSpPr>
          <p:nvPr>
            <p:ph idx="1"/>
          </p:nvPr>
        </p:nvSpPr>
        <p:spPr>
          <a:xfrm>
            <a:off x="913774" y="2001078"/>
            <a:ext cx="10363826" cy="4134679"/>
          </a:xfrm>
        </p:spPr>
        <p:txBody>
          <a:bodyPr/>
          <a:lstStyle/>
          <a:p>
            <a:r>
              <a:rPr lang="en-US" sz="2400" cap="none" dirty="0"/>
              <a:t>The selling process is the series of steps followed by a salesperson while selling a product. </a:t>
            </a:r>
          </a:p>
          <a:p>
            <a:r>
              <a:rPr lang="en-US" sz="2400" cap="none" dirty="0"/>
              <a:t>Selling process is a complete cycle which starts from identifying the customers to closing the deal with them. </a:t>
            </a:r>
          </a:p>
          <a:p>
            <a:r>
              <a:rPr lang="en-US" sz="2400" cap="none" dirty="0"/>
              <a:t>It is more relevant is b2b business sales where the sales cycle is not short and might take a longer duration to close. In B2C the selling process may be transient and shorter.</a:t>
            </a:r>
          </a:p>
          <a:p>
            <a:endParaRPr lang="en-US" dirty="0"/>
          </a:p>
        </p:txBody>
      </p:sp>
    </p:spTree>
    <p:extLst>
      <p:ext uri="{BB962C8B-B14F-4D97-AF65-F5344CB8AC3E}">
        <p14:creationId xmlns:p14="http://schemas.microsoft.com/office/powerpoint/2010/main" val="295488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of a Sales process</a:t>
            </a:r>
          </a:p>
        </p:txBody>
      </p:sp>
      <p:pic>
        <p:nvPicPr>
          <p:cNvPr id="4" name="Content Placeholder 3" descr="https://www.mbaskool.com/images/stories/business_concepts/selling_process.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3096" y="2736055"/>
            <a:ext cx="10071652" cy="3426205"/>
          </a:xfrm>
          <a:prstGeom prst="rect">
            <a:avLst/>
          </a:prstGeom>
          <a:noFill/>
          <a:ln>
            <a:noFill/>
          </a:ln>
        </p:spPr>
      </p:pic>
    </p:spTree>
    <p:extLst>
      <p:ext uri="{BB962C8B-B14F-4D97-AF65-F5344CB8AC3E}">
        <p14:creationId xmlns:p14="http://schemas.microsoft.com/office/powerpoint/2010/main" val="33910533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4" y="622852"/>
            <a:ext cx="10363826" cy="6073370"/>
          </a:xfrm>
        </p:spPr>
        <p:txBody>
          <a:bodyPr>
            <a:normAutofit fontScale="85000" lnSpcReduction="20000"/>
          </a:bodyPr>
          <a:lstStyle/>
          <a:p>
            <a:pPr marL="0" indent="0">
              <a:buNone/>
            </a:pPr>
            <a:r>
              <a:rPr lang="en-US" b="1" dirty="0"/>
              <a:t>1. Prospecting:</a:t>
            </a:r>
            <a:r>
              <a:rPr lang="en-US" dirty="0"/>
              <a:t> </a:t>
            </a:r>
            <a:r>
              <a:rPr lang="en-US" sz="2100" cap="none" dirty="0"/>
              <a:t>The first step in selling process in which potential customers are identified by the salesperson is called prospecting.</a:t>
            </a:r>
          </a:p>
          <a:p>
            <a:pPr marL="0" indent="0">
              <a:buNone/>
            </a:pPr>
            <a:br>
              <a:rPr lang="en-US" sz="2100" cap="none" dirty="0"/>
            </a:br>
            <a:r>
              <a:rPr lang="en-US" sz="2100" cap="none" dirty="0"/>
              <a:t>  2. </a:t>
            </a:r>
            <a:r>
              <a:rPr lang="en-US" sz="2100" b="1" dirty="0" err="1"/>
              <a:t>Pre-approach</a:t>
            </a:r>
            <a:r>
              <a:rPr lang="en-US" sz="2100" cap="none" dirty="0" err="1"/>
              <a:t>:The</a:t>
            </a:r>
            <a:r>
              <a:rPr lang="en-US" sz="2100" cap="none" dirty="0"/>
              <a:t> stage where the salesperson collects information about the potential customers and understands them before making the sales call is called pre-approach.</a:t>
            </a:r>
          </a:p>
          <a:p>
            <a:pPr marL="0" indent="0">
              <a:buNone/>
            </a:pPr>
            <a:br>
              <a:rPr lang="en-US" sz="2100" cap="none" dirty="0"/>
            </a:br>
            <a:r>
              <a:rPr lang="en-US" b="1" dirty="0"/>
              <a:t>3. Approach:</a:t>
            </a:r>
            <a:r>
              <a:rPr lang="en-US" dirty="0"/>
              <a:t> </a:t>
            </a:r>
            <a:r>
              <a:rPr lang="en-US" cap="none" dirty="0"/>
              <a:t>Approach is the step where the salesperson actually meets the customer for the first time.</a:t>
            </a:r>
            <a:br>
              <a:rPr lang="en-US" dirty="0"/>
            </a:br>
            <a:r>
              <a:rPr lang="en-US" b="1" dirty="0"/>
              <a:t>4. Presentation:</a:t>
            </a:r>
            <a:r>
              <a:rPr lang="en-US" dirty="0"/>
              <a:t> </a:t>
            </a:r>
            <a:r>
              <a:rPr lang="en-US" sz="2100" cap="none" dirty="0"/>
              <a:t>The step wherein the salesperson talks about how the product will satisfy the customer’s needs and add value to his/her life is called presentation</a:t>
            </a:r>
            <a:r>
              <a:rPr lang="en-US" dirty="0"/>
              <a:t>.</a:t>
            </a:r>
          </a:p>
          <a:p>
            <a:pPr marL="0" indent="0">
              <a:buNone/>
            </a:pPr>
            <a:br>
              <a:rPr lang="en-US" dirty="0"/>
            </a:br>
            <a:r>
              <a:rPr lang="en-US" b="1" dirty="0"/>
              <a:t>5. Handling Objections:</a:t>
            </a:r>
            <a:r>
              <a:rPr lang="en-US" dirty="0"/>
              <a:t> </a:t>
            </a:r>
            <a:r>
              <a:rPr lang="en-US" sz="2100" cap="none" dirty="0"/>
              <a:t>In this step, the salesperson clarifies all the doubts and questions that the customer has and eliminates all his objections to buying the product.</a:t>
            </a:r>
          </a:p>
          <a:p>
            <a:pPr marL="0" indent="0">
              <a:buNone/>
            </a:pPr>
            <a:br>
              <a:rPr lang="en-US" sz="2100" cap="none" dirty="0"/>
            </a:br>
            <a:r>
              <a:rPr lang="en-US" b="1" dirty="0"/>
              <a:t>6. </a:t>
            </a:r>
            <a:r>
              <a:rPr lang="en-US" sz="2100" b="1" dirty="0" err="1"/>
              <a:t>Closing:</a:t>
            </a:r>
            <a:r>
              <a:rPr lang="en-US" sz="2100" cap="none" dirty="0" err="1"/>
              <a:t>The</a:t>
            </a:r>
            <a:r>
              <a:rPr lang="en-US" sz="2100" cap="none" dirty="0"/>
              <a:t> step in which the customer is asked to place and order for the product is called closing.</a:t>
            </a:r>
          </a:p>
          <a:p>
            <a:pPr marL="0" indent="0">
              <a:buNone/>
            </a:pPr>
            <a:br>
              <a:rPr lang="en-US" sz="2100" cap="none" dirty="0"/>
            </a:br>
            <a:r>
              <a:rPr lang="en-US" b="1" dirty="0"/>
              <a:t>7. Follow-Up:</a:t>
            </a:r>
            <a:r>
              <a:rPr lang="en-US" dirty="0"/>
              <a:t> </a:t>
            </a:r>
            <a:r>
              <a:rPr lang="en-US" cap="none" dirty="0"/>
              <a:t>This is the final step in the selling process where the salesperson follows up with the customers to ensure satisfaction and builds the relationship in order to repeat business with them.</a:t>
            </a:r>
            <a:endParaRPr lang="en-US" dirty="0"/>
          </a:p>
          <a:p>
            <a:endParaRPr lang="en-US" dirty="0"/>
          </a:p>
        </p:txBody>
      </p:sp>
    </p:spTree>
    <p:extLst>
      <p:ext uri="{BB962C8B-B14F-4D97-AF65-F5344CB8AC3E}">
        <p14:creationId xmlns:p14="http://schemas.microsoft.com/office/powerpoint/2010/main" val="3294307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E20DA-2DA3-3386-DF3A-B489249B670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9AC815A-8368-79F4-B57D-FA62C332CFB8}"/>
              </a:ext>
            </a:extLst>
          </p:cNvPr>
          <p:cNvSpPr>
            <a:spLocks noGrp="1"/>
          </p:cNvSpPr>
          <p:nvPr>
            <p:ph idx="1"/>
          </p:nvPr>
        </p:nvSpPr>
        <p:spPr/>
        <p:txBody>
          <a:bodyPr>
            <a:normAutofit/>
          </a:bodyPr>
          <a:lstStyle/>
          <a:p>
            <a:pPr marL="0" indent="0">
              <a:buNone/>
            </a:pPr>
            <a:endParaRPr lang="en-IN" sz="3600" dirty="0"/>
          </a:p>
        </p:txBody>
      </p:sp>
      <p:pic>
        <p:nvPicPr>
          <p:cNvPr id="5" name="Picture 4">
            <a:extLst>
              <a:ext uri="{FF2B5EF4-FFF2-40B4-BE49-F238E27FC236}">
                <a16:creationId xmlns:a16="http://schemas.microsoft.com/office/drawing/2014/main" id="{85589927-038E-4674-C77A-788B5D22607B}"/>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8474" y="0"/>
            <a:ext cx="12290474" cy="6858000"/>
          </a:xfrm>
          <a:prstGeom prst="rect">
            <a:avLst/>
          </a:prstGeom>
        </p:spPr>
      </p:pic>
      <p:sp>
        <p:nvSpPr>
          <p:cNvPr id="6" name="TextBox 5">
            <a:extLst>
              <a:ext uri="{FF2B5EF4-FFF2-40B4-BE49-F238E27FC236}">
                <a16:creationId xmlns:a16="http://schemas.microsoft.com/office/drawing/2014/main" id="{F1CD7C9B-66EA-F660-E7C7-59628B784E73}"/>
              </a:ext>
            </a:extLst>
          </p:cNvPr>
          <p:cNvSpPr txBox="1"/>
          <p:nvPr/>
        </p:nvSpPr>
        <p:spPr>
          <a:xfrm>
            <a:off x="1511808" y="6679370"/>
            <a:ext cx="4396623" cy="230832"/>
          </a:xfrm>
          <a:prstGeom prst="rect">
            <a:avLst/>
          </a:prstGeom>
          <a:noFill/>
        </p:spPr>
        <p:txBody>
          <a:bodyPr wrap="square" rtlCol="0">
            <a:spAutoFit/>
          </a:bodyPr>
          <a:lstStyle/>
          <a:p>
            <a:r>
              <a:rPr lang="en-IN" sz="900">
                <a:hlinkClick r:id="rId3" tooltip="https://commons.wikimedia.org/wiki/File:Money_Cash.jpg"/>
              </a:rPr>
              <a:t>This Photo</a:t>
            </a:r>
            <a:r>
              <a:rPr lang="en-IN" sz="900"/>
              <a:t> by Unknown Author is licensed under </a:t>
            </a:r>
            <a:r>
              <a:rPr lang="en-IN" sz="900">
                <a:hlinkClick r:id="rId4" tooltip="https://creativecommons.org/licenses/by-sa/3.0/"/>
              </a:rPr>
              <a:t>CC BY-SA</a:t>
            </a:r>
            <a:endParaRPr lang="en-IN" sz="900"/>
          </a:p>
        </p:txBody>
      </p:sp>
      <p:sp>
        <p:nvSpPr>
          <p:cNvPr id="7" name="TextBox 6">
            <a:extLst>
              <a:ext uri="{FF2B5EF4-FFF2-40B4-BE49-F238E27FC236}">
                <a16:creationId xmlns:a16="http://schemas.microsoft.com/office/drawing/2014/main" id="{D18B02FD-4991-3EB2-B99F-639A10928C90}"/>
              </a:ext>
            </a:extLst>
          </p:cNvPr>
          <p:cNvSpPr txBox="1"/>
          <p:nvPr/>
        </p:nvSpPr>
        <p:spPr>
          <a:xfrm>
            <a:off x="928468" y="2405575"/>
            <a:ext cx="8975187" cy="1478570"/>
          </a:xfrm>
          <a:prstGeom prst="rect">
            <a:avLst/>
          </a:prstGeom>
          <a:noFill/>
        </p:spPr>
        <p:txBody>
          <a:bodyPr wrap="square" rtlCol="0">
            <a:spAutoFit/>
          </a:bodyPr>
          <a:lstStyle/>
          <a:p>
            <a:endParaRPr lang="en-IN" dirty="0"/>
          </a:p>
        </p:txBody>
      </p:sp>
      <p:sp>
        <p:nvSpPr>
          <p:cNvPr id="8" name="TextBox 7">
            <a:extLst>
              <a:ext uri="{FF2B5EF4-FFF2-40B4-BE49-F238E27FC236}">
                <a16:creationId xmlns:a16="http://schemas.microsoft.com/office/drawing/2014/main" id="{C1B64794-AC10-248F-A59E-45BF2FB88654}"/>
              </a:ext>
            </a:extLst>
          </p:cNvPr>
          <p:cNvSpPr txBox="1"/>
          <p:nvPr/>
        </p:nvSpPr>
        <p:spPr>
          <a:xfrm>
            <a:off x="1511808" y="2249487"/>
            <a:ext cx="8912352" cy="3139321"/>
          </a:xfrm>
          <a:prstGeom prst="rect">
            <a:avLst/>
          </a:prstGeom>
          <a:noFill/>
        </p:spPr>
        <p:txBody>
          <a:bodyPr wrap="square" rtlCol="0">
            <a:spAutoFit/>
          </a:bodyPr>
          <a:lstStyle/>
          <a:p>
            <a:pPr algn="ctr"/>
            <a:r>
              <a:rPr lang="en-IN" sz="6600" dirty="0"/>
              <a:t>What will you do if u won a million dollars in lottery?</a:t>
            </a:r>
          </a:p>
        </p:txBody>
      </p:sp>
    </p:spTree>
    <p:extLst>
      <p:ext uri="{BB962C8B-B14F-4D97-AF65-F5344CB8AC3E}">
        <p14:creationId xmlns:p14="http://schemas.microsoft.com/office/powerpoint/2010/main" val="2690858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difference between products and servic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8713" y="-1"/>
            <a:ext cx="10071652" cy="7553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91814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39687" y="58847"/>
            <a:ext cx="9170504" cy="4924425"/>
          </a:xfrm>
          <a:prstGeom prst="rect">
            <a:avLst/>
          </a:prstGeom>
        </p:spPr>
        <p:txBody>
          <a:bodyPr wrap="square">
            <a:spAutoFit/>
          </a:bodyPr>
          <a:lstStyle/>
          <a:p>
            <a:endParaRPr lang="en-US" b="1" i="0" dirty="0">
              <a:solidFill>
                <a:srgbClr val="242424"/>
              </a:solidFill>
              <a:effectLst/>
              <a:latin typeface="Lato"/>
            </a:endParaRPr>
          </a:p>
          <a:p>
            <a:endParaRPr lang="en-US" b="1" dirty="0">
              <a:solidFill>
                <a:srgbClr val="242424"/>
              </a:solidFill>
              <a:latin typeface="Lato"/>
            </a:endParaRPr>
          </a:p>
          <a:p>
            <a:r>
              <a:rPr lang="en-US" sz="2000" b="1" i="0" dirty="0">
                <a:effectLst/>
                <a:latin typeface="Lato"/>
              </a:rPr>
              <a:t>		Knowing your products and services</a:t>
            </a:r>
          </a:p>
          <a:p>
            <a:endParaRPr lang="en-US" sz="2000" b="1" dirty="0">
              <a:latin typeface="Lato"/>
            </a:endParaRPr>
          </a:p>
          <a:p>
            <a:endParaRPr lang="en-US" sz="2000" b="1" i="0" dirty="0">
              <a:effectLst/>
              <a:latin typeface="Lato"/>
            </a:endParaRPr>
          </a:p>
          <a:p>
            <a:r>
              <a:rPr lang="en-US" b="0" i="0" dirty="0">
                <a:effectLst/>
                <a:latin typeface="Lato"/>
              </a:rPr>
              <a:t>Product knowledge is an essential sales skill. Understanding your products' features allows you to present their benefits accurately and persuasively. Customers respond to enthusiastic sales staff who are passionate about their products and eager to share the benefits with them.</a:t>
            </a:r>
          </a:p>
          <a:p>
            <a:endParaRPr lang="en-US" dirty="0">
              <a:latin typeface="Lato"/>
            </a:endParaRPr>
          </a:p>
          <a:p>
            <a:endParaRPr lang="en-US" b="0" i="0" dirty="0">
              <a:effectLst/>
              <a:latin typeface="Lato"/>
            </a:endParaRPr>
          </a:p>
          <a:p>
            <a:r>
              <a:rPr lang="en-US" sz="2000" b="1" i="0" dirty="0">
                <a:effectLst/>
                <a:latin typeface="inherit"/>
              </a:rPr>
              <a:t>		Get to know your products or servi</a:t>
            </a:r>
            <a:r>
              <a:rPr lang="en-US" b="1" i="0" dirty="0">
                <a:effectLst/>
                <a:latin typeface="inherit"/>
              </a:rPr>
              <a:t>ces</a:t>
            </a:r>
          </a:p>
          <a:p>
            <a:endParaRPr lang="en-US" b="1" dirty="0">
              <a:latin typeface="inherit"/>
            </a:endParaRPr>
          </a:p>
          <a:p>
            <a:endParaRPr lang="en-US" b="1" i="0" dirty="0">
              <a:effectLst/>
              <a:latin typeface="inherit"/>
            </a:endParaRPr>
          </a:p>
          <a:p>
            <a:r>
              <a:rPr lang="en-US" b="0" i="0" dirty="0">
                <a:effectLst/>
                <a:latin typeface="Lato"/>
              </a:rPr>
              <a:t>Customers are more likely to trust sales people who show confidence in themselves and what they are selling. You can build this confidence by increasing your knowledge of your products or services.</a:t>
            </a:r>
          </a:p>
        </p:txBody>
      </p:sp>
    </p:spTree>
    <p:extLst>
      <p:ext uri="{BB962C8B-B14F-4D97-AF65-F5344CB8AC3E}">
        <p14:creationId xmlns:p14="http://schemas.microsoft.com/office/powerpoint/2010/main" val="125146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66191" y="751344"/>
            <a:ext cx="9780105" cy="5632311"/>
          </a:xfrm>
          <a:prstGeom prst="rect">
            <a:avLst/>
          </a:prstGeom>
        </p:spPr>
        <p:txBody>
          <a:bodyPr wrap="square">
            <a:spAutoFit/>
          </a:bodyPr>
          <a:lstStyle/>
          <a:p>
            <a:r>
              <a:rPr lang="en-US" sz="2000" b="1" i="0" dirty="0">
                <a:effectLst/>
                <a:latin typeface="Lato"/>
              </a:rPr>
              <a:t>		Be honest about shortcomings</a:t>
            </a:r>
          </a:p>
          <a:p>
            <a:endParaRPr lang="en-US" sz="2000" b="0" i="0" dirty="0">
              <a:effectLst/>
              <a:latin typeface="Lato"/>
            </a:endParaRPr>
          </a:p>
          <a:p>
            <a:r>
              <a:rPr lang="en-US" sz="2000" b="0" i="0" dirty="0">
                <a:effectLst/>
                <a:latin typeface="Lato"/>
              </a:rPr>
              <a:t>If your product or service has some shortcomings in certain situations, be honest about them with your customers. Let them know early on if you don’t think your product or service is right for them and they will be more inclined to trust you when they need something in the future.</a:t>
            </a:r>
          </a:p>
          <a:p>
            <a:endParaRPr lang="en-US" sz="2000" b="1" i="0" dirty="0">
              <a:effectLst/>
              <a:latin typeface="Lato"/>
            </a:endParaRPr>
          </a:p>
          <a:p>
            <a:r>
              <a:rPr lang="en-US" sz="2000" b="1" i="0" dirty="0">
                <a:effectLst/>
                <a:latin typeface="Lato"/>
              </a:rPr>
              <a:t>		Turn product features into benefits</a:t>
            </a:r>
          </a:p>
          <a:p>
            <a:endParaRPr lang="en-US" sz="2000" b="1" i="0" dirty="0">
              <a:effectLst/>
              <a:latin typeface="Lato"/>
            </a:endParaRPr>
          </a:p>
          <a:p>
            <a:r>
              <a:rPr lang="en-US" sz="2000" b="0" i="0" dirty="0">
                <a:effectLst/>
                <a:latin typeface="Lato"/>
              </a:rPr>
              <a:t>As you engage customers, you can use your knowledge to lead your customer through the </a:t>
            </a:r>
            <a:r>
              <a:rPr lang="en-US" sz="2000" b="0" i="0" u="none" strike="noStrike" dirty="0">
                <a:effectLst/>
                <a:latin typeface="Lato"/>
                <a:hlinkClick r:id="rId2">
                  <a:extLst>
                    <a:ext uri="{A12FA001-AC4F-418D-AE19-62706E023703}">
                      <ahyp:hlinkClr xmlns:ahyp="http://schemas.microsoft.com/office/drawing/2018/hyperlinkcolor" val="tx"/>
                    </a:ext>
                  </a:extLst>
                </a:hlinkClick>
              </a:rPr>
              <a:t>sales process</a:t>
            </a:r>
            <a:r>
              <a:rPr lang="en-US" sz="2000" b="0" i="0" dirty="0">
                <a:effectLst/>
                <a:latin typeface="Lato"/>
              </a:rPr>
              <a:t>, and make their experience an enjoyable one that they'll want to revisit.</a:t>
            </a:r>
          </a:p>
          <a:p>
            <a:r>
              <a:rPr lang="en-US" sz="2000" b="0" i="0" dirty="0">
                <a:effectLst/>
                <a:latin typeface="Lato"/>
              </a:rPr>
              <a:t>Successful salespeople know all of their products' features and </a:t>
            </a:r>
            <a:r>
              <a:rPr lang="en-US" sz="2000" b="0" i="0" dirty="0" err="1">
                <a:effectLst/>
                <a:latin typeface="Lato"/>
              </a:rPr>
              <a:t>skilfully</a:t>
            </a:r>
            <a:r>
              <a:rPr lang="en-US" sz="2000" b="0" i="0" dirty="0">
                <a:effectLst/>
                <a:latin typeface="Lato"/>
              </a:rPr>
              <a:t> turn these features into benefits for their customers.</a:t>
            </a:r>
          </a:p>
          <a:p>
            <a:endParaRPr lang="en-US" sz="2000" b="0" i="0" dirty="0">
              <a:effectLst/>
              <a:latin typeface="Lato"/>
            </a:endParaRPr>
          </a:p>
          <a:p>
            <a:r>
              <a:rPr lang="en-US" sz="2000" b="0" i="0" dirty="0">
                <a:effectLst/>
                <a:latin typeface="Lato"/>
              </a:rPr>
              <a:t>To practice this skill, list your product's features, potential benefits, and all information up front for your customers. Consider how you can communicate the potential benefits, for example.</a:t>
            </a:r>
          </a:p>
        </p:txBody>
      </p:sp>
    </p:spTree>
    <p:extLst>
      <p:ext uri="{BB962C8B-B14F-4D97-AF65-F5344CB8AC3E}">
        <p14:creationId xmlns:p14="http://schemas.microsoft.com/office/powerpoint/2010/main" val="3266391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FB235C-019A-C77E-859A-0F4D8CBF6C68}"/>
              </a:ext>
            </a:extLst>
          </p:cNvPr>
          <p:cNvSpPr txBox="1"/>
          <p:nvPr/>
        </p:nvSpPr>
        <p:spPr>
          <a:xfrm>
            <a:off x="2670153" y="458558"/>
            <a:ext cx="8539089" cy="584775"/>
          </a:xfrm>
          <a:prstGeom prst="rect">
            <a:avLst/>
          </a:prstGeom>
          <a:noFill/>
        </p:spPr>
        <p:txBody>
          <a:bodyPr wrap="square" rtlCol="0">
            <a:spAutoFit/>
          </a:bodyPr>
          <a:lstStyle/>
          <a:p>
            <a:r>
              <a:rPr lang="en-IN" sz="3200" dirty="0"/>
              <a:t>Importance of product knowledge</a:t>
            </a:r>
          </a:p>
        </p:txBody>
      </p:sp>
      <p:sp>
        <p:nvSpPr>
          <p:cNvPr id="3" name="TextBox 2">
            <a:extLst>
              <a:ext uri="{FF2B5EF4-FFF2-40B4-BE49-F238E27FC236}">
                <a16:creationId xmlns:a16="http://schemas.microsoft.com/office/drawing/2014/main" id="{4E8CB5A5-8904-5DA9-AECF-4581A89F87AC}"/>
              </a:ext>
            </a:extLst>
          </p:cNvPr>
          <p:cNvSpPr txBox="1"/>
          <p:nvPr/>
        </p:nvSpPr>
        <p:spPr>
          <a:xfrm>
            <a:off x="1448972" y="1466612"/>
            <a:ext cx="9760270" cy="1754326"/>
          </a:xfrm>
          <a:prstGeom prst="rect">
            <a:avLst/>
          </a:prstGeom>
          <a:noFill/>
        </p:spPr>
        <p:txBody>
          <a:bodyPr wrap="square" rtlCol="0">
            <a:spAutoFit/>
          </a:bodyPr>
          <a:lstStyle/>
          <a:p>
            <a:r>
              <a:rPr lang="en-IN" sz="2400" dirty="0"/>
              <a:t>Imagine you are searching for a product or </a:t>
            </a:r>
            <a:r>
              <a:rPr lang="en-IN" sz="2400" dirty="0" err="1"/>
              <a:t>Sevivce.You</a:t>
            </a:r>
            <a:r>
              <a:rPr lang="en-IN" sz="2400" dirty="0"/>
              <a:t> found it but you have some questions and you find the sales representative  and pose your queries.</a:t>
            </a:r>
          </a:p>
          <a:p>
            <a:r>
              <a:rPr lang="en-IN" sz="2400" dirty="0"/>
              <a:t>What if his reaction is like this?</a:t>
            </a:r>
          </a:p>
          <a:p>
            <a:endParaRPr lang="en-IN" dirty="0"/>
          </a:p>
          <a:p>
            <a:endParaRPr lang="en-IN" dirty="0"/>
          </a:p>
        </p:txBody>
      </p:sp>
      <p:pic>
        <p:nvPicPr>
          <p:cNvPr id="3074" name="Picture 2" descr="Stick Figure Interview Stock Illustrations – 166 Stick Figure Interview  Stock Illustrations, Vectors &amp; Clipart - Dreamstime">
            <a:extLst>
              <a:ext uri="{FF2B5EF4-FFF2-40B4-BE49-F238E27FC236}">
                <a16:creationId xmlns:a16="http://schemas.microsoft.com/office/drawing/2014/main" id="{71F1676D-84BF-5BA7-E566-D40E267B4B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5409" y="2897945"/>
            <a:ext cx="4140591" cy="23774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9BFA2D8-311B-3231-B2F4-9AB2FD1BFE7F}"/>
              </a:ext>
            </a:extLst>
          </p:cNvPr>
          <p:cNvSpPr txBox="1"/>
          <p:nvPr/>
        </p:nvSpPr>
        <p:spPr>
          <a:xfrm>
            <a:off x="6485206" y="3429000"/>
            <a:ext cx="4724036" cy="1569660"/>
          </a:xfrm>
          <a:prstGeom prst="rect">
            <a:avLst/>
          </a:prstGeom>
          <a:noFill/>
        </p:spPr>
        <p:txBody>
          <a:bodyPr wrap="square" rtlCol="0">
            <a:spAutoFit/>
          </a:bodyPr>
          <a:lstStyle/>
          <a:p>
            <a:r>
              <a:rPr lang="en-IN" sz="3200" dirty="0"/>
              <a:t>Most of the time the reason for such reaction is lack of product knowledge.</a:t>
            </a:r>
          </a:p>
        </p:txBody>
      </p:sp>
      <p:sp>
        <p:nvSpPr>
          <p:cNvPr id="5" name="TextBox 4">
            <a:extLst>
              <a:ext uri="{FF2B5EF4-FFF2-40B4-BE49-F238E27FC236}">
                <a16:creationId xmlns:a16="http://schemas.microsoft.com/office/drawing/2014/main" id="{0C120118-38F8-E19F-28D8-FD12F7D3569A}"/>
              </a:ext>
            </a:extLst>
          </p:cNvPr>
          <p:cNvSpPr txBox="1"/>
          <p:nvPr/>
        </p:nvSpPr>
        <p:spPr>
          <a:xfrm>
            <a:off x="1209822" y="5483447"/>
            <a:ext cx="8848578" cy="954107"/>
          </a:xfrm>
          <a:prstGeom prst="rect">
            <a:avLst/>
          </a:prstGeom>
          <a:noFill/>
        </p:spPr>
        <p:txBody>
          <a:bodyPr wrap="square" rtlCol="0">
            <a:spAutoFit/>
          </a:bodyPr>
          <a:lstStyle/>
          <a:p>
            <a:r>
              <a:rPr lang="en-IN" sz="2800" dirty="0"/>
              <a:t>So what is product knowledge and why is it important in selling?</a:t>
            </a:r>
          </a:p>
        </p:txBody>
      </p:sp>
    </p:spTree>
    <p:extLst>
      <p:ext uri="{BB962C8B-B14F-4D97-AF65-F5344CB8AC3E}">
        <p14:creationId xmlns:p14="http://schemas.microsoft.com/office/powerpoint/2010/main" val="820803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Imporatnce</a:t>
            </a:r>
            <a:r>
              <a:rPr lang="en-US" dirty="0"/>
              <a:t> of product Information</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t>Consumers today</a:t>
            </a:r>
          </a:p>
          <a:p>
            <a:r>
              <a:rPr lang="en-US" dirty="0"/>
              <a:t>Digitally </a:t>
            </a:r>
            <a:r>
              <a:rPr lang="en-US" dirty="0" err="1"/>
              <a:t>connected,socially</a:t>
            </a:r>
            <a:r>
              <a:rPr lang="en-US" dirty="0"/>
              <a:t> networked.</a:t>
            </a:r>
          </a:p>
          <a:p>
            <a:r>
              <a:rPr lang="en-US" dirty="0"/>
              <a:t>Try to gather all required information before speaking to the product</a:t>
            </a:r>
          </a:p>
          <a:p>
            <a:r>
              <a:rPr lang="en-US" dirty="0"/>
              <a:t>Today’s consumers are </a:t>
            </a:r>
            <a:r>
              <a:rPr lang="en-US" u="sng" dirty="0">
                <a:hlinkClick r:id="rId2" tooltip="Preparing for the Next Generation Workforce – Who Are Millennials?">
                  <a:extLst>
                    <a:ext uri="{A12FA001-AC4F-418D-AE19-62706E023703}">
                      <ahyp:hlinkClr xmlns:ahyp="http://schemas.microsoft.com/office/drawing/2018/hyperlinkcolor" val="tx"/>
                    </a:ext>
                  </a:extLst>
                </a:hlinkClick>
              </a:rPr>
              <a:t>digitally connected</a:t>
            </a:r>
            <a:r>
              <a:rPr lang="en-US" dirty="0"/>
              <a:t>, </a:t>
            </a:r>
            <a:r>
              <a:rPr lang="en-US" u="sng" dirty="0">
                <a:hlinkClick r:id="rId3" tooltip="3 Traditional Training Approaches that Could Use a Millennial Twist">
                  <a:extLst>
                    <a:ext uri="{A12FA001-AC4F-418D-AE19-62706E023703}">
                      <ahyp:hlinkClr xmlns:ahyp="http://schemas.microsoft.com/office/drawing/2018/hyperlinkcolor" val="tx"/>
                    </a:ext>
                  </a:extLst>
                </a:hlinkClick>
              </a:rPr>
              <a:t>socially networked</a:t>
            </a:r>
            <a:r>
              <a:rPr lang="en-US" dirty="0"/>
              <a:t> and prefer to have gathered all the required information on the product that is to be purchased, before they even speak with your sales team. However, an intelligent consumer may approach your salesperson with a difficult question—one without an answer on your website, white paper, social media posts and so on. Is your staff adequately equipped to make that personal connection, provide a trustworthy experience for your prospective customer and tip the scale toward a win situation for your organization?</a:t>
            </a:r>
          </a:p>
          <a:p>
            <a:endParaRPr lang="en-US" dirty="0"/>
          </a:p>
        </p:txBody>
      </p:sp>
    </p:spTree>
    <p:extLst>
      <p:ext uri="{BB962C8B-B14F-4D97-AF65-F5344CB8AC3E}">
        <p14:creationId xmlns:p14="http://schemas.microsoft.com/office/powerpoint/2010/main" val="2142654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a:t>
            </a:r>
          </a:p>
        </p:txBody>
      </p:sp>
      <p:sp>
        <p:nvSpPr>
          <p:cNvPr id="3" name="Content Placeholder 2"/>
          <p:cNvSpPr>
            <a:spLocks noGrp="1"/>
          </p:cNvSpPr>
          <p:nvPr>
            <p:ph idx="1"/>
          </p:nvPr>
        </p:nvSpPr>
        <p:spPr>
          <a:xfrm>
            <a:off x="913774" y="1881810"/>
            <a:ext cx="10363826" cy="4452730"/>
          </a:xfrm>
        </p:spPr>
        <p:txBody>
          <a:bodyPr>
            <a:normAutofit fontScale="85000" lnSpcReduction="20000"/>
          </a:bodyPr>
          <a:lstStyle/>
          <a:p>
            <a:pPr marL="0" indent="0">
              <a:buNone/>
            </a:pPr>
            <a:r>
              <a:rPr lang="en-US" dirty="0"/>
              <a:t>1. </a:t>
            </a:r>
            <a:r>
              <a:rPr lang="en-US" sz="2800" b="1" dirty="0">
                <a:solidFill>
                  <a:srgbClr val="FFFF00"/>
                </a:solidFill>
              </a:rPr>
              <a:t>Answering difficult questions-</a:t>
            </a:r>
            <a:endParaRPr lang="en-US" sz="2400" b="1" dirty="0">
              <a:solidFill>
                <a:srgbClr val="FFFF00"/>
              </a:solidFill>
            </a:endParaRPr>
          </a:p>
          <a:p>
            <a:r>
              <a:rPr lang="en-US" cap="none" dirty="0"/>
              <a:t>Prepared ahead and educated about these questions, the answer received will be very powerful and concise.</a:t>
            </a:r>
          </a:p>
          <a:p>
            <a:r>
              <a:rPr lang="en-US" cap="none" dirty="0"/>
              <a:t>If caught off guard-defensive response, stumble upon the answers or completely ignore the ignore the question resulting in faith being lost</a:t>
            </a:r>
          </a:p>
          <a:p>
            <a:pPr marL="0" indent="0">
              <a:buNone/>
            </a:pPr>
            <a:r>
              <a:rPr lang="en-US" dirty="0"/>
              <a:t>2</a:t>
            </a:r>
            <a:r>
              <a:rPr lang="en-US" sz="2800" b="1" dirty="0">
                <a:solidFill>
                  <a:srgbClr val="FFFF00"/>
                </a:solidFill>
              </a:rPr>
              <a:t>. Knowledge is power</a:t>
            </a:r>
          </a:p>
          <a:p>
            <a:r>
              <a:rPr lang="en-US" cap="none" dirty="0"/>
              <a:t>Product knowledge can lead to increased business.</a:t>
            </a:r>
          </a:p>
          <a:p>
            <a:r>
              <a:rPr lang="en-US" cap="none" dirty="0"/>
              <a:t>Better communication skills-different  techniques and methods of presenting a product</a:t>
            </a:r>
          </a:p>
          <a:p>
            <a:r>
              <a:rPr lang="en-US" cap="none" dirty="0"/>
              <a:t>Boosts enthusiasm- armed with deep product knowledge, a display of enthusiasm and belief in the product may generate excitement among your customers and alleviate uncertainty about the solution that the product provides for the customer</a:t>
            </a:r>
          </a:p>
          <a:p>
            <a:endParaRPr lang="en-US" dirty="0"/>
          </a:p>
          <a:p>
            <a:endParaRPr lang="en-US" dirty="0"/>
          </a:p>
        </p:txBody>
      </p:sp>
    </p:spTree>
    <p:extLst>
      <p:ext uri="{BB962C8B-B14F-4D97-AF65-F5344CB8AC3E}">
        <p14:creationId xmlns:p14="http://schemas.microsoft.com/office/powerpoint/2010/main" val="3673103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4" y="543340"/>
            <a:ext cx="10363826" cy="5247860"/>
          </a:xfrm>
        </p:spPr>
        <p:txBody>
          <a:bodyPr>
            <a:normAutofit fontScale="85000" lnSpcReduction="20000"/>
          </a:bodyPr>
          <a:lstStyle/>
          <a:p>
            <a:endParaRPr lang="en-US" dirty="0"/>
          </a:p>
          <a:p>
            <a:endParaRPr lang="en-US" dirty="0"/>
          </a:p>
          <a:p>
            <a:pPr marL="0" indent="0">
              <a:buNone/>
            </a:pPr>
            <a:r>
              <a:rPr lang="en-US" sz="2600" b="1" dirty="0">
                <a:solidFill>
                  <a:srgbClr val="FFFF00"/>
                </a:solidFill>
              </a:rPr>
              <a:t>3.Grows Confidence</a:t>
            </a:r>
            <a:r>
              <a:rPr lang="en-US" dirty="0"/>
              <a:t> –</a:t>
            </a:r>
            <a:r>
              <a:rPr lang="en-US" cap="none" dirty="0"/>
              <a:t> If a customer isn’t fully committed to completing a sale, the difference may simply be the presence (or lack) of credibility or confidence a salesperson has towards the product. Becoming educated in the product and its uses will help cement that confidence.</a:t>
            </a:r>
          </a:p>
          <a:p>
            <a:endParaRPr lang="en-US" dirty="0"/>
          </a:p>
          <a:p>
            <a:pPr marL="0" indent="0">
              <a:buNone/>
            </a:pPr>
            <a:r>
              <a:rPr lang="en-US" sz="2600" b="1" dirty="0">
                <a:solidFill>
                  <a:srgbClr val="FFFF00"/>
                </a:solidFill>
              </a:rPr>
              <a:t>4.Assists</a:t>
            </a:r>
            <a:r>
              <a:rPr lang="en-US" dirty="0">
                <a:solidFill>
                  <a:schemeClr val="accent1">
                    <a:lumMod val="75000"/>
                  </a:schemeClr>
                </a:solidFill>
              </a:rPr>
              <a:t> </a:t>
            </a:r>
            <a:r>
              <a:rPr lang="en-US" sz="2600" b="1" dirty="0">
                <a:solidFill>
                  <a:srgbClr val="FFFF00"/>
                </a:solidFill>
              </a:rPr>
              <a:t>in Overcoming Objections</a:t>
            </a:r>
            <a:r>
              <a:rPr lang="en-US" dirty="0"/>
              <a:t> – </a:t>
            </a:r>
            <a:r>
              <a:rPr lang="en-US" cap="none" dirty="0"/>
              <a:t>Factual information gained from product knowledge, may be used to strike down objections voiced by customers. Solid knowledge about your product coupled with parallel information about similar products sold by your competitors—gives you that added advantage to easily counter objections.</a:t>
            </a:r>
            <a:endParaRPr lang="en-US" dirty="0"/>
          </a:p>
          <a:p>
            <a:pPr marL="0" indent="0">
              <a:buNone/>
            </a:pPr>
            <a:r>
              <a:rPr lang="en-US" i="1" dirty="0"/>
              <a:t>		</a:t>
            </a:r>
          </a:p>
          <a:p>
            <a:pPr marL="0" indent="0">
              <a:buNone/>
            </a:pPr>
            <a:r>
              <a:rPr lang="en-US" sz="1600" b="1" i="1" dirty="0"/>
              <a:t>		</a:t>
            </a:r>
            <a:r>
              <a:rPr lang="en-US" b="1" i="1" u="sng" dirty="0">
                <a:solidFill>
                  <a:srgbClr val="FFFF00"/>
                </a:solidFill>
              </a:rPr>
              <a:t>An investment in knowledge pays the best interest.</a:t>
            </a:r>
            <a:r>
              <a:rPr lang="en-US" sz="3800" i="1" dirty="0">
                <a:solidFill>
                  <a:srgbClr val="FFFF00"/>
                </a:solidFill>
              </a:rPr>
              <a:t>						</a:t>
            </a:r>
            <a:r>
              <a:rPr lang="en-US" i="1" dirty="0"/>
              <a:t>					    -</a:t>
            </a:r>
            <a:r>
              <a:rPr lang="en-US" sz="1600" b="1" i="1" dirty="0"/>
              <a:t>Benjamin Franklin</a:t>
            </a:r>
            <a:endParaRPr lang="en-US" sz="1600" b="1" dirty="0"/>
          </a:p>
          <a:p>
            <a:endParaRPr lang="en-US" sz="1800" dirty="0"/>
          </a:p>
          <a:p>
            <a:endParaRPr lang="en-US" dirty="0"/>
          </a:p>
        </p:txBody>
      </p:sp>
    </p:spTree>
    <p:extLst>
      <p:ext uri="{BB962C8B-B14F-4D97-AF65-F5344CB8AC3E}">
        <p14:creationId xmlns:p14="http://schemas.microsoft.com/office/powerpoint/2010/main" val="40371058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Finance Industry –Career in Sales</a:t>
            </a:r>
          </a:p>
        </p:txBody>
      </p:sp>
      <p:pic>
        <p:nvPicPr>
          <p:cNvPr id="4" name="Content Placeholder 4">
            <a:extLst>
              <a:ext uri="{FF2B5EF4-FFF2-40B4-BE49-F238E27FC236}">
                <a16:creationId xmlns:a16="http://schemas.microsoft.com/office/drawing/2014/main" id="{0A2E2806-F8D3-0B8E-D53C-D75DD3849F5A}"/>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2369" y="1814732"/>
            <a:ext cx="10789920" cy="4572000"/>
          </a:xfrm>
        </p:spPr>
      </p:pic>
    </p:spTree>
    <p:extLst>
      <p:ext uri="{BB962C8B-B14F-4D97-AF65-F5344CB8AC3E}">
        <p14:creationId xmlns:p14="http://schemas.microsoft.com/office/powerpoint/2010/main" val="9520183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2585A-5241-BB89-ADAD-DB3F7A4CBD18}"/>
              </a:ext>
            </a:extLst>
          </p:cNvPr>
          <p:cNvSpPr>
            <a:spLocks noGrp="1"/>
          </p:cNvSpPr>
          <p:nvPr>
            <p:ph type="title"/>
          </p:nvPr>
        </p:nvSpPr>
        <p:spPr/>
        <p:txBody>
          <a:bodyPr/>
          <a:lstStyle/>
          <a:p>
            <a:endParaRPr lang="en-IN"/>
          </a:p>
        </p:txBody>
      </p:sp>
      <p:pic>
        <p:nvPicPr>
          <p:cNvPr id="9" name="Content Placeholder 8">
            <a:extLst>
              <a:ext uri="{FF2B5EF4-FFF2-40B4-BE49-F238E27FC236}">
                <a16:creationId xmlns:a16="http://schemas.microsoft.com/office/drawing/2014/main" id="{AA011B42-ED60-049C-7079-129DB658E6C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22032" y="618518"/>
            <a:ext cx="10930596" cy="5951094"/>
          </a:xfrm>
        </p:spPr>
      </p:pic>
    </p:spTree>
    <p:extLst>
      <p:ext uri="{BB962C8B-B14F-4D97-AF65-F5344CB8AC3E}">
        <p14:creationId xmlns:p14="http://schemas.microsoft.com/office/powerpoint/2010/main" val="3262244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C71D4-05B1-8AB7-9D88-F65CE0BDA4A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AFF24604-00F0-F4EA-49A8-03AA31BD7A6B}"/>
              </a:ext>
            </a:extLst>
          </p:cNvPr>
          <p:cNvSpPr>
            <a:spLocks noGrp="1"/>
          </p:cNvSpPr>
          <p:nvPr>
            <p:ph idx="1"/>
          </p:nvPr>
        </p:nvSpPr>
        <p:spPr/>
        <p:txBody>
          <a:bodyPr/>
          <a:lstStyle/>
          <a:p>
            <a:r>
              <a:rPr lang="en-US" dirty="0"/>
              <a:t>End of Slide</a:t>
            </a:r>
          </a:p>
          <a:p>
            <a:pPr lvl="4"/>
            <a:r>
              <a:rPr lang="en-US" dirty="0"/>
              <a:t>Thank You!</a:t>
            </a:r>
            <a:endParaRPr lang="en-IN" dirty="0"/>
          </a:p>
        </p:txBody>
      </p:sp>
    </p:spTree>
    <p:extLst>
      <p:ext uri="{BB962C8B-B14F-4D97-AF65-F5344CB8AC3E}">
        <p14:creationId xmlns:p14="http://schemas.microsoft.com/office/powerpoint/2010/main" val="2003860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nterview With Nicolas Cage About His New Movie, 'The Runner' | Time">
            <a:extLst>
              <a:ext uri="{FF2B5EF4-FFF2-40B4-BE49-F238E27FC236}">
                <a16:creationId xmlns:a16="http://schemas.microsoft.com/office/drawing/2014/main" id="{DEA2F62C-1ADD-43CB-4930-EB91AEF7FAA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035" y="1076911"/>
            <a:ext cx="1743075" cy="261937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Amitabh Bachchan - Age, Movies &amp; Family - Biography">
            <a:extLst>
              <a:ext uri="{FF2B5EF4-FFF2-40B4-BE49-F238E27FC236}">
                <a16:creationId xmlns:a16="http://schemas.microsoft.com/office/drawing/2014/main" id="{4A1BC2D7-02EC-D7D1-37A7-C7F219678E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6143" y="1076911"/>
            <a:ext cx="2143125" cy="2619375"/>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Boris Becker: How a tennis superstar crashed to earth - BBC News">
            <a:extLst>
              <a:ext uri="{FF2B5EF4-FFF2-40B4-BE49-F238E27FC236}">
                <a16:creationId xmlns:a16="http://schemas.microsoft.com/office/drawing/2014/main" id="{9F3CC7AE-9A84-11BA-573D-241B397475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328" y="1076910"/>
            <a:ext cx="3301218" cy="26193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A6195BF-42B3-0834-795C-332F72EB1188}"/>
              </a:ext>
            </a:extLst>
          </p:cNvPr>
          <p:cNvSpPr txBox="1"/>
          <p:nvPr/>
        </p:nvSpPr>
        <p:spPr>
          <a:xfrm>
            <a:off x="1631852" y="4811151"/>
            <a:ext cx="7484013" cy="830997"/>
          </a:xfrm>
          <a:prstGeom prst="rect">
            <a:avLst/>
          </a:prstGeom>
          <a:noFill/>
        </p:spPr>
        <p:txBody>
          <a:bodyPr wrap="square" rtlCol="0">
            <a:spAutoFit/>
          </a:bodyPr>
          <a:lstStyle/>
          <a:p>
            <a:r>
              <a:rPr lang="en-IN" sz="4800" dirty="0"/>
              <a:t>Guess these Super stars!!</a:t>
            </a:r>
          </a:p>
        </p:txBody>
      </p:sp>
    </p:spTree>
    <p:extLst>
      <p:ext uri="{BB962C8B-B14F-4D97-AF65-F5344CB8AC3E}">
        <p14:creationId xmlns:p14="http://schemas.microsoft.com/office/powerpoint/2010/main" val="3000618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38330" y="4280217"/>
            <a:ext cx="4890165" cy="500873"/>
          </a:xfrm>
        </p:spPr>
        <p:txBody>
          <a:bodyPr>
            <a:normAutofit fontScale="90000"/>
          </a:bodyPr>
          <a:lstStyle/>
          <a:p>
            <a:endParaRPr lang="en-US" dirty="0"/>
          </a:p>
        </p:txBody>
      </p:sp>
      <p:sp>
        <p:nvSpPr>
          <p:cNvPr id="3" name="Subtitle 2"/>
          <p:cNvSpPr>
            <a:spLocks noGrp="1"/>
          </p:cNvSpPr>
          <p:nvPr>
            <p:ph type="subTitle" idx="1"/>
          </p:nvPr>
        </p:nvSpPr>
        <p:spPr>
          <a:xfrm>
            <a:off x="6785111" y="293111"/>
            <a:ext cx="5035827" cy="4888489"/>
          </a:xfrm>
        </p:spPr>
        <p:txBody>
          <a:bodyPr>
            <a:normAutofit/>
          </a:bodyPr>
          <a:lstStyle/>
          <a:p>
            <a:r>
              <a:rPr lang="en-US" sz="3600" dirty="0"/>
              <a:t> Nicholas Cage</a:t>
            </a:r>
          </a:p>
          <a:p>
            <a:pPr marL="342900" indent="-342900" algn="l">
              <a:buFont typeface="Arial" panose="020B0604020202020204" pitchFamily="34" charset="0"/>
              <a:buChar char="•"/>
            </a:pPr>
            <a:r>
              <a:rPr lang="en-US" dirty="0"/>
              <a:t>Between 1996 and 2011 he made an estimated $150 million in his acting career.</a:t>
            </a:r>
          </a:p>
          <a:p>
            <a:pPr marL="342900" indent="-342900" algn="l">
              <a:buFont typeface="Arial" panose="020B0604020202020204" pitchFamily="34" charset="0"/>
              <a:buChar char="•"/>
            </a:pPr>
            <a:r>
              <a:rPr lang="en-US" dirty="0"/>
              <a:t>Some of his </a:t>
            </a:r>
            <a:r>
              <a:rPr lang="en-US" dirty="0" err="1"/>
              <a:t>blockbluster</a:t>
            </a:r>
            <a:r>
              <a:rPr lang="en-US" dirty="0"/>
              <a:t> movies are Gone in Sixty Seconds ($20 million), National Treasure ($20 million), Snake Eyes ($16 million) and </a:t>
            </a:r>
            <a:r>
              <a:rPr lang="en-US" dirty="0" err="1"/>
              <a:t>Windtalkers</a:t>
            </a:r>
            <a:r>
              <a:rPr lang="en-US" dirty="0"/>
              <a:t> ($20 million).</a:t>
            </a:r>
          </a:p>
          <a:p>
            <a:pPr marL="342900" indent="-342900" algn="l">
              <a:buFont typeface="Arial" panose="020B0604020202020204" pitchFamily="34" charset="0"/>
              <a:buChar char="•"/>
            </a:pPr>
            <a:endParaRPr lang="en-US" dirty="0"/>
          </a:p>
          <a:p>
            <a:pPr marL="342900" indent="-342900" algn="l">
              <a:buFont typeface="Arial" panose="020B0604020202020204" pitchFamily="34" charset="0"/>
              <a:buChar char="•"/>
            </a:pPr>
            <a:endParaRPr lang="en-US" dirty="0"/>
          </a:p>
        </p:txBody>
      </p:sp>
      <p:pic>
        <p:nvPicPr>
          <p:cNvPr id="1026" name="Picture 2" descr="Image result for nicolas cage imag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034" y="0"/>
            <a:ext cx="6217053" cy="6799636"/>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p:cNvSpPr txBox="1">
            <a:spLocks/>
          </p:cNvSpPr>
          <p:nvPr/>
        </p:nvSpPr>
        <p:spPr>
          <a:xfrm>
            <a:off x="7156173" y="2357088"/>
            <a:ext cx="5035827" cy="145774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3600" dirty="0"/>
          </a:p>
        </p:txBody>
      </p:sp>
    </p:spTree>
    <p:extLst>
      <p:ext uri="{BB962C8B-B14F-4D97-AF65-F5344CB8AC3E}">
        <p14:creationId xmlns:p14="http://schemas.microsoft.com/office/powerpoint/2010/main" val="859765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3802E4E-F69E-C883-6B76-E2BBB8063BD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12217" y="730196"/>
            <a:ext cx="3694356" cy="257219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5C31CBEF-6FC2-D8F8-6883-971201D97D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730196"/>
            <a:ext cx="4159348" cy="261883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516E6996-BCF9-7C28-7A80-9BE1FCBDCB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2218" y="3302390"/>
            <a:ext cx="3694356" cy="264120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C77E587C-DE54-333D-0A64-9046A590533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5999" y="3302390"/>
            <a:ext cx="4159348" cy="2618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012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Amitabh </a:t>
            </a:r>
            <a:r>
              <a:rPr lang="en-US" dirty="0" err="1"/>
              <a:t>Bachan</a:t>
            </a:r>
            <a:endParaRPr lang="en-US" dirty="0"/>
          </a:p>
        </p:txBody>
      </p:sp>
      <p:pic>
        <p:nvPicPr>
          <p:cNvPr id="1026" name="Picture 2" descr="Amitabh Bachchan, the master of reinvention: From 70s to 2022, a new Big B  for each decade | Entertainment News,The Indian Express">
            <a:extLst>
              <a:ext uri="{FF2B5EF4-FFF2-40B4-BE49-F238E27FC236}">
                <a16:creationId xmlns:a16="http://schemas.microsoft.com/office/drawing/2014/main" id="{ADA96D01-F323-500F-B18A-764AA194A98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80161" y="1139483"/>
            <a:ext cx="10578904" cy="4651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9788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Boris Becker</a:t>
            </a:r>
          </a:p>
        </p:txBody>
      </p:sp>
      <p:pic>
        <p:nvPicPr>
          <p:cNvPr id="2050" name="Picture 2" descr="Tennis 2022: Boris Becker 'embarrassed' as bankruptcy woes laid bare">
            <a:extLst>
              <a:ext uri="{FF2B5EF4-FFF2-40B4-BE49-F238E27FC236}">
                <a16:creationId xmlns:a16="http://schemas.microsoft.com/office/drawing/2014/main" id="{23591297-A436-FFCE-96CF-ED2BBC4B9E2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98806" y="956602"/>
            <a:ext cx="10747717" cy="5282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534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0BD2A-EBEF-429E-AE56-D4757256B10F}"/>
              </a:ext>
            </a:extLst>
          </p:cNvPr>
          <p:cNvSpPr>
            <a:spLocks noGrp="1"/>
          </p:cNvSpPr>
          <p:nvPr>
            <p:ph type="title"/>
          </p:nvPr>
        </p:nvSpPr>
        <p:spPr>
          <a:xfrm>
            <a:off x="1141412" y="503631"/>
            <a:ext cx="4570071" cy="563168"/>
          </a:xfrm>
        </p:spPr>
        <p:txBody>
          <a:bodyPr>
            <a:normAutofit fontScale="90000"/>
          </a:bodyPr>
          <a:lstStyle/>
          <a:p>
            <a:r>
              <a:rPr lang="en-IN" dirty="0"/>
              <a:t>Lessons learnt </a:t>
            </a:r>
          </a:p>
        </p:txBody>
      </p:sp>
      <p:sp>
        <p:nvSpPr>
          <p:cNvPr id="3" name="Content Placeholder 2">
            <a:extLst>
              <a:ext uri="{FF2B5EF4-FFF2-40B4-BE49-F238E27FC236}">
                <a16:creationId xmlns:a16="http://schemas.microsoft.com/office/drawing/2014/main" id="{172E4AC8-7D1F-9732-13A7-4FFD3AD58C8D}"/>
              </a:ext>
            </a:extLst>
          </p:cNvPr>
          <p:cNvSpPr>
            <a:spLocks noGrp="1"/>
          </p:cNvSpPr>
          <p:nvPr>
            <p:ph idx="1"/>
          </p:nvPr>
        </p:nvSpPr>
        <p:spPr>
          <a:xfrm>
            <a:off x="1141412" y="1280160"/>
            <a:ext cx="9905999" cy="4511041"/>
          </a:xfrm>
        </p:spPr>
        <p:txBody>
          <a:bodyPr>
            <a:normAutofit fontScale="92500" lnSpcReduction="20000"/>
          </a:bodyPr>
          <a:lstStyle/>
          <a:p>
            <a:r>
              <a:rPr lang="en-IN" dirty="0"/>
              <a:t>Don’t be materialistic</a:t>
            </a:r>
          </a:p>
          <a:p>
            <a:r>
              <a:rPr lang="en-IN" dirty="0"/>
              <a:t>Learn about money</a:t>
            </a:r>
          </a:p>
          <a:p>
            <a:r>
              <a:rPr lang="en-IN" dirty="0"/>
              <a:t>Don’t assume that success lasts forever</a:t>
            </a:r>
          </a:p>
          <a:p>
            <a:endParaRPr lang="en-IN" dirty="0"/>
          </a:p>
          <a:p>
            <a:pPr marL="0" indent="0">
              <a:buNone/>
            </a:pPr>
            <a:r>
              <a:rPr lang="en-US" b="0" i="0" dirty="0">
                <a:solidFill>
                  <a:srgbClr val="202124"/>
                </a:solidFill>
                <a:effectLst/>
                <a:latin typeface="arial" panose="020B0604020202020204" pitchFamily="34" charset="0"/>
              </a:rPr>
              <a:t>“The philosophy of the rich and the poor is this: </a:t>
            </a:r>
            <a:r>
              <a:rPr lang="en-US" b="1" i="0" dirty="0">
                <a:solidFill>
                  <a:srgbClr val="202124"/>
                </a:solidFill>
                <a:effectLst/>
                <a:latin typeface="arial" panose="020B0604020202020204" pitchFamily="34" charset="0"/>
              </a:rPr>
              <a:t>the rich invest their money and spend what is left.</a:t>
            </a:r>
            <a:r>
              <a:rPr lang="en-US" b="0" i="0" dirty="0">
                <a:solidFill>
                  <a:srgbClr val="202124"/>
                </a:solidFill>
                <a:effectLst/>
                <a:latin typeface="arial" panose="020B0604020202020204" pitchFamily="34" charset="0"/>
              </a:rPr>
              <a:t> </a:t>
            </a:r>
            <a:r>
              <a:rPr lang="en-US" b="1" i="0" dirty="0">
                <a:solidFill>
                  <a:srgbClr val="202124"/>
                </a:solidFill>
                <a:effectLst/>
                <a:latin typeface="arial" panose="020B0604020202020204" pitchFamily="34" charset="0"/>
              </a:rPr>
              <a:t>The poor spend their money and invest what is left</a:t>
            </a:r>
            <a:r>
              <a:rPr lang="en-US" b="0" i="0" dirty="0">
                <a:solidFill>
                  <a:srgbClr val="202124"/>
                </a:solidFill>
                <a:effectLst/>
                <a:latin typeface="arial" panose="020B0604020202020204" pitchFamily="34" charset="0"/>
              </a:rPr>
              <a:t>.” 			Rich Dad Poor Dad</a:t>
            </a:r>
          </a:p>
          <a:p>
            <a:pPr marL="0" indent="0">
              <a:buNone/>
            </a:pPr>
            <a:endParaRPr lang="en-US" dirty="0">
              <a:solidFill>
                <a:srgbClr val="202124"/>
              </a:solidFill>
              <a:latin typeface="arial" panose="020B0604020202020204" pitchFamily="34" charset="0"/>
            </a:endParaRPr>
          </a:p>
          <a:p>
            <a:pPr marL="0" indent="0">
              <a:buNone/>
            </a:pPr>
            <a:r>
              <a:rPr lang="en-US" b="0" i="0" dirty="0">
                <a:solidFill>
                  <a:srgbClr val="202124"/>
                </a:solidFill>
                <a:effectLst/>
                <a:latin typeface="arial" panose="020B0604020202020204" pitchFamily="34" charset="0"/>
              </a:rPr>
              <a:t>Warren Buffet &amp; Mark </a:t>
            </a:r>
            <a:r>
              <a:rPr lang="en-US" b="0" i="0" dirty="0" err="1">
                <a:solidFill>
                  <a:srgbClr val="202124"/>
                </a:solidFill>
                <a:effectLst/>
                <a:latin typeface="arial" panose="020B0604020202020204" pitchFamily="34" charset="0"/>
              </a:rPr>
              <a:t>Zukerburg-Bllionaires</a:t>
            </a:r>
            <a:r>
              <a:rPr lang="en-US" b="0" i="0" dirty="0">
                <a:solidFill>
                  <a:srgbClr val="202124"/>
                </a:solidFill>
                <a:effectLst/>
                <a:latin typeface="arial" panose="020B0604020202020204" pitchFamily="34" charset="0"/>
              </a:rPr>
              <a:t> who don’t spend money like they are rich.</a:t>
            </a:r>
          </a:p>
          <a:p>
            <a:pPr marL="0" indent="0">
              <a:buNone/>
            </a:pPr>
            <a:endParaRPr lang="en-US" dirty="0">
              <a:solidFill>
                <a:srgbClr val="202124"/>
              </a:solidFill>
              <a:latin typeface="arial" panose="020B0604020202020204" pitchFamily="34" charset="0"/>
            </a:endParaRPr>
          </a:p>
          <a:p>
            <a:pPr marL="0" indent="0">
              <a:buNone/>
            </a:pPr>
            <a:endParaRPr lang="en-IN" dirty="0"/>
          </a:p>
        </p:txBody>
      </p:sp>
    </p:spTree>
    <p:extLst>
      <p:ext uri="{BB962C8B-B14F-4D97-AF65-F5344CB8AC3E}">
        <p14:creationId xmlns:p14="http://schemas.microsoft.com/office/powerpoint/2010/main" val="3806504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 the dots game..</a:t>
            </a:r>
          </a:p>
        </p:txBody>
      </p:sp>
      <p:sp>
        <p:nvSpPr>
          <p:cNvPr id="3" name="Content Placeholder 2"/>
          <p:cNvSpPr>
            <a:spLocks noGrp="1"/>
          </p:cNvSpPr>
          <p:nvPr>
            <p:ph idx="1"/>
          </p:nvPr>
        </p:nvSpPr>
        <p:spPr>
          <a:xfrm>
            <a:off x="1671974" y="2499614"/>
            <a:ext cx="10363826" cy="3424107"/>
          </a:xfrm>
        </p:spPr>
        <p:txBody>
          <a:bodyPr/>
          <a:lstStyle/>
          <a:p>
            <a:r>
              <a:rPr lang="en-US" dirty="0"/>
              <a:t>Connect all the dots with no more than  four straight lines without lifting your hand from the paper.</a:t>
            </a:r>
          </a:p>
          <a:p>
            <a:endParaRPr lang="en-US" dirty="0"/>
          </a:p>
          <a:p>
            <a:endParaRPr lang="en-US" dirty="0"/>
          </a:p>
          <a:p>
            <a:pPr marL="0" indent="0">
              <a:buNone/>
            </a:pPr>
            <a:endParaRPr lang="en-US" dirty="0"/>
          </a:p>
        </p:txBody>
      </p:sp>
      <p:pic>
        <p:nvPicPr>
          <p:cNvPr id="5" name="Picture 2" descr="https://www.cut-the-knot.org/9points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5409" y="3559567"/>
            <a:ext cx="3273287" cy="3047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86693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9176</TotalTime>
  <Words>2332</Words>
  <Application>Microsoft Office PowerPoint</Application>
  <PresentationFormat>Widescreen</PresentationFormat>
  <Paragraphs>147</Paragraphs>
  <Slides>29</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Arial</vt:lpstr>
      <vt:lpstr>Arial</vt:lpstr>
      <vt:lpstr>Arimo</vt:lpstr>
      <vt:lpstr>Calibri</vt:lpstr>
      <vt:lpstr>inherit</vt:lpstr>
      <vt:lpstr>Lato</vt:lpstr>
      <vt:lpstr>Sitka Small</vt:lpstr>
      <vt:lpstr>Tw Cen MT</vt:lpstr>
      <vt:lpstr>Circuit</vt:lpstr>
      <vt:lpstr>     Selling Skills in Financial Services</vt:lpstr>
      <vt:lpstr>PowerPoint Presentation</vt:lpstr>
      <vt:lpstr>PowerPoint Presentation</vt:lpstr>
      <vt:lpstr>PowerPoint Presentation</vt:lpstr>
      <vt:lpstr>PowerPoint Presentation</vt:lpstr>
      <vt:lpstr>Amitabh Bachan</vt:lpstr>
      <vt:lpstr>Boris Becker</vt:lpstr>
      <vt:lpstr>Lessons learnt </vt:lpstr>
      <vt:lpstr>Join the dots game..</vt:lpstr>
      <vt:lpstr>Solution</vt:lpstr>
      <vt:lpstr>PowerPoint Presentation</vt:lpstr>
      <vt:lpstr>Mr. Joe GiRARD</vt:lpstr>
      <vt:lpstr>Discuss</vt:lpstr>
      <vt:lpstr>Difference between marketing and sales</vt:lpstr>
      <vt:lpstr>PowerPoint Presentation</vt:lpstr>
      <vt:lpstr>PowerPoint Presentation</vt:lpstr>
      <vt:lpstr>Selling Process</vt:lpstr>
      <vt:lpstr>Steps of a Sales process</vt:lpstr>
      <vt:lpstr>PowerPoint Presentation</vt:lpstr>
      <vt:lpstr>PowerPoint Presentation</vt:lpstr>
      <vt:lpstr>PowerPoint Presentation</vt:lpstr>
      <vt:lpstr>PowerPoint Presentation</vt:lpstr>
      <vt:lpstr>PowerPoint Presentation</vt:lpstr>
      <vt:lpstr>Imporatnce of product Information</vt:lpstr>
      <vt:lpstr>Benefits</vt:lpstr>
      <vt:lpstr>PowerPoint Presentation</vt:lpstr>
      <vt:lpstr>Finance Industry –Career in Sales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concertoNBP</dc:creator>
  <cp:lastModifiedBy>CONCERTO_L198</cp:lastModifiedBy>
  <cp:revision>68</cp:revision>
  <dcterms:created xsi:type="dcterms:W3CDTF">2019-11-08T15:29:59Z</dcterms:created>
  <dcterms:modified xsi:type="dcterms:W3CDTF">2022-11-28T07:22:14Z</dcterms:modified>
</cp:coreProperties>
</file>