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7" r:id="rId8"/>
    <p:sldId id="264" r:id="rId9"/>
    <p:sldId id="265" r:id="rId10"/>
    <p:sldId id="266" r:id="rId11"/>
    <p:sldId id="268" r:id="rId12"/>
    <p:sldId id="270" r:id="rId13"/>
    <p:sldId id="269" r:id="rId14"/>
    <p:sldId id="271" r:id="rId15"/>
    <p:sldId id="274" r:id="rId16"/>
    <p:sldId id="273" r:id="rId17"/>
    <p:sldId id="275" r:id="rId18"/>
    <p:sldId id="27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9F75-FE5A-400D-9FD5-C4BFEF130A4F}" type="datetimeFigureOut">
              <a:rPr lang="en-US" smtClean="0"/>
              <a:t>25-Jan-20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E38-43C0-4A96-A36A-AEEB9F80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42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9F75-FE5A-400D-9FD5-C4BFEF130A4F}" type="datetimeFigureOut">
              <a:rPr lang="en-US" smtClean="0"/>
              <a:t>25-Jan-20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E38-43C0-4A96-A36A-AEEB9F80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548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9F75-FE5A-400D-9FD5-C4BFEF130A4F}" type="datetimeFigureOut">
              <a:rPr lang="en-US" smtClean="0"/>
              <a:t>25-Jan-20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E38-43C0-4A96-A36A-AEEB9F80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55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9F75-FE5A-400D-9FD5-C4BFEF130A4F}" type="datetimeFigureOut">
              <a:rPr lang="en-US" smtClean="0"/>
              <a:t>25-Jan-20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E38-43C0-4A96-A36A-AEEB9F80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690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9F75-FE5A-400D-9FD5-C4BFEF130A4F}" type="datetimeFigureOut">
              <a:rPr lang="en-US" smtClean="0"/>
              <a:t>25-Jan-20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E38-43C0-4A96-A36A-AEEB9F80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007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9F75-FE5A-400D-9FD5-C4BFEF130A4F}" type="datetimeFigureOut">
              <a:rPr lang="en-US" smtClean="0"/>
              <a:t>25-Jan-20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E38-43C0-4A96-A36A-AEEB9F80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7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9F75-FE5A-400D-9FD5-C4BFEF130A4F}" type="datetimeFigureOut">
              <a:rPr lang="en-US" smtClean="0"/>
              <a:t>25-Jan-20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E38-43C0-4A96-A36A-AEEB9F80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82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9F75-FE5A-400D-9FD5-C4BFEF130A4F}" type="datetimeFigureOut">
              <a:rPr lang="en-US" smtClean="0"/>
              <a:t>25-Jan-20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E38-43C0-4A96-A36A-AEEB9F80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63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9F75-FE5A-400D-9FD5-C4BFEF130A4F}" type="datetimeFigureOut">
              <a:rPr lang="en-US" smtClean="0"/>
              <a:t>25-Jan-20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E38-43C0-4A96-A36A-AEEB9F80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986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9F75-FE5A-400D-9FD5-C4BFEF130A4F}" type="datetimeFigureOut">
              <a:rPr lang="en-US" smtClean="0"/>
              <a:t>25-Jan-20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E38-43C0-4A96-A36A-AEEB9F80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95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D9F75-FE5A-400D-9FD5-C4BFEF130A4F}" type="datetimeFigureOut">
              <a:rPr lang="en-US" smtClean="0"/>
              <a:t>25-Jan-20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E38-43C0-4A96-A36A-AEEB9F80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90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D9F75-FE5A-400D-9FD5-C4BFEF130A4F}" type="datetimeFigureOut">
              <a:rPr lang="en-US" smtClean="0"/>
              <a:t>25-Jan-20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D2E38-43C0-4A96-A36A-AEEB9F806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68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venirNext"/>
              </a:rPr>
              <a:t>Current Financial Products </a:t>
            </a:r>
            <a:r>
              <a:rPr lang="en-US" dirty="0" smtClean="0">
                <a:solidFill>
                  <a:srgbClr val="C00000"/>
                </a:solidFill>
                <a:latin typeface="AvenirNext"/>
              </a:rPr>
              <a:t>and Competitor Analysis</a:t>
            </a:r>
            <a:endParaRPr lang="en-IN" dirty="0">
              <a:solidFill>
                <a:srgbClr val="C00000"/>
              </a:solidFill>
              <a:latin typeface="AvenirNex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Prof :</a:t>
            </a:r>
            <a:r>
              <a:rPr lang="en-US" dirty="0" err="1" smtClean="0"/>
              <a:t>Sharlot</a:t>
            </a:r>
            <a:r>
              <a:rPr lang="en-US" dirty="0" smtClean="0"/>
              <a:t> </a:t>
            </a:r>
            <a:r>
              <a:rPr lang="en-US" dirty="0" err="1" smtClean="0"/>
              <a:t>Bency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5414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614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AvenirNext"/>
              </a:rPr>
              <a:t>Competitor Analysis</a:t>
            </a:r>
            <a:endParaRPr lang="en-US" b="1" dirty="0">
              <a:solidFill>
                <a:srgbClr val="C00000"/>
              </a:solidFill>
              <a:latin typeface="AvenirNex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sales and marketing competitor analysis is an assessment of the strengths and weaknesses of current and potential customers.</a:t>
            </a:r>
          </a:p>
          <a:p>
            <a:r>
              <a:rPr lang="en-US" dirty="0" smtClean="0"/>
              <a:t>A strategy to identify major competitors and research their products, sales and marketing strategies. Solid business strategies can then be developed to counter your competitors.</a:t>
            </a:r>
          </a:p>
          <a:p>
            <a:pPr fontAlgn="base"/>
            <a:r>
              <a:rPr lang="en-US" dirty="0"/>
              <a:t>Every brand can benefit from regular competitor analysis. By performing a competitor analysis, you'll be able to:</a:t>
            </a:r>
          </a:p>
          <a:p>
            <a:pPr fontAlgn="base">
              <a:buFont typeface="Wingdings" panose="05000000000000000000" pitchFamily="2" charset="2"/>
              <a:buChar char="ü"/>
            </a:pPr>
            <a:r>
              <a:rPr lang="en-US" dirty="0"/>
              <a:t>Identify gaps in the market</a:t>
            </a:r>
          </a:p>
          <a:p>
            <a:pPr fontAlgn="base">
              <a:buFont typeface="Wingdings" panose="05000000000000000000" pitchFamily="2" charset="2"/>
              <a:buChar char="ü"/>
            </a:pPr>
            <a:r>
              <a:rPr lang="en-US" dirty="0"/>
              <a:t>Develop new products and services</a:t>
            </a:r>
          </a:p>
          <a:p>
            <a:pPr fontAlgn="base">
              <a:buFont typeface="Wingdings" panose="05000000000000000000" pitchFamily="2" charset="2"/>
              <a:buChar char="ü"/>
            </a:pPr>
            <a:r>
              <a:rPr lang="en-US" dirty="0"/>
              <a:t>Uncover market trends</a:t>
            </a:r>
          </a:p>
          <a:p>
            <a:pPr fontAlgn="base">
              <a:buFont typeface="Wingdings" panose="05000000000000000000" pitchFamily="2" charset="2"/>
              <a:buChar char="ü"/>
            </a:pPr>
            <a:r>
              <a:rPr lang="en-US" dirty="0"/>
              <a:t>Market and sell more effectively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4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562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venirNext"/>
              </a:rPr>
              <a:t>How to Perform a Competitive Analysis</a:t>
            </a:r>
            <a:endParaRPr lang="en-US" dirty="0">
              <a:solidFill>
                <a:srgbClr val="C00000"/>
              </a:solidFill>
              <a:latin typeface="AvenirNex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20949"/>
          </a:xfrm>
        </p:spPr>
        <p:txBody>
          <a:bodyPr>
            <a:normAutofit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en-US" dirty="0"/>
              <a:t>Determine who your competitors </a:t>
            </a:r>
            <a:r>
              <a:rPr lang="en-US" dirty="0" smtClean="0"/>
              <a:t>are.</a:t>
            </a:r>
          </a:p>
          <a:p>
            <a:pPr marL="0" indent="0" fontAlgn="base">
              <a:buNone/>
            </a:pPr>
            <a:endParaRPr lang="en-US" dirty="0" smtClean="0"/>
          </a:p>
          <a:p>
            <a:pPr lvl="1" fontAlgn="base"/>
            <a:r>
              <a:rPr lang="en-US" dirty="0" smtClean="0"/>
              <a:t>Divide </a:t>
            </a:r>
            <a:r>
              <a:rPr lang="en-US" dirty="0"/>
              <a:t>your “competitors” into two categories: direct and </a:t>
            </a:r>
            <a:r>
              <a:rPr lang="en-US" dirty="0" smtClean="0"/>
              <a:t>indirect.</a:t>
            </a:r>
          </a:p>
          <a:p>
            <a:pPr lvl="1" fontAlgn="base"/>
            <a:r>
              <a:rPr lang="en-US" b="1" dirty="0" smtClean="0"/>
              <a:t>Direct </a:t>
            </a:r>
            <a:r>
              <a:rPr lang="en-US" b="1" dirty="0"/>
              <a:t>competitors</a:t>
            </a:r>
            <a:r>
              <a:rPr lang="en-US" dirty="0"/>
              <a:t> are businesses that offer a product or service that could pass as a similar substitute for yours, and that operate in your same geographic area.</a:t>
            </a:r>
          </a:p>
          <a:p>
            <a:pPr lvl="1" fontAlgn="base"/>
            <a:r>
              <a:rPr lang="en-US" dirty="0" smtClean="0"/>
              <a:t> An</a:t>
            </a:r>
            <a:r>
              <a:rPr lang="en-US" dirty="0"/>
              <a:t> </a:t>
            </a:r>
            <a:r>
              <a:rPr lang="en-US" b="1" dirty="0"/>
              <a:t>indirect competitor</a:t>
            </a:r>
            <a:r>
              <a:rPr lang="en-US" dirty="0"/>
              <a:t> is one that provides products that are not the same but could satisfy the same customer need or solve the same problem</a:t>
            </a:r>
            <a:r>
              <a:rPr lang="en-US" dirty="0" smtClean="0"/>
              <a:t>.</a:t>
            </a:r>
          </a:p>
          <a:p>
            <a:pPr lvl="1" fontAlgn="base"/>
            <a:endParaRPr lang="en-US" dirty="0"/>
          </a:p>
          <a:p>
            <a:pPr marL="457200" lvl="1" indent="0" fontAlgn="base">
              <a:buNone/>
            </a:pPr>
            <a:r>
              <a:rPr lang="en-US" dirty="0" smtClean="0"/>
              <a:t>The focus should be on the Direct competitor only.</a:t>
            </a:r>
            <a:endParaRPr lang="en-US" dirty="0"/>
          </a:p>
          <a:p>
            <a:pPr marL="0" indent="0" fontAlgn="base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95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 Determine what products your competitors offer.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Are they a low-cost or high-cost provider?</a:t>
            </a:r>
          </a:p>
          <a:p>
            <a:pPr fontAlgn="base"/>
            <a:r>
              <a:rPr lang="en-US" dirty="0"/>
              <a:t>Are they working mainly volume sales or one-o purchases?</a:t>
            </a:r>
          </a:p>
          <a:p>
            <a:pPr fontAlgn="base"/>
            <a:r>
              <a:rPr lang="en-US" dirty="0"/>
              <a:t>What is their market share?</a:t>
            </a:r>
          </a:p>
          <a:p>
            <a:pPr fontAlgn="base"/>
            <a:r>
              <a:rPr lang="en-US" dirty="0"/>
              <a:t>What are characteristics and needs of their ideal customers?</a:t>
            </a:r>
          </a:p>
          <a:p>
            <a:pPr fontAlgn="base"/>
            <a:r>
              <a:rPr lang="en-US" dirty="0" smtClean="0"/>
              <a:t>How </a:t>
            </a:r>
            <a:r>
              <a:rPr lang="en-US" dirty="0"/>
              <a:t>does the company differentiate itself from its competitors?</a:t>
            </a:r>
          </a:p>
          <a:p>
            <a:pPr fontAlgn="base"/>
            <a:r>
              <a:rPr lang="en-US" dirty="0"/>
              <a:t>How do they distribute their products/services?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3.Research your competitors sales tactics and results.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en-US" dirty="0"/>
              <a:t>What does the sales process look like?</a:t>
            </a:r>
          </a:p>
          <a:p>
            <a:pPr fontAlgn="base"/>
            <a:r>
              <a:rPr lang="en-US" dirty="0"/>
              <a:t>What channels are they selling through?</a:t>
            </a:r>
          </a:p>
          <a:p>
            <a:pPr fontAlgn="base"/>
            <a:r>
              <a:rPr lang="en-US" dirty="0"/>
              <a:t>Do they have multiple locations and how does this give them an advantage?</a:t>
            </a:r>
          </a:p>
          <a:p>
            <a:pPr fontAlgn="base"/>
            <a:r>
              <a:rPr lang="en-US" dirty="0"/>
              <a:t>Are they expanding? Scaling down?</a:t>
            </a:r>
          </a:p>
          <a:p>
            <a:pPr fontAlgn="base"/>
            <a:r>
              <a:rPr lang="en-US" dirty="0"/>
              <a:t>Do they have partner reselling programs?</a:t>
            </a:r>
          </a:p>
          <a:p>
            <a:pPr fontAlgn="base"/>
            <a:r>
              <a:rPr lang="en-US" dirty="0"/>
              <a:t>What are their customers reasons for not buying? For ending their relationship with the company?</a:t>
            </a:r>
          </a:p>
          <a:p>
            <a:pPr fontAlgn="base"/>
            <a:r>
              <a:rPr lang="en-US" dirty="0"/>
              <a:t>What are their revenues each year? What about total sales volume?</a:t>
            </a:r>
          </a:p>
          <a:p>
            <a:pPr fontAlgn="base"/>
            <a:r>
              <a:rPr lang="en-US" dirty="0"/>
              <a:t>Do they regularly discount their products or services?</a:t>
            </a:r>
          </a:p>
          <a:p>
            <a:pPr fontAlgn="base"/>
            <a:r>
              <a:rPr lang="en-US" dirty="0"/>
              <a:t>How involved is a salesperson in the </a:t>
            </a:r>
            <a:r>
              <a:rPr lang="en-US" dirty="0" smtClean="0"/>
              <a:t>process.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569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4.Analyze how your competitors market their products.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Do they have a blog?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Are they creating whitepapers or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ebooks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Do they post videos or webinars?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Do they have a podcast?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Are they using static visual content such as infographics and cartoons?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Do they have a FAQs section?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Are there featured articles?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Do you see press releases?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Do they have a media kit?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What about case studies?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Do they publish buying guides and data sheets?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What online and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offine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475B"/>
                </a:solidFill>
                <a:effectLst/>
                <a:latin typeface="AvenirNext"/>
              </a:rPr>
              <a:t> advertising campaigns are they running?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514350" indent="-514350" fontAlgn="base">
              <a:buFont typeface="+mj-lt"/>
              <a:buAutoNum type="arabicPeriod"/>
            </a:pPr>
            <a:endParaRPr lang="en-US" dirty="0" smtClean="0"/>
          </a:p>
          <a:p>
            <a:pPr marL="514350" indent="-514350" fontAlgn="base">
              <a:buFont typeface="+mj-lt"/>
              <a:buAutoNum type="arabicPeriod"/>
            </a:pPr>
            <a:endParaRPr lang="en-US" dirty="0"/>
          </a:p>
          <a:p>
            <a:pPr marL="514350" indent="-514350" fontAlgn="base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964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5.Take note of the Competition's content strategy.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Evaluate the quantity and quality of the content published by the competitors.</a:t>
            </a:r>
          </a:p>
          <a:p>
            <a:r>
              <a:rPr lang="en-US" dirty="0" smtClean="0"/>
              <a:t>Look at the frequency, accuracy and readability of the content.</a:t>
            </a:r>
          </a:p>
          <a:p>
            <a:r>
              <a:rPr lang="en-US" dirty="0" smtClean="0"/>
              <a:t>Is the content available for free  to </a:t>
            </a:r>
            <a:r>
              <a:rPr lang="en-US" dirty="0" err="1" smtClean="0"/>
              <a:t>anone</a:t>
            </a:r>
            <a:r>
              <a:rPr lang="en-US" dirty="0" smtClean="0"/>
              <a:t> or do the readers have to sign in?</a:t>
            </a:r>
          </a:p>
          <a:p>
            <a:r>
              <a:rPr lang="en-US" dirty="0" smtClean="0"/>
              <a:t>Pay attention to the photos </a:t>
            </a:r>
            <a:r>
              <a:rPr lang="en-US" dirty="0"/>
              <a:t>,</a:t>
            </a:r>
            <a:r>
              <a:rPr lang="en-US" dirty="0" smtClean="0"/>
              <a:t>imagery and tone </a:t>
            </a:r>
            <a:r>
              <a:rPr lang="en-US" dirty="0" err="1" smtClean="0"/>
              <a:t>used.Is</a:t>
            </a:r>
            <a:r>
              <a:rPr lang="en-US" dirty="0" smtClean="0"/>
              <a:t> there any call of action that is specific to the business.</a:t>
            </a:r>
          </a:p>
          <a:p>
            <a:r>
              <a:rPr lang="en-US" dirty="0" err="1" smtClean="0"/>
              <a:t>Analyse</a:t>
            </a:r>
            <a:r>
              <a:rPr lang="en-US" dirty="0" smtClean="0"/>
              <a:t> the level of engagement of the </a:t>
            </a:r>
            <a:r>
              <a:rPr lang="en-US" dirty="0" err="1" smtClean="0"/>
              <a:t>content.Ceck</a:t>
            </a:r>
            <a:r>
              <a:rPr lang="en-US" dirty="0" smtClean="0"/>
              <a:t> how the target audience responds to the content.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679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6.Observe how they promote marketing content.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dirty="0" smtClean="0"/>
              <a:t>1.What keywords are the marketers focusing on that we have missed?</a:t>
            </a:r>
          </a:p>
          <a:p>
            <a:pPr marL="0" indent="0" fontAlgn="base">
              <a:buNone/>
            </a:pPr>
            <a:r>
              <a:rPr lang="en-US" dirty="0" smtClean="0"/>
              <a:t>2.What content of competitors is highly shared and looked into?</a:t>
            </a:r>
          </a:p>
          <a:p>
            <a:pPr marL="0" indent="0" fontAlgn="base">
              <a:buNone/>
            </a:pPr>
            <a:r>
              <a:rPr lang="en-US" dirty="0" smtClean="0"/>
              <a:t>3.Which social media platform is the target audience using the most?</a:t>
            </a:r>
          </a:p>
          <a:p>
            <a:pPr marL="0" indent="0" fontAlgn="base">
              <a:buNone/>
            </a:pPr>
            <a:r>
              <a:rPr lang="en-US" dirty="0" smtClean="0"/>
              <a:t>4.</a:t>
            </a:r>
            <a:r>
              <a:rPr lang="en-US" dirty="0"/>
              <a:t> Look at their social media presence, strategies, and go-to platforms</a:t>
            </a:r>
          </a:p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endParaRPr lang="en-US" dirty="0"/>
          </a:p>
          <a:p>
            <a:pPr marL="0" indent="0" fontAlgn="base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32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7.Perform a SWOT Analysis to learn their strengths, weaknesses, opportunities, and threats.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Where does your competitor have the advantage over your brand?</a:t>
            </a:r>
          </a:p>
          <a:p>
            <a:pPr fontAlgn="base"/>
            <a:r>
              <a:rPr lang="en-US" dirty="0"/>
              <a:t>What is the weakest area for your competitor?</a:t>
            </a:r>
          </a:p>
          <a:p>
            <a:pPr fontAlgn="base"/>
            <a:r>
              <a:rPr lang="en-US" dirty="0"/>
              <a:t>Where does your brand have the advantage over your competitor?</a:t>
            </a:r>
          </a:p>
          <a:p>
            <a:pPr fontAlgn="base"/>
            <a:r>
              <a:rPr lang="en-US" dirty="0"/>
              <a:t>What could they do better with?</a:t>
            </a:r>
          </a:p>
          <a:p>
            <a:pPr fontAlgn="base"/>
            <a:r>
              <a:rPr lang="en-US" dirty="0"/>
              <a:t>In what areas would you consider this competitor as a threat?</a:t>
            </a:r>
          </a:p>
          <a:p>
            <a:pPr fontAlgn="base"/>
            <a:r>
              <a:rPr lang="en-US"/>
              <a:t>Are there opportunities in the market that your competitor has identified?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0072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sz="4000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sz="40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Thank You!</a:t>
            </a:r>
            <a:endParaRPr lang="en-US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616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Financial Product•   A financial product is a facility (arrangement or intangible property) through    which, or through t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65" y="-503583"/>
            <a:ext cx="11582399" cy="736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21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Financial Service•   A person provides a financial service if they     o provide financial product advice          to inf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3339"/>
            <a:ext cx="12192000" cy="740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97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84233" y="2855913"/>
            <a:ext cx="18783110" cy="170561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Financial System in India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964" y="0"/>
            <a:ext cx="12385964" cy="669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86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492" y="3015559"/>
            <a:ext cx="17594664" cy="159430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Financial Products: Money Market•   Treasury bill: short term borrowings of the government    (14 days, 91 days, 182 days,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9646"/>
            <a:ext cx="11602278" cy="635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95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Financial Products: Capital Market•   Derivatives: forwards, futures, options, swaps•   Shares, right, bonus, preference•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42" y="516834"/>
            <a:ext cx="11088758" cy="605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46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Financial Products: Fund basedo Underwriting (shares, debentures, bonds, etc.) of new  issueo Equipment Leasingo Hire Purc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43" y="0"/>
            <a:ext cx="1108875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57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033" y="3832225"/>
            <a:ext cx="17544422" cy="155488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Financial Products: Fee Basedo   Corporate advisory serviceso   Merchant bankingo   Issue managemento   Loan syndicationo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31" y="110837"/>
            <a:ext cx="11569148" cy="663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09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How are financial products managed?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62" y="365125"/>
            <a:ext cx="10677938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51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flec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</TotalTime>
  <Words>605</Words>
  <Application>Microsoft Office PowerPoint</Application>
  <PresentationFormat>Widescreen</PresentationFormat>
  <Paragraphs>77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AvenirNext</vt:lpstr>
      <vt:lpstr>Calibri</vt:lpstr>
      <vt:lpstr>Calibri Light</vt:lpstr>
      <vt:lpstr>Wingdings</vt:lpstr>
      <vt:lpstr>Office Theme</vt:lpstr>
      <vt:lpstr>Current Financial Products and Competitor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Competitor Analysis</vt:lpstr>
      <vt:lpstr>How to Perform a Competitive Analysis</vt:lpstr>
      <vt:lpstr>2.  Determine what products your competitors offer. </vt:lpstr>
      <vt:lpstr>3.Research your competitors sales tactics and results. </vt:lpstr>
      <vt:lpstr>4.Analyze how your competitors market their products. </vt:lpstr>
      <vt:lpstr>5.Take note of the Competition's content strategy. </vt:lpstr>
      <vt:lpstr>6.Observe how they promote marketing content.</vt:lpstr>
      <vt:lpstr>7.Perform a SWOT Analysis to learn their strengths, weaknesses, opportunities, and threats.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Financial Products and Real Life Examples</dc:title>
  <dc:creator>concertoNBP</dc:creator>
  <cp:lastModifiedBy>concertoNBP</cp:lastModifiedBy>
  <cp:revision>24</cp:revision>
  <dcterms:created xsi:type="dcterms:W3CDTF">2020-01-24T14:35:40Z</dcterms:created>
  <dcterms:modified xsi:type="dcterms:W3CDTF">2020-01-24T19:45:01Z</dcterms:modified>
</cp:coreProperties>
</file>