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68" r:id="rId4"/>
    <p:sldId id="258" r:id="rId5"/>
    <p:sldId id="265" r:id="rId6"/>
    <p:sldId id="266" r:id="rId7"/>
    <p:sldId id="267" r:id="rId8"/>
    <p:sldId id="259" r:id="rId9"/>
    <p:sldId id="261" r:id="rId10"/>
    <p:sldId id="262" r:id="rId11"/>
    <p:sldId id="264"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C369E6-EED8-4FFC-8270-D56D537C4479}" type="datetimeFigureOut">
              <a:rPr lang="en-IN" smtClean="0"/>
              <a:t>02-01-2023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A05DA1-C636-4A62-83D3-4A10E456C6CD}" type="slidenum">
              <a:rPr lang="en-IN" smtClean="0"/>
              <a:t>‹#›</a:t>
            </a:fld>
            <a:endParaRPr lang="en-IN"/>
          </a:p>
        </p:txBody>
      </p:sp>
    </p:spTree>
    <p:extLst>
      <p:ext uri="{BB962C8B-B14F-4D97-AF65-F5344CB8AC3E}">
        <p14:creationId xmlns:p14="http://schemas.microsoft.com/office/powerpoint/2010/main" val="3197250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forbes.com/sites/williamvanderbloemen/2016/12/08/this-is-why-people-not-technology-are-still-your-greatest-asset/"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Understanding the customers your business intends to target is an essential step in figuring out your brand’s identity. Who are you hoping to reach? How are you going to reach them? What is the value you intend to provide them? Knowing exactly who your business is trying to sell to is a vital step, and developing ideal customer profiles and buyer personas makes this happen.</a:t>
            </a:r>
          </a:p>
          <a:p>
            <a:r>
              <a:rPr lang="en-GB" sz="1200" b="0" i="0" kern="1200" dirty="0">
                <a:solidFill>
                  <a:schemeClr val="tx1"/>
                </a:solidFill>
                <a:effectLst/>
                <a:latin typeface="+mn-lt"/>
                <a:ea typeface="+mn-ea"/>
                <a:cs typeface="+mn-cs"/>
              </a:rPr>
              <a:t>A sports car supplier looks to target an affluent </a:t>
            </a:r>
            <a:r>
              <a:rPr lang="en-GB" sz="1200" b="0" i="0" kern="1200" dirty="0" err="1">
                <a:solidFill>
                  <a:schemeClr val="tx1"/>
                </a:solidFill>
                <a:effectLst/>
                <a:latin typeface="+mn-lt"/>
                <a:ea typeface="+mn-ea"/>
                <a:cs typeface="+mn-cs"/>
              </a:rPr>
              <a:t>market.His</a:t>
            </a:r>
            <a:r>
              <a:rPr lang="en-GB" sz="1200" b="0" i="0" kern="1200" baseline="0" dirty="0">
                <a:solidFill>
                  <a:schemeClr val="tx1"/>
                </a:solidFill>
                <a:effectLst/>
                <a:latin typeface="+mn-lt"/>
                <a:ea typeface="+mn-ea"/>
                <a:cs typeface="+mn-cs"/>
              </a:rPr>
              <a:t> product is not for </a:t>
            </a:r>
            <a:r>
              <a:rPr lang="en-GB" sz="1200" b="0" i="0" kern="1200" baseline="0" dirty="0" err="1">
                <a:solidFill>
                  <a:schemeClr val="tx1"/>
                </a:solidFill>
                <a:effectLst/>
                <a:latin typeface="+mn-lt"/>
                <a:ea typeface="+mn-ea"/>
                <a:cs typeface="+mn-cs"/>
              </a:rPr>
              <a:t>everyone.You</a:t>
            </a:r>
            <a:r>
              <a:rPr lang="en-GB" sz="1200" b="0" i="0" kern="1200" baseline="0" dirty="0">
                <a:solidFill>
                  <a:schemeClr val="tx1"/>
                </a:solidFill>
                <a:effectLst/>
                <a:latin typeface="+mn-lt"/>
                <a:ea typeface="+mn-ea"/>
                <a:cs typeface="+mn-cs"/>
              </a:rPr>
              <a:t> have to understand how to recognize your </a:t>
            </a:r>
            <a:r>
              <a:rPr lang="en-GB" sz="1200" b="0" i="0" kern="1200" baseline="0" dirty="0" err="1">
                <a:solidFill>
                  <a:schemeClr val="tx1"/>
                </a:solidFill>
                <a:effectLst/>
                <a:latin typeface="+mn-lt"/>
                <a:ea typeface="+mn-ea"/>
                <a:cs typeface="+mn-cs"/>
              </a:rPr>
              <a:t>prospects,only</a:t>
            </a:r>
            <a:r>
              <a:rPr lang="en-GB" sz="1200" b="0" i="0" kern="1200" baseline="0" dirty="0">
                <a:solidFill>
                  <a:schemeClr val="tx1"/>
                </a:solidFill>
                <a:effectLst/>
                <a:latin typeface="+mn-lt"/>
                <a:ea typeface="+mn-ea"/>
                <a:cs typeface="+mn-cs"/>
              </a:rPr>
              <a:t> then can you market the product to </a:t>
            </a:r>
            <a:r>
              <a:rPr lang="en-GB" sz="1200" b="0" i="0" kern="1200" baseline="0" dirty="0" err="1">
                <a:solidFill>
                  <a:schemeClr val="tx1"/>
                </a:solidFill>
                <a:effectLst/>
                <a:latin typeface="+mn-lt"/>
                <a:ea typeface="+mn-ea"/>
                <a:cs typeface="+mn-cs"/>
              </a:rPr>
              <a:t>them.You</a:t>
            </a:r>
            <a:r>
              <a:rPr lang="en-GB" sz="1200" b="0" i="0" kern="1200" baseline="0" dirty="0">
                <a:solidFill>
                  <a:schemeClr val="tx1"/>
                </a:solidFill>
                <a:effectLst/>
                <a:latin typeface="+mn-lt"/>
                <a:ea typeface="+mn-ea"/>
                <a:cs typeface="+mn-cs"/>
              </a:rPr>
              <a:t> are not for </a:t>
            </a:r>
            <a:r>
              <a:rPr lang="en-GB" sz="1200" b="0" i="0" kern="1200" baseline="0" dirty="0" err="1">
                <a:solidFill>
                  <a:schemeClr val="tx1"/>
                </a:solidFill>
                <a:effectLst/>
                <a:latin typeface="+mn-lt"/>
                <a:ea typeface="+mn-ea"/>
                <a:cs typeface="+mn-cs"/>
              </a:rPr>
              <a:t>everybody.You</a:t>
            </a:r>
            <a:r>
              <a:rPr lang="en-GB" sz="1200" b="0" i="0" kern="1200" baseline="0" dirty="0">
                <a:solidFill>
                  <a:schemeClr val="tx1"/>
                </a:solidFill>
                <a:effectLst/>
                <a:latin typeface="+mn-lt"/>
                <a:ea typeface="+mn-ea"/>
                <a:cs typeface="+mn-cs"/>
              </a:rPr>
              <a:t> have to use specific language for the target </a:t>
            </a:r>
            <a:r>
              <a:rPr lang="en-GB" sz="1200" b="0" i="0" kern="1200" baseline="0" dirty="0" err="1">
                <a:solidFill>
                  <a:schemeClr val="tx1"/>
                </a:solidFill>
                <a:effectLst/>
                <a:latin typeface="+mn-lt"/>
                <a:ea typeface="+mn-ea"/>
                <a:cs typeface="+mn-cs"/>
              </a:rPr>
              <a:t>customers.Being</a:t>
            </a:r>
            <a:r>
              <a:rPr lang="en-GB" sz="1200" b="0" i="0" kern="1200" baseline="0" dirty="0">
                <a:solidFill>
                  <a:schemeClr val="tx1"/>
                </a:solidFill>
                <a:effectLst/>
                <a:latin typeface="+mn-lt"/>
                <a:ea typeface="+mn-ea"/>
                <a:cs typeface="+mn-cs"/>
              </a:rPr>
              <a:t> specific makes selling simpler.</a:t>
            </a:r>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1</a:t>
            </a:fld>
            <a:endParaRPr lang="en-IN"/>
          </a:p>
        </p:txBody>
      </p:sp>
    </p:spTree>
    <p:extLst>
      <p:ext uri="{BB962C8B-B14F-4D97-AF65-F5344CB8AC3E}">
        <p14:creationId xmlns:p14="http://schemas.microsoft.com/office/powerpoint/2010/main" val="128773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2</a:t>
            </a:fld>
            <a:endParaRPr lang="en-IN"/>
          </a:p>
        </p:txBody>
      </p:sp>
    </p:spTree>
    <p:extLst>
      <p:ext uri="{BB962C8B-B14F-4D97-AF65-F5344CB8AC3E}">
        <p14:creationId xmlns:p14="http://schemas.microsoft.com/office/powerpoint/2010/main" val="129603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IN" sz="1200" b="1" kern="1200" dirty="0">
                <a:solidFill>
                  <a:schemeClr val="tx1"/>
                </a:solidFill>
                <a:effectLst/>
                <a:latin typeface="+mn-lt"/>
                <a:ea typeface="+mn-ea"/>
                <a:cs typeface="+mn-cs"/>
              </a:rPr>
              <a:t>Demographics:</a:t>
            </a:r>
            <a:r>
              <a:rPr lang="en-IN" sz="1200" kern="1200" dirty="0">
                <a:solidFill>
                  <a:schemeClr val="tx1"/>
                </a:solidFill>
                <a:effectLst/>
                <a:latin typeface="+mn-lt"/>
                <a:ea typeface="+mn-ea"/>
                <a:cs typeface="+mn-cs"/>
              </a:rPr>
              <a:t> First begin with describing the name, age, gender, race/ethnicity of your </a:t>
            </a:r>
            <a:r>
              <a:rPr lang="en-IN" sz="1200" kern="1200" dirty="0" err="1">
                <a:solidFill>
                  <a:schemeClr val="tx1"/>
                </a:solidFill>
                <a:effectLst/>
                <a:latin typeface="+mn-lt"/>
                <a:ea typeface="+mn-ea"/>
                <a:cs typeface="+mn-cs"/>
              </a:rPr>
              <a:t>customer.It</a:t>
            </a:r>
            <a:r>
              <a:rPr lang="en-IN" sz="1200" kern="1200" dirty="0">
                <a:solidFill>
                  <a:schemeClr val="tx1"/>
                </a:solidFill>
                <a:effectLst/>
                <a:latin typeface="+mn-lt"/>
                <a:ea typeface="+mn-ea"/>
                <a:cs typeface="+mn-cs"/>
              </a:rPr>
              <a:t> tells you who your customer is.</a:t>
            </a:r>
          </a:p>
          <a:p>
            <a:pPr lvl="0"/>
            <a:r>
              <a:rPr lang="en-IN" sz="1200" b="1" kern="1200" dirty="0">
                <a:solidFill>
                  <a:schemeClr val="tx1"/>
                </a:solidFill>
                <a:effectLst/>
                <a:latin typeface="+mn-lt"/>
                <a:ea typeface="+mn-ea"/>
                <a:cs typeface="+mn-cs"/>
              </a:rPr>
              <a:t>Socio-economics:</a:t>
            </a:r>
            <a:r>
              <a:rPr lang="en-IN" sz="1200" kern="1200" dirty="0">
                <a:solidFill>
                  <a:schemeClr val="tx1"/>
                </a:solidFill>
                <a:effectLst/>
                <a:latin typeface="+mn-lt"/>
                <a:ea typeface="+mn-ea"/>
                <a:cs typeface="+mn-cs"/>
              </a:rPr>
              <a:t> This includes your customer’s highest level of education, their current occupation, income range per month and household structure. The household description should consist of the family makeup, whether they are single, married, have kids, single with kids or living with a partner, etc.</a:t>
            </a:r>
          </a:p>
          <a:p>
            <a:pPr lvl="0"/>
            <a:r>
              <a:rPr lang="en-IN" sz="1200" b="1" kern="1200" dirty="0">
                <a:solidFill>
                  <a:schemeClr val="tx1"/>
                </a:solidFill>
                <a:effectLst/>
                <a:latin typeface="+mn-lt"/>
                <a:ea typeface="+mn-ea"/>
                <a:cs typeface="+mn-cs"/>
              </a:rPr>
              <a:t>Geographic:</a:t>
            </a:r>
            <a:r>
              <a:rPr lang="en-IN" sz="1200" kern="1200" dirty="0">
                <a:solidFill>
                  <a:schemeClr val="tx1"/>
                </a:solidFill>
                <a:effectLst/>
                <a:latin typeface="+mn-lt"/>
                <a:ea typeface="+mn-ea"/>
                <a:cs typeface="+mn-cs"/>
              </a:rPr>
              <a:t> The geographic location should encompass your customer’s hometown, their current residential location and what characterizes the neighbourhood, town or area they live in.</a:t>
            </a:r>
          </a:p>
          <a:p>
            <a:pPr lvl="0"/>
            <a:r>
              <a:rPr lang="en-IN" sz="1200" b="1" kern="1200" dirty="0">
                <a:solidFill>
                  <a:schemeClr val="tx1"/>
                </a:solidFill>
                <a:effectLst/>
                <a:latin typeface="+mn-lt"/>
                <a:ea typeface="+mn-ea"/>
                <a:cs typeface="+mn-cs"/>
              </a:rPr>
              <a:t>Psychographic:</a:t>
            </a:r>
            <a:r>
              <a:rPr lang="en-IN" sz="1200" kern="1200" dirty="0">
                <a:solidFill>
                  <a:schemeClr val="tx1"/>
                </a:solidFill>
                <a:effectLst/>
                <a:latin typeface="+mn-lt"/>
                <a:ea typeface="+mn-ea"/>
                <a:cs typeface="+mn-cs"/>
              </a:rPr>
              <a:t> Once the demographics are clear, identify the psychographics, that is your customer’s behaviours and beliefs, including their personality, hobbies, interests, lifestyle, values. This can also include their worries, fears, hopes and dreams, which will assist you in understanding how your business can help with </a:t>
            </a:r>
            <a:r>
              <a:rPr lang="en-IN" sz="1200" kern="1200" dirty="0" err="1">
                <a:solidFill>
                  <a:schemeClr val="tx1"/>
                </a:solidFill>
                <a:effectLst/>
                <a:latin typeface="+mn-lt"/>
                <a:ea typeface="+mn-ea"/>
                <a:cs typeface="+mn-cs"/>
              </a:rPr>
              <a:t>that.It</a:t>
            </a:r>
            <a:r>
              <a:rPr lang="en-IN" sz="1200" kern="1200" dirty="0">
                <a:solidFill>
                  <a:schemeClr val="tx1"/>
                </a:solidFill>
                <a:effectLst/>
                <a:latin typeface="+mn-lt"/>
                <a:ea typeface="+mn-ea"/>
                <a:cs typeface="+mn-cs"/>
              </a:rPr>
              <a:t> tells you why they buy.</a:t>
            </a:r>
          </a:p>
          <a:p>
            <a:pPr lvl="0"/>
            <a:r>
              <a:rPr lang="en-IN" sz="1200" b="1" kern="1200" dirty="0">
                <a:solidFill>
                  <a:schemeClr val="tx1"/>
                </a:solidFill>
                <a:effectLst/>
                <a:latin typeface="+mn-lt"/>
                <a:ea typeface="+mn-ea"/>
                <a:cs typeface="+mn-cs"/>
              </a:rPr>
              <a:t>Behavioural:</a:t>
            </a:r>
            <a:r>
              <a:rPr lang="en-IN" sz="1200" kern="1200" dirty="0">
                <a:solidFill>
                  <a:schemeClr val="tx1"/>
                </a:solidFill>
                <a:effectLst/>
                <a:latin typeface="+mn-lt"/>
                <a:ea typeface="+mn-ea"/>
                <a:cs typeface="+mn-cs"/>
              </a:rPr>
              <a:t> Define what influences your customer’s buying decisions, in terms of their product choice, price factor or promotions; whether the influence is external or internal; what motivates them to make the purchase and </a:t>
            </a:r>
            <a:r>
              <a:rPr lang="en-IN" sz="1200" kern="1200" dirty="0" err="1">
                <a:solidFill>
                  <a:schemeClr val="tx1"/>
                </a:solidFill>
                <a:effectLst/>
                <a:latin typeface="+mn-lt"/>
                <a:ea typeface="+mn-ea"/>
                <a:cs typeface="+mn-cs"/>
              </a:rPr>
              <a:t>why.Some</a:t>
            </a:r>
            <a:r>
              <a:rPr lang="en-IN" sz="1200" kern="1200" dirty="0">
                <a:solidFill>
                  <a:schemeClr val="tx1"/>
                </a:solidFill>
                <a:effectLst/>
                <a:latin typeface="+mn-lt"/>
                <a:ea typeface="+mn-ea"/>
                <a:cs typeface="+mn-cs"/>
              </a:rPr>
              <a:t> of the ads</a:t>
            </a:r>
            <a:r>
              <a:rPr lang="en-IN" sz="1200" kern="1200" baseline="0" dirty="0">
                <a:solidFill>
                  <a:schemeClr val="tx1"/>
                </a:solidFill>
                <a:effectLst/>
                <a:latin typeface="+mn-lt"/>
                <a:ea typeface="+mn-ea"/>
                <a:cs typeface="+mn-cs"/>
              </a:rPr>
              <a:t> use celebrities .Their personality lends a certain character to the brand as well.</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(Note: Every customer profile does not necessarily have all of the above information. You may use what is required depending on your company type or marketing objectives.</a:t>
            </a:r>
          </a:p>
          <a:p>
            <a:pPr lvl="0"/>
            <a:endParaRPr lang="en-IN" sz="1200" kern="1200" dirty="0">
              <a:solidFill>
                <a:schemeClr val="tx1"/>
              </a:solidFill>
              <a:effectLst/>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4</a:t>
            </a:fld>
            <a:endParaRPr lang="en-IN"/>
          </a:p>
        </p:txBody>
      </p:sp>
    </p:spTree>
    <p:extLst>
      <p:ext uri="{BB962C8B-B14F-4D97-AF65-F5344CB8AC3E}">
        <p14:creationId xmlns:p14="http://schemas.microsoft.com/office/powerpoint/2010/main" val="398539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Psychographic data can include a person's status, characteristics from birth and aspects of their personality. This profiling method also takes a customer's lifestyle into account to determine customer categories. An analysis of a customer's psychographic information might include: </a:t>
            </a:r>
            <a:r>
              <a:rPr lang="en-IN" sz="1200" kern="1200" dirty="0" err="1">
                <a:solidFill>
                  <a:schemeClr val="tx1"/>
                </a:solidFill>
                <a:effectLst/>
                <a:latin typeface="+mn-lt"/>
                <a:ea typeface="+mn-ea"/>
                <a:cs typeface="+mn-cs"/>
              </a:rPr>
              <a:t>Demographics,activities,opnions</a:t>
            </a:r>
            <a:r>
              <a:rPr lang="en-IN" sz="1200" kern="1200" baseline="0" dirty="0">
                <a:solidFill>
                  <a:schemeClr val="tx1"/>
                </a:solidFill>
                <a:effectLst/>
                <a:latin typeface="+mn-lt"/>
                <a:ea typeface="+mn-ea"/>
                <a:cs typeface="+mn-cs"/>
              </a:rPr>
              <a:t> and income level</a:t>
            </a:r>
          </a:p>
          <a:p>
            <a:pPr marL="0" marR="0" indent="0" algn="l" defTabSz="914400" rtl="0" eaLnBrk="1" fontAlgn="auto" latinLnBrk="0" hangingPunct="1">
              <a:lnSpc>
                <a:spcPct val="100000"/>
              </a:lnSpc>
              <a:spcBef>
                <a:spcPts val="0"/>
              </a:spcBef>
              <a:spcAft>
                <a:spcPts val="0"/>
              </a:spcAft>
              <a:buClrTx/>
              <a:buSzTx/>
              <a:buFontTx/>
              <a:buNone/>
              <a:tabLst/>
              <a:defRPr/>
            </a:pPr>
            <a:endParaRPr lang="en-IN"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baseline="0" dirty="0">
                <a:solidFill>
                  <a:schemeClr val="tx1"/>
                </a:solidFill>
                <a:effectLst/>
                <a:latin typeface="+mn-lt"/>
                <a:ea typeface="+mn-ea"/>
                <a:cs typeface="+mn-cs"/>
              </a:rPr>
              <a:t>1.Demographics-people  between the age range of 25-35 years are generally high risk takers and would be more interested in purchasing stocks and mutual funds.</a:t>
            </a:r>
          </a:p>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baseline="0" dirty="0">
                <a:solidFill>
                  <a:schemeClr val="tx1"/>
                </a:solidFill>
                <a:effectLst/>
                <a:latin typeface="+mn-lt"/>
                <a:ea typeface="+mn-ea"/>
                <a:cs typeface="+mn-cs"/>
              </a:rPr>
              <a:t>2.</a:t>
            </a:r>
            <a:endParaRPr lang="en-IN" sz="1200" kern="1200" dirty="0">
              <a:solidFill>
                <a:schemeClr val="tx1"/>
              </a:solidFill>
              <a:effectLst/>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5</a:t>
            </a:fld>
            <a:endParaRPr lang="en-IN"/>
          </a:p>
        </p:txBody>
      </p:sp>
    </p:spTree>
    <p:extLst>
      <p:ext uri="{BB962C8B-B14F-4D97-AF65-F5344CB8AC3E}">
        <p14:creationId xmlns:p14="http://schemas.microsoft.com/office/powerpoint/2010/main" val="2477688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This style of consumer profiling </a:t>
            </a:r>
            <a:r>
              <a:rPr lang="en-IN" sz="1200" b="1" kern="1200" dirty="0">
                <a:solidFill>
                  <a:schemeClr val="tx1"/>
                </a:solidFill>
                <a:effectLst/>
                <a:latin typeface="+mn-lt"/>
                <a:ea typeface="+mn-ea"/>
                <a:cs typeface="+mn-cs"/>
              </a:rPr>
              <a:t>organizes customer types </a:t>
            </a:r>
            <a:r>
              <a:rPr lang="en-IN" sz="1200" kern="1200" dirty="0">
                <a:solidFill>
                  <a:schemeClr val="tx1"/>
                </a:solidFill>
                <a:effectLst/>
                <a:latin typeface="+mn-lt"/>
                <a:ea typeface="+mn-ea"/>
                <a:cs typeface="+mn-cs"/>
              </a:rPr>
              <a:t>based on their </a:t>
            </a:r>
            <a:r>
              <a:rPr lang="en-IN" sz="1200" b="1" kern="1200" dirty="0">
                <a:solidFill>
                  <a:schemeClr val="tx1"/>
                </a:solidFill>
                <a:effectLst/>
                <a:latin typeface="+mn-lt"/>
                <a:ea typeface="+mn-ea"/>
                <a:cs typeface="+mn-cs"/>
              </a:rPr>
              <a:t>interests and desires</a:t>
            </a:r>
            <a:r>
              <a:rPr lang="en-IN" sz="1200" kern="1200" dirty="0">
                <a:solidFill>
                  <a:schemeClr val="tx1"/>
                </a:solidFill>
                <a:effectLst/>
                <a:latin typeface="+mn-lt"/>
                <a:ea typeface="+mn-ea"/>
                <a:cs typeface="+mn-cs"/>
              </a:rPr>
              <a:t>. Using consumer typology profiling, you can </a:t>
            </a:r>
            <a:r>
              <a:rPr lang="en-IN" sz="1200" b="1" kern="1200" dirty="0">
                <a:solidFill>
                  <a:schemeClr val="tx1"/>
                </a:solidFill>
                <a:effectLst/>
                <a:latin typeface="+mn-lt"/>
                <a:ea typeface="+mn-ea"/>
                <a:cs typeface="+mn-cs"/>
              </a:rPr>
              <a:t>uncover the buying habits of top customers and adapt products and services </a:t>
            </a:r>
            <a:r>
              <a:rPr lang="en-IN" sz="1200" kern="1200" dirty="0">
                <a:solidFill>
                  <a:schemeClr val="tx1"/>
                </a:solidFill>
                <a:effectLst/>
                <a:latin typeface="+mn-lt"/>
                <a:ea typeface="+mn-ea"/>
                <a:cs typeface="+mn-cs"/>
              </a:rPr>
              <a:t>to support that kind of customer. There are four types of customers this method identifies:</a:t>
            </a: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6</a:t>
            </a:fld>
            <a:endParaRPr lang="en-IN"/>
          </a:p>
        </p:txBody>
      </p:sp>
    </p:spTree>
    <p:extLst>
      <p:ext uri="{BB962C8B-B14F-4D97-AF65-F5344CB8AC3E}">
        <p14:creationId xmlns:p14="http://schemas.microsoft.com/office/powerpoint/2010/main" val="3781936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Conenience</a:t>
            </a:r>
            <a:r>
              <a:rPr lang="en-GB" dirty="0"/>
              <a:t> motivated-Convenience of </a:t>
            </a:r>
            <a:r>
              <a:rPr lang="en-GB" dirty="0" err="1"/>
              <a:t>Malls.Everything</a:t>
            </a:r>
            <a:r>
              <a:rPr lang="en-GB" dirty="0"/>
              <a:t> under one roof. Banks</a:t>
            </a:r>
            <a:r>
              <a:rPr lang="en-GB" baseline="0" dirty="0"/>
              <a:t> are financial super markets.</a:t>
            </a:r>
            <a:endParaRPr lang="en-GB" dirty="0"/>
          </a:p>
          <a:p>
            <a:r>
              <a:rPr lang="en-GB" dirty="0"/>
              <a:t>Amex card lets you chose custom designs.</a:t>
            </a:r>
          </a:p>
          <a:p>
            <a:r>
              <a:rPr lang="en-GB" dirty="0"/>
              <a:t>Wells </a:t>
            </a:r>
            <a:r>
              <a:rPr lang="en-GB" dirty="0" err="1"/>
              <a:t>fargo</a:t>
            </a:r>
            <a:r>
              <a:rPr lang="en-GB" dirty="0"/>
              <a:t> lets customers personalise</a:t>
            </a:r>
            <a:r>
              <a:rPr lang="en-GB" baseline="0" dirty="0"/>
              <a:t> their credit cards.</a:t>
            </a:r>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7</a:t>
            </a:fld>
            <a:endParaRPr lang="en-IN"/>
          </a:p>
        </p:txBody>
      </p:sp>
    </p:spTree>
    <p:extLst>
      <p:ext uri="{BB962C8B-B14F-4D97-AF65-F5344CB8AC3E}">
        <p14:creationId xmlns:p14="http://schemas.microsoft.com/office/powerpoint/2010/main" val="2914732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Here are some customer profiling examples to help you create your own.</a:t>
            </a:r>
          </a:p>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In this buyer persona example, you can get a good idea of who Kristina is by learning about her background, buying habits and her priorities. Accordingly, you can draft your communication message that will reach her more efficiently.</a:t>
            </a: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8</a:t>
            </a:fld>
            <a:endParaRPr lang="en-IN"/>
          </a:p>
        </p:txBody>
      </p:sp>
    </p:spTree>
    <p:extLst>
      <p:ext uri="{BB962C8B-B14F-4D97-AF65-F5344CB8AC3E}">
        <p14:creationId xmlns:p14="http://schemas.microsoft.com/office/powerpoint/2010/main" val="669572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Your persona can be short and sweet as long as it includes the essential information. This example has the basic description of the kind of person Olivia is, what her pain points are, hence how you can promote your service effectively and through what channels will your get through the right way, thus solving her problem message get through the right way, thus solving her problem.</a:t>
            </a: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9</a:t>
            </a:fld>
            <a:endParaRPr lang="en-IN"/>
          </a:p>
        </p:txBody>
      </p:sp>
    </p:spTree>
    <p:extLst>
      <p:ext uri="{BB962C8B-B14F-4D97-AF65-F5344CB8AC3E}">
        <p14:creationId xmlns:p14="http://schemas.microsoft.com/office/powerpoint/2010/main" val="1077412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kern="1200" dirty="0">
                <a:solidFill>
                  <a:schemeClr val="tx1"/>
                </a:solidFill>
                <a:effectLst/>
                <a:latin typeface="+mn-lt"/>
                <a:ea typeface="+mn-ea"/>
                <a:cs typeface="+mn-cs"/>
              </a:rPr>
              <a:t>Customers are your </a:t>
            </a:r>
            <a:r>
              <a:rPr lang="en-IN" sz="1200" u="sng" kern="1200" dirty="0">
                <a:solidFill>
                  <a:schemeClr val="tx1"/>
                </a:solidFill>
                <a:effectLst/>
                <a:latin typeface="+mn-lt"/>
                <a:ea typeface="+mn-ea"/>
                <a:cs typeface="+mn-cs"/>
                <a:hlinkClick r:id="rId3"/>
              </a:rPr>
              <a:t>greatest asset</a:t>
            </a:r>
            <a:r>
              <a:rPr lang="en-IN" sz="1200" kern="1200" dirty="0">
                <a:solidFill>
                  <a:schemeClr val="tx1"/>
                </a:solidFill>
                <a:effectLst/>
                <a:latin typeface="+mn-lt"/>
                <a:ea typeface="+mn-ea"/>
                <a:cs typeface="+mn-cs"/>
              </a:rPr>
              <a:t>. It is crucial to enhance their experience and boost the relevancy of your message. Insights gained from doing customer profiling exercises will yield product upgrades and maximum customer satisfaction.</a:t>
            </a:r>
          </a:p>
          <a:p>
            <a:r>
              <a:rPr lang="en-IN" sz="1200" kern="1200" dirty="0">
                <a:solidFill>
                  <a:schemeClr val="tx1"/>
                </a:solidFill>
                <a:effectLst/>
                <a:latin typeface="+mn-lt"/>
                <a:ea typeface="+mn-ea"/>
                <a:cs typeface="+mn-cs"/>
              </a:rPr>
              <a:t>So try creating your own customer profile for your brand and look for any empty spaces your company can fill in. It might even help you come up with new promotional ideas which will be more target-oriented.</a:t>
            </a:r>
          </a:p>
          <a:p>
            <a:endParaRPr lang="en-IN" dirty="0"/>
          </a:p>
        </p:txBody>
      </p:sp>
      <p:sp>
        <p:nvSpPr>
          <p:cNvPr id="4" name="Slide Number Placeholder 3"/>
          <p:cNvSpPr>
            <a:spLocks noGrp="1"/>
          </p:cNvSpPr>
          <p:nvPr>
            <p:ph type="sldNum" sz="quarter" idx="10"/>
          </p:nvPr>
        </p:nvSpPr>
        <p:spPr/>
        <p:txBody>
          <a:bodyPr/>
          <a:lstStyle/>
          <a:p>
            <a:fld id="{F4A05DA1-C636-4A62-83D3-4A10E456C6CD}" type="slidenum">
              <a:rPr lang="en-IN" smtClean="0"/>
              <a:t>12</a:t>
            </a:fld>
            <a:endParaRPr lang="en-IN"/>
          </a:p>
        </p:txBody>
      </p:sp>
    </p:spTree>
    <p:extLst>
      <p:ext uri="{BB962C8B-B14F-4D97-AF65-F5344CB8AC3E}">
        <p14:creationId xmlns:p14="http://schemas.microsoft.com/office/powerpoint/2010/main" val="4199986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B2AB253-CF4C-4D9E-9AD3-A62DD7D80B2A}" type="datetimeFigureOut">
              <a:rPr lang="en-IN" smtClean="0"/>
              <a:t>02-01-2023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2852857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B2AB253-CF4C-4D9E-9AD3-A62DD7D80B2A}" type="datetimeFigureOut">
              <a:rPr lang="en-IN" smtClean="0"/>
              <a:t>02-01-2023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91159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B2AB253-CF4C-4D9E-9AD3-A62DD7D80B2A}" type="datetimeFigureOut">
              <a:rPr lang="en-IN" smtClean="0"/>
              <a:t>02-01-2023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383239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B2AB253-CF4C-4D9E-9AD3-A62DD7D80B2A}" type="datetimeFigureOut">
              <a:rPr lang="en-IN" smtClean="0"/>
              <a:t>02-01-2023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2313140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2AB253-CF4C-4D9E-9AD3-A62DD7D80B2A}" type="datetimeFigureOut">
              <a:rPr lang="en-IN" smtClean="0"/>
              <a:t>02-01-2023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181212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CB2AB253-CF4C-4D9E-9AD3-A62DD7D80B2A}" type="datetimeFigureOut">
              <a:rPr lang="en-IN" smtClean="0"/>
              <a:t>02-01-2023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32473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CB2AB253-CF4C-4D9E-9AD3-A62DD7D80B2A}" type="datetimeFigureOut">
              <a:rPr lang="en-IN" smtClean="0"/>
              <a:t>02-01-2023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395543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CB2AB253-CF4C-4D9E-9AD3-A62DD7D80B2A}" type="datetimeFigureOut">
              <a:rPr lang="en-IN" smtClean="0"/>
              <a:t>02-01-2023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394322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AB253-CF4C-4D9E-9AD3-A62DD7D80B2A}" type="datetimeFigureOut">
              <a:rPr lang="en-IN" smtClean="0"/>
              <a:t>02-01-2023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2465084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B2AB253-CF4C-4D9E-9AD3-A62DD7D80B2A}" type="datetimeFigureOut">
              <a:rPr lang="en-IN" smtClean="0"/>
              <a:t>02-01-2023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1246283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B2AB253-CF4C-4D9E-9AD3-A62DD7D80B2A}" type="datetimeFigureOut">
              <a:rPr lang="en-IN" smtClean="0"/>
              <a:t>02-01-2023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E21F672-B0AC-4136-97EF-246BBFE81561}" type="slidenum">
              <a:rPr lang="en-IN" smtClean="0"/>
              <a:t>‹#›</a:t>
            </a:fld>
            <a:endParaRPr lang="en-IN"/>
          </a:p>
        </p:txBody>
      </p:sp>
    </p:spTree>
    <p:extLst>
      <p:ext uri="{BB962C8B-B14F-4D97-AF65-F5344CB8AC3E}">
        <p14:creationId xmlns:p14="http://schemas.microsoft.com/office/powerpoint/2010/main" val="3899021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AB253-CF4C-4D9E-9AD3-A62DD7D80B2A}" type="datetimeFigureOut">
              <a:rPr lang="en-IN" smtClean="0"/>
              <a:t>02-01-2023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21F672-B0AC-4136-97EF-246BBFE81561}" type="slidenum">
              <a:rPr lang="en-IN" smtClean="0"/>
              <a:t>‹#›</a:t>
            </a:fld>
            <a:endParaRPr lang="en-IN"/>
          </a:p>
        </p:txBody>
      </p:sp>
    </p:spTree>
    <p:extLst>
      <p:ext uri="{BB962C8B-B14F-4D97-AF65-F5344CB8AC3E}">
        <p14:creationId xmlns:p14="http://schemas.microsoft.com/office/powerpoint/2010/main" val="63307409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youtu.be/4duQSBRRNvw" TargetMode="External"/><Relationship Id="rId2" Type="http://schemas.openxmlformats.org/officeDocument/2006/relationships/hyperlink" Target="https://youtu.be/2_FS5w7LIHo" TargetMode="External"/><Relationship Id="rId1" Type="http://schemas.openxmlformats.org/officeDocument/2006/relationships/slideLayout" Target="../slideLayouts/slideLayout2.xml"/><Relationship Id="rId5" Type="http://schemas.openxmlformats.org/officeDocument/2006/relationships/hyperlink" Target="https://youtu.be/9EboPhgFhD0" TargetMode="External"/><Relationship Id="rId4" Type="http://schemas.openxmlformats.org/officeDocument/2006/relationships/hyperlink" Target="https://youtu.be/o9ema2yJvx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8194922" cy="876176"/>
          </a:xfrm>
        </p:spPr>
        <p:txBody>
          <a:bodyPr>
            <a:normAutofit fontScale="90000"/>
          </a:bodyPr>
          <a:lstStyle/>
          <a:p>
            <a:r>
              <a:rPr lang="en-IN" dirty="0"/>
              <a:t>Customer Profiling</a:t>
            </a:r>
          </a:p>
        </p:txBody>
      </p:sp>
      <p:sp>
        <p:nvSpPr>
          <p:cNvPr id="3" name="Subtitle 2"/>
          <p:cNvSpPr>
            <a:spLocks noGrp="1"/>
          </p:cNvSpPr>
          <p:nvPr>
            <p:ph type="subTitle" idx="1"/>
          </p:nvPr>
        </p:nvSpPr>
        <p:spPr>
          <a:xfrm>
            <a:off x="3531665" y="2068913"/>
            <a:ext cx="8660335" cy="395040"/>
          </a:xfrm>
        </p:spPr>
        <p:txBody>
          <a:bodyPr>
            <a:normAutofit lnSpcReduction="10000"/>
          </a:bodyPr>
          <a:lstStyle/>
          <a:p>
            <a:r>
              <a:rPr lang="en-IN" dirty="0" err="1"/>
              <a:t>Sharlot</a:t>
            </a:r>
            <a:r>
              <a:rPr lang="en-IN" dirty="0"/>
              <a:t> </a:t>
            </a:r>
            <a:r>
              <a:rPr lang="en-IN" dirty="0" err="1"/>
              <a:t>Bency</a:t>
            </a:r>
            <a:endParaRPr lang="en-IN" dirty="0"/>
          </a:p>
        </p:txBody>
      </p:sp>
      <p:pic>
        <p:nvPicPr>
          <p:cNvPr id="1026" name="Picture 2" descr="See the sourc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8116" y="2894621"/>
            <a:ext cx="6584703" cy="3407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533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Customer Profile for a Coffee shop/ Restaurant/ Café</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14" y="1825625"/>
            <a:ext cx="12016785" cy="4947506"/>
          </a:xfrm>
        </p:spPr>
      </p:pic>
    </p:spTree>
    <p:extLst>
      <p:ext uri="{BB962C8B-B14F-4D97-AF65-F5344CB8AC3E}">
        <p14:creationId xmlns:p14="http://schemas.microsoft.com/office/powerpoint/2010/main" val="1879792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Benefits of Customer Profiling</a:t>
            </a:r>
          </a:p>
        </p:txBody>
      </p:sp>
      <p:sp>
        <p:nvSpPr>
          <p:cNvPr id="3" name="Content Placeholder 2"/>
          <p:cNvSpPr>
            <a:spLocks noGrp="1"/>
          </p:cNvSpPr>
          <p:nvPr>
            <p:ph idx="1"/>
          </p:nvPr>
        </p:nvSpPr>
        <p:spPr/>
        <p:txBody>
          <a:bodyPr>
            <a:normAutofit/>
          </a:bodyPr>
          <a:lstStyle/>
          <a:p>
            <a:pPr lvl="0"/>
            <a:r>
              <a:rPr lang="en-IN" dirty="0"/>
              <a:t>Improving the company's reputation for being customer-driven</a:t>
            </a:r>
          </a:p>
          <a:p>
            <a:pPr lvl="0"/>
            <a:r>
              <a:rPr lang="en-IN" dirty="0"/>
              <a:t>Simplifying product planning</a:t>
            </a:r>
          </a:p>
          <a:p>
            <a:pPr lvl="0"/>
            <a:r>
              <a:rPr lang="en-IN" dirty="0"/>
              <a:t>Predicting which merchandise may produce the most sales</a:t>
            </a:r>
          </a:p>
          <a:p>
            <a:pPr lvl="0"/>
            <a:r>
              <a:rPr lang="en-IN" dirty="0"/>
              <a:t>Revealing how customers make decisions about purchases</a:t>
            </a:r>
          </a:p>
          <a:p>
            <a:pPr lvl="0"/>
            <a:r>
              <a:rPr lang="en-IN" dirty="0"/>
              <a:t>Uncovering when consumers may be most likely to take action</a:t>
            </a:r>
          </a:p>
          <a:p>
            <a:pPr lvl="0"/>
            <a:r>
              <a:rPr lang="en-IN" dirty="0"/>
              <a:t>Showing which products or services aren't available yet in the industry</a:t>
            </a:r>
          </a:p>
          <a:p>
            <a:pPr lvl="0"/>
            <a:r>
              <a:rPr lang="en-IN" dirty="0"/>
              <a:t>Clarifying which aspects of a product or service to modify</a:t>
            </a:r>
          </a:p>
          <a:p>
            <a:pPr marL="0" indent="0">
              <a:buNone/>
            </a:pPr>
            <a:endParaRPr lang="en-IN" dirty="0"/>
          </a:p>
        </p:txBody>
      </p:sp>
    </p:spTree>
    <p:extLst>
      <p:ext uri="{BB962C8B-B14F-4D97-AF65-F5344CB8AC3E}">
        <p14:creationId xmlns:p14="http://schemas.microsoft.com/office/powerpoint/2010/main" val="3347042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Bottom Line</a:t>
            </a:r>
          </a:p>
        </p:txBody>
      </p:sp>
      <p:sp>
        <p:nvSpPr>
          <p:cNvPr id="3" name="Content Placeholder 2"/>
          <p:cNvSpPr>
            <a:spLocks noGrp="1"/>
          </p:cNvSpPr>
          <p:nvPr>
            <p:ph idx="1"/>
          </p:nvPr>
        </p:nvSpPr>
        <p:spPr/>
        <p:txBody>
          <a:bodyPr/>
          <a:lstStyle/>
          <a:p>
            <a:r>
              <a:rPr lang="en-IN" dirty="0"/>
              <a:t>Customer Profiling is a tool for</a:t>
            </a:r>
          </a:p>
          <a:p>
            <a:pPr marL="514350" indent="-514350">
              <a:buFont typeface="+mj-lt"/>
              <a:buAutoNum type="arabicPeriod"/>
            </a:pPr>
            <a:r>
              <a:rPr lang="en-IN" dirty="0"/>
              <a:t>Understanding your audience accurately</a:t>
            </a:r>
          </a:p>
          <a:p>
            <a:pPr marL="514350" indent="-514350">
              <a:buFont typeface="+mj-lt"/>
              <a:buAutoNum type="arabicPeriod"/>
            </a:pPr>
            <a:r>
              <a:rPr lang="en-IN" dirty="0"/>
              <a:t>Increase performance and efficiency of advertisements and promotional activities.</a:t>
            </a:r>
          </a:p>
          <a:p>
            <a:pPr marL="514350" indent="-514350">
              <a:buFont typeface="+mj-lt"/>
              <a:buAutoNum type="arabicPeriod"/>
            </a:pPr>
            <a:endParaRPr lang="en-IN" dirty="0"/>
          </a:p>
          <a:p>
            <a:pPr marL="0" indent="0">
              <a:buNone/>
            </a:pPr>
            <a:r>
              <a:rPr lang="en-IN" dirty="0"/>
              <a:t>Activity-Assignment for internals.</a:t>
            </a:r>
          </a:p>
          <a:p>
            <a:pPr marL="0" indent="0">
              <a:buNone/>
            </a:pPr>
            <a:r>
              <a:rPr lang="en-IN"/>
              <a:t> </a:t>
            </a:r>
            <a:r>
              <a:rPr lang="en-IN" dirty="0"/>
              <a:t>Customer profile for a  private portfolio management company that caters to HNI clients.</a:t>
            </a:r>
          </a:p>
          <a:p>
            <a:pPr marL="514350" indent="-514350">
              <a:buFont typeface="+mj-lt"/>
              <a:buAutoNum type="arabicPeriod"/>
            </a:pPr>
            <a:endParaRPr lang="en-IN" dirty="0"/>
          </a:p>
        </p:txBody>
      </p:sp>
    </p:spTree>
    <p:extLst>
      <p:ext uri="{BB962C8B-B14F-4D97-AF65-F5344CB8AC3E}">
        <p14:creationId xmlns:p14="http://schemas.microsoft.com/office/powerpoint/2010/main" val="466402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Ideal Customer Profiles(ICP)</a:t>
            </a:r>
          </a:p>
        </p:txBody>
      </p:sp>
      <p:sp>
        <p:nvSpPr>
          <p:cNvPr id="3" name="Content Placeholder 2"/>
          <p:cNvSpPr>
            <a:spLocks noGrp="1"/>
          </p:cNvSpPr>
          <p:nvPr>
            <p:ph idx="1"/>
          </p:nvPr>
        </p:nvSpPr>
        <p:spPr/>
        <p:txBody>
          <a:bodyPr/>
          <a:lstStyle/>
          <a:p>
            <a:r>
              <a:rPr lang="en-GB" dirty="0"/>
              <a:t>An ideal customer profile, or ICP, is a breakdown of the type of customer that would receive the most value from your product or service while providing your business with the best possible return.</a:t>
            </a:r>
          </a:p>
          <a:p>
            <a:r>
              <a:rPr lang="en-GB" dirty="0"/>
              <a:t>A technique by which customers are grouped according to geography, demographics, behaviours, needs and wants</a:t>
            </a:r>
          </a:p>
          <a:p>
            <a:r>
              <a:rPr lang="en-GB" dirty="0"/>
              <a:t> Profiling allows key customer groups to be targeted based on their engagement with services </a:t>
            </a:r>
          </a:p>
          <a:p>
            <a:r>
              <a:rPr lang="en-GB" dirty="0"/>
              <a:t> Customers are targeted using communications channels that are most likely to be received by the customers you are trying to reach </a:t>
            </a:r>
            <a:endParaRPr lang="en-IN" dirty="0"/>
          </a:p>
        </p:txBody>
      </p:sp>
    </p:spTree>
    <p:extLst>
      <p:ext uri="{BB962C8B-B14F-4D97-AF65-F5344CB8AC3E}">
        <p14:creationId xmlns:p14="http://schemas.microsoft.com/office/powerpoint/2010/main" val="207591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 a great ICP</a:t>
            </a:r>
            <a:endParaRPr lang="en-IN" dirty="0"/>
          </a:p>
        </p:txBody>
      </p:sp>
      <p:sp>
        <p:nvSpPr>
          <p:cNvPr id="3" name="Content Placeholder 2"/>
          <p:cNvSpPr>
            <a:spLocks noGrp="1"/>
          </p:cNvSpPr>
          <p:nvPr>
            <p:ph idx="1"/>
          </p:nvPr>
        </p:nvSpPr>
        <p:spPr/>
        <p:txBody>
          <a:bodyPr/>
          <a:lstStyle/>
          <a:p>
            <a:endParaRPr lang="en-GB" dirty="0"/>
          </a:p>
          <a:p>
            <a:r>
              <a:rPr lang="en-IN" dirty="0">
                <a:hlinkClick r:id="rId2"/>
              </a:rPr>
              <a:t>https://youtu.be/2_FS5w7LIHo</a:t>
            </a:r>
            <a:r>
              <a:rPr lang="en-IN" dirty="0"/>
              <a:t> </a:t>
            </a:r>
          </a:p>
          <a:p>
            <a:r>
              <a:rPr lang="en-IN" dirty="0">
                <a:hlinkClick r:id="rId3"/>
              </a:rPr>
              <a:t>https://youtu.be/4duQSBRRNvw</a:t>
            </a:r>
            <a:r>
              <a:rPr lang="en-IN" dirty="0"/>
              <a:t> </a:t>
            </a:r>
          </a:p>
          <a:p>
            <a:r>
              <a:rPr lang="en-IN" dirty="0">
                <a:hlinkClick r:id="rId4"/>
              </a:rPr>
              <a:t>https://youtu.be/o9ema2yJvxs</a:t>
            </a:r>
            <a:r>
              <a:rPr lang="en-IN" dirty="0"/>
              <a:t> </a:t>
            </a:r>
          </a:p>
          <a:p>
            <a:r>
              <a:rPr lang="en-IN" dirty="0">
                <a:hlinkClick r:id="rId5"/>
              </a:rPr>
              <a:t>https://youtu.be/9EboPhgFhD0</a:t>
            </a:r>
            <a:r>
              <a:rPr lang="en-IN" dirty="0"/>
              <a:t> </a:t>
            </a:r>
          </a:p>
        </p:txBody>
      </p:sp>
    </p:spTree>
    <p:extLst>
      <p:ext uri="{BB962C8B-B14F-4D97-AF65-F5344CB8AC3E}">
        <p14:creationId xmlns:p14="http://schemas.microsoft.com/office/powerpoint/2010/main" val="360078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909" y="0"/>
            <a:ext cx="10515600" cy="1325563"/>
          </a:xfrm>
        </p:spPr>
        <p:txBody>
          <a:bodyPr/>
          <a:lstStyle/>
          <a:p>
            <a:r>
              <a:rPr lang="en-IN" dirty="0"/>
              <a:t>Elements of a Customer Profile</a:t>
            </a:r>
          </a:p>
        </p:txBody>
      </p:sp>
      <p:sp>
        <p:nvSpPr>
          <p:cNvPr id="3" name="Content Placeholder 2"/>
          <p:cNvSpPr>
            <a:spLocks noGrp="1"/>
          </p:cNvSpPr>
          <p:nvPr>
            <p:ph idx="1"/>
          </p:nvPr>
        </p:nvSpPr>
        <p:spPr>
          <a:xfrm>
            <a:off x="4145371" y="1951132"/>
            <a:ext cx="9455644" cy="4153994"/>
          </a:xfrm>
        </p:spPr>
        <p:txBody>
          <a:bodyPr/>
          <a:lstStyle/>
          <a:p>
            <a:r>
              <a:rPr lang="en-IN" dirty="0"/>
              <a:t>Demographic-Name ,age, </a:t>
            </a:r>
            <a:r>
              <a:rPr lang="en-IN" dirty="0" err="1"/>
              <a:t>gender,ethinicity</a:t>
            </a:r>
            <a:endParaRPr lang="en-IN" dirty="0"/>
          </a:p>
          <a:p>
            <a:r>
              <a:rPr lang="en-IN" dirty="0"/>
              <a:t>Geographic-Where do they stay</a:t>
            </a:r>
          </a:p>
          <a:p>
            <a:r>
              <a:rPr lang="en-IN" dirty="0"/>
              <a:t>Psychographic-</a:t>
            </a:r>
            <a:r>
              <a:rPr lang="en-IN" dirty="0" err="1"/>
              <a:t>Behaviours,beliefs,personality,hobbies</a:t>
            </a:r>
            <a:r>
              <a:rPr lang="en-IN" dirty="0"/>
              <a:t>.</a:t>
            </a:r>
          </a:p>
          <a:p>
            <a:r>
              <a:rPr lang="en-IN" dirty="0"/>
              <a:t>Behavioural-Factors influencing buyer behaviour.</a:t>
            </a:r>
          </a:p>
          <a:p>
            <a:r>
              <a:rPr lang="en-IN" dirty="0"/>
              <a:t>Sociographic-</a:t>
            </a:r>
            <a:r>
              <a:rPr lang="en-IN" dirty="0" err="1"/>
              <a:t>Education,occupation,income</a:t>
            </a:r>
            <a:r>
              <a:rPr lang="en-IN" dirty="0"/>
              <a:t> </a:t>
            </a:r>
            <a:r>
              <a:rPr lang="en-IN" dirty="0" err="1"/>
              <a:t>level,household</a:t>
            </a:r>
            <a:r>
              <a:rPr lang="en-IN" dirty="0"/>
              <a:t> structure.</a:t>
            </a:r>
          </a:p>
          <a:p>
            <a:pPr marL="0" indent="0">
              <a:buNone/>
            </a:pPr>
            <a:endParaRPr lang="en-IN" dirty="0"/>
          </a:p>
        </p:txBody>
      </p:sp>
      <p:pic>
        <p:nvPicPr>
          <p:cNvPr id="2050" name="Picture 2" descr="Image result for customer profil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675" y="1951132"/>
            <a:ext cx="29718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4280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Customer Profiling Strategies</a:t>
            </a:r>
          </a:p>
        </p:txBody>
      </p:sp>
      <p:sp>
        <p:nvSpPr>
          <p:cNvPr id="3" name="Content Placeholder 2"/>
          <p:cNvSpPr>
            <a:spLocks noGrp="1"/>
          </p:cNvSpPr>
          <p:nvPr>
            <p:ph idx="1"/>
          </p:nvPr>
        </p:nvSpPr>
        <p:spPr>
          <a:xfrm>
            <a:off x="838200" y="1412666"/>
            <a:ext cx="10515600" cy="5053839"/>
          </a:xfrm>
        </p:spPr>
        <p:txBody>
          <a:bodyPr>
            <a:normAutofit lnSpcReduction="10000"/>
          </a:bodyPr>
          <a:lstStyle/>
          <a:p>
            <a:pPr marL="0" indent="0">
              <a:buNone/>
            </a:pPr>
            <a:r>
              <a:rPr lang="en-IN" u="sng" dirty="0"/>
              <a:t>1.</a:t>
            </a:r>
            <a:r>
              <a:rPr lang="en-IN" b="1" u="sng" dirty="0"/>
              <a:t> </a:t>
            </a:r>
            <a:r>
              <a:rPr lang="en-IN" b="1" u="sng" dirty="0">
                <a:solidFill>
                  <a:schemeClr val="accent1">
                    <a:lumMod val="60000"/>
                    <a:lumOff val="40000"/>
                  </a:schemeClr>
                </a:solidFill>
              </a:rPr>
              <a:t>The Psychographic Strategy</a:t>
            </a:r>
          </a:p>
          <a:p>
            <a:pPr lvl="0"/>
            <a:r>
              <a:rPr lang="en-IN" b="1" dirty="0">
                <a:solidFill>
                  <a:schemeClr val="accent4">
                    <a:lumMod val="60000"/>
                    <a:lumOff val="40000"/>
                  </a:schemeClr>
                </a:solidFill>
              </a:rPr>
              <a:t>Demographics</a:t>
            </a:r>
            <a:r>
              <a:rPr lang="en-IN" b="1" dirty="0"/>
              <a:t>:</a:t>
            </a:r>
            <a:r>
              <a:rPr lang="en-IN" dirty="0"/>
              <a:t> </a:t>
            </a:r>
            <a:r>
              <a:rPr lang="en-IN" sz="2600" dirty="0"/>
              <a:t>This aspect of a customer profile covers their age, region, gender, stage in life and occupation</a:t>
            </a:r>
          </a:p>
          <a:p>
            <a:pPr lvl="0"/>
            <a:r>
              <a:rPr lang="en-IN" sz="2600" b="1" dirty="0">
                <a:solidFill>
                  <a:schemeClr val="accent4">
                    <a:lumMod val="60000"/>
                    <a:lumOff val="40000"/>
                  </a:schemeClr>
                </a:solidFill>
              </a:rPr>
              <a:t> </a:t>
            </a:r>
            <a:r>
              <a:rPr lang="en-IN" b="1" dirty="0">
                <a:solidFill>
                  <a:schemeClr val="accent4">
                    <a:lumMod val="60000"/>
                    <a:lumOff val="40000"/>
                  </a:schemeClr>
                </a:solidFill>
              </a:rPr>
              <a:t>Activities</a:t>
            </a:r>
            <a:r>
              <a:rPr lang="en-IN" b="1" dirty="0"/>
              <a:t>:</a:t>
            </a:r>
            <a:r>
              <a:rPr lang="en-IN" dirty="0"/>
              <a:t> </a:t>
            </a:r>
            <a:r>
              <a:rPr lang="en-IN" sz="2600" dirty="0"/>
              <a:t>Psychographic customer profiles use feedback and buying habits to predict customer hobbies, interests and leisure activities</a:t>
            </a:r>
          </a:p>
          <a:p>
            <a:pPr lvl="0"/>
            <a:r>
              <a:rPr lang="en-IN" b="1" dirty="0">
                <a:solidFill>
                  <a:schemeClr val="accent4">
                    <a:lumMod val="60000"/>
                    <a:lumOff val="40000"/>
                  </a:schemeClr>
                </a:solidFill>
              </a:rPr>
              <a:t>Opinions</a:t>
            </a:r>
            <a:r>
              <a:rPr lang="en-IN" b="1" dirty="0"/>
              <a:t>:</a:t>
            </a:r>
            <a:r>
              <a:rPr lang="en-IN" dirty="0"/>
              <a:t> </a:t>
            </a:r>
            <a:r>
              <a:rPr lang="en-IN" sz="2600" dirty="0"/>
              <a:t>This part of a customer profile includes customer beliefs and values, which can affect how a customer spends money and what they choose to purchase. For example, a customer interested in dispelling climate change might choose a product packaged with recycled paper.</a:t>
            </a:r>
          </a:p>
          <a:p>
            <a:pPr lvl="0"/>
            <a:r>
              <a:rPr lang="en-IN" b="1" dirty="0">
                <a:solidFill>
                  <a:schemeClr val="accent4">
                    <a:lumMod val="60000"/>
                    <a:lumOff val="40000"/>
                  </a:schemeClr>
                </a:solidFill>
              </a:rPr>
              <a:t>Income level</a:t>
            </a:r>
            <a:r>
              <a:rPr lang="en-IN" b="1" dirty="0"/>
              <a:t>:</a:t>
            </a:r>
            <a:r>
              <a:rPr lang="en-IN" dirty="0"/>
              <a:t> </a:t>
            </a:r>
            <a:r>
              <a:rPr lang="en-IN" sz="2600" dirty="0"/>
              <a:t>A customer's monthly income often affects their buying power, which can influence what they choose to buy and when they choose to buy it. For example, a business selling necessities may increase its revenue by offering a sale price on a local payday.</a:t>
            </a:r>
          </a:p>
          <a:p>
            <a:endParaRPr lang="en-IN" dirty="0"/>
          </a:p>
        </p:txBody>
      </p:sp>
    </p:spTree>
    <p:extLst>
      <p:ext uri="{BB962C8B-B14F-4D97-AF65-F5344CB8AC3E}">
        <p14:creationId xmlns:p14="http://schemas.microsoft.com/office/powerpoint/2010/main" val="4223372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chemeClr val="accent1">
                    <a:lumMod val="60000"/>
                    <a:lumOff val="40000"/>
                  </a:schemeClr>
                </a:solidFill>
              </a:rPr>
              <a:t>2.The Consumer Typology Method</a:t>
            </a:r>
          </a:p>
        </p:txBody>
      </p:sp>
      <p:sp>
        <p:nvSpPr>
          <p:cNvPr id="3" name="Content Placeholder 2"/>
          <p:cNvSpPr>
            <a:spLocks noGrp="1"/>
          </p:cNvSpPr>
          <p:nvPr>
            <p:ph idx="1"/>
          </p:nvPr>
        </p:nvSpPr>
        <p:spPr/>
        <p:txBody>
          <a:bodyPr>
            <a:normAutofit fontScale="92500" lnSpcReduction="10000"/>
          </a:bodyPr>
          <a:lstStyle/>
          <a:p>
            <a:pPr lvl="0"/>
            <a:r>
              <a:rPr lang="en-IN" b="1" dirty="0">
                <a:solidFill>
                  <a:schemeClr val="accent4">
                    <a:lumMod val="60000"/>
                    <a:lumOff val="40000"/>
                  </a:schemeClr>
                </a:solidFill>
              </a:rPr>
              <a:t>Loyalty-driven customers</a:t>
            </a:r>
            <a:r>
              <a:rPr lang="en-IN" b="1" dirty="0"/>
              <a:t>:</a:t>
            </a:r>
            <a:r>
              <a:rPr lang="en-IN" dirty="0"/>
              <a:t> These customers typically </a:t>
            </a:r>
            <a:r>
              <a:rPr lang="en-IN" dirty="0" err="1"/>
              <a:t>favor</a:t>
            </a:r>
            <a:r>
              <a:rPr lang="en-IN" dirty="0"/>
              <a:t> a product from a particular company or brand and may also encourage friends and family to buy it.</a:t>
            </a:r>
          </a:p>
          <a:p>
            <a:pPr lvl="0"/>
            <a:r>
              <a:rPr lang="en-IN" b="1" dirty="0">
                <a:solidFill>
                  <a:schemeClr val="accent4">
                    <a:lumMod val="60000"/>
                    <a:lumOff val="40000"/>
                  </a:schemeClr>
                </a:solidFill>
              </a:rPr>
              <a:t>Discount-loving customers</a:t>
            </a:r>
            <a:r>
              <a:rPr lang="en-IN" b="1" dirty="0"/>
              <a:t>:</a:t>
            </a:r>
            <a:r>
              <a:rPr lang="en-IN" dirty="0"/>
              <a:t> These customers strive to find the best deals and usually have no particular brand preference.</a:t>
            </a:r>
          </a:p>
          <a:p>
            <a:pPr lvl="0"/>
            <a:r>
              <a:rPr lang="en-IN" b="1" dirty="0">
                <a:solidFill>
                  <a:schemeClr val="accent4">
                    <a:lumMod val="60000"/>
                    <a:lumOff val="40000"/>
                  </a:schemeClr>
                </a:solidFill>
              </a:rPr>
              <a:t>Impulse-driven customers</a:t>
            </a:r>
            <a:r>
              <a:rPr lang="en-IN" b="1" dirty="0"/>
              <a:t>:</a:t>
            </a:r>
            <a:r>
              <a:rPr lang="en-IN" dirty="0"/>
              <a:t> This type of customer searches for what they want during a specific moment rather than looking for a brand or price point. Impulse-driven customers may make unplanned purchases based on how they feel.</a:t>
            </a:r>
          </a:p>
          <a:p>
            <a:pPr lvl="0"/>
            <a:r>
              <a:rPr lang="en-IN" b="1" dirty="0">
                <a:solidFill>
                  <a:schemeClr val="accent4">
                    <a:lumMod val="60000"/>
                    <a:lumOff val="40000"/>
                  </a:schemeClr>
                </a:solidFill>
              </a:rPr>
              <a:t>Needs-based customers</a:t>
            </a:r>
            <a:r>
              <a:rPr lang="en-IN" b="1" dirty="0"/>
              <a:t>:</a:t>
            </a:r>
            <a:r>
              <a:rPr lang="en-IN" dirty="0"/>
              <a:t> These customers frequently limit their purchases to the necessities. They're rarely loyal to a brand, though they may search for discounts.</a:t>
            </a:r>
          </a:p>
        </p:txBody>
      </p:sp>
    </p:spTree>
    <p:extLst>
      <p:ext uri="{BB962C8B-B14F-4D97-AF65-F5344CB8AC3E}">
        <p14:creationId xmlns:p14="http://schemas.microsoft.com/office/powerpoint/2010/main" val="3644583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3.</a:t>
            </a:r>
            <a:r>
              <a:rPr lang="en-IN" b="1" dirty="0"/>
              <a:t> </a:t>
            </a:r>
            <a:r>
              <a:rPr lang="en-IN" b="1" dirty="0">
                <a:solidFill>
                  <a:schemeClr val="accent1">
                    <a:lumMod val="40000"/>
                    <a:lumOff val="60000"/>
                  </a:schemeClr>
                </a:solidFill>
              </a:rPr>
              <a:t>The Consumer Characteristics Tactic</a:t>
            </a:r>
            <a:br>
              <a:rPr lang="en-IN" b="1" dirty="0"/>
            </a:br>
            <a:endParaRPr lang="en-IN" dirty="0"/>
          </a:p>
        </p:txBody>
      </p:sp>
      <p:sp>
        <p:nvSpPr>
          <p:cNvPr id="3" name="Content Placeholder 2"/>
          <p:cNvSpPr>
            <a:spLocks noGrp="1"/>
          </p:cNvSpPr>
          <p:nvPr>
            <p:ph idx="1"/>
          </p:nvPr>
        </p:nvSpPr>
        <p:spPr/>
        <p:txBody>
          <a:bodyPr>
            <a:normAutofit fontScale="92500" lnSpcReduction="20000"/>
          </a:bodyPr>
          <a:lstStyle/>
          <a:p>
            <a:pPr lvl="0"/>
            <a:r>
              <a:rPr lang="en-IN" b="1" dirty="0">
                <a:solidFill>
                  <a:schemeClr val="accent4">
                    <a:lumMod val="40000"/>
                    <a:lumOff val="60000"/>
                  </a:schemeClr>
                </a:solidFill>
              </a:rPr>
              <a:t>Convenience-motivated</a:t>
            </a:r>
            <a:r>
              <a:rPr lang="en-IN" b="1" dirty="0"/>
              <a:t>:</a:t>
            </a:r>
            <a:r>
              <a:rPr lang="en-IN" dirty="0"/>
              <a:t> These customers may be busy or have limited time. They often want something that can quickly serve their needs, such as stores with multiple services.</a:t>
            </a:r>
          </a:p>
          <a:p>
            <a:pPr lvl="0"/>
            <a:r>
              <a:rPr lang="en-IN" b="1" dirty="0">
                <a:solidFill>
                  <a:schemeClr val="accent4">
                    <a:lumMod val="40000"/>
                    <a:lumOff val="60000"/>
                  </a:schemeClr>
                </a:solidFill>
              </a:rPr>
              <a:t>Community-oriented</a:t>
            </a:r>
            <a:r>
              <a:rPr lang="en-IN" b="1" dirty="0"/>
              <a:t>:</a:t>
            </a:r>
            <a:r>
              <a:rPr lang="en-IN" dirty="0"/>
              <a:t> This type of customer often listens to word-of-mouth advertising, such as recommendations from friends, family or social media influencers, which may influence them to purchase a product they were considering. Community-oriented customers may also prefer shopping within their area, preferring locally made products and regional businesses.</a:t>
            </a:r>
          </a:p>
          <a:p>
            <a:pPr lvl="0"/>
            <a:r>
              <a:rPr lang="en-IN" b="1" dirty="0">
                <a:solidFill>
                  <a:schemeClr val="accent4">
                    <a:lumMod val="40000"/>
                    <a:lumOff val="60000"/>
                  </a:schemeClr>
                </a:solidFill>
              </a:rPr>
              <a:t>Customization-driven</a:t>
            </a:r>
            <a:r>
              <a:rPr lang="en-IN" b="1" dirty="0"/>
              <a:t>:</a:t>
            </a:r>
            <a:r>
              <a:rPr lang="en-IN" dirty="0"/>
              <a:t> Customers who fit this category are typically interested in how a company's products and services can meet their distinct needs. They may want the option to select the appearance of a product or receive a service based on their unique specifications.</a:t>
            </a:r>
          </a:p>
        </p:txBody>
      </p:sp>
    </p:spTree>
    <p:extLst>
      <p:ext uri="{BB962C8B-B14F-4D97-AF65-F5344CB8AC3E}">
        <p14:creationId xmlns:p14="http://schemas.microsoft.com/office/powerpoint/2010/main" val="239875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Customer Profile for a home/kitchen appliances company</a:t>
            </a:r>
          </a:p>
        </p:txBody>
      </p:sp>
      <p:graphicFrame>
        <p:nvGraphicFramePr>
          <p:cNvPr id="4" name="Object 3"/>
          <p:cNvGraphicFramePr>
            <a:graphicFrameLocks noChangeAspect="1"/>
          </p:cNvGraphicFramePr>
          <p:nvPr>
            <p:extLst>
              <p:ext uri="{D42A27DB-BD31-4B8C-83A1-F6EECF244321}">
                <p14:modId xmlns:p14="http://schemas.microsoft.com/office/powerpoint/2010/main" val="3410485498"/>
              </p:ext>
            </p:extLst>
          </p:nvPr>
        </p:nvGraphicFramePr>
        <p:xfrm>
          <a:off x="92075" y="92075"/>
          <a:ext cx="900113" cy="371475"/>
        </p:xfrm>
        <a:graphic>
          <a:graphicData uri="http://schemas.openxmlformats.org/presentationml/2006/ole">
            <mc:AlternateContent xmlns:mc="http://schemas.openxmlformats.org/markup-compatibility/2006">
              <mc:Choice xmlns:v="urn:schemas-microsoft-com:vml" Requires="v">
                <p:oleObj name="Packager Shell Object" showAsIcon="1" r:id="rId3" imgW="899640" imgH="372240" progId="Package">
                  <p:embed/>
                </p:oleObj>
              </mc:Choice>
              <mc:Fallback>
                <p:oleObj name="Packager Shell Object" showAsIcon="1" r:id="rId3" imgW="899640" imgH="372240" progId="Package">
                  <p:embed/>
                  <p:pic>
                    <p:nvPicPr>
                      <p:cNvPr id="0" name=""/>
                      <p:cNvPicPr/>
                      <p:nvPr/>
                    </p:nvPicPr>
                    <p:blipFill>
                      <a:blip r:embed="rId4"/>
                      <a:stretch>
                        <a:fillRect/>
                      </a:stretch>
                    </p:blipFill>
                    <p:spPr>
                      <a:xfrm>
                        <a:off x="92075" y="92075"/>
                        <a:ext cx="900113" cy="371475"/>
                      </a:xfrm>
                      <a:prstGeom prst="rect">
                        <a:avLst/>
                      </a:prstGeom>
                    </p:spPr>
                  </p:pic>
                </p:oleObj>
              </mc:Fallback>
            </mc:AlternateContent>
          </a:graphicData>
        </a:graphic>
      </p:graphicFrame>
      <p:pic>
        <p:nvPicPr>
          <p:cNvPr id="12" name="Content Placeholder 11"/>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bwMode="auto">
          <a:xfrm>
            <a:off x="153313" y="1690688"/>
            <a:ext cx="11509394" cy="501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668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Customer Profile for Salon/Hair products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2822" y="1549552"/>
            <a:ext cx="11929178" cy="5196201"/>
          </a:xfrm>
        </p:spPr>
      </p:pic>
    </p:spTree>
    <p:extLst>
      <p:ext uri="{BB962C8B-B14F-4D97-AF65-F5344CB8AC3E}">
        <p14:creationId xmlns:p14="http://schemas.microsoft.com/office/powerpoint/2010/main" val="4849528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1390</TotalTime>
  <Words>1475</Words>
  <Application>Microsoft Office PowerPoint</Application>
  <PresentationFormat>Widescreen</PresentationFormat>
  <Paragraphs>82</Paragraphs>
  <Slides>12</Slides>
  <Notes>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7" baseType="lpstr">
      <vt:lpstr>Arial</vt:lpstr>
      <vt:lpstr>Calibri</vt:lpstr>
      <vt:lpstr>Calibri Light</vt:lpstr>
      <vt:lpstr>Office Theme</vt:lpstr>
      <vt:lpstr>Packager Shell Object</vt:lpstr>
      <vt:lpstr>Customer Profiling</vt:lpstr>
      <vt:lpstr>Ideal Customer Profiles(ICP)</vt:lpstr>
      <vt:lpstr>Build a great ICP</vt:lpstr>
      <vt:lpstr>Elements of a Customer Profile</vt:lpstr>
      <vt:lpstr>Customer Profiling Strategies</vt:lpstr>
      <vt:lpstr>2.The Consumer Typology Method</vt:lpstr>
      <vt:lpstr>3. The Consumer Characteristics Tactic </vt:lpstr>
      <vt:lpstr>Customer Profile for a home/kitchen appliances company</vt:lpstr>
      <vt:lpstr>Customer Profile for Salon/Hair products</vt:lpstr>
      <vt:lpstr>Customer Profile for a Coffee shop/ Restaurant/ Café</vt:lpstr>
      <vt:lpstr>Benefits of Customer Profiling</vt:lpstr>
      <vt:lpstr>Bottom 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Profiling</dc:title>
  <dc:creator>Joana jiss</dc:creator>
  <cp:lastModifiedBy>Kharghar Presentation</cp:lastModifiedBy>
  <cp:revision>32</cp:revision>
  <dcterms:created xsi:type="dcterms:W3CDTF">2022-12-31T09:59:13Z</dcterms:created>
  <dcterms:modified xsi:type="dcterms:W3CDTF">2023-01-02T10:28:10Z</dcterms:modified>
</cp:coreProperties>
</file>