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4" r:id="rId3"/>
    <p:sldId id="271" r:id="rId4"/>
    <p:sldId id="293" r:id="rId5"/>
    <p:sldId id="289" r:id="rId6"/>
    <p:sldId id="290" r:id="rId7"/>
    <p:sldId id="291" r:id="rId8"/>
    <p:sldId id="263" r:id="rId9"/>
    <p:sldId id="265" r:id="rId10"/>
    <p:sldId id="260" r:id="rId11"/>
    <p:sldId id="272" r:id="rId12"/>
    <p:sldId id="273" r:id="rId13"/>
    <p:sldId id="275" r:id="rId14"/>
    <p:sldId id="276" r:id="rId15"/>
    <p:sldId id="277" r:id="rId16"/>
    <p:sldId id="262" r:id="rId17"/>
    <p:sldId id="292" r:id="rId18"/>
    <p:sldId id="285" r:id="rId19"/>
    <p:sldId id="274" r:id="rId20"/>
    <p:sldId id="279" r:id="rId21"/>
    <p:sldId id="280" r:id="rId22"/>
    <p:sldId id="281" r:id="rId23"/>
    <p:sldId id="284" r:id="rId24"/>
    <p:sldId id="283" r:id="rId25"/>
    <p:sldId id="266" r:id="rId26"/>
    <p:sldId id="278" r:id="rId27"/>
    <p:sldId id="267" r:id="rId28"/>
    <p:sldId id="268" r:id="rId29"/>
    <p:sldId id="270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50" autoAdjust="0"/>
    <p:restoredTop sz="94660"/>
  </p:normalViewPr>
  <p:slideViewPr>
    <p:cSldViewPr>
      <p:cViewPr varScale="1">
        <p:scale>
          <a:sx n="64" d="100"/>
          <a:sy n="64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0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A5DE0-52A4-4F73-86EB-EBEFDFE98E90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68684-FF29-4101-AD43-594B48002B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>
            <a:extLst>
              <a:ext uri="{FF2B5EF4-FFF2-40B4-BE49-F238E27FC236}">
                <a16:creationId xmlns:a16="http://schemas.microsoft.com/office/drawing/2014/main" id="{ABFD444C-CC66-4D39-9850-97F52D087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5578C3EF-A736-44BD-BC8A-532E82234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77D9DA1-E11D-4947-9367-5E048BC87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A8D2BD60-C559-4872-A7C6-E87CD66B0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A289C339-6CC9-4F90-80EA-A72F907A2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05C2FB1B-B27D-4C4A-ADFE-ABD84557C83B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7930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BDE7B20D-DA0B-424D-875F-B12F7EE0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F27F582F-653D-4026-9BA3-CB5B82782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B8F55B4-0F96-4E68-802D-111575AC1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09DF4B64-CBE4-4012-A108-52C13CB43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450CD3A5-DCE4-49EA-8C20-36F659B5D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1CA560FD-1ADD-4BD3-A50F-43C11976A3EA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308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BDE7B20D-DA0B-424D-875F-B12F7EE0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F27F582F-653D-4026-9BA3-CB5B82782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B8F55B4-0F96-4E68-802D-111575AC1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09DF4B64-CBE4-4012-A108-52C13CB43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450CD3A5-DCE4-49EA-8C20-36F659B5D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1CA560FD-1ADD-4BD3-A50F-43C11976A3EA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950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F1F167E0-C9F1-40AE-8C99-102B12B1CB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31838"/>
            <a:ext cx="4813300" cy="36115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E99F738-B803-41AB-B440-9B52C2F420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333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25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id="{1D9B0DA7-2A9F-4192-9369-1317CCF2BE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31838"/>
            <a:ext cx="4813300" cy="36115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28D10EBB-89FA-427E-9AE7-6A66B0BA14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333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64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>
            <a:extLst>
              <a:ext uri="{FF2B5EF4-FFF2-40B4-BE49-F238E27FC236}">
                <a16:creationId xmlns:a16="http://schemas.microsoft.com/office/drawing/2014/main" id="{51BF39E8-A5CE-4310-8937-96FE6F2D6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B0C0DA0B-939B-46A7-B4AF-EA8571BE88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243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102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>
            <a:extLst>
              <a:ext uri="{FF2B5EF4-FFF2-40B4-BE49-F238E27FC236}">
                <a16:creationId xmlns:a16="http://schemas.microsoft.com/office/drawing/2014/main" id="{5C6173F5-5DC2-41C9-ADA2-6075DDCA6E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2E10851-C8E9-4C09-8B6E-2CF292C1F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243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424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>
            <a:extLst>
              <a:ext uri="{FF2B5EF4-FFF2-40B4-BE49-F238E27FC236}">
                <a16:creationId xmlns:a16="http://schemas.microsoft.com/office/drawing/2014/main" id="{AAAA5D00-09F0-4286-8135-12F360F0DA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442663D-0B0D-464C-B5C7-438B619128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243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580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>
            <a:extLst>
              <a:ext uri="{FF2B5EF4-FFF2-40B4-BE49-F238E27FC236}">
                <a16:creationId xmlns:a16="http://schemas.microsoft.com/office/drawing/2014/main" id="{F80C03B8-F9A4-4DAF-BCBD-CB682DB9D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F030C885-0B5A-4D4B-A582-3A1608151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20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F112183-8637-4120-B74B-768C5FD01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3635CA73-E9B7-415C-B2F2-C1AD894B7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2ABCB5AA-F00F-4310-BD80-AE7EE0465C5B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7AC8AA2A-933D-4245-BA4D-C9773A0AD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46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3A920E-FF04-445D-9A03-0B33633CFD8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4537" cy="341630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68684-FF29-4101-AD43-594B48002BB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80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id="{BBC0DC04-A3BB-4A5E-B796-77B182E869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07975"/>
            <a:ext cx="1588" cy="1588"/>
          </a:xfrm>
          <a:ln/>
        </p:spPr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3D3071BB-7319-4820-B21F-4A7CD55D936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>
            <a:extLst>
              <a:ext uri="{FF2B5EF4-FFF2-40B4-BE49-F238E27FC236}">
                <a16:creationId xmlns:a16="http://schemas.microsoft.com/office/drawing/2014/main" id="{C861E21A-E618-4F6E-B1F6-878A17111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A1A8BBB-1E30-4357-8FE4-1C9802D39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altLang="en-US" sz="10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EF36DD2-98F3-4240-87E8-2D9D0BFED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Rectangle 4">
            <a:extLst>
              <a:ext uri="{FF2B5EF4-FFF2-40B4-BE49-F238E27FC236}">
                <a16:creationId xmlns:a16="http://schemas.microsoft.com/office/drawing/2014/main" id="{920DF903-E8AE-4DCB-A963-23BC2E9D7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6" name="Text Box 5">
            <a:extLst>
              <a:ext uri="{FF2B5EF4-FFF2-40B4-BE49-F238E27FC236}">
                <a16:creationId xmlns:a16="http://schemas.microsoft.com/office/drawing/2014/main" id="{6FE88288-8B5F-4CCD-BF1A-1A59FE6A7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7" name="Rectangle 6">
            <a:extLst>
              <a:ext uri="{FF2B5EF4-FFF2-40B4-BE49-F238E27FC236}">
                <a16:creationId xmlns:a16="http://schemas.microsoft.com/office/drawing/2014/main" id="{689212CD-F1E8-4602-90F9-3893CFCC0F48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>
          <a:xfrm>
            <a:off x="457200" y="3322638"/>
            <a:ext cx="5867400" cy="5135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3A0D0F11-D6B7-4AD5-BD24-F479EEC2E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DA0BBC66-7133-4960-80C8-3596E7F51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ED3C4961-1953-4ECD-A3D8-D405792E7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4E7A5BD4-6F2E-4D2D-8FF8-B49E896AC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E10EC7C1-1D45-4357-A9B6-DB50975A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B73644C8-541A-4683-AEC4-B4F2A8AC31B3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53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>
            <a:extLst>
              <a:ext uri="{FF2B5EF4-FFF2-40B4-BE49-F238E27FC236}">
                <a16:creationId xmlns:a16="http://schemas.microsoft.com/office/drawing/2014/main" id="{F55E5DBF-262A-4CE1-95D6-00459C4A8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AB6AC0DD-D628-402E-ACF6-02643412B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6C0AAADB-FB0D-4030-84BD-A35B3D85A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AA899CC2-A7AB-4770-9C0A-606DF75C7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9855209F-67A5-4C2C-8877-D0EF6711D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813689BD-2AF3-4F1B-AE6A-BF00918CFD1E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555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>
            <a:extLst>
              <a:ext uri="{FF2B5EF4-FFF2-40B4-BE49-F238E27FC236}">
                <a16:creationId xmlns:a16="http://schemas.microsoft.com/office/drawing/2014/main" id="{6C73B2FE-50DB-4ACD-B59B-74461C663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7EE7D390-F74F-4F95-90B1-543E621CF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5A56DA9-BCA9-410B-9A26-D2B6D6490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7B5F190B-DE5B-4642-936B-1656AF963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C4B29C84-43BE-4D33-B129-1ED63F0CA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4FE4D651-A08E-438E-972E-6C7D82A22385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276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>
            <a:extLst>
              <a:ext uri="{FF2B5EF4-FFF2-40B4-BE49-F238E27FC236}">
                <a16:creationId xmlns:a16="http://schemas.microsoft.com/office/drawing/2014/main" id="{3C17F254-5A6F-40AB-B597-D820CF580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196D445E-57EA-42A6-AABE-E6ECB3F01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7FE98CF9-7876-460F-8C21-235A23F5E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88D88BD1-F280-4E26-B2E1-19AFADF17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Text Box 5">
            <a:extLst>
              <a:ext uri="{FF2B5EF4-FFF2-40B4-BE49-F238E27FC236}">
                <a16:creationId xmlns:a16="http://schemas.microsoft.com/office/drawing/2014/main" id="{FA9E4093-29F4-41CD-A5BB-3D9AB7032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5FC2858F-7FB8-4CFB-8837-C51957122CA7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076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>
            <a:extLst>
              <a:ext uri="{FF2B5EF4-FFF2-40B4-BE49-F238E27FC236}">
                <a16:creationId xmlns:a16="http://schemas.microsoft.com/office/drawing/2014/main" id="{DA6F98DD-4018-4C38-BB5D-55F60AC6B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D1C3BAE8-063B-4CCD-88AA-AEADD6048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22755BF6-113D-42DD-B096-C664107D9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CCF84225-EBE7-4DFD-884C-03DA7D0DD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Text Box 5">
            <a:extLst>
              <a:ext uri="{FF2B5EF4-FFF2-40B4-BE49-F238E27FC236}">
                <a16:creationId xmlns:a16="http://schemas.microsoft.com/office/drawing/2014/main" id="{1E565C6F-9F2C-4DD4-9494-6093F34B8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3EFA7CFC-D5E1-47B3-B6D2-EB576634AA86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2293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25497-8A3A-42E5-B2C5-EC5893F61EA6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DB3DF-366A-4B24-907C-CD0DE5177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VbZkRjNO4Q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1676400"/>
            <a:ext cx="7772400" cy="76200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BPR- Process Mapping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Definition, Tools, Symbols, Examples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153400" cy="6324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Activity Flow Diagram for Process Mapping</a:t>
            </a:r>
          </a:p>
          <a:p>
            <a:pPr eaLnBrk="1" hangingPunct="1"/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Symbols Used</a:t>
            </a:r>
          </a:p>
          <a:p>
            <a:pPr eaLnBrk="1" hangingPunct="1">
              <a:buNone/>
            </a:pPr>
            <a:endParaRPr lang="en-US" u="sng" dirty="0"/>
          </a:p>
        </p:txBody>
      </p:sp>
      <p:sp>
        <p:nvSpPr>
          <p:cNvPr id="74755" name="Oval 3"/>
          <p:cNvSpPr>
            <a:spLocks noChangeArrowheads="1"/>
          </p:cNvSpPr>
          <p:nvPr/>
        </p:nvSpPr>
        <p:spPr bwMode="auto">
          <a:xfrm>
            <a:off x="838200" y="22860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6" name="WordArt 4"/>
          <p:cNvSpPr>
            <a:spLocks noChangeArrowheads="1" noChangeShapeType="1" noTextEdit="1"/>
          </p:cNvSpPr>
          <p:nvPr/>
        </p:nvSpPr>
        <p:spPr bwMode="auto">
          <a:xfrm>
            <a:off x="2057400" y="2209800"/>
            <a:ext cx="1828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Operation</a:t>
            </a: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762000" y="3048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WordArt 6"/>
          <p:cNvSpPr>
            <a:spLocks noChangeArrowheads="1" noChangeShapeType="1" noTextEdit="1"/>
          </p:cNvSpPr>
          <p:nvPr/>
        </p:nvSpPr>
        <p:spPr bwMode="auto">
          <a:xfrm>
            <a:off x="2209800" y="2895600"/>
            <a:ext cx="1752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Movement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762000" y="38100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WordArt 8"/>
          <p:cNvSpPr>
            <a:spLocks noChangeArrowheads="1" noChangeShapeType="1" noTextEdit="1"/>
          </p:cNvSpPr>
          <p:nvPr/>
        </p:nvSpPr>
        <p:spPr bwMode="auto">
          <a:xfrm>
            <a:off x="2133600" y="3810000"/>
            <a:ext cx="2209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Inspection</a:t>
            </a:r>
          </a:p>
        </p:txBody>
      </p:sp>
      <p:sp>
        <p:nvSpPr>
          <p:cNvPr id="74761" name="AutoShape 9"/>
          <p:cNvSpPr>
            <a:spLocks noChangeArrowheads="1"/>
          </p:cNvSpPr>
          <p:nvPr/>
        </p:nvSpPr>
        <p:spPr bwMode="auto">
          <a:xfrm>
            <a:off x="609600" y="4724400"/>
            <a:ext cx="1214438" cy="6858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WordArt 10"/>
          <p:cNvSpPr>
            <a:spLocks noChangeArrowheads="1" noChangeShapeType="1" noTextEdit="1"/>
          </p:cNvSpPr>
          <p:nvPr/>
        </p:nvSpPr>
        <p:spPr bwMode="auto">
          <a:xfrm>
            <a:off x="2133600" y="4800600"/>
            <a:ext cx="2057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Decision</a:t>
            </a:r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09600" y="5791200"/>
            <a:ext cx="12192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4" name="WordArt 12"/>
          <p:cNvSpPr>
            <a:spLocks noChangeArrowheads="1" noChangeShapeType="1" noTextEdit="1"/>
          </p:cNvSpPr>
          <p:nvPr/>
        </p:nvSpPr>
        <p:spPr bwMode="auto">
          <a:xfrm>
            <a:off x="2133600" y="5638800"/>
            <a:ext cx="457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Origination/Termination</a:t>
            </a:r>
          </a:p>
        </p:txBody>
      </p:sp>
      <p:sp>
        <p:nvSpPr>
          <p:cNvPr id="74765" name="AutoShape 13"/>
          <p:cNvSpPr>
            <a:spLocks noChangeArrowheads="1"/>
          </p:cNvSpPr>
          <p:nvPr/>
        </p:nvSpPr>
        <p:spPr bwMode="auto">
          <a:xfrm>
            <a:off x="5029200" y="2209800"/>
            <a:ext cx="609600" cy="609600"/>
          </a:xfrm>
          <a:prstGeom prst="flowChartMer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6" name="WordArt 14"/>
          <p:cNvSpPr>
            <a:spLocks noChangeArrowheads="1" noChangeShapeType="1" noTextEdit="1"/>
          </p:cNvSpPr>
          <p:nvPr/>
        </p:nvSpPr>
        <p:spPr bwMode="auto">
          <a:xfrm>
            <a:off x="5943600" y="2209800"/>
            <a:ext cx="1905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Storage</a:t>
            </a:r>
          </a:p>
        </p:txBody>
      </p:sp>
      <p:sp>
        <p:nvSpPr>
          <p:cNvPr id="74767" name="AutoShape 15"/>
          <p:cNvSpPr>
            <a:spLocks noChangeArrowheads="1"/>
          </p:cNvSpPr>
          <p:nvPr/>
        </p:nvSpPr>
        <p:spPr bwMode="auto">
          <a:xfrm>
            <a:off x="5181600" y="3276600"/>
            <a:ext cx="609600" cy="609600"/>
          </a:xfrm>
          <a:prstGeom prst="flowChartDelay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8" name="WordArt 16"/>
          <p:cNvSpPr>
            <a:spLocks noChangeArrowheads="1" noChangeShapeType="1" noTextEdit="1"/>
          </p:cNvSpPr>
          <p:nvPr/>
        </p:nvSpPr>
        <p:spPr bwMode="auto">
          <a:xfrm>
            <a:off x="6096000" y="3276600"/>
            <a:ext cx="1600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Delay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C040C54B-A492-45F9-B64A-18F535C42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CDBCD68F-DA9F-4867-9EBF-DC1A0B78F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53B2C09-99D4-4CB7-9310-75E7442DC6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533400"/>
            <a:ext cx="8785225" cy="7493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Flowchart Symbols</a:t>
            </a:r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957588A5-67C9-4952-97A4-5BFEEA2E5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600200"/>
            <a:ext cx="1447800" cy="9906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98C717D1-16E0-4452-9652-E5E72949A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67640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Tasks or operations</a:t>
            </a:r>
          </a:p>
        </p:txBody>
      </p:sp>
      <p:sp>
        <p:nvSpPr>
          <p:cNvPr id="6150" name="AutoShape 6">
            <a:extLst>
              <a:ext uri="{FF2B5EF4-FFF2-40B4-BE49-F238E27FC236}">
                <a16:creationId xmlns:a16="http://schemas.microsoft.com/office/drawing/2014/main" id="{D3BD60FA-C29F-4B0B-9075-221ABBE38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352800"/>
            <a:ext cx="1905000" cy="1905000"/>
          </a:xfrm>
          <a:prstGeom prst="flowChartDecision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3095F1F7-F33D-4FCF-8BFB-CE3C5218D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1676400"/>
            <a:ext cx="3276600" cy="1557338"/>
          </a:xfrm>
          <a:prstGeom prst="rect">
            <a:avLst/>
          </a:prstGeom>
          <a:solidFill>
            <a:srgbClr val="FC012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Examples: Giving an admission ticket to a customer, installing a engine in a car, etc.</a:t>
            </a:r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2FC79A9F-60B8-4551-B123-46071B958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505200"/>
            <a:ext cx="2362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Decision Points</a:t>
            </a:r>
          </a:p>
        </p:txBody>
      </p:sp>
      <p:sp>
        <p:nvSpPr>
          <p:cNvPr id="6153" name="Text Box 9">
            <a:extLst>
              <a:ext uri="{FF2B5EF4-FFF2-40B4-BE49-F238E27FC236}">
                <a16:creationId xmlns:a16="http://schemas.microsoft.com/office/drawing/2014/main" id="{B13D49B3-40DF-4729-B66D-063CF0880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429000"/>
            <a:ext cx="3276600" cy="1922463"/>
          </a:xfrm>
          <a:prstGeom prst="rect">
            <a:avLst/>
          </a:prstGeom>
          <a:solidFill>
            <a:srgbClr val="FC012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Examples: How much change should be given to a customer, which wrench should be used, etc. </a:t>
            </a:r>
          </a:p>
        </p:txBody>
      </p:sp>
    </p:spTree>
    <p:extLst>
      <p:ext uri="{BB962C8B-B14F-4D97-AF65-F5344CB8AC3E}">
        <p14:creationId xmlns:p14="http://schemas.microsoft.com/office/powerpoint/2010/main" val="1688372262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>
            <a:extLst>
              <a:ext uri="{FF2B5EF4-FFF2-40B4-BE49-F238E27FC236}">
                <a16:creationId xmlns:a16="http://schemas.microsoft.com/office/drawing/2014/main" id="{3653E417-37E7-402C-9FB3-1C990E11D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E9FBC0F5-D965-4DA0-9E20-31FD350D6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6D6D06D-51FB-47CC-ABB5-91D78253EB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533400"/>
            <a:ext cx="8785225" cy="7493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Flowchart Symbols (Continued)</a:t>
            </a:r>
            <a:r>
              <a:rPr lang="ar-SA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‏</a:t>
            </a:r>
            <a:endParaRPr lang="en-GB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EBD438F4-7EA1-4D85-A84F-45A8A75D4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1676400"/>
            <a:ext cx="2514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Storage areas or queues</a:t>
            </a: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97CB69B4-8DF2-4F87-B757-245414FC2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1676400"/>
            <a:ext cx="3276600" cy="1190625"/>
          </a:xfrm>
          <a:prstGeom prst="rect">
            <a:avLst/>
          </a:prstGeom>
          <a:solidFill>
            <a:srgbClr val="FC012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Examples: Sheds, lines of people waiting for a service, etc.</a:t>
            </a:r>
          </a:p>
        </p:txBody>
      </p:sp>
      <p:sp>
        <p:nvSpPr>
          <p:cNvPr id="7174" name="Text Box 6">
            <a:extLst>
              <a:ext uri="{FF2B5EF4-FFF2-40B4-BE49-F238E27FC236}">
                <a16:creationId xmlns:a16="http://schemas.microsoft.com/office/drawing/2014/main" id="{29855439-4C89-480E-AB09-2712F3A09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505200"/>
            <a:ext cx="2362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Flows of materials or customers</a:t>
            </a:r>
          </a:p>
        </p:txBody>
      </p:sp>
      <p:sp>
        <p:nvSpPr>
          <p:cNvPr id="7175" name="Text Box 7">
            <a:extLst>
              <a:ext uri="{FF2B5EF4-FFF2-40B4-BE49-F238E27FC236}">
                <a16:creationId xmlns:a16="http://schemas.microsoft.com/office/drawing/2014/main" id="{35AD046F-145C-4CD1-A706-633341EFF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429000"/>
            <a:ext cx="3276600" cy="1557338"/>
          </a:xfrm>
          <a:prstGeom prst="rect">
            <a:avLst/>
          </a:prstGeom>
          <a:solidFill>
            <a:srgbClr val="FC012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Examples: Customers moving to the a seat, mechanic getting a tool, etc. </a:t>
            </a:r>
          </a:p>
        </p:txBody>
      </p:sp>
      <p:sp>
        <p:nvSpPr>
          <p:cNvPr id="7176" name="AutoShape 8">
            <a:extLst>
              <a:ext uri="{FF2B5EF4-FFF2-40B4-BE49-F238E27FC236}">
                <a16:creationId xmlns:a16="http://schemas.microsoft.com/office/drawing/2014/main" id="{21E52F1B-4D0D-43A6-9017-F30B62170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828800"/>
            <a:ext cx="1600200" cy="1371600"/>
          </a:xfrm>
          <a:prstGeom prst="flowChartMerg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AutoShape 9">
            <a:extLst>
              <a:ext uri="{FF2B5EF4-FFF2-40B4-BE49-F238E27FC236}">
                <a16:creationId xmlns:a16="http://schemas.microsoft.com/office/drawing/2014/main" id="{8EAD6F80-3202-49E8-8A1C-4840C3D17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429000"/>
            <a:ext cx="1600200" cy="762000"/>
          </a:xfrm>
          <a:prstGeom prst="rightArrow">
            <a:avLst>
              <a:gd name="adj1" fmla="val 50000"/>
              <a:gd name="adj2" fmla="val 52500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22760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C1C1F136-8E96-4E1E-834B-3357AB075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226F049A-3236-48EB-BAE6-2368E060F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04E0BCD-853D-4305-9D9E-6605D2A83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987" y="1454150"/>
            <a:ext cx="8785225" cy="7493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Multistage Process</a:t>
            </a:r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220" name="AutoShape 4">
            <a:extLst>
              <a:ext uri="{FF2B5EF4-FFF2-40B4-BE49-F238E27FC236}">
                <a16:creationId xmlns:a16="http://schemas.microsoft.com/office/drawing/2014/main" id="{6C0DB4D0-718A-4839-A102-C0576A377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2819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84EDA173-A58B-49C1-AB93-461F3CA63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2860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AutoShape 6">
            <a:extLst>
              <a:ext uri="{FF2B5EF4-FFF2-40B4-BE49-F238E27FC236}">
                <a16:creationId xmlns:a16="http://schemas.microsoft.com/office/drawing/2014/main" id="{8E51144A-216F-4C43-9C1A-4FDC5DCB1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2819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86751377-E330-44BC-B0F9-EF6DB1CB9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2860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8">
            <a:extLst>
              <a:ext uri="{FF2B5EF4-FFF2-40B4-BE49-F238E27FC236}">
                <a16:creationId xmlns:a16="http://schemas.microsoft.com/office/drawing/2014/main" id="{8FEC4578-BBA9-48A6-B42D-A609C33AF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860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id="{34A9F9C5-E59A-43D5-92BB-DBBDAD675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819400"/>
            <a:ext cx="1447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Stage 1</a:t>
            </a:r>
          </a:p>
        </p:txBody>
      </p:sp>
      <p:sp>
        <p:nvSpPr>
          <p:cNvPr id="9226" name="Text Box 10">
            <a:extLst>
              <a:ext uri="{FF2B5EF4-FFF2-40B4-BE49-F238E27FC236}">
                <a16:creationId xmlns:a16="http://schemas.microsoft.com/office/drawing/2014/main" id="{5167F23F-49F9-4964-8B39-CB63A6972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19400"/>
            <a:ext cx="1447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Stage 2</a:t>
            </a:r>
          </a:p>
        </p:txBody>
      </p:sp>
      <p:sp>
        <p:nvSpPr>
          <p:cNvPr id="9227" name="Text Box 11">
            <a:extLst>
              <a:ext uri="{FF2B5EF4-FFF2-40B4-BE49-F238E27FC236}">
                <a16:creationId xmlns:a16="http://schemas.microsoft.com/office/drawing/2014/main" id="{437EB755-BF32-4831-82B7-E8B269943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819400"/>
            <a:ext cx="1524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Stage 3</a:t>
            </a:r>
          </a:p>
        </p:txBody>
      </p:sp>
    </p:spTree>
    <p:extLst>
      <p:ext uri="{BB962C8B-B14F-4D97-AF65-F5344CB8AC3E}">
        <p14:creationId xmlns:p14="http://schemas.microsoft.com/office/powerpoint/2010/main" val="1941199975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>
            <a:extLst>
              <a:ext uri="{FF2B5EF4-FFF2-40B4-BE49-F238E27FC236}">
                <a16:creationId xmlns:a16="http://schemas.microsoft.com/office/drawing/2014/main" id="{4AA002E3-99FD-409F-83C1-BA6212D1B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837982A4-531C-4694-AF45-2A9CF6039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087" y="1123950"/>
            <a:ext cx="8785225" cy="7493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Multistage Process with Buffer</a:t>
            </a:r>
          </a:p>
        </p:txBody>
      </p:sp>
      <p:sp>
        <p:nvSpPr>
          <p:cNvPr id="10243" name="AutoShape 3">
            <a:extLst>
              <a:ext uri="{FF2B5EF4-FFF2-40B4-BE49-F238E27FC236}">
                <a16:creationId xmlns:a16="http://schemas.microsoft.com/office/drawing/2014/main" id="{A347A560-5CC2-4774-A3C0-3D312D288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2819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954873F-AAD0-498E-AA76-BEA0E12D6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2860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AutoShape 5">
            <a:extLst>
              <a:ext uri="{FF2B5EF4-FFF2-40B4-BE49-F238E27FC236}">
                <a16:creationId xmlns:a16="http://schemas.microsoft.com/office/drawing/2014/main" id="{C155884B-9FC8-497A-98C7-0B897C899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2819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7AF46165-0175-41BE-B06E-17E8A646D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860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7">
            <a:extLst>
              <a:ext uri="{FF2B5EF4-FFF2-40B4-BE49-F238E27FC236}">
                <a16:creationId xmlns:a16="http://schemas.microsoft.com/office/drawing/2014/main" id="{365A71D2-16C0-448F-B811-06412A6B2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819400"/>
            <a:ext cx="1524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Stage 1</a:t>
            </a:r>
          </a:p>
        </p:txBody>
      </p:sp>
      <p:sp>
        <p:nvSpPr>
          <p:cNvPr id="10248" name="Text Box 8">
            <a:extLst>
              <a:ext uri="{FF2B5EF4-FFF2-40B4-BE49-F238E27FC236}">
                <a16:creationId xmlns:a16="http://schemas.microsoft.com/office/drawing/2014/main" id="{07F879A5-47F4-4B12-A6F4-C94F5CD11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819400"/>
            <a:ext cx="1524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Stage 2</a:t>
            </a:r>
          </a:p>
        </p:txBody>
      </p:sp>
      <p:sp>
        <p:nvSpPr>
          <p:cNvPr id="10249" name="AutoShape 9">
            <a:extLst>
              <a:ext uri="{FF2B5EF4-FFF2-40B4-BE49-F238E27FC236}">
                <a16:creationId xmlns:a16="http://schemas.microsoft.com/office/drawing/2014/main" id="{C2FF7B2D-B955-497D-8AC5-A8E122B81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09800"/>
            <a:ext cx="1752600" cy="1905000"/>
          </a:xfrm>
          <a:prstGeom prst="flowChartMerge">
            <a:avLst/>
          </a:prstGeom>
          <a:solidFill>
            <a:srgbClr val="99FFCC"/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>
            <a:extLst>
              <a:ext uri="{FF2B5EF4-FFF2-40B4-BE49-F238E27FC236}">
                <a16:creationId xmlns:a16="http://schemas.microsoft.com/office/drawing/2014/main" id="{A6154A08-9A9D-419F-A999-018400983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286000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Buffer</a:t>
            </a:r>
          </a:p>
        </p:txBody>
      </p:sp>
    </p:spTree>
    <p:extLst>
      <p:ext uri="{BB962C8B-B14F-4D97-AF65-F5344CB8AC3E}">
        <p14:creationId xmlns:p14="http://schemas.microsoft.com/office/powerpoint/2010/main" val="797282728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id="{C2A9C099-40E7-467B-A8EC-97FF11A98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4D0F6EFA-E682-442E-93D7-EB90E7563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DA89389-7620-4968-9ACC-516152E352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575" y="657225"/>
            <a:ext cx="8785225" cy="7493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Types of Processes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549C9F2E-E11A-4E01-AA9B-B8AC61DE3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584325"/>
            <a:ext cx="8610600" cy="5094288"/>
          </a:xfrm>
          <a:ln/>
        </p:spPr>
        <p:txBody>
          <a:bodyPr/>
          <a:lstStyle/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Make-to-order</a:t>
            </a:r>
          </a:p>
          <a:p>
            <a:pPr lvl="1"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activated in response to an actual order.</a:t>
            </a:r>
          </a:p>
          <a:p>
            <a:pPr lvl="1"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work-in-process and finished goods inventory kept to a minimum.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Make-to-stock</a:t>
            </a:r>
          </a:p>
          <a:p>
            <a:pPr lvl="1"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activated to meet expected or forecast demand.</a:t>
            </a:r>
          </a:p>
          <a:p>
            <a:pPr lvl="1"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orders are served from target stocking level.</a:t>
            </a:r>
          </a:p>
          <a:p>
            <a:pPr eaLnBrk="0" hangingPunct="0">
              <a:lnSpc>
                <a:spcPct val="100000"/>
              </a:lnSpc>
              <a:buFont typeface="Symbol" panose="05050102010706020507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03689667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DE8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0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6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_08_01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651000"/>
            <a:ext cx="822960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5345112"/>
            <a:ext cx="815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272727"/>
                </a:solidFill>
                <a:latin typeface="Times New Roman" pitchFamily="18" charset="0"/>
                <a:cs typeface="Times New Roman" pitchFamily="18" charset="0"/>
              </a:rPr>
              <a:t>Process Mapping Symbols</a:t>
            </a:r>
          </a:p>
        </p:txBody>
      </p:sp>
      <p:sp>
        <p:nvSpPr>
          <p:cNvPr id="2052" name="Rectangle 4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fig_08_01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1676400"/>
            <a:ext cx="7772400" cy="76200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Process Mapping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Video- 3 minutes -3.2</a:t>
            </a:r>
          </a:p>
        </p:txBody>
      </p:sp>
    </p:spTree>
    <p:extLst>
      <p:ext uri="{BB962C8B-B14F-4D97-AF65-F5344CB8AC3E}">
        <p14:creationId xmlns:p14="http://schemas.microsoft.com/office/powerpoint/2010/main" val="396121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B1F52157-3AAC-4B48-A880-BCE8ABE5D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A086AF8A-40DC-4C7D-8065-36931FB0E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A03C82B-352C-4287-BD7D-DDB17F545D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7" y="829469"/>
            <a:ext cx="8785225" cy="1185863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Flowchart of Student Going to College</a:t>
            </a:r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96" name="AutoShape 4">
            <a:extLst>
              <a:ext uri="{FF2B5EF4-FFF2-40B4-BE49-F238E27FC236}">
                <a16:creationId xmlns:a16="http://schemas.microsoft.com/office/drawing/2014/main" id="{2C752008-41F4-4853-87CE-F073CC3F8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69D11EDC-AFEF-43A4-B8BF-69B9AB7AA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828800"/>
            <a:ext cx="2286000" cy="2209800"/>
          </a:xfrm>
          <a:prstGeom prst="flowChartDecision">
            <a:avLst/>
          </a:prstGeom>
          <a:solidFill>
            <a:srgbClr val="EAEC5E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8">
            <a:extLst>
              <a:ext uri="{FF2B5EF4-FFF2-40B4-BE49-F238E27FC236}">
                <a16:creationId xmlns:a16="http://schemas.microsoft.com/office/drawing/2014/main" id="{509CD4E9-3730-4D66-9A08-914FDEA42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267200"/>
            <a:ext cx="485775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87A718FE-9DFB-4CA4-9CAC-DA51BE817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800600"/>
            <a:ext cx="1371600" cy="11430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Rectangle 12">
            <a:extLst>
              <a:ext uri="{FF2B5EF4-FFF2-40B4-BE49-F238E27FC236}">
                <a16:creationId xmlns:a16="http://schemas.microsoft.com/office/drawing/2014/main" id="{C40CE052-65CA-4A23-9F21-7907103B1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AutoShape 13">
            <a:extLst>
              <a:ext uri="{FF2B5EF4-FFF2-40B4-BE49-F238E27FC236}">
                <a16:creationId xmlns:a16="http://schemas.microsoft.com/office/drawing/2014/main" id="{CA3B517F-18C7-4D24-B56E-16915B5C9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Rectangle 14">
            <a:extLst>
              <a:ext uri="{FF2B5EF4-FFF2-40B4-BE49-F238E27FC236}">
                <a16:creationId xmlns:a16="http://schemas.microsoft.com/office/drawing/2014/main" id="{DF4F9E44-53AC-4C25-B161-ADC0216F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60916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B1F52157-3AAC-4B48-A880-BCE8ABE5D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A086AF8A-40DC-4C7D-8065-36931FB0E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A03C82B-352C-4287-BD7D-DDB17F545D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7" y="803015"/>
            <a:ext cx="8785225" cy="1185863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Flowchart of Student Going to College</a:t>
            </a:r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96" name="AutoShape 4">
            <a:extLst>
              <a:ext uri="{FF2B5EF4-FFF2-40B4-BE49-F238E27FC236}">
                <a16:creationId xmlns:a16="http://schemas.microsoft.com/office/drawing/2014/main" id="{2C752008-41F4-4853-87CE-F073CC3F8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69D11EDC-AFEF-43A4-B8BF-69B9AB7AA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828800"/>
            <a:ext cx="2286000" cy="2209800"/>
          </a:xfrm>
          <a:prstGeom prst="flowChartDecision">
            <a:avLst/>
          </a:prstGeom>
          <a:solidFill>
            <a:srgbClr val="EAEC5E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2D58EE74-69DC-4DA7-B600-691A24EF0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2133600"/>
            <a:ext cx="838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Yes</a:t>
            </a:r>
          </a:p>
        </p:txBody>
      </p:sp>
      <p:sp>
        <p:nvSpPr>
          <p:cNvPr id="8199" name="Text Box 7">
            <a:extLst>
              <a:ext uri="{FF2B5EF4-FFF2-40B4-BE49-F238E27FC236}">
                <a16:creationId xmlns:a16="http://schemas.microsoft.com/office/drawing/2014/main" id="{6398C8AD-7462-4239-B209-6E2FDA620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191000"/>
            <a:ext cx="762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No</a:t>
            </a:r>
          </a:p>
        </p:txBody>
      </p:sp>
      <p:sp>
        <p:nvSpPr>
          <p:cNvPr id="8200" name="AutoShape 8">
            <a:extLst>
              <a:ext uri="{FF2B5EF4-FFF2-40B4-BE49-F238E27FC236}">
                <a16:creationId xmlns:a16="http://schemas.microsoft.com/office/drawing/2014/main" id="{509CD4E9-3730-4D66-9A08-914FDEA42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267200"/>
            <a:ext cx="485775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87A718FE-9DFB-4CA4-9CAC-DA51BE817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800600"/>
            <a:ext cx="1371600" cy="11430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Text Box 10">
            <a:extLst>
              <a:ext uri="{FF2B5EF4-FFF2-40B4-BE49-F238E27FC236}">
                <a16:creationId xmlns:a16="http://schemas.microsoft.com/office/drawing/2014/main" id="{DEA2372E-B0A5-4EC3-BD62-28BD03C19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953000"/>
            <a:ext cx="10668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 dirty="0">
                <a:latin typeface="Arial" panose="020B0604020202020204" pitchFamily="34" charset="0"/>
              </a:rPr>
              <a:t>Day- off</a:t>
            </a:r>
          </a:p>
        </p:txBody>
      </p:sp>
      <p:sp>
        <p:nvSpPr>
          <p:cNvPr id="8203" name="Text Box 11">
            <a:extLst>
              <a:ext uri="{FF2B5EF4-FFF2-40B4-BE49-F238E27FC236}">
                <a16:creationId xmlns:a16="http://schemas.microsoft.com/office/drawing/2014/main" id="{0F9AF490-0D87-42F1-87F1-048114D64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209800"/>
            <a:ext cx="1447800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 dirty="0">
                <a:latin typeface="Arial" panose="020B0604020202020204" pitchFamily="34" charset="0"/>
              </a:rPr>
              <a:t>Go to college today?</a:t>
            </a:r>
          </a:p>
        </p:txBody>
      </p:sp>
      <p:sp>
        <p:nvSpPr>
          <p:cNvPr id="8204" name="Rectangle 12">
            <a:extLst>
              <a:ext uri="{FF2B5EF4-FFF2-40B4-BE49-F238E27FC236}">
                <a16:creationId xmlns:a16="http://schemas.microsoft.com/office/drawing/2014/main" id="{C40CE052-65CA-4A23-9F21-7907103B1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AutoShape 13">
            <a:extLst>
              <a:ext uri="{FF2B5EF4-FFF2-40B4-BE49-F238E27FC236}">
                <a16:creationId xmlns:a16="http://schemas.microsoft.com/office/drawing/2014/main" id="{CA3B517F-18C7-4D24-B56E-16915B5C9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Rectangle 14">
            <a:extLst>
              <a:ext uri="{FF2B5EF4-FFF2-40B4-BE49-F238E27FC236}">
                <a16:creationId xmlns:a16="http://schemas.microsoft.com/office/drawing/2014/main" id="{DF4F9E44-53AC-4C25-B161-ADC0216F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Text Box 15">
            <a:extLst>
              <a:ext uri="{FF2B5EF4-FFF2-40B4-BE49-F238E27FC236}">
                <a16:creationId xmlns:a16="http://schemas.microsoft.com/office/drawing/2014/main" id="{8599DF13-A7A6-4D9F-B815-0B681A090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2438400"/>
            <a:ext cx="1295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>
                <a:latin typeface="Arial" panose="020B0604020202020204" pitchFamily="34" charset="0"/>
              </a:rPr>
              <a:t>Walk to class</a:t>
            </a:r>
          </a:p>
        </p:txBody>
      </p:sp>
      <p:sp>
        <p:nvSpPr>
          <p:cNvPr id="8208" name="Text Box 16">
            <a:extLst>
              <a:ext uri="{FF2B5EF4-FFF2-40B4-BE49-F238E27FC236}">
                <a16:creationId xmlns:a16="http://schemas.microsoft.com/office/drawing/2014/main" id="{43D7BB45-020A-4B31-8A76-4796142BD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2362200"/>
            <a:ext cx="15240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Arial" panose="020B0604020202020204" pitchFamily="34" charset="0"/>
              <a:buNone/>
            </a:pPr>
            <a:r>
              <a:rPr lang="en-GB" altLang="en-US" dirty="0">
                <a:latin typeface="Arial" panose="020B0604020202020204" pitchFamily="34" charset="0"/>
              </a:rPr>
              <a:t>Drive to college</a:t>
            </a:r>
          </a:p>
        </p:txBody>
      </p:sp>
    </p:spTree>
    <p:extLst>
      <p:ext uri="{BB962C8B-B14F-4D97-AF65-F5344CB8AC3E}">
        <p14:creationId xmlns:p14="http://schemas.microsoft.com/office/powerpoint/2010/main" val="1026992576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3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696200" cy="990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Process Mapping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58200" cy="43434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 mapping is a method to graphically describe the steps that make up a process.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consists of a set of tools that enable us to systematically document, analyze, improve, and redesign a process.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the first step of Business process Reengineering.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>
            <a:extLst>
              <a:ext uri="{FF2B5EF4-FFF2-40B4-BE49-F238E27FC236}">
                <a16:creationId xmlns:a16="http://schemas.microsoft.com/office/drawing/2014/main" id="{D9C2155D-C7FE-4903-AB6A-FEB4088E3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57200"/>
            <a:ext cx="12954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Market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2291" name="AutoShape 2">
            <a:extLst>
              <a:ext uri="{FF2B5EF4-FFF2-40B4-BE49-F238E27FC236}">
                <a16:creationId xmlns:a16="http://schemas.microsoft.com/office/drawing/2014/main" id="{797F23D5-0A25-4343-8C37-71E53D76D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1981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Product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design</a:t>
            </a:r>
          </a:p>
        </p:txBody>
      </p:sp>
      <p:sp>
        <p:nvSpPr>
          <p:cNvPr id="12292" name="AutoShape 3">
            <a:extLst>
              <a:ext uri="{FF2B5EF4-FFF2-40B4-BE49-F238E27FC236}">
                <a16:creationId xmlns:a16="http://schemas.microsoft.com/office/drawing/2014/main" id="{A8D15900-A428-4857-8085-BD575EA5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57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Basic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2293" name="AutoShape 4">
            <a:extLst>
              <a:ext uri="{FF2B5EF4-FFF2-40B4-BE49-F238E27FC236}">
                <a16:creationId xmlns:a16="http://schemas.microsoft.com/office/drawing/2014/main" id="{EFBF5485-3519-4380-80EC-78F3588B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981200"/>
            <a:ext cx="1295400" cy="1066800"/>
          </a:xfrm>
          <a:prstGeom prst="flowChartDecision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customer</a:t>
            </a:r>
          </a:p>
        </p:txBody>
      </p:sp>
      <p:sp>
        <p:nvSpPr>
          <p:cNvPr id="12294" name="AutoShape 5">
            <a:extLst>
              <a:ext uri="{FF2B5EF4-FFF2-40B4-BE49-F238E27FC236}">
                <a16:creationId xmlns:a16="http://schemas.microsoft.com/office/drawing/2014/main" id="{F3717C03-9DF7-4974-A0BD-478DFCE5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0574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Sales &amp;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Mktg.</a:t>
            </a:r>
          </a:p>
        </p:txBody>
      </p:sp>
      <p:sp>
        <p:nvSpPr>
          <p:cNvPr id="12295" name="AutoShape 6">
            <a:extLst>
              <a:ext uri="{FF2B5EF4-FFF2-40B4-BE49-F238E27FC236}">
                <a16:creationId xmlns:a16="http://schemas.microsoft.com/office/drawing/2014/main" id="{79A4D7A1-D18D-4E48-8325-BE9E38A7C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429000"/>
            <a:ext cx="12192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planning</a:t>
            </a:r>
          </a:p>
        </p:txBody>
      </p:sp>
      <p:sp>
        <p:nvSpPr>
          <p:cNvPr id="12296" name="AutoShape 7">
            <a:extLst>
              <a:ext uri="{FF2B5EF4-FFF2-40B4-BE49-F238E27FC236}">
                <a16:creationId xmlns:a16="http://schemas.microsoft.com/office/drawing/2014/main" id="{180594EC-1CDC-4943-B354-EBA346B9F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4572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Prototype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</a:t>
            </a:r>
          </a:p>
        </p:txBody>
      </p:sp>
      <p:sp>
        <p:nvSpPr>
          <p:cNvPr id="12297" name="AutoShape 8">
            <a:extLst>
              <a:ext uri="{FF2B5EF4-FFF2-40B4-BE49-F238E27FC236}">
                <a16:creationId xmlns:a16="http://schemas.microsoft.com/office/drawing/2014/main" id="{22AAF782-6288-49AF-BC8C-BFCB02955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505200"/>
            <a:ext cx="9906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Mfg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shops</a:t>
            </a:r>
          </a:p>
        </p:txBody>
      </p:sp>
      <p:sp>
        <p:nvSpPr>
          <p:cNvPr id="12298" name="AutoShape 9">
            <a:extLst>
              <a:ext uri="{FF2B5EF4-FFF2-40B4-BE49-F238E27FC236}">
                <a16:creationId xmlns:a16="http://schemas.microsoft.com/office/drawing/2014/main" id="{6BCE5739-546B-47DF-8165-5044043B4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49530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Testing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sample</a:t>
            </a:r>
          </a:p>
        </p:txBody>
      </p:sp>
      <p:sp>
        <p:nvSpPr>
          <p:cNvPr id="12299" name="AutoShape 10">
            <a:extLst>
              <a:ext uri="{FF2B5EF4-FFF2-40B4-BE49-F238E27FC236}">
                <a16:creationId xmlns:a16="http://schemas.microsoft.com/office/drawing/2014/main" id="{A9BC12A8-EDAB-4AE0-A221-AEAE96357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419600"/>
            <a:ext cx="13716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Field test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&amp;approval</a:t>
            </a:r>
          </a:p>
        </p:txBody>
      </p:sp>
      <p:sp>
        <p:nvSpPr>
          <p:cNvPr id="12300" name="AutoShape 11">
            <a:extLst>
              <a:ext uri="{FF2B5EF4-FFF2-40B4-BE49-F238E27FC236}">
                <a16:creationId xmlns:a16="http://schemas.microsoft.com/office/drawing/2014/main" id="{75F99A19-AB75-4F6D-B5E7-4A1C95805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895600"/>
            <a:ext cx="14478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Tool design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&amp; tool mfg.</a:t>
            </a:r>
          </a:p>
        </p:txBody>
      </p:sp>
      <p:sp>
        <p:nvSpPr>
          <p:cNvPr id="12301" name="Rectangle 12">
            <a:extLst>
              <a:ext uri="{FF2B5EF4-FFF2-40B4-BE49-F238E27FC236}">
                <a16:creationId xmlns:a16="http://schemas.microsoft.com/office/drawing/2014/main" id="{27A00FDC-F0C3-4EB3-BDC7-029B73005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" y="15875"/>
            <a:ext cx="1828800" cy="1392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altLang="en-US" sz="1200" b="1">
                <a:solidFill>
                  <a:srgbClr val="000000"/>
                </a:solidFill>
                <a:latin typeface="Arial" panose="020B0604020202020204" pitchFamily="34" charset="0"/>
              </a:rPr>
              <a:t>Operations Mgnt </a:t>
            </a:r>
          </a:p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Arial" panose="020B0604020202020204" pitchFamily="34" charset="0"/>
              </a:rPr>
              <a:t>New  product  Design &amp; development cycle </a:t>
            </a:r>
          </a:p>
        </p:txBody>
      </p:sp>
      <p:sp>
        <p:nvSpPr>
          <p:cNvPr id="12302" name="Text Box 13">
            <a:extLst>
              <a:ext uri="{FF2B5EF4-FFF2-40B4-BE49-F238E27FC236}">
                <a16:creationId xmlns:a16="http://schemas.microsoft.com/office/drawing/2014/main" id="{52CD8152-207B-44C0-A223-0D2BBC4BE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1489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2303" name="Text Box 14">
            <a:extLst>
              <a:ext uri="{FF2B5EF4-FFF2-40B4-BE49-F238E27FC236}">
                <a16:creationId xmlns:a16="http://schemas.microsoft.com/office/drawing/2014/main" id="{12059BD0-E63B-47C0-AA18-3C4A0047F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562100"/>
            <a:ext cx="990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needs</a:t>
            </a:r>
          </a:p>
        </p:txBody>
      </p:sp>
      <p:sp>
        <p:nvSpPr>
          <p:cNvPr id="12304" name="Text Box 15">
            <a:extLst>
              <a:ext uri="{FF2B5EF4-FFF2-40B4-BE49-F238E27FC236}">
                <a16:creationId xmlns:a16="http://schemas.microsoft.com/office/drawing/2014/main" id="{A59C52CD-D6C4-4E04-934A-B3753768C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48300"/>
            <a:ext cx="14128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Approved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products</a:t>
            </a:r>
          </a:p>
        </p:txBody>
      </p:sp>
      <p:sp>
        <p:nvSpPr>
          <p:cNvPr id="12305" name="Text Box 16">
            <a:extLst>
              <a:ext uri="{FF2B5EF4-FFF2-40B4-BE49-F238E27FC236}">
                <a16:creationId xmlns:a16="http://schemas.microsoft.com/office/drawing/2014/main" id="{6C67CEF8-7D8C-4F49-A9C7-0B4CB2931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925" y="5029200"/>
            <a:ext cx="1082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feedback</a:t>
            </a:r>
          </a:p>
        </p:txBody>
      </p:sp>
      <p:sp>
        <p:nvSpPr>
          <p:cNvPr id="12306" name="Text Box 17">
            <a:extLst>
              <a:ext uri="{FF2B5EF4-FFF2-40B4-BE49-F238E27FC236}">
                <a16:creationId xmlns:a16="http://schemas.microsoft.com/office/drawing/2014/main" id="{6164D68D-D08A-4DEC-803B-FC22C8A7B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14600"/>
            <a:ext cx="182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2307" name="Text Box 18">
            <a:extLst>
              <a:ext uri="{FF2B5EF4-FFF2-40B4-BE49-F238E27FC236}">
                <a16:creationId xmlns:a16="http://schemas.microsoft.com/office/drawing/2014/main" id="{9F641795-EBEB-41E7-B39A-45F5AD75F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3854450"/>
            <a:ext cx="977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samples</a:t>
            </a:r>
          </a:p>
        </p:txBody>
      </p:sp>
      <p:sp>
        <p:nvSpPr>
          <p:cNvPr id="12308" name="Text Box 19">
            <a:extLst>
              <a:ext uri="{FF2B5EF4-FFF2-40B4-BE49-F238E27FC236}">
                <a16:creationId xmlns:a16="http://schemas.microsoft.com/office/drawing/2014/main" id="{5D93533F-5209-4D55-905C-20F42818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109788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Tool Design changes</a:t>
            </a:r>
          </a:p>
        </p:txBody>
      </p:sp>
      <p:sp>
        <p:nvSpPr>
          <p:cNvPr id="12309" name="Text Box 20">
            <a:extLst>
              <a:ext uri="{FF2B5EF4-FFF2-40B4-BE49-F238E27FC236}">
                <a16:creationId xmlns:a16="http://schemas.microsoft.com/office/drawing/2014/main" id="{35496B5A-8572-4D16-A96D-CE727E3B7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609600"/>
            <a:ext cx="1131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feedback</a:t>
            </a:r>
          </a:p>
        </p:txBody>
      </p:sp>
      <p:sp>
        <p:nvSpPr>
          <p:cNvPr id="12310" name="Text Box 21">
            <a:extLst>
              <a:ext uri="{FF2B5EF4-FFF2-40B4-BE49-F238E27FC236}">
                <a16:creationId xmlns:a16="http://schemas.microsoft.com/office/drawing/2014/main" id="{0643B0E3-271C-4C45-8372-B57B16C37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2766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2311" name="Text Box 22">
            <a:extLst>
              <a:ext uri="{FF2B5EF4-FFF2-40B4-BE49-F238E27FC236}">
                <a16:creationId xmlns:a16="http://schemas.microsoft.com/office/drawing/2014/main" id="{E40154FC-22ED-42C5-B7F8-59E7A4E94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005513"/>
            <a:ext cx="12080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dev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committee</a:t>
            </a:r>
          </a:p>
        </p:txBody>
      </p:sp>
      <p:sp>
        <p:nvSpPr>
          <p:cNvPr id="12312" name="Text Box 23">
            <a:extLst>
              <a:ext uri="{FF2B5EF4-FFF2-40B4-BE49-F238E27FC236}">
                <a16:creationId xmlns:a16="http://schemas.microsoft.com/office/drawing/2014/main" id="{AB897582-16FD-4635-8C1F-C0838DCA6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1371600"/>
            <a:ext cx="762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Work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 order</a:t>
            </a:r>
          </a:p>
        </p:txBody>
      </p:sp>
      <p:sp>
        <p:nvSpPr>
          <p:cNvPr id="12313" name="Text Box 24">
            <a:extLst>
              <a:ext uri="{FF2B5EF4-FFF2-40B4-BE49-F238E27FC236}">
                <a16:creationId xmlns:a16="http://schemas.microsoft.com/office/drawing/2014/main" id="{C48ACD6F-462C-4BC5-8BC6-D74536A93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962400"/>
            <a:ext cx="533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PL,AIS</a:t>
            </a:r>
          </a:p>
        </p:txBody>
      </p:sp>
    </p:spTree>
    <p:extLst>
      <p:ext uri="{BB962C8B-B14F-4D97-AF65-F5344CB8AC3E}">
        <p14:creationId xmlns:p14="http://schemas.microsoft.com/office/powerpoint/2010/main" val="971391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>
            <a:extLst>
              <a:ext uri="{FF2B5EF4-FFF2-40B4-BE49-F238E27FC236}">
                <a16:creationId xmlns:a16="http://schemas.microsoft.com/office/drawing/2014/main" id="{EE394B18-1C97-4C37-854E-6A2259FAF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1400"/>
          </a:p>
        </p:txBody>
      </p:sp>
      <p:sp>
        <p:nvSpPr>
          <p:cNvPr id="14339" name="Text Box 2">
            <a:extLst>
              <a:ext uri="{FF2B5EF4-FFF2-40B4-BE49-F238E27FC236}">
                <a16:creationId xmlns:a16="http://schemas.microsoft.com/office/drawing/2014/main" id="{3603ECE5-FB95-430F-B1F1-B8AE36327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1400"/>
          </a:p>
        </p:txBody>
      </p:sp>
      <p:sp>
        <p:nvSpPr>
          <p:cNvPr id="14340" name="AutoShape 3">
            <a:extLst>
              <a:ext uri="{FF2B5EF4-FFF2-40B4-BE49-F238E27FC236}">
                <a16:creationId xmlns:a16="http://schemas.microsoft.com/office/drawing/2014/main" id="{5FA2D134-274F-47D7-808A-205FD6FAC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57200"/>
            <a:ext cx="12954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Market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4341" name="AutoShape 4">
            <a:extLst>
              <a:ext uri="{FF2B5EF4-FFF2-40B4-BE49-F238E27FC236}">
                <a16:creationId xmlns:a16="http://schemas.microsoft.com/office/drawing/2014/main" id="{92816910-5625-4DEB-AED8-8D1062957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1981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Product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design</a:t>
            </a:r>
          </a:p>
        </p:txBody>
      </p:sp>
      <p:sp>
        <p:nvSpPr>
          <p:cNvPr id="14342" name="AutoShape 5">
            <a:extLst>
              <a:ext uri="{FF2B5EF4-FFF2-40B4-BE49-F238E27FC236}">
                <a16:creationId xmlns:a16="http://schemas.microsoft.com/office/drawing/2014/main" id="{0DCA57C5-61DF-4699-A811-0F4128C60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57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Basic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4343" name="AutoShape 6">
            <a:extLst>
              <a:ext uri="{FF2B5EF4-FFF2-40B4-BE49-F238E27FC236}">
                <a16:creationId xmlns:a16="http://schemas.microsoft.com/office/drawing/2014/main" id="{6A6E37E0-0190-4C45-AC6C-D2BEB81A4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981200"/>
            <a:ext cx="1295400" cy="1066800"/>
          </a:xfrm>
          <a:prstGeom prst="flowChartDecision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customer</a:t>
            </a:r>
          </a:p>
        </p:txBody>
      </p:sp>
      <p:sp>
        <p:nvSpPr>
          <p:cNvPr id="14344" name="AutoShape 7">
            <a:extLst>
              <a:ext uri="{FF2B5EF4-FFF2-40B4-BE49-F238E27FC236}">
                <a16:creationId xmlns:a16="http://schemas.microsoft.com/office/drawing/2014/main" id="{9C88379B-CB18-4C09-A958-44A69426D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0574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Sales &amp;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Mktg.</a:t>
            </a:r>
          </a:p>
        </p:txBody>
      </p:sp>
      <p:sp>
        <p:nvSpPr>
          <p:cNvPr id="14345" name="AutoShape 8">
            <a:extLst>
              <a:ext uri="{FF2B5EF4-FFF2-40B4-BE49-F238E27FC236}">
                <a16:creationId xmlns:a16="http://schemas.microsoft.com/office/drawing/2014/main" id="{3D3FC3DB-7DA9-4C49-AF7E-3255597A6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429000"/>
            <a:ext cx="12192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planning</a:t>
            </a:r>
          </a:p>
        </p:txBody>
      </p:sp>
      <p:sp>
        <p:nvSpPr>
          <p:cNvPr id="14346" name="AutoShape 9">
            <a:extLst>
              <a:ext uri="{FF2B5EF4-FFF2-40B4-BE49-F238E27FC236}">
                <a16:creationId xmlns:a16="http://schemas.microsoft.com/office/drawing/2014/main" id="{FA94B2B0-B28E-48BE-B264-8D591F802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4572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Prototype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</a:t>
            </a:r>
          </a:p>
        </p:txBody>
      </p:sp>
      <p:sp>
        <p:nvSpPr>
          <p:cNvPr id="14347" name="AutoShape 10">
            <a:extLst>
              <a:ext uri="{FF2B5EF4-FFF2-40B4-BE49-F238E27FC236}">
                <a16:creationId xmlns:a16="http://schemas.microsoft.com/office/drawing/2014/main" id="{4DAA34B3-3933-44CE-81A9-0929F34C9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505200"/>
            <a:ext cx="9906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Mfg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shops</a:t>
            </a:r>
          </a:p>
        </p:txBody>
      </p:sp>
      <p:sp>
        <p:nvSpPr>
          <p:cNvPr id="14348" name="AutoShape 11">
            <a:extLst>
              <a:ext uri="{FF2B5EF4-FFF2-40B4-BE49-F238E27FC236}">
                <a16:creationId xmlns:a16="http://schemas.microsoft.com/office/drawing/2014/main" id="{282F93B6-934C-4DC1-B6C0-DB0D01C71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49530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Testing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sample</a:t>
            </a:r>
          </a:p>
        </p:txBody>
      </p:sp>
      <p:sp>
        <p:nvSpPr>
          <p:cNvPr id="14349" name="AutoShape 12">
            <a:extLst>
              <a:ext uri="{FF2B5EF4-FFF2-40B4-BE49-F238E27FC236}">
                <a16:creationId xmlns:a16="http://schemas.microsoft.com/office/drawing/2014/main" id="{ECE09EB5-047D-4DAD-AFCC-1D73AA0C3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419600"/>
            <a:ext cx="13716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Field test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&amp;approval</a:t>
            </a:r>
          </a:p>
        </p:txBody>
      </p:sp>
      <p:sp>
        <p:nvSpPr>
          <p:cNvPr id="14350" name="AutoShape 13">
            <a:extLst>
              <a:ext uri="{FF2B5EF4-FFF2-40B4-BE49-F238E27FC236}">
                <a16:creationId xmlns:a16="http://schemas.microsoft.com/office/drawing/2014/main" id="{504A5D0D-7746-496D-A175-C8E31065F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895600"/>
            <a:ext cx="14478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Tool design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&amp; tool mfg.</a:t>
            </a:r>
          </a:p>
        </p:txBody>
      </p:sp>
      <p:cxnSp>
        <p:nvCxnSpPr>
          <p:cNvPr id="14351" name="AutoShape 14">
            <a:extLst>
              <a:ext uri="{FF2B5EF4-FFF2-40B4-BE49-F238E27FC236}">
                <a16:creationId xmlns:a16="http://schemas.microsoft.com/office/drawing/2014/main" id="{92C0E8FD-9ADD-4262-9C56-F457EE3312E3}"/>
              </a:ext>
            </a:extLst>
          </p:cNvPr>
          <p:cNvCxnSpPr>
            <a:cxnSpLocks noChangeShapeType="1"/>
            <a:stCxn id="14343" idx="3"/>
            <a:endCxn id="14344" idx="1"/>
          </p:cNvCxnSpPr>
          <p:nvPr/>
        </p:nvCxnSpPr>
        <p:spPr bwMode="auto">
          <a:xfrm flipV="1">
            <a:off x="1676400" y="2476500"/>
            <a:ext cx="533400" cy="381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2" name="AutoShape 15">
            <a:extLst>
              <a:ext uri="{FF2B5EF4-FFF2-40B4-BE49-F238E27FC236}">
                <a16:creationId xmlns:a16="http://schemas.microsoft.com/office/drawing/2014/main" id="{7AFCCA1F-3083-418F-B333-6CF265E32D1C}"/>
              </a:ext>
            </a:extLst>
          </p:cNvPr>
          <p:cNvCxnSpPr>
            <a:cxnSpLocks noChangeShapeType="1"/>
            <a:stCxn id="14344" idx="0"/>
            <a:endCxn id="14340" idx="2"/>
          </p:cNvCxnSpPr>
          <p:nvPr/>
        </p:nvCxnSpPr>
        <p:spPr bwMode="auto">
          <a:xfrm flipV="1">
            <a:off x="2781300" y="1371600"/>
            <a:ext cx="76200" cy="6858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3" name="AutoShape 16">
            <a:extLst>
              <a:ext uri="{FF2B5EF4-FFF2-40B4-BE49-F238E27FC236}">
                <a16:creationId xmlns:a16="http://schemas.microsoft.com/office/drawing/2014/main" id="{CF2C7833-63E5-4525-8CED-1A987B530B18}"/>
              </a:ext>
            </a:extLst>
          </p:cNvPr>
          <p:cNvCxnSpPr>
            <a:cxnSpLocks noChangeShapeType="1"/>
            <a:stCxn id="14344" idx="3"/>
          </p:cNvCxnSpPr>
          <p:nvPr/>
        </p:nvCxnSpPr>
        <p:spPr bwMode="auto">
          <a:xfrm>
            <a:off x="3352800" y="2476500"/>
            <a:ext cx="1143000" cy="381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4" name="AutoShape 17">
            <a:extLst>
              <a:ext uri="{FF2B5EF4-FFF2-40B4-BE49-F238E27FC236}">
                <a16:creationId xmlns:a16="http://schemas.microsoft.com/office/drawing/2014/main" id="{A9F00341-3935-4981-9809-83A1725890A7}"/>
              </a:ext>
            </a:extLst>
          </p:cNvPr>
          <p:cNvCxnSpPr>
            <a:cxnSpLocks noChangeShapeType="1"/>
            <a:stCxn id="14345" idx="0"/>
            <a:endCxn id="14341" idx="3"/>
          </p:cNvCxnSpPr>
          <p:nvPr/>
        </p:nvCxnSpPr>
        <p:spPr bwMode="auto">
          <a:xfrm flipV="1">
            <a:off x="5029200" y="2400300"/>
            <a:ext cx="534988" cy="10287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5" name="AutoShape 18">
            <a:extLst>
              <a:ext uri="{FF2B5EF4-FFF2-40B4-BE49-F238E27FC236}">
                <a16:creationId xmlns:a16="http://schemas.microsoft.com/office/drawing/2014/main" id="{4F5638AF-938A-4F8B-9443-166E645C3EB4}"/>
              </a:ext>
            </a:extLst>
          </p:cNvPr>
          <p:cNvCxnSpPr>
            <a:cxnSpLocks noChangeShapeType="1"/>
            <a:stCxn id="14341" idx="2"/>
            <a:endCxn id="14347" idx="3"/>
          </p:cNvCxnSpPr>
          <p:nvPr/>
        </p:nvCxnSpPr>
        <p:spPr bwMode="auto">
          <a:xfrm flipH="1">
            <a:off x="3200400" y="2819400"/>
            <a:ext cx="1790700" cy="11430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6" name="AutoShape 19">
            <a:extLst>
              <a:ext uri="{FF2B5EF4-FFF2-40B4-BE49-F238E27FC236}">
                <a16:creationId xmlns:a16="http://schemas.microsoft.com/office/drawing/2014/main" id="{9D096EF1-B992-45E5-9B34-89DB55E91E3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19400" y="3810000"/>
            <a:ext cx="17145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7" name="AutoShape 20">
            <a:extLst>
              <a:ext uri="{FF2B5EF4-FFF2-40B4-BE49-F238E27FC236}">
                <a16:creationId xmlns:a16="http://schemas.microsoft.com/office/drawing/2014/main" id="{8A4B1E1D-1BE5-4E0B-912D-0E1A0554656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200" y="1295400"/>
            <a:ext cx="38100" cy="7239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8" name="AutoShape 21">
            <a:extLst>
              <a:ext uri="{FF2B5EF4-FFF2-40B4-BE49-F238E27FC236}">
                <a16:creationId xmlns:a16="http://schemas.microsoft.com/office/drawing/2014/main" id="{B1A2294F-AAA7-4D01-A838-ECE3725FCE60}"/>
              </a:ext>
            </a:extLst>
          </p:cNvPr>
          <p:cNvCxnSpPr>
            <a:cxnSpLocks noChangeShapeType="1"/>
            <a:stCxn id="14346" idx="2"/>
            <a:endCxn id="14341" idx="3"/>
          </p:cNvCxnSpPr>
          <p:nvPr/>
        </p:nvCxnSpPr>
        <p:spPr bwMode="auto">
          <a:xfrm flipH="1">
            <a:off x="5562600" y="1295400"/>
            <a:ext cx="1219200" cy="11049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9" name="AutoShape 22">
            <a:extLst>
              <a:ext uri="{FF2B5EF4-FFF2-40B4-BE49-F238E27FC236}">
                <a16:creationId xmlns:a16="http://schemas.microsoft.com/office/drawing/2014/main" id="{DA522A29-F4A3-46B3-B613-50A87EA0DA2D}"/>
              </a:ext>
            </a:extLst>
          </p:cNvPr>
          <p:cNvCxnSpPr>
            <a:cxnSpLocks noChangeShapeType="1"/>
            <a:stCxn id="14345" idx="3"/>
            <a:endCxn id="14350" idx="1"/>
          </p:cNvCxnSpPr>
          <p:nvPr/>
        </p:nvCxnSpPr>
        <p:spPr bwMode="auto">
          <a:xfrm flipV="1">
            <a:off x="5638800" y="3276600"/>
            <a:ext cx="914400" cy="5334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0" name="AutoShape 23">
            <a:extLst>
              <a:ext uri="{FF2B5EF4-FFF2-40B4-BE49-F238E27FC236}">
                <a16:creationId xmlns:a16="http://schemas.microsoft.com/office/drawing/2014/main" id="{2DDAAC32-2D0C-4463-8E87-528D65A4C3FD}"/>
              </a:ext>
            </a:extLst>
          </p:cNvPr>
          <p:cNvCxnSpPr>
            <a:cxnSpLocks noChangeShapeType="1"/>
            <a:stCxn id="14350" idx="0"/>
            <a:endCxn id="14341" idx="3"/>
          </p:cNvCxnSpPr>
          <p:nvPr/>
        </p:nvCxnSpPr>
        <p:spPr bwMode="auto">
          <a:xfrm flipH="1" flipV="1">
            <a:off x="5562600" y="2400300"/>
            <a:ext cx="1712913" cy="4953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1" name="AutoShape 24">
            <a:extLst>
              <a:ext uri="{FF2B5EF4-FFF2-40B4-BE49-F238E27FC236}">
                <a16:creationId xmlns:a16="http://schemas.microsoft.com/office/drawing/2014/main" id="{42577F22-055E-4D9D-88EC-D8867B55DCA8}"/>
              </a:ext>
            </a:extLst>
          </p:cNvPr>
          <p:cNvCxnSpPr>
            <a:cxnSpLocks noChangeShapeType="1"/>
            <a:stCxn id="14347" idx="2"/>
            <a:endCxn id="14348" idx="1"/>
          </p:cNvCxnSpPr>
          <p:nvPr/>
        </p:nvCxnSpPr>
        <p:spPr bwMode="auto">
          <a:xfrm>
            <a:off x="2705100" y="4419600"/>
            <a:ext cx="1716088" cy="9525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2" name="AutoShape 25">
            <a:extLst>
              <a:ext uri="{FF2B5EF4-FFF2-40B4-BE49-F238E27FC236}">
                <a16:creationId xmlns:a16="http://schemas.microsoft.com/office/drawing/2014/main" id="{BB78A8F1-D0D8-489A-A392-CA0DCB0F0A58}"/>
              </a:ext>
            </a:extLst>
          </p:cNvPr>
          <p:cNvCxnSpPr>
            <a:cxnSpLocks noChangeShapeType="1"/>
            <a:stCxn id="14345" idx="2"/>
            <a:endCxn id="14348" idx="0"/>
          </p:cNvCxnSpPr>
          <p:nvPr/>
        </p:nvCxnSpPr>
        <p:spPr bwMode="auto">
          <a:xfrm>
            <a:off x="5029200" y="4191000"/>
            <a:ext cx="1588" cy="7620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3" name="AutoShape 26">
            <a:extLst>
              <a:ext uri="{FF2B5EF4-FFF2-40B4-BE49-F238E27FC236}">
                <a16:creationId xmlns:a16="http://schemas.microsoft.com/office/drawing/2014/main" id="{865D6C32-FC1B-4918-93D3-859077AA69A2}"/>
              </a:ext>
            </a:extLst>
          </p:cNvPr>
          <p:cNvCxnSpPr>
            <a:cxnSpLocks noChangeShapeType="1"/>
            <a:stCxn id="14347" idx="0"/>
            <a:endCxn id="14344" idx="2"/>
          </p:cNvCxnSpPr>
          <p:nvPr/>
        </p:nvCxnSpPr>
        <p:spPr bwMode="auto">
          <a:xfrm flipV="1">
            <a:off x="2705100" y="2895600"/>
            <a:ext cx="76200" cy="6096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4" name="AutoShape 27">
            <a:extLst>
              <a:ext uri="{FF2B5EF4-FFF2-40B4-BE49-F238E27FC236}">
                <a16:creationId xmlns:a16="http://schemas.microsoft.com/office/drawing/2014/main" id="{D88EF860-846E-450F-B8CE-2A99611F1DD8}"/>
              </a:ext>
            </a:extLst>
          </p:cNvPr>
          <p:cNvCxnSpPr>
            <a:cxnSpLocks noChangeShapeType="1"/>
            <a:stCxn id="14344" idx="1"/>
            <a:endCxn id="14349" idx="2"/>
          </p:cNvCxnSpPr>
          <p:nvPr/>
        </p:nvCxnSpPr>
        <p:spPr bwMode="auto">
          <a:xfrm>
            <a:off x="2209800" y="2476500"/>
            <a:ext cx="5029200" cy="27813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5" name="AutoShape 28">
            <a:extLst>
              <a:ext uri="{FF2B5EF4-FFF2-40B4-BE49-F238E27FC236}">
                <a16:creationId xmlns:a16="http://schemas.microsoft.com/office/drawing/2014/main" id="{19A8BB9E-94DC-4CBC-8989-DA53E559241A}"/>
              </a:ext>
            </a:extLst>
          </p:cNvPr>
          <p:cNvCxnSpPr>
            <a:cxnSpLocks noChangeShapeType="1"/>
            <a:stCxn id="14345" idx="3"/>
            <a:endCxn id="14349" idx="0"/>
          </p:cNvCxnSpPr>
          <p:nvPr/>
        </p:nvCxnSpPr>
        <p:spPr bwMode="auto">
          <a:xfrm>
            <a:off x="5638800" y="3810000"/>
            <a:ext cx="16002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6" name="AutoShape 29">
            <a:extLst>
              <a:ext uri="{FF2B5EF4-FFF2-40B4-BE49-F238E27FC236}">
                <a16:creationId xmlns:a16="http://schemas.microsoft.com/office/drawing/2014/main" id="{1A09E479-6A2F-4D02-B0E6-DEC2A845716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52800" y="990600"/>
            <a:ext cx="1143000" cy="13716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67" name="Rectangle 30">
            <a:extLst>
              <a:ext uri="{FF2B5EF4-FFF2-40B4-BE49-F238E27FC236}">
                <a16:creationId xmlns:a16="http://schemas.microsoft.com/office/drawing/2014/main" id="{E1CFD0BB-AAB8-4DD1-8AC2-80AE69914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" y="15875"/>
            <a:ext cx="1828800" cy="1193800"/>
          </a:xfrm>
          <a:prstGeom prst="rect">
            <a:avLst/>
          </a:prstGeom>
          <a:solidFill>
            <a:srgbClr val="FCFDC6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Arial" panose="020B0604020202020204" pitchFamily="34" charset="0"/>
              </a:rPr>
              <a:t>POM </a:t>
            </a:r>
          </a:p>
          <a:p>
            <a:pPr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Arial" panose="020B0604020202020204" pitchFamily="34" charset="0"/>
              </a:rPr>
              <a:t>New  product development cycle </a:t>
            </a:r>
          </a:p>
        </p:txBody>
      </p:sp>
      <p:cxnSp>
        <p:nvCxnSpPr>
          <p:cNvPr id="14368" name="AutoShape 31">
            <a:extLst>
              <a:ext uri="{FF2B5EF4-FFF2-40B4-BE49-F238E27FC236}">
                <a16:creationId xmlns:a16="http://schemas.microsoft.com/office/drawing/2014/main" id="{13F8A6F1-04BF-4A78-8BEB-D8196FF7696F}"/>
              </a:ext>
            </a:extLst>
          </p:cNvPr>
          <p:cNvCxnSpPr>
            <a:cxnSpLocks noChangeShapeType="1"/>
            <a:stCxn id="14345" idx="1"/>
            <a:endCxn id="14347" idx="3"/>
          </p:cNvCxnSpPr>
          <p:nvPr/>
        </p:nvCxnSpPr>
        <p:spPr bwMode="auto">
          <a:xfrm flipH="1">
            <a:off x="3200400" y="3810000"/>
            <a:ext cx="1219200" cy="1524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69" name="AutoShape 32">
            <a:extLst>
              <a:ext uri="{FF2B5EF4-FFF2-40B4-BE49-F238E27FC236}">
                <a16:creationId xmlns:a16="http://schemas.microsoft.com/office/drawing/2014/main" id="{5FE4C286-4F40-4086-937B-27D6BE88B15B}"/>
              </a:ext>
            </a:extLst>
          </p:cNvPr>
          <p:cNvCxnSpPr>
            <a:cxnSpLocks noChangeShapeType="1"/>
            <a:stCxn id="14347" idx="0"/>
            <a:endCxn id="14344" idx="2"/>
          </p:cNvCxnSpPr>
          <p:nvPr/>
        </p:nvCxnSpPr>
        <p:spPr bwMode="auto">
          <a:xfrm flipV="1">
            <a:off x="2705100" y="2895600"/>
            <a:ext cx="762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70" name="AutoShape 33">
            <a:extLst>
              <a:ext uri="{FF2B5EF4-FFF2-40B4-BE49-F238E27FC236}">
                <a16:creationId xmlns:a16="http://schemas.microsoft.com/office/drawing/2014/main" id="{85D4820A-DB35-4BF1-9C9C-3749BA69C55D}"/>
              </a:ext>
            </a:extLst>
          </p:cNvPr>
          <p:cNvCxnSpPr>
            <a:cxnSpLocks noChangeShapeType="1"/>
            <a:stCxn id="14340" idx="1"/>
            <a:endCxn id="14343" idx="3"/>
          </p:cNvCxnSpPr>
          <p:nvPr/>
        </p:nvCxnSpPr>
        <p:spPr bwMode="auto">
          <a:xfrm flipH="1">
            <a:off x="1676400" y="914400"/>
            <a:ext cx="533400" cy="16002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71" name="Text Box 34">
            <a:extLst>
              <a:ext uri="{FF2B5EF4-FFF2-40B4-BE49-F238E27FC236}">
                <a16:creationId xmlns:a16="http://schemas.microsoft.com/office/drawing/2014/main" id="{2EE8971D-FF63-4377-B960-EFB9A889F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1489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72" name="Text Box 35">
            <a:extLst>
              <a:ext uri="{FF2B5EF4-FFF2-40B4-BE49-F238E27FC236}">
                <a16:creationId xmlns:a16="http://schemas.microsoft.com/office/drawing/2014/main" id="{EAF6F045-8CAC-4B75-A298-332B6E17A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562100"/>
            <a:ext cx="990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needs</a:t>
            </a:r>
          </a:p>
        </p:txBody>
      </p:sp>
      <p:sp>
        <p:nvSpPr>
          <p:cNvPr id="14373" name="Text Box 36">
            <a:extLst>
              <a:ext uri="{FF2B5EF4-FFF2-40B4-BE49-F238E27FC236}">
                <a16:creationId xmlns:a16="http://schemas.microsoft.com/office/drawing/2014/main" id="{C6391DC9-7419-4EB9-9C34-F6A52F14A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48300"/>
            <a:ext cx="14128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Approved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products</a:t>
            </a:r>
          </a:p>
        </p:txBody>
      </p:sp>
      <p:sp>
        <p:nvSpPr>
          <p:cNvPr id="14374" name="Text Box 37">
            <a:extLst>
              <a:ext uri="{FF2B5EF4-FFF2-40B4-BE49-F238E27FC236}">
                <a16:creationId xmlns:a16="http://schemas.microsoft.com/office/drawing/2014/main" id="{7F773675-B624-4237-A843-CB82589AC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925" y="5029200"/>
            <a:ext cx="1082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feedback</a:t>
            </a:r>
          </a:p>
        </p:txBody>
      </p:sp>
      <p:sp>
        <p:nvSpPr>
          <p:cNvPr id="14375" name="Text Box 38">
            <a:extLst>
              <a:ext uri="{FF2B5EF4-FFF2-40B4-BE49-F238E27FC236}">
                <a16:creationId xmlns:a16="http://schemas.microsoft.com/office/drawing/2014/main" id="{30EF25CA-68C4-4598-94C8-5B01C0099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14600"/>
            <a:ext cx="182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4376" name="Text Box 39">
            <a:extLst>
              <a:ext uri="{FF2B5EF4-FFF2-40B4-BE49-F238E27FC236}">
                <a16:creationId xmlns:a16="http://schemas.microsoft.com/office/drawing/2014/main" id="{8EF4BCFE-902D-4CE8-B6F3-DC5AD659D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948113"/>
            <a:ext cx="977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samples</a:t>
            </a:r>
          </a:p>
        </p:txBody>
      </p:sp>
      <p:sp>
        <p:nvSpPr>
          <p:cNvPr id="14377" name="Text Box 40">
            <a:extLst>
              <a:ext uri="{FF2B5EF4-FFF2-40B4-BE49-F238E27FC236}">
                <a16:creationId xmlns:a16="http://schemas.microsoft.com/office/drawing/2014/main" id="{EEE465C5-C25F-433C-93F4-7510846B9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362200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Tool Design changes</a:t>
            </a:r>
          </a:p>
        </p:txBody>
      </p:sp>
      <p:sp>
        <p:nvSpPr>
          <p:cNvPr id="14378" name="Text Box 41">
            <a:extLst>
              <a:ext uri="{FF2B5EF4-FFF2-40B4-BE49-F238E27FC236}">
                <a16:creationId xmlns:a16="http://schemas.microsoft.com/office/drawing/2014/main" id="{F662D56B-A536-4071-8F5A-83571FBAB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609600"/>
            <a:ext cx="1131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feedback</a:t>
            </a:r>
          </a:p>
        </p:txBody>
      </p:sp>
      <p:sp>
        <p:nvSpPr>
          <p:cNvPr id="14379" name="Text Box 42">
            <a:extLst>
              <a:ext uri="{FF2B5EF4-FFF2-40B4-BE49-F238E27FC236}">
                <a16:creationId xmlns:a16="http://schemas.microsoft.com/office/drawing/2014/main" id="{F03115E2-EEE6-41CF-B71B-334ACB8B9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2766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4380" name="Text Box 43">
            <a:extLst>
              <a:ext uri="{FF2B5EF4-FFF2-40B4-BE49-F238E27FC236}">
                <a16:creationId xmlns:a16="http://schemas.microsoft.com/office/drawing/2014/main" id="{009CF936-29B6-4677-B3B8-8C7AFE758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005513"/>
            <a:ext cx="12080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dev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committee</a:t>
            </a:r>
          </a:p>
        </p:txBody>
      </p:sp>
      <p:sp>
        <p:nvSpPr>
          <p:cNvPr id="14381" name="Line 44">
            <a:extLst>
              <a:ext uri="{FF2B5EF4-FFF2-40B4-BE49-F238E27FC236}">
                <a16:creationId xmlns:a16="http://schemas.microsoft.com/office/drawing/2014/main" id="{08BAFA8D-D789-4A16-8AE7-5D91540E6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400" y="5257800"/>
            <a:ext cx="914400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2" name="Text Box 45">
            <a:extLst>
              <a:ext uri="{FF2B5EF4-FFF2-40B4-BE49-F238E27FC236}">
                <a16:creationId xmlns:a16="http://schemas.microsoft.com/office/drawing/2014/main" id="{542C1A54-22E7-43BD-B5CA-1D1A957C6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1371600"/>
            <a:ext cx="762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Work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 order</a:t>
            </a:r>
          </a:p>
        </p:txBody>
      </p:sp>
      <p:sp>
        <p:nvSpPr>
          <p:cNvPr id="14383" name="Text Box 46">
            <a:extLst>
              <a:ext uri="{FF2B5EF4-FFF2-40B4-BE49-F238E27FC236}">
                <a16:creationId xmlns:a16="http://schemas.microsoft.com/office/drawing/2014/main" id="{07E4A803-5767-45DF-B9B8-9975A33CB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524000"/>
            <a:ext cx="12398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Customer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reqmts</a:t>
            </a:r>
          </a:p>
        </p:txBody>
      </p:sp>
      <p:cxnSp>
        <p:nvCxnSpPr>
          <p:cNvPr id="14384" name="AutoShape 47">
            <a:extLst>
              <a:ext uri="{FF2B5EF4-FFF2-40B4-BE49-F238E27FC236}">
                <a16:creationId xmlns:a16="http://schemas.microsoft.com/office/drawing/2014/main" id="{172F132A-ECF0-49D8-AE03-8179DCA066AE}"/>
              </a:ext>
            </a:extLst>
          </p:cNvPr>
          <p:cNvCxnSpPr>
            <a:cxnSpLocks noChangeShapeType="1"/>
            <a:endCxn id="14380" idx="0"/>
          </p:cNvCxnSpPr>
          <p:nvPr/>
        </p:nvCxnSpPr>
        <p:spPr bwMode="auto">
          <a:xfrm>
            <a:off x="8382000" y="4267200"/>
            <a:ext cx="58738" cy="173831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85" name="AutoShape 48">
            <a:extLst>
              <a:ext uri="{FF2B5EF4-FFF2-40B4-BE49-F238E27FC236}">
                <a16:creationId xmlns:a16="http://schemas.microsoft.com/office/drawing/2014/main" id="{06723C71-7AE2-4192-957B-22E21EEF6F03}"/>
              </a:ext>
            </a:extLst>
          </p:cNvPr>
          <p:cNvCxnSpPr>
            <a:cxnSpLocks noChangeShapeType="1"/>
            <a:endCxn id="14380" idx="1"/>
          </p:cNvCxnSpPr>
          <p:nvPr/>
        </p:nvCxnSpPr>
        <p:spPr bwMode="auto">
          <a:xfrm>
            <a:off x="6781800" y="6248400"/>
            <a:ext cx="1054100" cy="4762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86" name="Text Box 49">
            <a:extLst>
              <a:ext uri="{FF2B5EF4-FFF2-40B4-BE49-F238E27FC236}">
                <a16:creationId xmlns:a16="http://schemas.microsoft.com/office/drawing/2014/main" id="{A2B34AD7-B74F-42A0-9C4B-F1E372237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962400"/>
            <a:ext cx="533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PL,AIS</a:t>
            </a:r>
          </a:p>
        </p:txBody>
      </p:sp>
    </p:spTree>
    <p:extLst>
      <p:ext uri="{BB962C8B-B14F-4D97-AF65-F5344CB8AC3E}">
        <p14:creationId xmlns:p14="http://schemas.microsoft.com/office/powerpoint/2010/main" val="4098544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>
            <a:extLst>
              <a:ext uri="{FF2B5EF4-FFF2-40B4-BE49-F238E27FC236}">
                <a16:creationId xmlns:a16="http://schemas.microsoft.com/office/drawing/2014/main" id="{B0C9C794-8353-4A7F-BFDA-76C20F6BD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3400"/>
              <a:t>Product Development Process</a:t>
            </a:r>
            <a:br>
              <a:rPr lang="en-GB" altLang="en-US" sz="3400"/>
            </a:br>
            <a:r>
              <a:rPr lang="en-GB" altLang="en-US" sz="3000" b="1">
                <a:solidFill>
                  <a:srgbClr val="CC0000"/>
                </a:solidFill>
                <a:latin typeface="Comic Sans MS" panose="030F0702030302020204" pitchFamily="66" charset="0"/>
              </a:rPr>
              <a:t>Sequential Decision Points</a:t>
            </a:r>
          </a:p>
        </p:txBody>
      </p:sp>
      <p:pic>
        <p:nvPicPr>
          <p:cNvPr id="16387" name="Picture 2">
            <a:extLst>
              <a:ext uri="{FF2B5EF4-FFF2-40B4-BE49-F238E27FC236}">
                <a16:creationId xmlns:a16="http://schemas.microsoft.com/office/drawing/2014/main" id="{77C375D9-7BBE-4F74-9A3D-EAA3947C7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89075"/>
            <a:ext cx="8097838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71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>
            <a:extLst>
              <a:ext uri="{FF2B5EF4-FFF2-40B4-BE49-F238E27FC236}">
                <a16:creationId xmlns:a16="http://schemas.microsoft.com/office/drawing/2014/main" id="{217D1DA6-F5CA-43B0-9B44-7FFBC96FD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3000"/>
              <a:t>Organisation for Product Development Process: </a:t>
            </a:r>
            <a:r>
              <a:rPr lang="en-GB" altLang="en-US" sz="2500" b="1">
                <a:solidFill>
                  <a:srgbClr val="CC0000"/>
                </a:solidFill>
                <a:latin typeface="Comic Sans MS" panose="030F0702030302020204" pitchFamily="66" charset="0"/>
              </a:rPr>
              <a:t>Traditional Approach</a:t>
            </a:r>
          </a:p>
        </p:txBody>
      </p:sp>
      <p:sp>
        <p:nvSpPr>
          <p:cNvPr id="28675" name="Oval 2">
            <a:extLst>
              <a:ext uri="{FF2B5EF4-FFF2-40B4-BE49-F238E27FC236}">
                <a16:creationId xmlns:a16="http://schemas.microsoft.com/office/drawing/2014/main" id="{F5E009CA-B490-4474-80C1-9F6F55E2A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3886200"/>
            <a:ext cx="1295400" cy="609600"/>
          </a:xfrm>
          <a:prstGeom prst="ellipse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Marketing</a:t>
            </a:r>
          </a:p>
        </p:txBody>
      </p:sp>
      <p:sp>
        <p:nvSpPr>
          <p:cNvPr id="28676" name="Oval 3">
            <a:extLst>
              <a:ext uri="{FF2B5EF4-FFF2-40B4-BE49-F238E27FC236}">
                <a16:creationId xmlns:a16="http://schemas.microsoft.com/office/drawing/2014/main" id="{1761D5A0-9D82-4DF9-A53F-C29E3DD19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0" y="3886200"/>
            <a:ext cx="1295400" cy="609600"/>
          </a:xfrm>
          <a:prstGeom prst="ellipse">
            <a:avLst/>
          </a:prstGeom>
          <a:solidFill>
            <a:srgbClr val="FF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Design</a:t>
            </a:r>
          </a:p>
        </p:txBody>
      </p:sp>
      <p:sp>
        <p:nvSpPr>
          <p:cNvPr id="28677" name="Oval 4">
            <a:extLst>
              <a:ext uri="{FF2B5EF4-FFF2-40B4-BE49-F238E27FC236}">
                <a16:creationId xmlns:a16="http://schemas.microsoft.com/office/drawing/2014/main" id="{F0B3CA15-2A4F-49E5-A3E0-7368C21AB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800" y="3886200"/>
            <a:ext cx="1295400" cy="609600"/>
          </a:xfrm>
          <a:prstGeom prst="ellipse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Planning</a:t>
            </a:r>
          </a:p>
        </p:txBody>
      </p:sp>
      <p:sp>
        <p:nvSpPr>
          <p:cNvPr id="28678" name="Oval 5">
            <a:extLst>
              <a:ext uri="{FF2B5EF4-FFF2-40B4-BE49-F238E27FC236}">
                <a16:creationId xmlns:a16="http://schemas.microsoft.com/office/drawing/2014/main" id="{0EE174E1-8E8D-4C02-9EE3-834C68237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3886200"/>
            <a:ext cx="1295400" cy="60960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Procurement</a:t>
            </a:r>
          </a:p>
        </p:txBody>
      </p:sp>
      <p:sp>
        <p:nvSpPr>
          <p:cNvPr id="28679" name="Oval 6">
            <a:extLst>
              <a:ext uri="{FF2B5EF4-FFF2-40B4-BE49-F238E27FC236}">
                <a16:creationId xmlns:a16="http://schemas.microsoft.com/office/drawing/2014/main" id="{05FCFFB1-A21B-4015-AC1F-D3FD34078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886200"/>
            <a:ext cx="1295400" cy="609600"/>
          </a:xfrm>
          <a:prstGeom prst="ellipse">
            <a:avLst/>
          </a:prstGeom>
          <a:solidFill>
            <a:srgbClr val="FF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Production</a:t>
            </a:r>
          </a:p>
        </p:txBody>
      </p:sp>
      <p:sp>
        <p:nvSpPr>
          <p:cNvPr id="28680" name="Oval 7">
            <a:extLst>
              <a:ext uri="{FF2B5EF4-FFF2-40B4-BE49-F238E27FC236}">
                <a16:creationId xmlns:a16="http://schemas.microsoft.com/office/drawing/2014/main" id="{F9942AE5-D0DB-4144-A01A-8BC244C4E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2900" y="3886200"/>
            <a:ext cx="1104900" cy="609600"/>
          </a:xfrm>
          <a:prstGeom prst="ellipse">
            <a:avLst/>
          </a:prstGeom>
          <a:solidFill>
            <a:srgbClr val="A3B2C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Finance</a:t>
            </a:r>
          </a:p>
        </p:txBody>
      </p:sp>
      <p:sp>
        <p:nvSpPr>
          <p:cNvPr id="28681" name="Oval 8">
            <a:extLst>
              <a:ext uri="{FF2B5EF4-FFF2-40B4-BE49-F238E27FC236}">
                <a16:creationId xmlns:a16="http://schemas.microsoft.com/office/drawing/2014/main" id="{0EC38DC7-529A-47E2-8E95-88DBBC4BD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2514600"/>
            <a:ext cx="1219200" cy="533400"/>
          </a:xfrm>
          <a:prstGeom prst="ellipse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Customers</a:t>
            </a:r>
          </a:p>
        </p:txBody>
      </p:sp>
      <p:sp>
        <p:nvSpPr>
          <p:cNvPr id="28682" name="Oval 9">
            <a:extLst>
              <a:ext uri="{FF2B5EF4-FFF2-40B4-BE49-F238E27FC236}">
                <a16:creationId xmlns:a16="http://schemas.microsoft.com/office/drawing/2014/main" id="{C3684837-D8EC-4A69-B44F-9112A192B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1400" y="2590800"/>
            <a:ext cx="1219200" cy="53340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Suppliers</a:t>
            </a:r>
          </a:p>
        </p:txBody>
      </p:sp>
      <p:sp>
        <p:nvSpPr>
          <p:cNvPr id="28683" name="AutoShape 10">
            <a:extLst>
              <a:ext uri="{FF2B5EF4-FFF2-40B4-BE49-F238E27FC236}">
                <a16:creationId xmlns:a16="http://schemas.microsoft.com/office/drawing/2014/main" id="{2313F05B-1E30-4F40-9FA9-80309D6C3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4300" y="3606800"/>
            <a:ext cx="88900" cy="1371600"/>
          </a:xfrm>
          <a:prstGeom prst="parallelogram">
            <a:avLst>
              <a:gd name="adj" fmla="val 25000"/>
            </a:avLst>
          </a:prstGeom>
          <a:solidFill>
            <a:srgbClr val="FF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</p:spPr>
        <p:txBody>
          <a:bodyPr wrap="none" anchor="ctr">
            <a:flatTx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28684" name="AutoShape 11">
            <a:extLst>
              <a:ext uri="{FF2B5EF4-FFF2-40B4-BE49-F238E27FC236}">
                <a16:creationId xmlns:a16="http://schemas.microsoft.com/office/drawing/2014/main" id="{682F3765-8C10-4799-A402-D4E002B02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657600"/>
            <a:ext cx="88900" cy="1371600"/>
          </a:xfrm>
          <a:prstGeom prst="parallelogram">
            <a:avLst>
              <a:gd name="adj" fmla="val 25000"/>
            </a:avLst>
          </a:prstGeom>
          <a:solidFill>
            <a:srgbClr val="FF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</p:spPr>
        <p:txBody>
          <a:bodyPr wrap="none" anchor="ctr">
            <a:flatTx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28685" name="AutoShape 12">
            <a:extLst>
              <a:ext uri="{FF2B5EF4-FFF2-40B4-BE49-F238E27FC236}">
                <a16:creationId xmlns:a16="http://schemas.microsoft.com/office/drawing/2014/main" id="{2BED9AC6-92A6-4DF1-A564-D84EB2740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3657600"/>
            <a:ext cx="88900" cy="1371600"/>
          </a:xfrm>
          <a:prstGeom prst="parallelogram">
            <a:avLst>
              <a:gd name="adj" fmla="val 25000"/>
            </a:avLst>
          </a:prstGeom>
          <a:solidFill>
            <a:srgbClr val="FF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</p:spPr>
        <p:txBody>
          <a:bodyPr wrap="none" anchor="ctr">
            <a:flatTx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28686" name="AutoShape 13">
            <a:extLst>
              <a:ext uri="{FF2B5EF4-FFF2-40B4-BE49-F238E27FC236}">
                <a16:creationId xmlns:a16="http://schemas.microsoft.com/office/drawing/2014/main" id="{A1244B4D-461C-4AB9-A7CD-6CBAEAEE4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657600"/>
            <a:ext cx="88900" cy="1371600"/>
          </a:xfrm>
          <a:prstGeom prst="parallelogram">
            <a:avLst>
              <a:gd name="adj" fmla="val 25000"/>
            </a:avLst>
          </a:prstGeom>
          <a:solidFill>
            <a:srgbClr val="FF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</p:spPr>
        <p:txBody>
          <a:bodyPr wrap="none" anchor="ctr">
            <a:flatTx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28687" name="AutoShape 14">
            <a:extLst>
              <a:ext uri="{FF2B5EF4-FFF2-40B4-BE49-F238E27FC236}">
                <a16:creationId xmlns:a16="http://schemas.microsoft.com/office/drawing/2014/main" id="{3037BEA0-0E29-4A73-A5E7-EBD1DFF2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800" y="3657600"/>
            <a:ext cx="88900" cy="1371600"/>
          </a:xfrm>
          <a:prstGeom prst="parallelogram">
            <a:avLst>
              <a:gd name="adj" fmla="val 25000"/>
            </a:avLst>
          </a:prstGeom>
          <a:solidFill>
            <a:srgbClr val="FFCC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</p:spPr>
        <p:txBody>
          <a:bodyPr wrap="none" anchor="ctr">
            <a:flatTx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28688" name="Freeform 15">
            <a:extLst>
              <a:ext uri="{FF2B5EF4-FFF2-40B4-BE49-F238E27FC236}">
                <a16:creationId xmlns:a16="http://schemas.microsoft.com/office/drawing/2014/main" id="{C2B34ED7-1308-4F8C-A930-7B7037F9C5FE}"/>
              </a:ext>
            </a:extLst>
          </p:cNvPr>
          <p:cNvSpPr>
            <a:spLocks/>
          </p:cNvSpPr>
          <p:nvPr/>
        </p:nvSpPr>
        <p:spPr bwMode="auto">
          <a:xfrm>
            <a:off x="2565400" y="31877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Freeform 16">
            <a:extLst>
              <a:ext uri="{FF2B5EF4-FFF2-40B4-BE49-F238E27FC236}">
                <a16:creationId xmlns:a16="http://schemas.microsoft.com/office/drawing/2014/main" id="{E68C413C-1337-4F7F-B288-9FD870AFE77A}"/>
              </a:ext>
            </a:extLst>
          </p:cNvPr>
          <p:cNvSpPr>
            <a:spLocks/>
          </p:cNvSpPr>
          <p:nvPr/>
        </p:nvSpPr>
        <p:spPr bwMode="auto">
          <a:xfrm>
            <a:off x="736600" y="32004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0" name="Freeform 17">
            <a:extLst>
              <a:ext uri="{FF2B5EF4-FFF2-40B4-BE49-F238E27FC236}">
                <a16:creationId xmlns:a16="http://schemas.microsoft.com/office/drawing/2014/main" id="{7CFBEB4E-7EA4-46C7-BCE7-9CBD4ED8BA47}"/>
              </a:ext>
            </a:extLst>
          </p:cNvPr>
          <p:cNvSpPr>
            <a:spLocks/>
          </p:cNvSpPr>
          <p:nvPr/>
        </p:nvSpPr>
        <p:spPr bwMode="auto">
          <a:xfrm>
            <a:off x="4318000" y="32004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Freeform 18">
            <a:extLst>
              <a:ext uri="{FF2B5EF4-FFF2-40B4-BE49-F238E27FC236}">
                <a16:creationId xmlns:a16="http://schemas.microsoft.com/office/drawing/2014/main" id="{3F5028B5-C58C-4C64-9CEB-CDFEFD65A204}"/>
              </a:ext>
            </a:extLst>
          </p:cNvPr>
          <p:cNvSpPr>
            <a:spLocks/>
          </p:cNvSpPr>
          <p:nvPr/>
        </p:nvSpPr>
        <p:spPr bwMode="auto">
          <a:xfrm>
            <a:off x="5918200" y="32004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Freeform 19">
            <a:extLst>
              <a:ext uri="{FF2B5EF4-FFF2-40B4-BE49-F238E27FC236}">
                <a16:creationId xmlns:a16="http://schemas.microsoft.com/office/drawing/2014/main" id="{0B25201D-8E0B-4CA8-A3C6-33EBEEB92AD9}"/>
              </a:ext>
            </a:extLst>
          </p:cNvPr>
          <p:cNvSpPr>
            <a:spLocks/>
          </p:cNvSpPr>
          <p:nvPr/>
        </p:nvSpPr>
        <p:spPr bwMode="auto">
          <a:xfrm>
            <a:off x="7518400" y="32004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Freeform 20">
            <a:extLst>
              <a:ext uri="{FF2B5EF4-FFF2-40B4-BE49-F238E27FC236}">
                <a16:creationId xmlns:a16="http://schemas.microsoft.com/office/drawing/2014/main" id="{5DC46DF5-4CAD-4C41-9DB9-51C7D4883D46}"/>
              </a:ext>
            </a:extLst>
          </p:cNvPr>
          <p:cNvSpPr>
            <a:spLocks/>
          </p:cNvSpPr>
          <p:nvPr/>
        </p:nvSpPr>
        <p:spPr bwMode="auto">
          <a:xfrm flipH="1" flipV="1">
            <a:off x="2413000" y="48768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4" name="Freeform 21">
            <a:extLst>
              <a:ext uri="{FF2B5EF4-FFF2-40B4-BE49-F238E27FC236}">
                <a16:creationId xmlns:a16="http://schemas.microsoft.com/office/drawing/2014/main" id="{02C21EF9-6125-4F02-B336-E8C1829D2073}"/>
              </a:ext>
            </a:extLst>
          </p:cNvPr>
          <p:cNvSpPr>
            <a:spLocks/>
          </p:cNvSpPr>
          <p:nvPr/>
        </p:nvSpPr>
        <p:spPr bwMode="auto">
          <a:xfrm flipH="1" flipV="1">
            <a:off x="584200" y="48895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5" name="Freeform 22">
            <a:extLst>
              <a:ext uri="{FF2B5EF4-FFF2-40B4-BE49-F238E27FC236}">
                <a16:creationId xmlns:a16="http://schemas.microsoft.com/office/drawing/2014/main" id="{E4E2CDBB-D34D-4B1F-AB90-8F935876EBCE}"/>
              </a:ext>
            </a:extLst>
          </p:cNvPr>
          <p:cNvSpPr>
            <a:spLocks/>
          </p:cNvSpPr>
          <p:nvPr/>
        </p:nvSpPr>
        <p:spPr bwMode="auto">
          <a:xfrm flipH="1" flipV="1">
            <a:off x="4165600" y="48895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6" name="Freeform 23">
            <a:extLst>
              <a:ext uri="{FF2B5EF4-FFF2-40B4-BE49-F238E27FC236}">
                <a16:creationId xmlns:a16="http://schemas.microsoft.com/office/drawing/2014/main" id="{877563B8-207F-4BF0-9D8B-B13BA37A7D1C}"/>
              </a:ext>
            </a:extLst>
          </p:cNvPr>
          <p:cNvSpPr>
            <a:spLocks/>
          </p:cNvSpPr>
          <p:nvPr/>
        </p:nvSpPr>
        <p:spPr bwMode="auto">
          <a:xfrm flipH="1" flipV="1">
            <a:off x="5765800" y="48895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7" name="Freeform 24">
            <a:extLst>
              <a:ext uri="{FF2B5EF4-FFF2-40B4-BE49-F238E27FC236}">
                <a16:creationId xmlns:a16="http://schemas.microsoft.com/office/drawing/2014/main" id="{C220EE85-812C-4E46-B0D7-B9F20F7E4D44}"/>
              </a:ext>
            </a:extLst>
          </p:cNvPr>
          <p:cNvSpPr>
            <a:spLocks/>
          </p:cNvSpPr>
          <p:nvPr/>
        </p:nvSpPr>
        <p:spPr bwMode="auto">
          <a:xfrm flipH="1" flipV="1">
            <a:off x="7366000" y="4889500"/>
            <a:ext cx="1219200" cy="469900"/>
          </a:xfrm>
          <a:custGeom>
            <a:avLst/>
            <a:gdLst>
              <a:gd name="T0" fmla="*/ 0 w 768"/>
              <a:gd name="T1" fmla="*/ 2147483646 h 296"/>
              <a:gd name="T2" fmla="*/ 2147483646 w 768"/>
              <a:gd name="T3" fmla="*/ 2147483646 h 296"/>
              <a:gd name="T4" fmla="*/ 2147483646 w 768"/>
              <a:gd name="T5" fmla="*/ 2147483646 h 296"/>
              <a:gd name="T6" fmla="*/ 0 60000 65536"/>
              <a:gd name="T7" fmla="*/ 0 60000 65536"/>
              <a:gd name="T8" fmla="*/ 0 60000 65536"/>
              <a:gd name="T9" fmla="*/ 0 w 768"/>
              <a:gd name="T10" fmla="*/ 0 h 296"/>
              <a:gd name="T11" fmla="*/ 768 w 768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96">
                <a:moveTo>
                  <a:pt x="0" y="248"/>
                </a:moveTo>
                <a:cubicBezTo>
                  <a:pt x="152" y="124"/>
                  <a:pt x="304" y="0"/>
                  <a:pt x="432" y="8"/>
                </a:cubicBezTo>
                <a:cubicBezTo>
                  <a:pt x="560" y="16"/>
                  <a:pt x="664" y="156"/>
                  <a:pt x="768" y="296"/>
                </a:cubicBezTo>
              </a:path>
            </a:pathLst>
          </a:custGeom>
          <a:noFill/>
          <a:ln w="5724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8" name="Line 25">
            <a:extLst>
              <a:ext uri="{FF2B5EF4-FFF2-40B4-BE49-F238E27FC236}">
                <a16:creationId xmlns:a16="http://schemas.microsoft.com/office/drawing/2014/main" id="{FFC165C1-1E7C-4860-A637-49A9533AFC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5600" y="3122613"/>
            <a:ext cx="304800" cy="6889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9" name="Line 26">
            <a:extLst>
              <a:ext uri="{FF2B5EF4-FFF2-40B4-BE49-F238E27FC236}">
                <a16:creationId xmlns:a16="http://schemas.microsoft.com/office/drawing/2014/main" id="{0E7FADC9-5463-4713-AC0B-EDB84496CB1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11813" y="3198813"/>
            <a:ext cx="155575" cy="6127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500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>
            <a:extLst>
              <a:ext uri="{FF2B5EF4-FFF2-40B4-BE49-F238E27FC236}">
                <a16:creationId xmlns:a16="http://schemas.microsoft.com/office/drawing/2014/main" id="{08D866D5-3A29-4A61-9642-AB110017F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3000"/>
              <a:t>Organisation for Product Development Process: </a:t>
            </a:r>
            <a:r>
              <a:rPr lang="en-GB" altLang="en-US" sz="2500" b="1">
                <a:solidFill>
                  <a:srgbClr val="CC0000"/>
                </a:solidFill>
                <a:latin typeface="Comic Sans MS" panose="030F0702030302020204" pitchFamily="66" charset="0"/>
              </a:rPr>
              <a:t>Concurrent Engineering</a:t>
            </a:r>
          </a:p>
        </p:txBody>
      </p:sp>
      <p:sp>
        <p:nvSpPr>
          <p:cNvPr id="30723" name="Oval 2">
            <a:extLst>
              <a:ext uri="{FF2B5EF4-FFF2-40B4-BE49-F238E27FC236}">
                <a16:creationId xmlns:a16="http://schemas.microsoft.com/office/drawing/2014/main" id="{2FC9718C-0ADB-4E66-8CB1-AF043233FDE8}"/>
              </a:ext>
            </a:extLst>
          </p:cNvPr>
          <p:cNvSpPr>
            <a:spLocks noChangeArrowheads="1"/>
          </p:cNvSpPr>
          <p:nvPr/>
        </p:nvSpPr>
        <p:spPr bwMode="auto">
          <a:xfrm rot="-5160000">
            <a:off x="1004888" y="3887788"/>
            <a:ext cx="1295400" cy="609600"/>
          </a:xfrm>
          <a:prstGeom prst="ellipse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Marketing</a:t>
            </a:r>
          </a:p>
        </p:txBody>
      </p:sp>
      <p:sp>
        <p:nvSpPr>
          <p:cNvPr id="30724" name="Oval 3">
            <a:extLst>
              <a:ext uri="{FF2B5EF4-FFF2-40B4-BE49-F238E27FC236}">
                <a16:creationId xmlns:a16="http://schemas.microsoft.com/office/drawing/2014/main" id="{77D84812-DC74-4B9A-8683-8BBFEB4F19C6}"/>
              </a:ext>
            </a:extLst>
          </p:cNvPr>
          <p:cNvSpPr>
            <a:spLocks noChangeArrowheads="1"/>
          </p:cNvSpPr>
          <p:nvPr/>
        </p:nvSpPr>
        <p:spPr bwMode="auto">
          <a:xfrm rot="1200000">
            <a:off x="2057400" y="4953000"/>
            <a:ext cx="1295400" cy="609600"/>
          </a:xfrm>
          <a:prstGeom prst="ellipse">
            <a:avLst/>
          </a:prstGeom>
          <a:solidFill>
            <a:srgbClr val="FF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Design</a:t>
            </a:r>
          </a:p>
        </p:txBody>
      </p:sp>
      <p:sp>
        <p:nvSpPr>
          <p:cNvPr id="30725" name="Oval 4">
            <a:extLst>
              <a:ext uri="{FF2B5EF4-FFF2-40B4-BE49-F238E27FC236}">
                <a16:creationId xmlns:a16="http://schemas.microsoft.com/office/drawing/2014/main" id="{AFEADD82-A88A-4014-A871-13102494D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514600"/>
            <a:ext cx="1295400" cy="609600"/>
          </a:xfrm>
          <a:prstGeom prst="ellipse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Planning</a:t>
            </a:r>
          </a:p>
        </p:txBody>
      </p:sp>
      <p:sp>
        <p:nvSpPr>
          <p:cNvPr id="30726" name="Oval 5">
            <a:extLst>
              <a:ext uri="{FF2B5EF4-FFF2-40B4-BE49-F238E27FC236}">
                <a16:creationId xmlns:a16="http://schemas.microsoft.com/office/drawing/2014/main" id="{6163CE1C-CD5C-4FA1-BF78-4CA7704A8BE7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5411788" y="2819400"/>
            <a:ext cx="1295400" cy="60960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Procurement</a:t>
            </a:r>
          </a:p>
        </p:txBody>
      </p:sp>
      <p:sp>
        <p:nvSpPr>
          <p:cNvPr id="30727" name="Oval 6">
            <a:extLst>
              <a:ext uri="{FF2B5EF4-FFF2-40B4-BE49-F238E27FC236}">
                <a16:creationId xmlns:a16="http://schemas.microsoft.com/office/drawing/2014/main" id="{52737EF6-75B0-46C3-8258-DB5420F577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11888" y="4000500"/>
            <a:ext cx="1295400" cy="609600"/>
          </a:xfrm>
          <a:prstGeom prst="ellipse">
            <a:avLst/>
          </a:prstGeom>
          <a:solidFill>
            <a:srgbClr val="FF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Production</a:t>
            </a:r>
          </a:p>
        </p:txBody>
      </p:sp>
      <p:sp>
        <p:nvSpPr>
          <p:cNvPr id="30728" name="Oval 7">
            <a:extLst>
              <a:ext uri="{FF2B5EF4-FFF2-40B4-BE49-F238E27FC236}">
                <a16:creationId xmlns:a16="http://schemas.microsoft.com/office/drawing/2014/main" id="{BB8E0783-620C-40CB-8365-5BE640B1C712}"/>
              </a:ext>
            </a:extLst>
          </p:cNvPr>
          <p:cNvSpPr>
            <a:spLocks noChangeArrowheads="1"/>
          </p:cNvSpPr>
          <p:nvPr/>
        </p:nvSpPr>
        <p:spPr bwMode="auto">
          <a:xfrm rot="-1320000">
            <a:off x="5257800" y="5030788"/>
            <a:ext cx="1104900" cy="609600"/>
          </a:xfrm>
          <a:prstGeom prst="ellipse">
            <a:avLst/>
          </a:prstGeom>
          <a:solidFill>
            <a:srgbClr val="A3B2C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Finance</a:t>
            </a:r>
          </a:p>
        </p:txBody>
      </p:sp>
      <p:sp>
        <p:nvSpPr>
          <p:cNvPr id="30729" name="Oval 8">
            <a:extLst>
              <a:ext uri="{FF2B5EF4-FFF2-40B4-BE49-F238E27FC236}">
                <a16:creationId xmlns:a16="http://schemas.microsoft.com/office/drawing/2014/main" id="{553A1341-C169-4B44-81A1-8F63DC5D3F4F}"/>
              </a:ext>
            </a:extLst>
          </p:cNvPr>
          <p:cNvSpPr>
            <a:spLocks noChangeArrowheads="1"/>
          </p:cNvSpPr>
          <p:nvPr/>
        </p:nvSpPr>
        <p:spPr bwMode="auto">
          <a:xfrm rot="-1980000">
            <a:off x="2055813" y="2744788"/>
            <a:ext cx="1219200" cy="533400"/>
          </a:xfrm>
          <a:prstGeom prst="ellipse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Customers</a:t>
            </a:r>
          </a:p>
        </p:txBody>
      </p:sp>
      <p:sp>
        <p:nvSpPr>
          <p:cNvPr id="30730" name="Oval 9">
            <a:extLst>
              <a:ext uri="{FF2B5EF4-FFF2-40B4-BE49-F238E27FC236}">
                <a16:creationId xmlns:a16="http://schemas.microsoft.com/office/drawing/2014/main" id="{8102949C-16E8-4E90-A823-5DC90040E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257800"/>
            <a:ext cx="1219200" cy="533400"/>
          </a:xfrm>
          <a:prstGeom prst="ellipse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Suppliers</a:t>
            </a:r>
          </a:p>
        </p:txBody>
      </p:sp>
      <p:sp>
        <p:nvSpPr>
          <p:cNvPr id="30731" name="Oval 10">
            <a:extLst>
              <a:ext uri="{FF2B5EF4-FFF2-40B4-BE49-F238E27FC236}">
                <a16:creationId xmlns:a16="http://schemas.microsoft.com/office/drawing/2014/main" id="{FE53BA94-B095-497B-A0DF-3DFE1B7F4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200400"/>
            <a:ext cx="4419600" cy="1905000"/>
          </a:xfrm>
          <a:prstGeom prst="ellipse">
            <a:avLst/>
          </a:prstGeom>
          <a:solidFill>
            <a:srgbClr val="A3B2C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/>
              <a:t>Concurrent Engineering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/>
              <a:t>Team Structure</a:t>
            </a:r>
          </a:p>
        </p:txBody>
      </p:sp>
    </p:spTree>
    <p:extLst>
      <p:ext uri="{BB962C8B-B14F-4D97-AF65-F5344CB8AC3E}">
        <p14:creationId xmlns:p14="http://schemas.microsoft.com/office/powerpoint/2010/main" val="37249273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962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Map Analysis –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Elimination of Waste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600200"/>
            <a:ext cx="4953000" cy="4572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Delays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Duplication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Approvals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Hand-offs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Errors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Uncertainties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extLst>
              <a:ext uri="{FF2B5EF4-FFF2-40B4-BE49-F238E27FC236}">
                <a16:creationId xmlns:a16="http://schemas.microsoft.com/office/drawing/2014/main" id="{83F818E4-DB1F-4B35-B331-D2CC1941B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A87C1AC1-EB84-4561-AE8E-F1E2321F54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533400"/>
            <a:ext cx="8785225" cy="749300"/>
          </a:xfrm>
          <a:ln/>
        </p:spPr>
        <p:txBody>
          <a:bodyPr>
            <a:normAutofit fontScale="90000"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Improvement-Methods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A6A7976-A4ED-41AB-A5E0-DEF0734516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10600" cy="4267200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activities in parallel. 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the sequence of activities.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interruptions.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Eliminate inspections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batch size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Minimise movement of material, product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Multifunctional teams</a:t>
            </a:r>
          </a:p>
        </p:txBody>
      </p:sp>
    </p:spTree>
    <p:extLst>
      <p:ext uri="{BB962C8B-B14F-4D97-AF65-F5344CB8AC3E}">
        <p14:creationId xmlns:p14="http://schemas.microsoft.com/office/powerpoint/2010/main" val="549465790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DE8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96200" cy="12192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Potential Pitfalls of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Process Mapping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7543800" cy="42672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Mapping without a clear purpose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Lost in the details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Failure to finalize mapping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Not verifying the facts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Hidden bias or agenda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Not focusing on customers’ needs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g_05_06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21957"/>
            <a:ext cx="7315200" cy="572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10195" y="6400800"/>
            <a:ext cx="18982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272727"/>
                </a:solidFill>
                <a:latin typeface="Times New Roman" pitchFamily="18" charset="0"/>
                <a:cs typeface="Times New Roman" pitchFamily="18" charset="0"/>
              </a:rPr>
              <a:t>Bank Loan Processing</a:t>
            </a:r>
          </a:p>
        </p:txBody>
      </p:sp>
      <p:sp>
        <p:nvSpPr>
          <p:cNvPr id="7172" name="Rectangle 4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fig_05_06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Sales Order Execution Process Flowchart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CA84C-9E33-4C26-8293-24CF5E3DEF3B}" type="slidenum">
              <a:rPr lang="en-US" smtClean="0">
                <a:solidFill>
                  <a:srgbClr val="FFFF00"/>
                </a:solidFill>
              </a:rPr>
              <a:pPr/>
              <a:t>29</a:t>
            </a:fld>
            <a:endParaRPr lang="en-US">
              <a:solidFill>
                <a:srgbClr val="FFFF00"/>
              </a:solidFill>
            </a:endParaRPr>
          </a:p>
        </p:txBody>
      </p:sp>
      <p:pic>
        <p:nvPicPr>
          <p:cNvPr id="3379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50900" y="1298575"/>
            <a:ext cx="7302500" cy="5330825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BBFA9803-A159-4CE4-A10D-959528CE7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A07D28FE-9B5B-4ADF-9271-0B5F38AE6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A0DBD90-40A2-47E4-8064-C2A82AC96D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0175" y="838200"/>
            <a:ext cx="8785225" cy="1185862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Flowcharting -- </a:t>
            </a:r>
            <a:r>
              <a:rPr lang="en-GB" alt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Defined</a:t>
            </a:r>
            <a:r>
              <a:rPr lang="en-GB" alt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9AF66006-B0F3-42F6-9F3A-7E2E00332A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584325"/>
            <a:ext cx="8610600" cy="4800600"/>
          </a:xfrm>
          <a:ln/>
        </p:spPr>
        <p:txBody>
          <a:bodyPr/>
          <a:lstStyle/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800" b="1" dirty="0">
                <a:solidFill>
                  <a:srgbClr val="FC01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flowcharting</a:t>
            </a:r>
            <a:r>
              <a:rPr lang="en-GB" altLang="en-US" sz="2800" dirty="0">
                <a:solidFill>
                  <a:srgbClr val="FC01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use of a diagram to present the major elements of a process.  The basic elements can include tasks or operations, flows of materials or customers, decision points, and storage areas or queues.</a:t>
            </a:r>
          </a:p>
          <a:p>
            <a:pPr eaLnBrk="0" hangingPunct="0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an ideal methodology by which to begin analysing a process</a:t>
            </a:r>
            <a:r>
              <a:rPr lang="en-GB" altLang="en-US" dirty="0"/>
              <a:t>. </a:t>
            </a:r>
          </a:p>
          <a:p>
            <a:pPr eaLnBrk="0" hangingPunct="0">
              <a:lnSpc>
                <a:spcPct val="100000"/>
              </a:lnSpc>
              <a:buFont typeface="Symbol" panose="05050102010706020507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06545820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DE8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1219200"/>
            <a:ext cx="7772400" cy="1219201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Value Stream Mapping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 Value stream mapping – 3.1 pdf – page 5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2705099"/>
            <a:ext cx="6400800" cy="1752600"/>
          </a:xfrm>
        </p:spPr>
        <p:txBody>
          <a:bodyPr>
            <a:norm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Video -Value stream map? What is it?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How we use it? 5 minutes.</a:t>
            </a:r>
            <a:endParaRPr lang="en-US" sz="2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https://www.youtube.com/watch?v=MVbZkRjNO4Q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94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1676400"/>
            <a:ext cx="7772400" cy="76200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Learning Mate -JD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 batch – campus recruiter</a:t>
            </a:r>
          </a:p>
        </p:txBody>
      </p:sp>
    </p:spTree>
    <p:extLst>
      <p:ext uri="{BB962C8B-B14F-4D97-AF65-F5344CB8AC3E}">
        <p14:creationId xmlns:p14="http://schemas.microsoft.com/office/powerpoint/2010/main" val="2883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00" y="1219200"/>
            <a:ext cx="8534400" cy="914400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Process View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                                 Input                               Output</a:t>
            </a:r>
          </a:p>
          <a:p>
            <a:pPr>
              <a:lnSpc>
                <a:spcPct val="120000"/>
              </a:lnSpc>
              <a:buFont typeface="Times New Roman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Raw materials, components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Info                                      products, services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7600" y="2286000"/>
            <a:ext cx="1676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10200" y="27432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95600" y="2743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>
            <a:extLst>
              <a:ext uri="{FF2B5EF4-FFF2-40B4-BE49-F238E27FC236}">
                <a16:creationId xmlns:a16="http://schemas.microsoft.com/office/drawing/2014/main" id="{95006B6C-5CCF-47D9-8039-EFB2D6127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3470275"/>
            <a:ext cx="2870200" cy="2032000"/>
          </a:xfrm>
          <a:prstGeom prst="roundRect">
            <a:avLst>
              <a:gd name="adj" fmla="val 74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39" name="Line 2">
            <a:extLst>
              <a:ext uri="{FF2B5EF4-FFF2-40B4-BE49-F238E27FC236}">
                <a16:creationId xmlns:a16="http://schemas.microsoft.com/office/drawing/2014/main" id="{3F03C44F-4C6B-4DAD-841B-9B8E1F14D2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5475" y="2924175"/>
            <a:ext cx="1588" cy="5334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0" name="Line 3">
            <a:extLst>
              <a:ext uri="{FF2B5EF4-FFF2-40B4-BE49-F238E27FC236}">
                <a16:creationId xmlns:a16="http://schemas.microsoft.com/office/drawing/2014/main" id="{D62B6B7B-BA7E-44DB-A4D6-D441B33DF1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5475" y="5510213"/>
            <a:ext cx="1588" cy="46672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341" name="Group 4">
            <a:extLst>
              <a:ext uri="{FF2B5EF4-FFF2-40B4-BE49-F238E27FC236}">
                <a16:creationId xmlns:a16="http://schemas.microsoft.com/office/drawing/2014/main" id="{341197CD-4975-4AA8-9F26-53D70B270F9D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3738563"/>
            <a:ext cx="1179513" cy="523875"/>
            <a:chOff x="384" y="2355"/>
            <a:chExt cx="743" cy="330"/>
          </a:xfrm>
        </p:grpSpPr>
        <p:sp>
          <p:nvSpPr>
            <p:cNvPr id="14418" name="AutoShape 5">
              <a:extLst>
                <a:ext uri="{FF2B5EF4-FFF2-40B4-BE49-F238E27FC236}">
                  <a16:creationId xmlns:a16="http://schemas.microsoft.com/office/drawing/2014/main" id="{5631748A-6467-4EDE-9543-B75EAFC41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355"/>
              <a:ext cx="744" cy="331"/>
            </a:xfrm>
            <a:prstGeom prst="roundRect">
              <a:avLst>
                <a:gd name="adj" fmla="val 301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419" name="Group 6">
              <a:extLst>
                <a:ext uri="{FF2B5EF4-FFF2-40B4-BE49-F238E27FC236}">
                  <a16:creationId xmlns:a16="http://schemas.microsoft.com/office/drawing/2014/main" id="{0CF14217-772F-4925-8156-CEF7A7CAA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2355"/>
              <a:ext cx="742" cy="329"/>
              <a:chOff x="384" y="2355"/>
              <a:chExt cx="742" cy="329"/>
            </a:xfrm>
          </p:grpSpPr>
          <p:sp>
            <p:nvSpPr>
              <p:cNvPr id="14420" name="AutoShape 7">
                <a:extLst>
                  <a:ext uri="{FF2B5EF4-FFF2-40B4-BE49-F238E27FC236}">
                    <a16:creationId xmlns:a16="http://schemas.microsoft.com/office/drawing/2014/main" id="{0A717549-5A73-4AE5-A686-6289EEA71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2355"/>
                <a:ext cx="743" cy="330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421" name="Group 8">
                <a:extLst>
                  <a:ext uri="{FF2B5EF4-FFF2-40B4-BE49-F238E27FC236}">
                    <a16:creationId xmlns:a16="http://schemas.microsoft.com/office/drawing/2014/main" id="{66316771-9555-4566-9609-4BE126DF3D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" y="2355"/>
                <a:ext cx="742" cy="329"/>
                <a:chOff x="384" y="2355"/>
                <a:chExt cx="742" cy="329"/>
              </a:xfrm>
            </p:grpSpPr>
            <p:sp>
              <p:nvSpPr>
                <p:cNvPr id="14422" name="AutoShape 9">
                  <a:extLst>
                    <a:ext uri="{FF2B5EF4-FFF2-40B4-BE49-F238E27FC236}">
                      <a16:creationId xmlns:a16="http://schemas.microsoft.com/office/drawing/2014/main" id="{EFE44C5D-DDD2-4813-808E-B1DF055B4B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" y="2355"/>
                  <a:ext cx="743" cy="330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423" name="AutoShape 10">
                  <a:extLst>
                    <a:ext uri="{FF2B5EF4-FFF2-40B4-BE49-F238E27FC236}">
                      <a16:creationId xmlns:a16="http://schemas.microsoft.com/office/drawing/2014/main" id="{E55927C8-1FA8-485D-A1DE-CD2959922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" y="2355"/>
                  <a:ext cx="743" cy="330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800" b="1">
                      <a:solidFill>
                        <a:schemeClr val="tx1"/>
                      </a:solidFill>
                    </a:rPr>
                    <a:t>Inputs</a:t>
                  </a:r>
                </a:p>
              </p:txBody>
            </p:sp>
          </p:grpSp>
        </p:grpSp>
      </p:grpSp>
      <p:grpSp>
        <p:nvGrpSpPr>
          <p:cNvPr id="14342" name="Group 11">
            <a:extLst>
              <a:ext uri="{FF2B5EF4-FFF2-40B4-BE49-F238E27FC236}">
                <a16:creationId xmlns:a16="http://schemas.microsoft.com/office/drawing/2014/main" id="{7AEE1B7E-580E-4AC8-8635-6515577712A5}"/>
              </a:ext>
            </a:extLst>
          </p:cNvPr>
          <p:cNvGrpSpPr>
            <a:grpSpLocks/>
          </p:cNvGrpSpPr>
          <p:nvPr/>
        </p:nvGrpSpPr>
        <p:grpSpPr bwMode="auto">
          <a:xfrm>
            <a:off x="6553200" y="3748088"/>
            <a:ext cx="1436688" cy="523875"/>
            <a:chOff x="4128" y="2361"/>
            <a:chExt cx="905" cy="330"/>
          </a:xfrm>
        </p:grpSpPr>
        <p:sp>
          <p:nvSpPr>
            <p:cNvPr id="14412" name="AutoShape 12">
              <a:extLst>
                <a:ext uri="{FF2B5EF4-FFF2-40B4-BE49-F238E27FC236}">
                  <a16:creationId xmlns:a16="http://schemas.microsoft.com/office/drawing/2014/main" id="{35D4F133-9C81-4DE2-A4A1-E87D44C3A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361"/>
              <a:ext cx="906" cy="331"/>
            </a:xfrm>
            <a:prstGeom prst="roundRect">
              <a:avLst>
                <a:gd name="adj" fmla="val 301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413" name="Group 13">
              <a:extLst>
                <a:ext uri="{FF2B5EF4-FFF2-40B4-BE49-F238E27FC236}">
                  <a16:creationId xmlns:a16="http://schemas.microsoft.com/office/drawing/2014/main" id="{0B2C6826-17A2-41EE-AE82-E4D9D7B72B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2361"/>
              <a:ext cx="904" cy="329"/>
              <a:chOff x="4128" y="2361"/>
              <a:chExt cx="904" cy="329"/>
            </a:xfrm>
          </p:grpSpPr>
          <p:sp>
            <p:nvSpPr>
              <p:cNvPr id="14414" name="AutoShape 14">
                <a:extLst>
                  <a:ext uri="{FF2B5EF4-FFF2-40B4-BE49-F238E27FC236}">
                    <a16:creationId xmlns:a16="http://schemas.microsoft.com/office/drawing/2014/main" id="{1D1AEA46-5DC9-44E8-94CE-C7B83B50F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8" y="2361"/>
                <a:ext cx="905" cy="330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415" name="Group 15">
                <a:extLst>
                  <a:ext uri="{FF2B5EF4-FFF2-40B4-BE49-F238E27FC236}">
                    <a16:creationId xmlns:a16="http://schemas.microsoft.com/office/drawing/2014/main" id="{97E1FB08-8E78-4164-B9A5-33D44FAB26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28" y="2361"/>
                <a:ext cx="904" cy="329"/>
                <a:chOff x="4128" y="2361"/>
                <a:chExt cx="904" cy="329"/>
              </a:xfrm>
            </p:grpSpPr>
            <p:sp>
              <p:nvSpPr>
                <p:cNvPr id="14416" name="AutoShape 16">
                  <a:extLst>
                    <a:ext uri="{FF2B5EF4-FFF2-40B4-BE49-F238E27FC236}">
                      <a16:creationId xmlns:a16="http://schemas.microsoft.com/office/drawing/2014/main" id="{FD03C648-EB17-4F17-A969-7F816DF13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8" y="2361"/>
                  <a:ext cx="905" cy="330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417" name="AutoShape 17">
                  <a:extLst>
                    <a:ext uri="{FF2B5EF4-FFF2-40B4-BE49-F238E27FC236}">
                      <a16:creationId xmlns:a16="http://schemas.microsoft.com/office/drawing/2014/main" id="{EDB8080C-9FAD-4B15-883A-47ED558D5B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8" y="2361"/>
                  <a:ext cx="905" cy="330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800" b="1">
                      <a:solidFill>
                        <a:schemeClr val="tx1"/>
                      </a:solidFill>
                    </a:rPr>
                    <a:t>Outputs</a:t>
                  </a:r>
                </a:p>
              </p:txBody>
            </p:sp>
          </p:grpSp>
        </p:grpSp>
      </p:grpSp>
      <p:grpSp>
        <p:nvGrpSpPr>
          <p:cNvPr id="14343" name="Group 18">
            <a:extLst>
              <a:ext uri="{FF2B5EF4-FFF2-40B4-BE49-F238E27FC236}">
                <a16:creationId xmlns:a16="http://schemas.microsoft.com/office/drawing/2014/main" id="{89206A79-3FEC-449C-B0B7-9216A83AB433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4343400"/>
            <a:ext cx="1220788" cy="827088"/>
            <a:chOff x="4224" y="2736"/>
            <a:chExt cx="769" cy="521"/>
          </a:xfrm>
        </p:grpSpPr>
        <p:sp>
          <p:nvSpPr>
            <p:cNvPr id="14406" name="AutoShape 19">
              <a:extLst>
                <a:ext uri="{FF2B5EF4-FFF2-40B4-BE49-F238E27FC236}">
                  <a16:creationId xmlns:a16="http://schemas.microsoft.com/office/drawing/2014/main" id="{2D332F00-8985-4C1D-9970-C3ADE45BF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736"/>
              <a:ext cx="770" cy="522"/>
            </a:xfrm>
            <a:prstGeom prst="roundRect">
              <a:avLst>
                <a:gd name="adj" fmla="val 19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407" name="Group 20">
              <a:extLst>
                <a:ext uri="{FF2B5EF4-FFF2-40B4-BE49-F238E27FC236}">
                  <a16:creationId xmlns:a16="http://schemas.microsoft.com/office/drawing/2014/main" id="{86D89311-EB60-42AE-B28B-252BCA9C84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2736"/>
              <a:ext cx="768" cy="520"/>
              <a:chOff x="4224" y="2736"/>
              <a:chExt cx="768" cy="520"/>
            </a:xfrm>
          </p:grpSpPr>
          <p:sp>
            <p:nvSpPr>
              <p:cNvPr id="14408" name="AutoShape 21">
                <a:extLst>
                  <a:ext uri="{FF2B5EF4-FFF2-40B4-BE49-F238E27FC236}">
                    <a16:creationId xmlns:a16="http://schemas.microsoft.com/office/drawing/2014/main" id="{AE7470EB-8911-4C09-AF14-DD5AA5C1D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736"/>
                <a:ext cx="769" cy="521"/>
              </a:xfrm>
              <a:prstGeom prst="roundRect">
                <a:avLst>
                  <a:gd name="adj" fmla="val 19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409" name="Group 22">
                <a:extLst>
                  <a:ext uri="{FF2B5EF4-FFF2-40B4-BE49-F238E27FC236}">
                    <a16:creationId xmlns:a16="http://schemas.microsoft.com/office/drawing/2014/main" id="{46E7DE95-2871-4455-81B0-8894D9DA1C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4" y="2736"/>
                <a:ext cx="768" cy="520"/>
                <a:chOff x="4224" y="2736"/>
                <a:chExt cx="768" cy="520"/>
              </a:xfrm>
            </p:grpSpPr>
            <p:sp>
              <p:nvSpPr>
                <p:cNvPr id="14410" name="AutoShape 23">
                  <a:extLst>
                    <a:ext uri="{FF2B5EF4-FFF2-40B4-BE49-F238E27FC236}">
                      <a16:creationId xmlns:a16="http://schemas.microsoft.com/office/drawing/2014/main" id="{979E0A27-B6AE-43BC-BDDC-28FD18989D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2736"/>
                  <a:ext cx="769" cy="521"/>
                </a:xfrm>
                <a:prstGeom prst="roundRect">
                  <a:avLst>
                    <a:gd name="adj" fmla="val 19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411" name="AutoShape 24">
                  <a:extLst>
                    <a:ext uri="{FF2B5EF4-FFF2-40B4-BE49-F238E27FC236}">
                      <a16:creationId xmlns:a16="http://schemas.microsoft.com/office/drawing/2014/main" id="{12B7524B-4F63-4983-B63E-1002A4032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2736"/>
                  <a:ext cx="769" cy="521"/>
                </a:xfrm>
                <a:prstGeom prst="roundRect">
                  <a:avLst>
                    <a:gd name="adj" fmla="val 19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Goods</a:t>
                  </a:r>
                </a:p>
                <a:p>
                  <a:pPr algn="ctr"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Services</a:t>
                  </a:r>
                </a:p>
              </p:txBody>
            </p:sp>
          </p:grpSp>
        </p:grpSp>
      </p:grpSp>
      <p:grpSp>
        <p:nvGrpSpPr>
          <p:cNvPr id="14344" name="Group 25">
            <a:extLst>
              <a:ext uri="{FF2B5EF4-FFF2-40B4-BE49-F238E27FC236}">
                <a16:creationId xmlns:a16="http://schemas.microsoft.com/office/drawing/2014/main" id="{6B7572A8-FB48-4179-8A30-0BB17E6B9001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5956300"/>
            <a:ext cx="2182813" cy="461963"/>
            <a:chOff x="2112" y="3752"/>
            <a:chExt cx="1375" cy="291"/>
          </a:xfrm>
        </p:grpSpPr>
        <p:sp>
          <p:nvSpPr>
            <p:cNvPr id="14400" name="AutoShape 26">
              <a:extLst>
                <a:ext uri="{FF2B5EF4-FFF2-40B4-BE49-F238E27FC236}">
                  <a16:creationId xmlns:a16="http://schemas.microsoft.com/office/drawing/2014/main" id="{B90817D1-9BB7-4AB6-96A2-988F6ED06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3752"/>
              <a:ext cx="1376" cy="292"/>
            </a:xfrm>
            <a:prstGeom prst="roundRect">
              <a:avLst>
                <a:gd name="adj" fmla="val 338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401" name="Group 27">
              <a:extLst>
                <a:ext uri="{FF2B5EF4-FFF2-40B4-BE49-F238E27FC236}">
                  <a16:creationId xmlns:a16="http://schemas.microsoft.com/office/drawing/2014/main" id="{CFCCE847-FF82-416B-A87C-6CA810A09C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2" y="3752"/>
              <a:ext cx="1374" cy="290"/>
              <a:chOff x="2112" y="3752"/>
              <a:chExt cx="1374" cy="290"/>
            </a:xfrm>
          </p:grpSpPr>
          <p:sp>
            <p:nvSpPr>
              <p:cNvPr id="14402" name="AutoShape 28">
                <a:extLst>
                  <a:ext uri="{FF2B5EF4-FFF2-40B4-BE49-F238E27FC236}">
                    <a16:creationId xmlns:a16="http://schemas.microsoft.com/office/drawing/2014/main" id="{CCA7F153-1A33-47F7-A4A4-6B196EDD8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3752"/>
                <a:ext cx="1375" cy="291"/>
              </a:xfrm>
              <a:prstGeom prst="roundRect">
                <a:avLst>
                  <a:gd name="adj" fmla="val 34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403" name="Group 29">
                <a:extLst>
                  <a:ext uri="{FF2B5EF4-FFF2-40B4-BE49-F238E27FC236}">
                    <a16:creationId xmlns:a16="http://schemas.microsoft.com/office/drawing/2014/main" id="{4FEEE97D-EB85-4B31-8F5F-A3E85F85AC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2" y="3752"/>
                <a:ext cx="1374" cy="290"/>
                <a:chOff x="2112" y="3752"/>
                <a:chExt cx="1374" cy="290"/>
              </a:xfrm>
            </p:grpSpPr>
            <p:sp>
              <p:nvSpPr>
                <p:cNvPr id="14404" name="AutoShape 30">
                  <a:extLst>
                    <a:ext uri="{FF2B5EF4-FFF2-40B4-BE49-F238E27FC236}">
                      <a16:creationId xmlns:a16="http://schemas.microsoft.com/office/drawing/2014/main" id="{9D9E8796-F359-4EA7-A75F-D91BDFF1E3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3752"/>
                  <a:ext cx="1375" cy="291"/>
                </a:xfrm>
                <a:prstGeom prst="roundRect">
                  <a:avLst>
                    <a:gd name="adj" fmla="val 343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405" name="AutoShape 31">
                  <a:extLst>
                    <a:ext uri="{FF2B5EF4-FFF2-40B4-BE49-F238E27FC236}">
                      <a16:creationId xmlns:a16="http://schemas.microsoft.com/office/drawing/2014/main" id="{D5C80F07-04C0-4645-A864-9D4C7BAFE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3752"/>
                  <a:ext cx="1375" cy="291"/>
                </a:xfrm>
                <a:prstGeom prst="roundRect">
                  <a:avLst>
                    <a:gd name="adj" fmla="val 343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Labor &amp; Capital</a:t>
                  </a:r>
                </a:p>
              </p:txBody>
            </p:sp>
          </p:grpSp>
        </p:grpSp>
      </p:grpSp>
      <p:grpSp>
        <p:nvGrpSpPr>
          <p:cNvPr id="14345" name="Group 32">
            <a:extLst>
              <a:ext uri="{FF2B5EF4-FFF2-40B4-BE49-F238E27FC236}">
                <a16:creationId xmlns:a16="http://schemas.microsoft.com/office/drawing/2014/main" id="{2FCD3892-6DB1-4862-99EC-750F82CE8D7B}"/>
              </a:ext>
            </a:extLst>
          </p:cNvPr>
          <p:cNvGrpSpPr>
            <a:grpSpLocks/>
          </p:cNvGrpSpPr>
          <p:nvPr/>
        </p:nvGrpSpPr>
        <p:grpSpPr bwMode="auto">
          <a:xfrm>
            <a:off x="7332663" y="2451100"/>
            <a:ext cx="1500187" cy="827088"/>
            <a:chOff x="4619" y="1544"/>
            <a:chExt cx="945" cy="521"/>
          </a:xfrm>
        </p:grpSpPr>
        <p:sp>
          <p:nvSpPr>
            <p:cNvPr id="14394" name="AutoShape 33">
              <a:extLst>
                <a:ext uri="{FF2B5EF4-FFF2-40B4-BE49-F238E27FC236}">
                  <a16:creationId xmlns:a16="http://schemas.microsoft.com/office/drawing/2014/main" id="{6D99985B-4203-43FB-85C4-CB88598DB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" y="1544"/>
              <a:ext cx="946" cy="522"/>
            </a:xfrm>
            <a:prstGeom prst="roundRect">
              <a:avLst>
                <a:gd name="adj" fmla="val 19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395" name="Group 34">
              <a:extLst>
                <a:ext uri="{FF2B5EF4-FFF2-40B4-BE49-F238E27FC236}">
                  <a16:creationId xmlns:a16="http://schemas.microsoft.com/office/drawing/2014/main" id="{4F52653A-0EFB-4350-AAA6-DB60D12BBB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9" y="1544"/>
              <a:ext cx="944" cy="520"/>
              <a:chOff x="4619" y="1544"/>
              <a:chExt cx="944" cy="520"/>
            </a:xfrm>
          </p:grpSpPr>
          <p:sp>
            <p:nvSpPr>
              <p:cNvPr id="14396" name="AutoShape 35">
                <a:extLst>
                  <a:ext uri="{FF2B5EF4-FFF2-40B4-BE49-F238E27FC236}">
                    <a16:creationId xmlns:a16="http://schemas.microsoft.com/office/drawing/2014/main" id="{75DAFD43-F304-4335-A80A-73B6CCB69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1544"/>
                <a:ext cx="945" cy="521"/>
              </a:xfrm>
              <a:prstGeom prst="roundRect">
                <a:avLst>
                  <a:gd name="adj" fmla="val 19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397" name="Group 36">
                <a:extLst>
                  <a:ext uri="{FF2B5EF4-FFF2-40B4-BE49-F238E27FC236}">
                    <a16:creationId xmlns:a16="http://schemas.microsoft.com/office/drawing/2014/main" id="{1629B2A1-FDA2-4DE2-8932-DF0C2C8BD8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19" y="1544"/>
                <a:ext cx="944" cy="520"/>
                <a:chOff x="4619" y="1544"/>
                <a:chExt cx="944" cy="520"/>
              </a:xfrm>
            </p:grpSpPr>
            <p:sp>
              <p:nvSpPr>
                <p:cNvPr id="14398" name="AutoShape 37">
                  <a:extLst>
                    <a:ext uri="{FF2B5EF4-FFF2-40B4-BE49-F238E27FC236}">
                      <a16:creationId xmlns:a16="http://schemas.microsoft.com/office/drawing/2014/main" id="{CCDC0C69-6FE9-496B-8614-2775FCD4E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9" y="1544"/>
                  <a:ext cx="945" cy="521"/>
                </a:xfrm>
                <a:prstGeom prst="roundRect">
                  <a:avLst>
                    <a:gd name="adj" fmla="val 19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399" name="AutoShape 38">
                  <a:extLst>
                    <a:ext uri="{FF2B5EF4-FFF2-40B4-BE49-F238E27FC236}">
                      <a16:creationId xmlns:a16="http://schemas.microsoft.com/office/drawing/2014/main" id="{3D37BA9B-CBFA-4F90-8674-8634C680DC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9" y="1544"/>
                  <a:ext cx="945" cy="520"/>
                </a:xfrm>
                <a:prstGeom prst="roundRect">
                  <a:avLst>
                    <a:gd name="adj" fmla="val 19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Feedback</a:t>
                  </a:r>
                </a:p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for </a:t>
                  </a:r>
                  <a:r>
                    <a:rPr lang="en-GB" altLang="en-US" sz="2400" i="1">
                      <a:solidFill>
                        <a:schemeClr val="tx1"/>
                      </a:solidFill>
                    </a:rPr>
                    <a:t>control</a:t>
                  </a:r>
                </a:p>
              </p:txBody>
            </p:sp>
          </p:grpSp>
        </p:grpSp>
      </p:grpSp>
      <p:grpSp>
        <p:nvGrpSpPr>
          <p:cNvPr id="14346" name="Group 39">
            <a:extLst>
              <a:ext uri="{FF2B5EF4-FFF2-40B4-BE49-F238E27FC236}">
                <a16:creationId xmlns:a16="http://schemas.microsoft.com/office/drawing/2014/main" id="{A3BDFFB2-0D5B-46A9-BB23-317B22780694}"/>
              </a:ext>
            </a:extLst>
          </p:cNvPr>
          <p:cNvGrpSpPr>
            <a:grpSpLocks/>
          </p:cNvGrpSpPr>
          <p:nvPr/>
        </p:nvGrpSpPr>
        <p:grpSpPr bwMode="auto">
          <a:xfrm>
            <a:off x="3014663" y="3517900"/>
            <a:ext cx="2759075" cy="827088"/>
            <a:chOff x="1899" y="2216"/>
            <a:chExt cx="1738" cy="521"/>
          </a:xfrm>
        </p:grpSpPr>
        <p:sp>
          <p:nvSpPr>
            <p:cNvPr id="14388" name="AutoShape 40">
              <a:extLst>
                <a:ext uri="{FF2B5EF4-FFF2-40B4-BE49-F238E27FC236}">
                  <a16:creationId xmlns:a16="http://schemas.microsoft.com/office/drawing/2014/main" id="{2868F7BA-245F-4BE9-9FEF-5397E0E0E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9" y="2216"/>
              <a:ext cx="1739" cy="522"/>
            </a:xfrm>
            <a:prstGeom prst="roundRect">
              <a:avLst>
                <a:gd name="adj" fmla="val 19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389" name="Group 41">
              <a:extLst>
                <a:ext uri="{FF2B5EF4-FFF2-40B4-BE49-F238E27FC236}">
                  <a16:creationId xmlns:a16="http://schemas.microsoft.com/office/drawing/2014/main" id="{63B12F24-25E8-4F50-947D-D635DB96FB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9" y="2216"/>
              <a:ext cx="1737" cy="520"/>
              <a:chOff x="1899" y="2216"/>
              <a:chExt cx="1737" cy="520"/>
            </a:xfrm>
          </p:grpSpPr>
          <p:sp>
            <p:nvSpPr>
              <p:cNvPr id="14390" name="AutoShape 42">
                <a:extLst>
                  <a:ext uri="{FF2B5EF4-FFF2-40B4-BE49-F238E27FC236}">
                    <a16:creationId xmlns:a16="http://schemas.microsoft.com/office/drawing/2014/main" id="{1F844C49-5797-47EE-A934-B4DD56B48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9" y="2216"/>
                <a:ext cx="1738" cy="521"/>
              </a:xfrm>
              <a:prstGeom prst="roundRect">
                <a:avLst>
                  <a:gd name="adj" fmla="val 19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391" name="Group 43">
                <a:extLst>
                  <a:ext uri="{FF2B5EF4-FFF2-40B4-BE49-F238E27FC236}">
                    <a16:creationId xmlns:a16="http://schemas.microsoft.com/office/drawing/2014/main" id="{2F7F36EA-9939-4D79-A9AD-B7D1879A77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9" y="2216"/>
                <a:ext cx="1737" cy="520"/>
                <a:chOff x="1899" y="2216"/>
                <a:chExt cx="1737" cy="520"/>
              </a:xfrm>
            </p:grpSpPr>
            <p:sp>
              <p:nvSpPr>
                <p:cNvPr id="14392" name="AutoShape 44">
                  <a:extLst>
                    <a:ext uri="{FF2B5EF4-FFF2-40B4-BE49-F238E27FC236}">
                      <a16:creationId xmlns:a16="http://schemas.microsoft.com/office/drawing/2014/main" id="{C72CD32B-C0B5-4AA2-8280-01ACECF5B1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9" y="2216"/>
                  <a:ext cx="1738" cy="521"/>
                </a:xfrm>
                <a:prstGeom prst="roundRect">
                  <a:avLst>
                    <a:gd name="adj" fmla="val 19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" name="AutoShape 45">
                  <a:extLst>
                    <a:ext uri="{FF2B5EF4-FFF2-40B4-BE49-F238E27FC236}">
                      <a16:creationId xmlns:a16="http://schemas.microsoft.com/office/drawing/2014/main" id="{5C11E64E-CB90-498C-BBE5-757EE43A5B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9" y="2216"/>
                  <a:ext cx="1738" cy="521"/>
                </a:xfrm>
                <a:prstGeom prst="roundRect">
                  <a:avLst>
                    <a:gd name="adj" fmla="val 19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2160" tIns="46080" rIns="92160" bIns="46080">
                  <a:spAutoFit/>
                </a:bodyPr>
                <a:lstStyle/>
                <a:p>
                  <a:pPr algn="ctr"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Times New Roman" pitchFamily="16" charset="0"/>
                      <a:cs typeface="+mn-cs"/>
                    </a:rPr>
                    <a:t>Transformation:</a:t>
                  </a:r>
                </a:p>
                <a:p>
                  <a:pPr algn="ctr">
                    <a:buClr>
                      <a:srgbClr val="333333"/>
                    </a:buClr>
                    <a:buSzPct val="100000"/>
                    <a:buFont typeface="Times New Roman" pitchFamily="16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>
                      <a:solidFill>
                        <a:srgbClr val="333333"/>
                      </a:solidFill>
                      <a:latin typeface="Times New Roman" pitchFamily="16" charset="0"/>
                      <a:cs typeface="+mn-cs"/>
                    </a:rPr>
                    <a:t>Network of activities</a:t>
                  </a:r>
                </a:p>
              </p:txBody>
            </p:sp>
          </p:grpSp>
        </p:grpSp>
      </p:grpSp>
      <p:grpSp>
        <p:nvGrpSpPr>
          <p:cNvPr id="14347" name="Group 46">
            <a:extLst>
              <a:ext uri="{FF2B5EF4-FFF2-40B4-BE49-F238E27FC236}">
                <a16:creationId xmlns:a16="http://schemas.microsoft.com/office/drawing/2014/main" id="{C26D4593-5B29-486E-8228-1727950489BD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4356100"/>
            <a:ext cx="2303463" cy="1011238"/>
            <a:chOff x="384" y="2744"/>
            <a:chExt cx="1451" cy="637"/>
          </a:xfrm>
        </p:grpSpPr>
        <p:sp>
          <p:nvSpPr>
            <p:cNvPr id="14382" name="AutoShape 47">
              <a:extLst>
                <a:ext uri="{FF2B5EF4-FFF2-40B4-BE49-F238E27FC236}">
                  <a16:creationId xmlns:a16="http://schemas.microsoft.com/office/drawing/2014/main" id="{2E7FD2A0-2928-4E51-96CD-49B1B29B7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744"/>
              <a:ext cx="1452" cy="638"/>
            </a:xfrm>
            <a:prstGeom prst="roundRect">
              <a:avLst>
                <a:gd name="adj" fmla="val 153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383" name="Group 48">
              <a:extLst>
                <a:ext uri="{FF2B5EF4-FFF2-40B4-BE49-F238E27FC236}">
                  <a16:creationId xmlns:a16="http://schemas.microsoft.com/office/drawing/2014/main" id="{72047689-2533-4B7B-B365-39049FC6C9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2744"/>
              <a:ext cx="1450" cy="636"/>
              <a:chOff x="384" y="2744"/>
              <a:chExt cx="1450" cy="636"/>
            </a:xfrm>
          </p:grpSpPr>
          <p:sp>
            <p:nvSpPr>
              <p:cNvPr id="14384" name="AutoShape 49">
                <a:extLst>
                  <a:ext uri="{FF2B5EF4-FFF2-40B4-BE49-F238E27FC236}">
                    <a16:creationId xmlns:a16="http://schemas.microsoft.com/office/drawing/2014/main" id="{A6CC01C3-EB67-446A-9D62-3E9B1C05D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2744"/>
                <a:ext cx="1451" cy="637"/>
              </a:xfrm>
              <a:prstGeom prst="roundRect">
                <a:avLst>
                  <a:gd name="adj" fmla="val 15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385" name="Group 50">
                <a:extLst>
                  <a:ext uri="{FF2B5EF4-FFF2-40B4-BE49-F238E27FC236}">
                    <a16:creationId xmlns:a16="http://schemas.microsoft.com/office/drawing/2014/main" id="{2AFA74FF-CF34-4BF2-AB40-FEA1DE972E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" y="2744"/>
                <a:ext cx="1450" cy="636"/>
                <a:chOff x="384" y="2744"/>
                <a:chExt cx="1450" cy="636"/>
              </a:xfrm>
            </p:grpSpPr>
            <p:sp>
              <p:nvSpPr>
                <p:cNvPr id="14386" name="AutoShape 51">
                  <a:extLst>
                    <a:ext uri="{FF2B5EF4-FFF2-40B4-BE49-F238E27FC236}">
                      <a16:creationId xmlns:a16="http://schemas.microsoft.com/office/drawing/2014/main" id="{73515788-6CE1-44B3-BA87-8C1B6D484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" y="2744"/>
                  <a:ext cx="1451" cy="637"/>
                </a:xfrm>
                <a:prstGeom prst="roundRect">
                  <a:avLst>
                    <a:gd name="adj" fmla="val 153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387" name="AutoShape 52">
                  <a:extLst>
                    <a:ext uri="{FF2B5EF4-FFF2-40B4-BE49-F238E27FC236}">
                      <a16:creationId xmlns:a16="http://schemas.microsoft.com/office/drawing/2014/main" id="{5C373719-92F4-452A-86FC-F0E11C31DC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" y="2744"/>
                  <a:ext cx="1451" cy="637"/>
                </a:xfrm>
                <a:prstGeom prst="roundRect">
                  <a:avLst>
                    <a:gd name="adj" fmla="val 153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400">
                      <a:solidFill>
                        <a:schemeClr val="tx1"/>
                      </a:solidFill>
                    </a:rPr>
                    <a:t>Flow Units</a:t>
                  </a:r>
                </a:p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1800">
                      <a:solidFill>
                        <a:schemeClr val="tx1"/>
                      </a:solidFill>
                    </a:rPr>
                    <a:t>(Material, Information,</a:t>
                  </a:r>
                </a:p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1800">
                      <a:solidFill>
                        <a:schemeClr val="tx1"/>
                      </a:solidFill>
                    </a:rPr>
                    <a:t>Knowledge, etc.)</a:t>
                  </a:r>
                </a:p>
              </p:txBody>
            </p:sp>
          </p:grpSp>
        </p:grpSp>
      </p:grpSp>
      <p:sp>
        <p:nvSpPr>
          <p:cNvPr id="14348" name="Freeform 53">
            <a:extLst>
              <a:ext uri="{FF2B5EF4-FFF2-40B4-BE49-F238E27FC236}">
                <a16:creationId xmlns:a16="http://schemas.microsoft.com/office/drawing/2014/main" id="{E400CC0A-03BA-417B-95E8-8289A7097177}"/>
              </a:ext>
            </a:extLst>
          </p:cNvPr>
          <p:cNvSpPr>
            <a:spLocks/>
          </p:cNvSpPr>
          <p:nvPr/>
        </p:nvSpPr>
        <p:spPr bwMode="auto">
          <a:xfrm>
            <a:off x="5654675" y="2390775"/>
            <a:ext cx="1600200" cy="1219200"/>
          </a:xfrm>
          <a:custGeom>
            <a:avLst/>
            <a:gdLst>
              <a:gd name="T0" fmla="*/ 2147483646 w 4446"/>
              <a:gd name="T1" fmla="*/ 2147483646 h 3388"/>
              <a:gd name="T2" fmla="*/ 2147483646 w 4446"/>
              <a:gd name="T3" fmla="*/ 0 h 3388"/>
              <a:gd name="T4" fmla="*/ 0 w 4446"/>
              <a:gd name="T5" fmla="*/ 0 h 3388"/>
              <a:gd name="T6" fmla="*/ 0 60000 65536"/>
              <a:gd name="T7" fmla="*/ 0 60000 65536"/>
              <a:gd name="T8" fmla="*/ 0 60000 65536"/>
              <a:gd name="T9" fmla="*/ 0 w 4446"/>
              <a:gd name="T10" fmla="*/ 0 h 3388"/>
              <a:gd name="T11" fmla="*/ 4446 w 4446"/>
              <a:gd name="T12" fmla="*/ 3388 h 33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446" h="3388">
                <a:moveTo>
                  <a:pt x="4445" y="3387"/>
                </a:moveTo>
                <a:lnTo>
                  <a:pt x="4445" y="0"/>
                </a:lnTo>
                <a:lnTo>
                  <a:pt x="0" y="0"/>
                </a:lnTo>
              </a:path>
            </a:pathLst>
          </a:custGeom>
          <a:noFill/>
          <a:ln w="1260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349" name="Group 54">
            <a:extLst>
              <a:ext uri="{FF2B5EF4-FFF2-40B4-BE49-F238E27FC236}">
                <a16:creationId xmlns:a16="http://schemas.microsoft.com/office/drawing/2014/main" id="{CD908487-3AF4-4EED-9282-167AF9EE1D1C}"/>
              </a:ext>
            </a:extLst>
          </p:cNvPr>
          <p:cNvGrpSpPr>
            <a:grpSpLocks/>
          </p:cNvGrpSpPr>
          <p:nvPr/>
        </p:nvGrpSpPr>
        <p:grpSpPr bwMode="auto">
          <a:xfrm>
            <a:off x="3581400" y="6329363"/>
            <a:ext cx="1727200" cy="523875"/>
            <a:chOff x="2256" y="3987"/>
            <a:chExt cx="1088" cy="330"/>
          </a:xfrm>
        </p:grpSpPr>
        <p:sp>
          <p:nvSpPr>
            <p:cNvPr id="14376" name="AutoShape 55">
              <a:extLst>
                <a:ext uri="{FF2B5EF4-FFF2-40B4-BE49-F238E27FC236}">
                  <a16:creationId xmlns:a16="http://schemas.microsoft.com/office/drawing/2014/main" id="{DE004E30-2DF5-4A80-9F2C-E46A99FDE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987"/>
              <a:ext cx="1089" cy="331"/>
            </a:xfrm>
            <a:prstGeom prst="roundRect">
              <a:avLst>
                <a:gd name="adj" fmla="val 301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377" name="Group 56">
              <a:extLst>
                <a:ext uri="{FF2B5EF4-FFF2-40B4-BE49-F238E27FC236}">
                  <a16:creationId xmlns:a16="http://schemas.microsoft.com/office/drawing/2014/main" id="{946E8C3B-858A-48AF-9C99-09EC3A9B04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3987"/>
              <a:ext cx="1088" cy="329"/>
              <a:chOff x="2256" y="3987"/>
              <a:chExt cx="1088" cy="329"/>
            </a:xfrm>
          </p:grpSpPr>
          <p:sp>
            <p:nvSpPr>
              <p:cNvPr id="14378" name="AutoShape 57">
                <a:extLst>
                  <a:ext uri="{FF2B5EF4-FFF2-40B4-BE49-F238E27FC236}">
                    <a16:creationId xmlns:a16="http://schemas.microsoft.com/office/drawing/2014/main" id="{6288D4F2-82D2-4310-9EAF-107B95855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3987"/>
                <a:ext cx="1089" cy="330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379" name="Group 58">
                <a:extLst>
                  <a:ext uri="{FF2B5EF4-FFF2-40B4-BE49-F238E27FC236}">
                    <a16:creationId xmlns:a16="http://schemas.microsoft.com/office/drawing/2014/main" id="{CB51CFA3-5A02-4707-B85A-E1DB8CB583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6" y="3987"/>
                <a:ext cx="1088" cy="329"/>
                <a:chOff x="2256" y="3987"/>
                <a:chExt cx="1088" cy="329"/>
              </a:xfrm>
            </p:grpSpPr>
            <p:sp>
              <p:nvSpPr>
                <p:cNvPr id="14380" name="AutoShape 59">
                  <a:extLst>
                    <a:ext uri="{FF2B5EF4-FFF2-40B4-BE49-F238E27FC236}">
                      <a16:creationId xmlns:a16="http://schemas.microsoft.com/office/drawing/2014/main" id="{6BC6EEC7-D441-4D50-A2D4-E6D0D25A9F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3987"/>
                  <a:ext cx="1089" cy="330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381" name="AutoShape 60">
                  <a:extLst>
                    <a:ext uri="{FF2B5EF4-FFF2-40B4-BE49-F238E27FC236}">
                      <a16:creationId xmlns:a16="http://schemas.microsoft.com/office/drawing/2014/main" id="{C2ADAA14-A44D-4A72-A3EF-208B0BD1F8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3987"/>
                  <a:ext cx="1088" cy="329"/>
                </a:xfrm>
                <a:prstGeom prst="roundRect">
                  <a:avLst>
                    <a:gd name="adj" fmla="val 30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800" b="1">
                      <a:solidFill>
                        <a:schemeClr val="tx1"/>
                      </a:solidFill>
                    </a:rPr>
                    <a:t>Resources</a:t>
                  </a:r>
                </a:p>
              </p:txBody>
            </p:sp>
          </p:grpSp>
        </p:grpSp>
      </p:grpSp>
      <p:sp>
        <p:nvSpPr>
          <p:cNvPr id="14350" name="AutoShape 61">
            <a:extLst>
              <a:ext uri="{FF2B5EF4-FFF2-40B4-BE49-F238E27FC236}">
                <a16:creationId xmlns:a16="http://schemas.microsoft.com/office/drawing/2014/main" id="{D7D12B28-DF46-475B-A20F-058E86781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8825" y="4454525"/>
            <a:ext cx="444500" cy="292100"/>
          </a:xfrm>
          <a:prstGeom prst="roundRect">
            <a:avLst>
              <a:gd name="adj" fmla="val 542"/>
            </a:avLst>
          </a:pr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51" name="AutoShape 62">
            <a:extLst>
              <a:ext uri="{FF2B5EF4-FFF2-40B4-BE49-F238E27FC236}">
                <a16:creationId xmlns:a16="http://schemas.microsoft.com/office/drawing/2014/main" id="{19F9CD32-B238-4960-840C-46F628358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4454525"/>
            <a:ext cx="444500" cy="292100"/>
          </a:xfrm>
          <a:prstGeom prst="roundRect">
            <a:avLst>
              <a:gd name="adj" fmla="val 542"/>
            </a:avLst>
          </a:pr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52" name="AutoShape 63">
            <a:extLst>
              <a:ext uri="{FF2B5EF4-FFF2-40B4-BE49-F238E27FC236}">
                <a16:creationId xmlns:a16="http://schemas.microsoft.com/office/drawing/2014/main" id="{B3B06F50-AB4E-461C-8D44-EF5C92253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625" y="4454525"/>
            <a:ext cx="444500" cy="292100"/>
          </a:xfrm>
          <a:prstGeom prst="roundRect">
            <a:avLst>
              <a:gd name="adj" fmla="val 542"/>
            </a:avLst>
          </a:pr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53" name="AutoShape 64">
            <a:extLst>
              <a:ext uri="{FF2B5EF4-FFF2-40B4-BE49-F238E27FC236}">
                <a16:creationId xmlns:a16="http://schemas.microsoft.com/office/drawing/2014/main" id="{3F035819-ADEC-4CD4-B486-B7303DA2E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4911725"/>
            <a:ext cx="444500" cy="292100"/>
          </a:xfrm>
          <a:prstGeom prst="roundRect">
            <a:avLst>
              <a:gd name="adj" fmla="val 542"/>
            </a:avLst>
          </a:pr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Gothic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4354" name="Freeform 65">
            <a:extLst>
              <a:ext uri="{FF2B5EF4-FFF2-40B4-BE49-F238E27FC236}">
                <a16:creationId xmlns:a16="http://schemas.microsoft.com/office/drawing/2014/main" id="{D360EED8-E091-4FAF-85D6-E09071335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75" y="4448175"/>
            <a:ext cx="306388" cy="304800"/>
          </a:xfrm>
          <a:custGeom>
            <a:avLst/>
            <a:gdLst>
              <a:gd name="T0" fmla="*/ 0 w 852"/>
              <a:gd name="T1" fmla="*/ 2147483646 h 848"/>
              <a:gd name="T2" fmla="*/ 2147483646 w 852"/>
              <a:gd name="T3" fmla="*/ 0 h 848"/>
              <a:gd name="T4" fmla="*/ 2147483646 w 852"/>
              <a:gd name="T5" fmla="*/ 2147483646 h 848"/>
              <a:gd name="T6" fmla="*/ 0 w 852"/>
              <a:gd name="T7" fmla="*/ 2147483646 h 848"/>
              <a:gd name="T8" fmla="*/ 0 60000 65536"/>
              <a:gd name="T9" fmla="*/ 0 60000 65536"/>
              <a:gd name="T10" fmla="*/ 0 60000 65536"/>
              <a:gd name="T11" fmla="*/ 0 60000 65536"/>
              <a:gd name="T12" fmla="*/ 0 w 852"/>
              <a:gd name="T13" fmla="*/ 0 h 848"/>
              <a:gd name="T14" fmla="*/ 852 w 852"/>
              <a:gd name="T15" fmla="*/ 848 h 8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2" h="848">
                <a:moveTo>
                  <a:pt x="0" y="847"/>
                </a:moveTo>
                <a:lnTo>
                  <a:pt x="425" y="0"/>
                </a:lnTo>
                <a:lnTo>
                  <a:pt x="851" y="847"/>
                </a:lnTo>
                <a:lnTo>
                  <a:pt x="0" y="847"/>
                </a:lnTo>
              </a:path>
            </a:pathLst>
          </a:cu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Freeform 66">
            <a:extLst>
              <a:ext uri="{FF2B5EF4-FFF2-40B4-BE49-F238E27FC236}">
                <a16:creationId xmlns:a16="http://schemas.microsoft.com/office/drawing/2014/main" id="{F6812A82-0CCC-4BE6-888B-5239AA283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275" y="4448175"/>
            <a:ext cx="306388" cy="304800"/>
          </a:xfrm>
          <a:custGeom>
            <a:avLst/>
            <a:gdLst>
              <a:gd name="T0" fmla="*/ 0 w 852"/>
              <a:gd name="T1" fmla="*/ 2147483646 h 848"/>
              <a:gd name="T2" fmla="*/ 2147483646 w 852"/>
              <a:gd name="T3" fmla="*/ 0 h 848"/>
              <a:gd name="T4" fmla="*/ 2147483646 w 852"/>
              <a:gd name="T5" fmla="*/ 2147483646 h 848"/>
              <a:gd name="T6" fmla="*/ 0 w 852"/>
              <a:gd name="T7" fmla="*/ 2147483646 h 848"/>
              <a:gd name="T8" fmla="*/ 0 60000 65536"/>
              <a:gd name="T9" fmla="*/ 0 60000 65536"/>
              <a:gd name="T10" fmla="*/ 0 60000 65536"/>
              <a:gd name="T11" fmla="*/ 0 60000 65536"/>
              <a:gd name="T12" fmla="*/ 0 w 852"/>
              <a:gd name="T13" fmla="*/ 0 h 848"/>
              <a:gd name="T14" fmla="*/ 852 w 852"/>
              <a:gd name="T15" fmla="*/ 848 h 8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2" h="848">
                <a:moveTo>
                  <a:pt x="0" y="847"/>
                </a:moveTo>
                <a:lnTo>
                  <a:pt x="425" y="0"/>
                </a:lnTo>
                <a:lnTo>
                  <a:pt x="851" y="847"/>
                </a:lnTo>
                <a:lnTo>
                  <a:pt x="0" y="847"/>
                </a:lnTo>
              </a:path>
            </a:pathLst>
          </a:cu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6" name="Freeform 67">
            <a:extLst>
              <a:ext uri="{FF2B5EF4-FFF2-40B4-BE49-F238E27FC236}">
                <a16:creationId xmlns:a16="http://schemas.microsoft.com/office/drawing/2014/main" id="{84E35345-B8E5-4A42-B3BA-30080C6E8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275" y="4905375"/>
            <a:ext cx="306388" cy="304800"/>
          </a:xfrm>
          <a:custGeom>
            <a:avLst/>
            <a:gdLst>
              <a:gd name="T0" fmla="*/ 0 w 852"/>
              <a:gd name="T1" fmla="*/ 2147483646 h 848"/>
              <a:gd name="T2" fmla="*/ 2147483646 w 852"/>
              <a:gd name="T3" fmla="*/ 0 h 848"/>
              <a:gd name="T4" fmla="*/ 2147483646 w 852"/>
              <a:gd name="T5" fmla="*/ 2147483646 h 848"/>
              <a:gd name="T6" fmla="*/ 0 w 852"/>
              <a:gd name="T7" fmla="*/ 2147483646 h 848"/>
              <a:gd name="T8" fmla="*/ 0 60000 65536"/>
              <a:gd name="T9" fmla="*/ 0 60000 65536"/>
              <a:gd name="T10" fmla="*/ 0 60000 65536"/>
              <a:gd name="T11" fmla="*/ 0 60000 65536"/>
              <a:gd name="T12" fmla="*/ 0 w 852"/>
              <a:gd name="T13" fmla="*/ 0 h 848"/>
              <a:gd name="T14" fmla="*/ 852 w 852"/>
              <a:gd name="T15" fmla="*/ 848 h 8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2" h="848">
                <a:moveTo>
                  <a:pt x="0" y="847"/>
                </a:moveTo>
                <a:lnTo>
                  <a:pt x="425" y="0"/>
                </a:lnTo>
                <a:lnTo>
                  <a:pt x="851" y="847"/>
                </a:lnTo>
                <a:lnTo>
                  <a:pt x="0" y="847"/>
                </a:lnTo>
              </a:path>
            </a:pathLst>
          </a:custGeom>
          <a:solidFill>
            <a:srgbClr val="00CC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Line 68">
            <a:extLst>
              <a:ext uri="{FF2B5EF4-FFF2-40B4-BE49-F238E27FC236}">
                <a16:creationId xmlns:a16="http://schemas.microsoft.com/office/drawing/2014/main" id="{66B5AEA9-FD9E-40D7-B854-ECD4AD718E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9675" y="4600575"/>
            <a:ext cx="1524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Line 69">
            <a:extLst>
              <a:ext uri="{FF2B5EF4-FFF2-40B4-BE49-F238E27FC236}">
                <a16:creationId xmlns:a16="http://schemas.microsoft.com/office/drawing/2014/main" id="{8BF2A782-AC83-4BA6-A3D9-DB95E8E2AD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4475" y="4600575"/>
            <a:ext cx="1524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9" name="Line 70">
            <a:extLst>
              <a:ext uri="{FF2B5EF4-FFF2-40B4-BE49-F238E27FC236}">
                <a16:creationId xmlns:a16="http://schemas.microsoft.com/office/drawing/2014/main" id="{D7B4506B-7185-481E-BFF3-7DD336BCAF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4075" y="4600575"/>
            <a:ext cx="1524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0" name="Line 71">
            <a:extLst>
              <a:ext uri="{FF2B5EF4-FFF2-40B4-BE49-F238E27FC236}">
                <a16:creationId xmlns:a16="http://schemas.microsoft.com/office/drawing/2014/main" id="{8F828A00-F5B4-4976-A97D-35EBBCB6BF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8875" y="4600575"/>
            <a:ext cx="1524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1" name="Line 72">
            <a:extLst>
              <a:ext uri="{FF2B5EF4-FFF2-40B4-BE49-F238E27FC236}">
                <a16:creationId xmlns:a16="http://schemas.microsoft.com/office/drawing/2014/main" id="{C9A76F17-B0B9-4556-BDF0-3FA2CAE16C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8475" y="4600575"/>
            <a:ext cx="10668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73">
            <a:extLst>
              <a:ext uri="{FF2B5EF4-FFF2-40B4-BE49-F238E27FC236}">
                <a16:creationId xmlns:a16="http://schemas.microsoft.com/office/drawing/2014/main" id="{6FA6A40D-0DEF-4F89-8294-7D67CAED1C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4475" y="4752975"/>
            <a:ext cx="152400" cy="3048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74">
            <a:extLst>
              <a:ext uri="{FF2B5EF4-FFF2-40B4-BE49-F238E27FC236}">
                <a16:creationId xmlns:a16="http://schemas.microsoft.com/office/drawing/2014/main" id="{23B8E7FC-AD50-401F-8EB7-ECD5BFEE5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4075" y="5057775"/>
            <a:ext cx="1524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Line 75">
            <a:extLst>
              <a:ext uri="{FF2B5EF4-FFF2-40B4-BE49-F238E27FC236}">
                <a16:creationId xmlns:a16="http://schemas.microsoft.com/office/drawing/2014/main" id="{4DA34C61-375B-408D-BF4A-8975079CCE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68875" y="4748213"/>
            <a:ext cx="152400" cy="31432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5" name="Line 76">
            <a:extLst>
              <a:ext uri="{FF2B5EF4-FFF2-40B4-BE49-F238E27FC236}">
                <a16:creationId xmlns:a16="http://schemas.microsoft.com/office/drawing/2014/main" id="{9BAF189B-F0AB-4D0C-8B5B-F195F49BE9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25675" y="4600575"/>
            <a:ext cx="1066800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366" name="Group 77">
            <a:extLst>
              <a:ext uri="{FF2B5EF4-FFF2-40B4-BE49-F238E27FC236}">
                <a16:creationId xmlns:a16="http://schemas.microsoft.com/office/drawing/2014/main" id="{546E992B-3F1D-4C8A-BE32-B0133BFFBB74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1909763"/>
            <a:ext cx="2184400" cy="950912"/>
            <a:chOff x="2109" y="1203"/>
            <a:chExt cx="1376" cy="599"/>
          </a:xfrm>
        </p:grpSpPr>
        <p:sp>
          <p:nvSpPr>
            <p:cNvPr id="14370" name="AutoShape 78">
              <a:extLst>
                <a:ext uri="{FF2B5EF4-FFF2-40B4-BE49-F238E27FC236}">
                  <a16:creationId xmlns:a16="http://schemas.microsoft.com/office/drawing/2014/main" id="{DFAA8747-72ED-4A16-9467-CCBD1CE7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1203"/>
              <a:ext cx="1377" cy="600"/>
            </a:xfrm>
            <a:prstGeom prst="roundRect">
              <a:avLst>
                <a:gd name="adj" fmla="val 167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grpSp>
          <p:nvGrpSpPr>
            <p:cNvPr id="14371" name="Group 79">
              <a:extLst>
                <a:ext uri="{FF2B5EF4-FFF2-40B4-BE49-F238E27FC236}">
                  <a16:creationId xmlns:a16="http://schemas.microsoft.com/office/drawing/2014/main" id="{69CC9446-38CF-4931-ABA3-D2EA17ACE6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1203"/>
              <a:ext cx="1375" cy="598"/>
              <a:chOff x="2109" y="1203"/>
              <a:chExt cx="1375" cy="598"/>
            </a:xfrm>
          </p:grpSpPr>
          <p:sp>
            <p:nvSpPr>
              <p:cNvPr id="14372" name="AutoShape 80">
                <a:extLst>
                  <a:ext uri="{FF2B5EF4-FFF2-40B4-BE49-F238E27FC236}">
                    <a16:creationId xmlns:a16="http://schemas.microsoft.com/office/drawing/2014/main" id="{CC4AA661-824E-4926-9599-701453F88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9" y="1203"/>
                <a:ext cx="1376" cy="599"/>
              </a:xfrm>
              <a:prstGeom prst="roundRect">
                <a:avLst>
                  <a:gd name="adj" fmla="val 1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1pPr>
                <a:lvl2pPr marL="742950" indent="-28575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2pPr>
                <a:lvl3pPr marL="1143000" indent="-22860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3pPr>
                <a:lvl4pPr marL="16002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4pPr>
                <a:lvl5pPr marL="20574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5pPr>
                <a:lvl6pPr marL="25146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6pPr>
                <a:lvl7pPr marL="29718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7pPr>
                <a:lvl8pPr marL="34290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8pPr>
                <a:lvl9pPr marL="3886200" indent="-2286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»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Gothic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373" name="Group 81">
                <a:extLst>
                  <a:ext uri="{FF2B5EF4-FFF2-40B4-BE49-F238E27FC236}">
                    <a16:creationId xmlns:a16="http://schemas.microsoft.com/office/drawing/2014/main" id="{123895A5-131A-4876-A07B-DC9042E335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09" y="1203"/>
                <a:ext cx="1375" cy="598"/>
                <a:chOff x="2109" y="1203"/>
                <a:chExt cx="1375" cy="598"/>
              </a:xfrm>
            </p:grpSpPr>
            <p:sp>
              <p:nvSpPr>
                <p:cNvPr id="14374" name="AutoShape 82">
                  <a:extLst>
                    <a:ext uri="{FF2B5EF4-FFF2-40B4-BE49-F238E27FC236}">
                      <a16:creationId xmlns:a16="http://schemas.microsoft.com/office/drawing/2014/main" id="{EE27CE5B-504F-480F-964C-7F1E8B113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09" y="1203"/>
                  <a:ext cx="1376" cy="599"/>
                </a:xfrm>
                <a:prstGeom prst="roundRect">
                  <a:avLst>
                    <a:gd name="adj" fmla="val 16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375" name="AutoShape 83">
                  <a:extLst>
                    <a:ext uri="{FF2B5EF4-FFF2-40B4-BE49-F238E27FC236}">
                      <a16:creationId xmlns:a16="http://schemas.microsoft.com/office/drawing/2014/main" id="{49C4A9D5-2C64-4B4E-BA4E-FB7D5C68FE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09" y="1203"/>
                  <a:ext cx="1376" cy="599"/>
                </a:xfrm>
                <a:prstGeom prst="roundRect">
                  <a:avLst>
                    <a:gd name="adj" fmla="val 16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160" tIns="46080" rIns="92160" bIns="46080">
                  <a:spAutoFit/>
                </a:bodyPr>
                <a:lstStyle>
                  <a:lvl1pPr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1pPr>
                  <a:lvl2pPr marL="742950" indent="-285750"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2pPr>
                  <a:lvl3pPr marL="1143000" indent="-22860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3pPr>
                  <a:lvl4pPr marL="16002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4pPr>
                  <a:lvl5pPr marL="20574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5pPr>
                  <a:lvl6pPr marL="25146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6pPr>
                  <a:lvl7pPr marL="29718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7pPr>
                  <a:lvl8pPr marL="34290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8pPr>
                  <a:lvl9pPr marL="3886200" indent="-2286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»"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Gothic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800" b="1">
                      <a:solidFill>
                        <a:schemeClr val="tx1"/>
                      </a:solidFill>
                    </a:rPr>
                    <a:t>Operations</a:t>
                  </a:r>
                </a:p>
                <a:p>
                  <a:pPr algn="ctr">
                    <a:spcBef>
                      <a:spcPct val="0"/>
                    </a:spcBef>
                    <a:buFont typeface="Times New Roman" panose="02020603050405020304" pitchFamily="18" charset="0"/>
                    <a:buNone/>
                  </a:pPr>
                  <a:r>
                    <a:rPr lang="en-GB" altLang="en-US" sz="2800" b="1">
                      <a:solidFill>
                        <a:schemeClr val="tx1"/>
                      </a:solidFill>
                    </a:rPr>
                    <a:t>Management</a:t>
                  </a:r>
                </a:p>
              </p:txBody>
            </p:sp>
          </p:grpSp>
        </p:grpSp>
      </p:grpSp>
      <p:grpSp>
        <p:nvGrpSpPr>
          <p:cNvPr id="14367" name="Group 84">
            <a:extLst>
              <a:ext uri="{FF2B5EF4-FFF2-40B4-BE49-F238E27FC236}">
                <a16:creationId xmlns:a16="http://schemas.microsoft.com/office/drawing/2014/main" id="{FEA9145F-A596-45B9-9B8A-D1CC11D17F2A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609600"/>
            <a:ext cx="7769226" cy="1139826"/>
            <a:chOff x="432" y="384"/>
            <a:chExt cx="4894" cy="718"/>
          </a:xfrm>
        </p:grpSpPr>
        <p:sp>
          <p:nvSpPr>
            <p:cNvPr id="14368" name="AutoShape 85">
              <a:extLst>
                <a:ext uri="{FF2B5EF4-FFF2-40B4-BE49-F238E27FC236}">
                  <a16:creationId xmlns:a16="http://schemas.microsoft.com/office/drawing/2014/main" id="{2D41C8C3-9477-40F8-A4CB-956547F93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84"/>
              <a:ext cx="4894" cy="718"/>
            </a:xfrm>
            <a:prstGeom prst="roundRect">
              <a:avLst>
                <a:gd name="adj" fmla="val 13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4369" name="Text Box 86">
              <a:extLst>
                <a:ext uri="{FF2B5EF4-FFF2-40B4-BE49-F238E27FC236}">
                  <a16:creationId xmlns:a16="http://schemas.microsoft.com/office/drawing/2014/main" id="{F587F722-74A8-45C6-94E5-0721B0201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" y="660"/>
              <a:ext cx="4608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160" tIns="46080" rIns="92160" bIns="46080" anchor="ctr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1pPr>
              <a:lvl2pPr marL="742950" indent="-28575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cs typeface="Gothic" charset="0"/>
                </a:defRPr>
              </a:lvl9pPr>
            </a:lstStyle>
            <a:p>
              <a:pPr algn="ctr">
                <a:lnSpc>
                  <a:spcPct val="87000"/>
                </a:lnSpc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n-GB" altLang="en-US" b="1" dirty="0">
                  <a:cs typeface="Times New Roman" panose="02020603050405020304" pitchFamily="18" charset="0"/>
                </a:rPr>
                <a:t>Operations as a Transformation Process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>
            <a:extLst>
              <a:ext uri="{FF2B5EF4-FFF2-40B4-BE49-F238E27FC236}">
                <a16:creationId xmlns:a16="http://schemas.microsoft.com/office/drawing/2014/main" id="{E0AE976B-01A3-4C4C-9A42-FCAB88982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747F043-38B6-4A57-85C9-8C0687B24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5AA3A02E-A9AA-4D15-87BE-A7E197FAB6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533400"/>
            <a:ext cx="8785225" cy="7493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Types of Processes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C607F452-034C-49BA-8C2C-B58AC30B8C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584325"/>
            <a:ext cx="8610600" cy="5094288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Make-to-order</a:t>
            </a:r>
          </a:p>
          <a:p>
            <a:pPr lvl="1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activated in response to an actual order.</a:t>
            </a:r>
          </a:p>
          <a:p>
            <a:pPr lvl="1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work-in-process and finished goods inventory kept to a minimum.</a:t>
            </a:r>
          </a:p>
          <a:p>
            <a:pPr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Make-to-stock</a:t>
            </a:r>
          </a:p>
          <a:p>
            <a:pPr lvl="1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activated to meet expected or forecast demand.</a:t>
            </a:r>
          </a:p>
          <a:p>
            <a:pPr lvl="1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orders are served from target stocking level.</a:t>
            </a:r>
          </a:p>
          <a:p>
            <a:pPr>
              <a:lnSpc>
                <a:spcPct val="100000"/>
              </a:lnSpc>
              <a:buFont typeface="Symbol" panose="05050102010706020507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DE8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0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6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696200" cy="9906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Defining a Process (S-I-P-O-C)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76400"/>
            <a:ext cx="6781800" cy="4495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uppliers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nputs : resources allocated  to activities, flow units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rocess : net-work of activities and buffers, information structure.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utputs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ustomers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838200"/>
            <a:ext cx="8305800" cy="12192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Major Steps of Process Mapping</a:t>
            </a:r>
            <a:br>
              <a:rPr lang="en-US" dirty="0"/>
            </a:br>
            <a:endParaRPr lang="en-US" sz="28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447800"/>
            <a:ext cx="7086600" cy="4495800"/>
          </a:xfrm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Process Identification</a:t>
            </a:r>
          </a:p>
          <a:p>
            <a:pPr>
              <a:lnSpc>
                <a:spcPct val="17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Information gathering/Documentation</a:t>
            </a:r>
          </a:p>
          <a:p>
            <a:pPr>
              <a:lnSpc>
                <a:spcPct val="17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Interviewing and map generation</a:t>
            </a:r>
          </a:p>
          <a:p>
            <a:pPr>
              <a:lnSpc>
                <a:spcPct val="17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Map Analysis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797</Words>
  <Application>Microsoft Office PowerPoint</Application>
  <PresentationFormat>On-screen Show (4:3)</PresentationFormat>
  <Paragraphs>240</Paragraphs>
  <Slides>30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Symbol</vt:lpstr>
      <vt:lpstr>Times New Roman</vt:lpstr>
      <vt:lpstr>Office Theme</vt:lpstr>
      <vt:lpstr>BPR- Process Mapping</vt:lpstr>
      <vt:lpstr>Process Mapping</vt:lpstr>
      <vt:lpstr>Process Flowcharting -- Defined </vt:lpstr>
      <vt:lpstr>Learning Mate -JD</vt:lpstr>
      <vt:lpstr>Process View </vt:lpstr>
      <vt:lpstr>PowerPoint Presentation</vt:lpstr>
      <vt:lpstr>Other Types of Processes</vt:lpstr>
      <vt:lpstr>Defining a Process (S-I-P-O-C)</vt:lpstr>
      <vt:lpstr>Major Steps of Process Mapping </vt:lpstr>
      <vt:lpstr>PowerPoint Presentation</vt:lpstr>
      <vt:lpstr>Flowchart Symbols </vt:lpstr>
      <vt:lpstr>Flowchart Symbols (Continued)‏</vt:lpstr>
      <vt:lpstr>Multistage Process </vt:lpstr>
      <vt:lpstr>Multistage Process with Buffer</vt:lpstr>
      <vt:lpstr>Other Types of Processes</vt:lpstr>
      <vt:lpstr>fig_08_01</vt:lpstr>
      <vt:lpstr>Process Mapping</vt:lpstr>
      <vt:lpstr>Example: Flowchart of Student Going to College </vt:lpstr>
      <vt:lpstr>Example: Flowchart of Student Going to College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Map Analysis –  Elimination of Waste</vt:lpstr>
      <vt:lpstr>Process Improvement-Methods</vt:lpstr>
      <vt:lpstr>Potential Pitfalls of  Process Mapping</vt:lpstr>
      <vt:lpstr>fig_05_06</vt:lpstr>
      <vt:lpstr>The Sales Order Execution Process Flowchart</vt:lpstr>
      <vt:lpstr>Value Stream Mapping   1 Value stream mapping – 3.1 pdf – page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BPR- Process Mapping</dc:title>
  <dc:creator>murtybvr</dc:creator>
  <cp:lastModifiedBy>Baru Venkata Ramana Murty</cp:lastModifiedBy>
  <cp:revision>60</cp:revision>
  <dcterms:created xsi:type="dcterms:W3CDTF">2017-09-24T15:04:16Z</dcterms:created>
  <dcterms:modified xsi:type="dcterms:W3CDTF">2022-01-27T08:15:11Z</dcterms:modified>
</cp:coreProperties>
</file>