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9" r:id="rId2"/>
    <p:sldId id="290" r:id="rId3"/>
    <p:sldId id="266" r:id="rId4"/>
    <p:sldId id="267" r:id="rId5"/>
    <p:sldId id="268" r:id="rId6"/>
    <p:sldId id="269" r:id="rId7"/>
    <p:sldId id="270" r:id="rId8"/>
    <p:sldId id="271" r:id="rId9"/>
    <p:sldId id="272" r:id="rId10"/>
    <p:sldId id="273" r:id="rId11"/>
    <p:sldId id="274" r:id="rId12"/>
    <p:sldId id="275" r:id="rId13"/>
    <p:sldId id="276" r:id="rId14"/>
    <p:sldId id="277" r:id="rId15"/>
    <p:sldId id="278" r:id="rId16"/>
    <p:sldId id="279" r:id="rId17"/>
    <p:sldId id="280" r:id="rId18"/>
    <p:sldId id="281" r:id="rId19"/>
    <p:sldId id="282" r:id="rId20"/>
    <p:sldId id="283" r:id="rId21"/>
    <p:sldId id="284" r:id="rId22"/>
    <p:sldId id="285" r:id="rId23"/>
    <p:sldId id="286" r:id="rId24"/>
    <p:sldId id="287" r:id="rId25"/>
    <p:sldId id="288" r:id="rId26"/>
    <p:sldId id="299" r:id="rId27"/>
    <p:sldId id="291" r:id="rId28"/>
    <p:sldId id="292" r:id="rId29"/>
    <p:sldId id="293" r:id="rId30"/>
    <p:sldId id="294" r:id="rId31"/>
    <p:sldId id="295" r:id="rId32"/>
    <p:sldId id="297" r:id="rId33"/>
    <p:sldId id="296" r:id="rId34"/>
    <p:sldId id="298"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1602"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ABEB9B8B-C641-4B46-B0FD-E73CF0D38C04}" type="datetimeFigureOut">
              <a:rPr lang="en-US" smtClean="0"/>
              <a:t>12/24/2021</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1CD13ECC-9ECB-4542-AD59-34EE49566FF2}"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BEB9B8B-C641-4B46-B0FD-E73CF0D38C04}" type="datetimeFigureOut">
              <a:rPr lang="en-US" smtClean="0"/>
              <a:t>12/24/2021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D13ECC-9ECB-4542-AD59-34EE49566FF2}"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BEB9B8B-C641-4B46-B0FD-E73CF0D38C04}" type="datetimeFigureOut">
              <a:rPr lang="en-US" smtClean="0"/>
              <a:t>12/24/2021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D13ECC-9ECB-4542-AD59-34EE49566FF2}"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BEB9B8B-C641-4B46-B0FD-E73CF0D38C04}" type="datetimeFigureOut">
              <a:rPr lang="en-US" smtClean="0"/>
              <a:t>12/24/2021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D13ECC-9ECB-4542-AD59-34EE49566FF2}" type="slidenum">
              <a:rPr lang="en-US" smtClean="0"/>
              <a:t>‹#›</a:t>
            </a:fld>
            <a:endParaRPr lang="en-US"/>
          </a:p>
        </p:txBody>
      </p:sp>
      <p:sp>
        <p:nvSpPr>
          <p:cNvPr id="11" name="Title 10"/>
          <p:cNvSpPr>
            <a:spLocks noGrp="1"/>
          </p:cNvSpPr>
          <p:nvPr>
            <p:ph type="title"/>
          </p:nvPr>
        </p:nvSpPr>
        <p:spPr/>
        <p:txBody>
          <a:bodyPr/>
          <a:lstStyle/>
          <a:p>
            <a:r>
              <a:rPr lang="en-US"/>
              <a:t>Click to edit Master title style</a:t>
            </a:r>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BEB9B8B-C641-4B46-B0FD-E73CF0D38C04}" type="datetimeFigureOut">
              <a:rPr lang="en-US" smtClean="0"/>
              <a:t>12/24/2021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D13ECC-9ECB-4542-AD59-34EE49566FF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BEB9B8B-C641-4B46-B0FD-E73CF0D38C04}" type="datetimeFigureOut">
              <a:rPr lang="en-US" smtClean="0"/>
              <a:t>12/24/2021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D13ECC-9ECB-4542-AD59-34EE49566FF2}"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9"/>
          <p:cNvSpPr>
            <a:spLocks noGrp="1"/>
          </p:cNvSpPr>
          <p:nvPr>
            <p:ph sz="quarter" idx="14"/>
          </p:nvPr>
        </p:nvSpPr>
        <p:spPr>
          <a:xfrm>
            <a:off x="4645151" y="2240280"/>
            <a:ext cx="3803904"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BEB9B8B-C641-4B46-B0FD-E73CF0D38C04}" type="datetimeFigureOut">
              <a:rPr lang="en-US" smtClean="0"/>
              <a:t>12/24/2021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D13ECC-9ECB-4542-AD59-34EE49566FF2}"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BEB9B8B-C641-4B46-B0FD-E73CF0D38C04}" type="datetimeFigureOut">
              <a:rPr lang="en-US" smtClean="0"/>
              <a:t>12/24/2021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D13ECC-9ECB-4542-AD59-34EE49566FF2}"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EB9B8B-C641-4B46-B0FD-E73CF0D38C04}" type="datetimeFigureOut">
              <a:rPr lang="en-US" smtClean="0"/>
              <a:t>12/24/2021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D13ECC-9ECB-4542-AD59-34EE49566FF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a:t>Click to edit Master title style</a:t>
            </a:r>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EB9B8B-C641-4B46-B0FD-E73CF0D38C04}" type="datetimeFigureOut">
              <a:rPr lang="en-US" smtClean="0"/>
              <a:t>12/24/2021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D13ECC-9ECB-4542-AD59-34EE49566FF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a:t>Click to edit Master title style</a:t>
            </a:r>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EB9B8B-C641-4B46-B0FD-E73CF0D38C04}" type="datetimeFigureOut">
              <a:rPr lang="en-US" smtClean="0"/>
              <a:t>12/24/2021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D13ECC-9ECB-4542-AD59-34EE49566FF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ABEB9B8B-C641-4B46-B0FD-E73CF0D38C04}" type="datetimeFigureOut">
              <a:rPr lang="en-US" smtClean="0"/>
              <a:t>12/24/2021</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1CD13ECC-9ECB-4542-AD59-34EE49566FF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cleartax.in/s/gst-eway-bill-validity-distance" TargetMode="External"/><Relationship Id="rId2" Type="http://schemas.openxmlformats.org/officeDocument/2006/relationships/hyperlink" Target="https://taxguru.in/goods-and-service-tax/50-practical-issues-solutions-eway-bills-gst.html"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2667000"/>
            <a:ext cx="8229600" cy="1143000"/>
          </a:xfrm>
        </p:spPr>
        <p:txBody>
          <a:bodyPr/>
          <a:lstStyle/>
          <a:p>
            <a:r>
              <a:rPr lang="en-US" dirty="0"/>
              <a:t>E-Way Bill</a:t>
            </a:r>
          </a:p>
        </p:txBody>
      </p:sp>
    </p:spTree>
    <p:extLst>
      <p:ext uri="{BB962C8B-B14F-4D97-AF65-F5344CB8AC3E}">
        <p14:creationId xmlns:p14="http://schemas.microsoft.com/office/powerpoint/2010/main" val="3913110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743200"/>
            <a:ext cx="8229600" cy="3382963"/>
          </a:xfrm>
        </p:spPr>
        <p:txBody>
          <a:bodyPr/>
          <a:lstStyle/>
          <a:p>
            <a:r>
              <a:rPr lang="en-US" dirty="0"/>
              <a:t>The distance and the validity of e-Way Bill shall remain the same even if the goods are supplied through a multi-modal transport.</a:t>
            </a:r>
          </a:p>
          <a:p>
            <a:endParaRPr lang="en-US" dirty="0"/>
          </a:p>
        </p:txBody>
      </p:sp>
      <p:sp>
        <p:nvSpPr>
          <p:cNvPr id="2" name="Title 1"/>
          <p:cNvSpPr>
            <a:spLocks noGrp="1"/>
          </p:cNvSpPr>
          <p:nvPr>
            <p:ph type="title"/>
          </p:nvPr>
        </p:nvSpPr>
        <p:spPr>
          <a:xfrm>
            <a:off x="457200" y="838200"/>
            <a:ext cx="8229600" cy="1143000"/>
          </a:xfrm>
        </p:spPr>
        <p:txBody>
          <a:bodyPr>
            <a:noAutofit/>
          </a:bodyPr>
          <a:lstStyle/>
          <a:p>
            <a:r>
              <a:rPr lang="en-US" sz="2400" b="1" dirty="0"/>
              <a:t>8. How shall one calculate the distance and validity of goods in case of supply through multi-modal transport?</a:t>
            </a:r>
            <a:br>
              <a:rPr lang="en-US" sz="2400" b="1" dirty="0"/>
            </a:br>
            <a:endParaRPr lang="en-US" sz="2400" dirty="0"/>
          </a:p>
        </p:txBody>
      </p:sp>
    </p:spTree>
    <p:extLst>
      <p:ext uri="{BB962C8B-B14F-4D97-AF65-F5344CB8AC3E}">
        <p14:creationId xmlns:p14="http://schemas.microsoft.com/office/powerpoint/2010/main" val="34064621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0"/>
            <a:ext cx="8229600" cy="4144963"/>
          </a:xfrm>
        </p:spPr>
        <p:txBody>
          <a:bodyPr>
            <a:normAutofit/>
          </a:bodyPr>
          <a:lstStyle/>
          <a:p>
            <a:r>
              <a:rPr lang="en-US" dirty="0"/>
              <a:t>A factory may send the goods to weighbridge by raising delivery </a:t>
            </a:r>
            <a:r>
              <a:rPr lang="en-US" dirty="0" err="1"/>
              <a:t>challan</a:t>
            </a:r>
            <a:r>
              <a:rPr lang="en-US" dirty="0"/>
              <a:t> on self and the e-way bill needs to be generated for such movement. </a:t>
            </a:r>
          </a:p>
          <a:p>
            <a:r>
              <a:rPr lang="en-US" dirty="0"/>
              <a:t>Once the movement is terminated and goods are received back in the factory, then invoice can be raised and another e-way bill needs to be generated for movement of goods for sale to the customer. </a:t>
            </a:r>
          </a:p>
        </p:txBody>
      </p:sp>
      <p:sp>
        <p:nvSpPr>
          <p:cNvPr id="2" name="Title 1"/>
          <p:cNvSpPr>
            <a:spLocks noGrp="1"/>
          </p:cNvSpPr>
          <p:nvPr>
            <p:ph type="title"/>
          </p:nvPr>
        </p:nvSpPr>
        <p:spPr>
          <a:xfrm>
            <a:off x="457200" y="274638"/>
            <a:ext cx="8229600" cy="1630362"/>
          </a:xfrm>
        </p:spPr>
        <p:txBody>
          <a:bodyPr>
            <a:noAutofit/>
          </a:bodyPr>
          <a:lstStyle/>
          <a:p>
            <a:r>
              <a:rPr lang="en-US" sz="2400" b="1" dirty="0"/>
              <a:t>9. How to generate the e-way bill in case goods are to be moved to a weighbridge situated outside the factory and invoice cannot be issued unless goods are weighed?</a:t>
            </a:r>
            <a:br>
              <a:rPr lang="en-US" sz="2400" b="1" dirty="0"/>
            </a:br>
            <a:endParaRPr lang="en-US" sz="2400" dirty="0"/>
          </a:p>
        </p:txBody>
      </p:sp>
    </p:spTree>
    <p:extLst>
      <p:ext uri="{BB962C8B-B14F-4D97-AF65-F5344CB8AC3E}">
        <p14:creationId xmlns:p14="http://schemas.microsoft.com/office/powerpoint/2010/main" val="23257300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67000"/>
            <a:ext cx="8229600" cy="3459163"/>
          </a:xfrm>
        </p:spPr>
        <p:txBody>
          <a:bodyPr>
            <a:normAutofit/>
          </a:bodyPr>
          <a:lstStyle/>
          <a:p>
            <a:r>
              <a:rPr lang="en-US" dirty="0"/>
              <a:t>Yes</a:t>
            </a:r>
          </a:p>
          <a:p>
            <a:r>
              <a:rPr lang="en-US" dirty="0"/>
              <a:t>The relaxation updating part B (vehicle details) is given only in cases of movement of goods from the place of business of consignor to the business of transporter for further movement of such goods.</a:t>
            </a:r>
          </a:p>
          <a:p>
            <a:endParaRPr lang="en-US" dirty="0"/>
          </a:p>
        </p:txBody>
      </p:sp>
      <p:sp>
        <p:nvSpPr>
          <p:cNvPr id="2" name="Title 1"/>
          <p:cNvSpPr>
            <a:spLocks noGrp="1"/>
          </p:cNvSpPr>
          <p:nvPr>
            <p:ph type="title"/>
          </p:nvPr>
        </p:nvSpPr>
        <p:spPr>
          <a:xfrm>
            <a:off x="457200" y="762000"/>
            <a:ext cx="8229600" cy="1143000"/>
          </a:xfrm>
        </p:spPr>
        <p:txBody>
          <a:bodyPr>
            <a:noAutofit/>
          </a:bodyPr>
          <a:lstStyle/>
          <a:p>
            <a:r>
              <a:rPr lang="en-US" sz="2400" b="1" dirty="0"/>
              <a:t>10. Whether an e-way bill is required to be generated for movement of goods from one unit of the company to another unit through own vehicle located within 10 km?</a:t>
            </a:r>
            <a:br>
              <a:rPr lang="en-US" sz="2400" b="1" dirty="0"/>
            </a:br>
            <a:endParaRPr lang="en-US" sz="2400" dirty="0"/>
          </a:p>
        </p:txBody>
      </p:sp>
    </p:spTree>
    <p:extLst>
      <p:ext uri="{BB962C8B-B14F-4D97-AF65-F5344CB8AC3E}">
        <p14:creationId xmlns:p14="http://schemas.microsoft.com/office/powerpoint/2010/main" val="37958360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2438400"/>
            <a:ext cx="7745505" cy="3877815"/>
          </a:xfrm>
        </p:spPr>
        <p:txBody>
          <a:bodyPr>
            <a:normAutofit/>
          </a:bodyPr>
          <a:lstStyle/>
          <a:p>
            <a:r>
              <a:rPr lang="en-US" dirty="0"/>
              <a:t>EWB has to be generated in movement of all goods. </a:t>
            </a:r>
          </a:p>
          <a:p>
            <a:r>
              <a:rPr lang="en-US" dirty="0"/>
              <a:t>However, Annexure to Rule 138 covers 154 items. </a:t>
            </a:r>
          </a:p>
        </p:txBody>
      </p:sp>
      <p:sp>
        <p:nvSpPr>
          <p:cNvPr id="2" name="Title 1"/>
          <p:cNvSpPr>
            <a:spLocks noGrp="1"/>
          </p:cNvSpPr>
          <p:nvPr>
            <p:ph type="title"/>
          </p:nvPr>
        </p:nvSpPr>
        <p:spPr/>
        <p:txBody>
          <a:bodyPr>
            <a:noAutofit/>
          </a:bodyPr>
          <a:lstStyle/>
          <a:p>
            <a:r>
              <a:rPr lang="en-US" sz="2400" b="1" dirty="0"/>
              <a:t>11. Whether E-way bill is required to be generated for movement of exempted goods also?</a:t>
            </a:r>
            <a:br>
              <a:rPr lang="en-US" sz="2400" b="1" dirty="0"/>
            </a:br>
            <a:endParaRPr lang="en-US" sz="2400" dirty="0"/>
          </a:p>
        </p:txBody>
      </p:sp>
    </p:spTree>
    <p:extLst>
      <p:ext uri="{BB962C8B-B14F-4D97-AF65-F5344CB8AC3E}">
        <p14:creationId xmlns:p14="http://schemas.microsoft.com/office/powerpoint/2010/main" val="12244271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Recipient</a:t>
            </a:r>
          </a:p>
        </p:txBody>
      </p:sp>
      <p:sp>
        <p:nvSpPr>
          <p:cNvPr id="2" name="Title 1"/>
          <p:cNvSpPr>
            <a:spLocks noGrp="1"/>
          </p:cNvSpPr>
          <p:nvPr>
            <p:ph type="title"/>
          </p:nvPr>
        </p:nvSpPr>
        <p:spPr/>
        <p:txBody>
          <a:bodyPr>
            <a:noAutofit/>
          </a:bodyPr>
          <a:lstStyle/>
          <a:p>
            <a:r>
              <a:rPr lang="en-US" sz="2400" b="1" dirty="0"/>
              <a:t>12. How e-way bill needs to be generated in case of supply of goods by an unregistered person to a registered person?</a:t>
            </a:r>
            <a:br>
              <a:rPr lang="en-US" sz="2400" b="1" dirty="0"/>
            </a:br>
            <a:endParaRPr lang="en-US" sz="2400" dirty="0"/>
          </a:p>
        </p:txBody>
      </p:sp>
    </p:spTree>
    <p:extLst>
      <p:ext uri="{BB962C8B-B14F-4D97-AF65-F5344CB8AC3E}">
        <p14:creationId xmlns:p14="http://schemas.microsoft.com/office/powerpoint/2010/main" val="17127223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Repair and present proof</a:t>
            </a:r>
          </a:p>
          <a:p>
            <a:r>
              <a:rPr lang="en-US" dirty="0"/>
              <a:t>Shift the good and update the PART B</a:t>
            </a:r>
          </a:p>
        </p:txBody>
      </p:sp>
      <p:sp>
        <p:nvSpPr>
          <p:cNvPr id="2" name="Title 1"/>
          <p:cNvSpPr>
            <a:spLocks noGrp="1"/>
          </p:cNvSpPr>
          <p:nvPr>
            <p:ph type="title"/>
          </p:nvPr>
        </p:nvSpPr>
        <p:spPr/>
        <p:txBody>
          <a:bodyPr>
            <a:noAutofit/>
          </a:bodyPr>
          <a:lstStyle/>
          <a:p>
            <a:r>
              <a:rPr lang="en-US" sz="2400" b="1" dirty="0"/>
              <a:t>13. What has to be done to the e-way bill, if the vehicle breaks down?</a:t>
            </a:r>
            <a:br>
              <a:rPr lang="en-US" sz="2400" b="1" dirty="0"/>
            </a:br>
            <a:endParaRPr lang="en-US" sz="2400" dirty="0"/>
          </a:p>
        </p:txBody>
      </p:sp>
    </p:spTree>
    <p:extLst>
      <p:ext uri="{BB962C8B-B14F-4D97-AF65-F5344CB8AC3E}">
        <p14:creationId xmlns:p14="http://schemas.microsoft.com/office/powerpoint/2010/main" val="17033862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There is an option available under the ‘Consolidated EWB’ menu as ‘regenerate CEWB</a:t>
            </a:r>
          </a:p>
          <a:p>
            <a:r>
              <a:rPr lang="en-US" dirty="0"/>
              <a:t>This option allows changing the vehicle number to existing Consolidated EWB, without changing the EWBs</a:t>
            </a:r>
          </a:p>
        </p:txBody>
      </p:sp>
      <p:sp>
        <p:nvSpPr>
          <p:cNvPr id="2" name="Title 1"/>
          <p:cNvSpPr>
            <a:spLocks noGrp="1"/>
          </p:cNvSpPr>
          <p:nvPr>
            <p:ph type="title"/>
          </p:nvPr>
        </p:nvSpPr>
        <p:spPr/>
        <p:txBody>
          <a:bodyPr>
            <a:noAutofit/>
          </a:bodyPr>
          <a:lstStyle/>
          <a:p>
            <a:r>
              <a:rPr lang="en-US" sz="2400" b="1" dirty="0"/>
              <a:t>14. What has to be done, if the vehicle number has to be changed for the consolidated e-way bill?</a:t>
            </a:r>
            <a:br>
              <a:rPr lang="en-US" sz="2400" b="1" dirty="0"/>
            </a:br>
            <a:endParaRPr lang="en-US" sz="2400" dirty="0"/>
          </a:p>
        </p:txBody>
      </p:sp>
    </p:spTree>
    <p:extLst>
      <p:ext uri="{BB962C8B-B14F-4D97-AF65-F5344CB8AC3E}">
        <p14:creationId xmlns:p14="http://schemas.microsoft.com/office/powerpoint/2010/main" val="21277866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09800"/>
            <a:ext cx="8229600" cy="3916363"/>
          </a:xfrm>
        </p:spPr>
        <p:txBody>
          <a:bodyPr>
            <a:normAutofit/>
          </a:bodyPr>
          <a:lstStyle/>
          <a:p>
            <a:r>
              <a:rPr lang="en-US" dirty="0"/>
              <a:t>Yes</a:t>
            </a:r>
          </a:p>
          <a:p>
            <a:r>
              <a:rPr lang="en-US" dirty="0"/>
              <a:t>That is, if the CEWB is generated with 10 EWBs to move to destination X, then on the way the transporter can deliver 3 consignments concerned to 3 EWBs out of these 10 and move with remaining 7 to the destination X.</a:t>
            </a:r>
          </a:p>
          <a:p>
            <a:endParaRPr lang="en-US" dirty="0"/>
          </a:p>
        </p:txBody>
      </p:sp>
      <p:sp>
        <p:nvSpPr>
          <p:cNvPr id="2" name="Title 1"/>
          <p:cNvSpPr>
            <a:spLocks noGrp="1"/>
          </p:cNvSpPr>
          <p:nvPr>
            <p:ph type="title"/>
          </p:nvPr>
        </p:nvSpPr>
        <p:spPr>
          <a:xfrm>
            <a:off x="457200" y="274638"/>
            <a:ext cx="8229600" cy="1935162"/>
          </a:xfrm>
        </p:spPr>
        <p:txBody>
          <a:bodyPr>
            <a:noAutofit/>
          </a:bodyPr>
          <a:lstStyle/>
          <a:p>
            <a:r>
              <a:rPr lang="en-US" sz="2400" b="1" dirty="0"/>
              <a:t>15. Can the ‘consolidated e-way bill’ (CEWB) have the goods / e-way bills which are going to be delivered before reaching the defined destination defined for CEWB?</a:t>
            </a:r>
            <a:br>
              <a:rPr lang="en-US" sz="2400" b="1" dirty="0"/>
            </a:br>
            <a:endParaRPr lang="en-US" sz="2400" dirty="0"/>
          </a:p>
        </p:txBody>
      </p:sp>
    </p:spTree>
    <p:extLst>
      <p:ext uri="{BB962C8B-B14F-4D97-AF65-F5344CB8AC3E}">
        <p14:creationId xmlns:p14="http://schemas.microsoft.com/office/powerpoint/2010/main" val="38087427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No, first transporter can only modify or change</a:t>
            </a:r>
          </a:p>
        </p:txBody>
      </p:sp>
      <p:sp>
        <p:nvSpPr>
          <p:cNvPr id="2" name="Title 1"/>
          <p:cNvSpPr>
            <a:spLocks noGrp="1"/>
          </p:cNvSpPr>
          <p:nvPr>
            <p:ph type="title"/>
          </p:nvPr>
        </p:nvSpPr>
        <p:spPr/>
        <p:txBody>
          <a:bodyPr>
            <a:noAutofit/>
          </a:bodyPr>
          <a:lstStyle/>
          <a:p>
            <a:r>
              <a:rPr lang="en-US" sz="2400" b="1" dirty="0"/>
              <a:t>16. Can Part-B entry be assigned to another transporter by authorized transporter?</a:t>
            </a:r>
            <a:br>
              <a:rPr lang="en-US" sz="2400" b="1" dirty="0"/>
            </a:br>
            <a:endParaRPr lang="en-US" sz="2400" dirty="0"/>
          </a:p>
        </p:txBody>
      </p:sp>
    </p:spTree>
    <p:extLst>
      <p:ext uri="{BB962C8B-B14F-4D97-AF65-F5344CB8AC3E}">
        <p14:creationId xmlns:p14="http://schemas.microsoft.com/office/powerpoint/2010/main" val="39908630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Can’t be modified or edited</a:t>
            </a:r>
          </a:p>
          <a:p>
            <a:r>
              <a:rPr lang="en-US" dirty="0"/>
              <a:t>Cancel and generate new one</a:t>
            </a:r>
          </a:p>
          <a:p>
            <a:endParaRPr lang="en-US" dirty="0"/>
          </a:p>
        </p:txBody>
      </p:sp>
      <p:sp>
        <p:nvSpPr>
          <p:cNvPr id="2" name="Title 1"/>
          <p:cNvSpPr>
            <a:spLocks noGrp="1"/>
          </p:cNvSpPr>
          <p:nvPr>
            <p:ph type="title"/>
          </p:nvPr>
        </p:nvSpPr>
        <p:spPr>
          <a:xfrm>
            <a:off x="457200" y="533400"/>
            <a:ext cx="8229600" cy="884238"/>
          </a:xfrm>
        </p:spPr>
        <p:txBody>
          <a:bodyPr>
            <a:noAutofit/>
          </a:bodyPr>
          <a:lstStyle/>
          <a:p>
            <a:r>
              <a:rPr lang="en-US" sz="2400" b="1" dirty="0"/>
              <a:t>17. In case any information is wrongly submitted in e-way bill. Can the e-way bill be modified or edited?</a:t>
            </a:r>
            <a:br>
              <a:rPr lang="en-US" sz="2400" b="1" dirty="0"/>
            </a:br>
            <a:endParaRPr lang="en-US" sz="2400" dirty="0"/>
          </a:p>
        </p:txBody>
      </p:sp>
    </p:spTree>
    <p:extLst>
      <p:ext uri="{BB962C8B-B14F-4D97-AF65-F5344CB8AC3E}">
        <p14:creationId xmlns:p14="http://schemas.microsoft.com/office/powerpoint/2010/main" val="1895474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hlinkClick r:id="rId2"/>
              </a:rPr>
              <a:t>https://taxguru.in/goods-and-service-tax/50-practical-issues-solutions-eway-bills-gst.html</a:t>
            </a:r>
            <a:endParaRPr lang="en-US" dirty="0"/>
          </a:p>
          <a:p>
            <a:r>
              <a:rPr lang="en-US" dirty="0">
                <a:hlinkClick r:id="rId3"/>
              </a:rPr>
              <a:t>https://cleartax.in/s/gst-eway-bill-validity-distance</a:t>
            </a:r>
            <a:endParaRPr lang="en-US" dirty="0"/>
          </a:p>
          <a:p>
            <a:pPr marL="0" indent="0">
              <a:buNone/>
            </a:pPr>
            <a:br>
              <a:rPr lang="en-US" dirty="0"/>
            </a:br>
            <a:endParaRPr lang="en-US" dirty="0"/>
          </a:p>
        </p:txBody>
      </p:sp>
      <p:sp>
        <p:nvSpPr>
          <p:cNvPr id="2" name="Title 1"/>
          <p:cNvSpPr>
            <a:spLocks noGrp="1"/>
          </p:cNvSpPr>
          <p:nvPr>
            <p:ph type="title"/>
          </p:nvPr>
        </p:nvSpPr>
        <p:spPr/>
        <p:txBody>
          <a:bodyPr>
            <a:noAutofit/>
          </a:bodyPr>
          <a:lstStyle/>
          <a:p>
            <a:r>
              <a:rPr lang="en-US" sz="3600" dirty="0"/>
              <a:t>Source</a:t>
            </a:r>
          </a:p>
        </p:txBody>
      </p:sp>
    </p:spTree>
    <p:extLst>
      <p:ext uri="{BB962C8B-B14F-4D97-AF65-F5344CB8AC3E}">
        <p14:creationId xmlns:p14="http://schemas.microsoft.com/office/powerpoint/2010/main" val="31866691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Can be cancelled by the generator within 24 hours of generation.</a:t>
            </a:r>
          </a:p>
          <a:p>
            <a:r>
              <a:rPr lang="en-US" dirty="0"/>
              <a:t>A recipient has right to cancel the e-way bill within 72 hours of its generation.</a:t>
            </a:r>
          </a:p>
          <a:p>
            <a:endParaRPr lang="en-US" dirty="0"/>
          </a:p>
        </p:txBody>
      </p:sp>
      <p:sp>
        <p:nvSpPr>
          <p:cNvPr id="2" name="Title 1"/>
          <p:cNvSpPr>
            <a:spLocks noGrp="1"/>
          </p:cNvSpPr>
          <p:nvPr>
            <p:ph type="title"/>
          </p:nvPr>
        </p:nvSpPr>
        <p:spPr/>
        <p:txBody>
          <a:bodyPr>
            <a:noAutofit/>
          </a:bodyPr>
          <a:lstStyle/>
          <a:p>
            <a:r>
              <a:rPr lang="en-US" sz="2400" b="1" dirty="0"/>
              <a:t>18. Can the e-way bill be deleted?</a:t>
            </a:r>
            <a:br>
              <a:rPr lang="en-US" sz="2400" b="1" dirty="0"/>
            </a:br>
            <a:endParaRPr lang="en-US" sz="2400" dirty="0"/>
          </a:p>
        </p:txBody>
      </p:sp>
    </p:spTree>
    <p:extLst>
      <p:ext uri="{BB962C8B-B14F-4D97-AF65-F5344CB8AC3E}">
        <p14:creationId xmlns:p14="http://schemas.microsoft.com/office/powerpoint/2010/main" val="14957096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Yes</a:t>
            </a:r>
          </a:p>
          <a:p>
            <a:endParaRPr lang="en-US" dirty="0"/>
          </a:p>
        </p:txBody>
      </p:sp>
      <p:sp>
        <p:nvSpPr>
          <p:cNvPr id="2" name="Title 1"/>
          <p:cNvSpPr>
            <a:spLocks noGrp="1"/>
          </p:cNvSpPr>
          <p:nvPr>
            <p:ph type="title"/>
          </p:nvPr>
        </p:nvSpPr>
        <p:spPr/>
        <p:txBody>
          <a:bodyPr>
            <a:noAutofit/>
          </a:bodyPr>
          <a:lstStyle/>
          <a:p>
            <a:r>
              <a:rPr lang="en-US" sz="2400" b="1" dirty="0"/>
              <a:t>19. Whether e-way bill needs to be generated for sales returns, rejection etc.?</a:t>
            </a:r>
            <a:br>
              <a:rPr lang="en-US" sz="2400" b="1" dirty="0"/>
            </a:br>
            <a:endParaRPr lang="en-US" sz="2400" dirty="0"/>
          </a:p>
        </p:txBody>
      </p:sp>
    </p:spTree>
    <p:extLst>
      <p:ext uri="{BB962C8B-B14F-4D97-AF65-F5344CB8AC3E}">
        <p14:creationId xmlns:p14="http://schemas.microsoft.com/office/powerpoint/2010/main" val="37411163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 the transporter can get one more e-way bill generated with the help of supplier or recipient by indicating supply as ‘Sales Return’ and </a:t>
            </a:r>
          </a:p>
          <a:p>
            <a:r>
              <a:rPr lang="en-US" dirty="0"/>
              <a:t>with relevant document details, goods can be returned to supplier as per his agreement with him.</a:t>
            </a:r>
          </a:p>
        </p:txBody>
      </p:sp>
      <p:sp>
        <p:nvSpPr>
          <p:cNvPr id="2" name="Title 1"/>
          <p:cNvSpPr>
            <a:spLocks noGrp="1"/>
          </p:cNvSpPr>
          <p:nvPr>
            <p:ph type="title"/>
          </p:nvPr>
        </p:nvSpPr>
        <p:spPr>
          <a:xfrm>
            <a:off x="457200" y="533400"/>
            <a:ext cx="8229600" cy="1143000"/>
          </a:xfrm>
        </p:spPr>
        <p:txBody>
          <a:bodyPr>
            <a:noAutofit/>
          </a:bodyPr>
          <a:lstStyle/>
          <a:p>
            <a:r>
              <a:rPr lang="en-US" sz="2400" b="1" dirty="0"/>
              <a:t>20. What should be done by the transporter if consignee refuses to take goods or rejects the goods for quality reason?</a:t>
            </a:r>
            <a:br>
              <a:rPr lang="en-US" sz="2400" b="1" dirty="0"/>
            </a:br>
            <a:endParaRPr lang="en-US" sz="2400" dirty="0"/>
          </a:p>
        </p:txBody>
      </p:sp>
    </p:spTree>
    <p:extLst>
      <p:ext uri="{BB962C8B-B14F-4D97-AF65-F5344CB8AC3E}">
        <p14:creationId xmlns:p14="http://schemas.microsoft.com/office/powerpoint/2010/main" val="41018926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under circumstance of </a:t>
            </a:r>
            <a:r>
              <a:rPr lang="en-US" b="1" dirty="0"/>
              <a:t>‘exceptional nature’</a:t>
            </a:r>
            <a:r>
              <a:rPr lang="en-US" dirty="0"/>
              <a:t>, the transporter may generate another e-way bill after updating details in Part B. </a:t>
            </a:r>
          </a:p>
          <a:p>
            <a:r>
              <a:rPr lang="en-US" dirty="0"/>
              <a:t>Also, the Commissioner can extend the validity period of e-way bill for certain categories of goods</a:t>
            </a:r>
          </a:p>
        </p:txBody>
      </p:sp>
      <p:sp>
        <p:nvSpPr>
          <p:cNvPr id="2" name="Title 1"/>
          <p:cNvSpPr>
            <a:spLocks noGrp="1"/>
          </p:cNvSpPr>
          <p:nvPr>
            <p:ph type="title"/>
          </p:nvPr>
        </p:nvSpPr>
        <p:spPr>
          <a:xfrm>
            <a:off x="457200" y="762000"/>
            <a:ext cx="8229600" cy="1143000"/>
          </a:xfrm>
        </p:spPr>
        <p:txBody>
          <a:bodyPr>
            <a:noAutofit/>
          </a:bodyPr>
          <a:lstStyle/>
          <a:p>
            <a:r>
              <a:rPr lang="en-US" sz="2400" b="1" dirty="0"/>
              <a:t>21. What has to be done, if validity of the e-way bill expires?</a:t>
            </a:r>
            <a:br>
              <a:rPr lang="en-US" sz="2400" b="1" dirty="0"/>
            </a:br>
            <a:br>
              <a:rPr lang="en-US" sz="2400" dirty="0"/>
            </a:br>
            <a:endParaRPr lang="en-US" sz="2400" dirty="0"/>
          </a:p>
        </p:txBody>
      </p:sp>
    </p:spTree>
    <p:extLst>
      <p:ext uri="{BB962C8B-B14F-4D97-AF65-F5344CB8AC3E}">
        <p14:creationId xmlns:p14="http://schemas.microsoft.com/office/powerpoint/2010/main" val="33914827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Can’t be cancelled after 24 hours</a:t>
            </a:r>
          </a:p>
          <a:p>
            <a:r>
              <a:rPr lang="en-US" dirty="0"/>
              <a:t>Ask recipient to cancel before 72 hours</a:t>
            </a:r>
          </a:p>
        </p:txBody>
      </p:sp>
      <p:sp>
        <p:nvSpPr>
          <p:cNvPr id="2" name="Title 1"/>
          <p:cNvSpPr>
            <a:spLocks noGrp="1"/>
          </p:cNvSpPr>
          <p:nvPr>
            <p:ph type="title"/>
          </p:nvPr>
        </p:nvSpPr>
        <p:spPr/>
        <p:txBody>
          <a:bodyPr>
            <a:noAutofit/>
          </a:bodyPr>
          <a:lstStyle/>
          <a:p>
            <a:r>
              <a:rPr lang="en-US" sz="2400" b="1" dirty="0"/>
              <a:t>22. What happens if e-way bill is generated but no movement took place and if the e-way bill is not cancelled?</a:t>
            </a:r>
            <a:br>
              <a:rPr lang="en-US" sz="2400" b="1" dirty="0"/>
            </a:br>
            <a:endParaRPr lang="en-US" sz="2400" dirty="0"/>
          </a:p>
        </p:txBody>
      </p:sp>
    </p:spTree>
    <p:extLst>
      <p:ext uri="{BB962C8B-B14F-4D97-AF65-F5344CB8AC3E}">
        <p14:creationId xmlns:p14="http://schemas.microsoft.com/office/powerpoint/2010/main" val="32399631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detained by the tax officers without proper reason for more than 30 minutes, then the transporter can generate “Report of Detention” in form GST EWB-04 giving details of office in-charge</a:t>
            </a:r>
          </a:p>
          <a:p>
            <a:endParaRPr lang="en-US" dirty="0"/>
          </a:p>
        </p:txBody>
      </p:sp>
      <p:sp>
        <p:nvSpPr>
          <p:cNvPr id="2" name="Title 1"/>
          <p:cNvSpPr>
            <a:spLocks noGrp="1"/>
          </p:cNvSpPr>
          <p:nvPr>
            <p:ph type="title"/>
          </p:nvPr>
        </p:nvSpPr>
        <p:spPr/>
        <p:txBody>
          <a:bodyPr>
            <a:noAutofit/>
          </a:bodyPr>
          <a:lstStyle/>
          <a:p>
            <a:r>
              <a:rPr lang="en-US" sz="2400" b="1" dirty="0"/>
              <a:t>23. What happens if the goods are detained unnecessarily without any proper reason?</a:t>
            </a:r>
            <a:br>
              <a:rPr lang="en-US" sz="2400" b="1" dirty="0"/>
            </a:br>
            <a:endParaRPr lang="en-US" sz="2400" dirty="0"/>
          </a:p>
        </p:txBody>
      </p:sp>
    </p:spTree>
    <p:extLst>
      <p:ext uri="{BB962C8B-B14F-4D97-AF65-F5344CB8AC3E}">
        <p14:creationId xmlns:p14="http://schemas.microsoft.com/office/powerpoint/2010/main" val="29538553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For further processing</a:t>
            </a:r>
          </a:p>
          <a:p>
            <a:r>
              <a:rPr lang="en-US" dirty="0"/>
              <a:t>Requires e-way bill whether total amount exceeds 50000 rupee or not.</a:t>
            </a:r>
          </a:p>
        </p:txBody>
      </p:sp>
      <p:sp>
        <p:nvSpPr>
          <p:cNvPr id="3" name="Title 2"/>
          <p:cNvSpPr>
            <a:spLocks noGrp="1"/>
          </p:cNvSpPr>
          <p:nvPr>
            <p:ph type="title"/>
          </p:nvPr>
        </p:nvSpPr>
        <p:spPr/>
        <p:txBody>
          <a:bodyPr/>
          <a:lstStyle/>
          <a:p>
            <a:r>
              <a:rPr lang="en-US" sz="3200" b="1" dirty="0"/>
              <a:t>24. Job Worker</a:t>
            </a:r>
          </a:p>
        </p:txBody>
      </p:sp>
    </p:spTree>
    <p:extLst>
      <p:ext uri="{BB962C8B-B14F-4D97-AF65-F5344CB8AC3E}">
        <p14:creationId xmlns:p14="http://schemas.microsoft.com/office/powerpoint/2010/main" val="22755191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 validity of e-way bill depends upon the distance between the location of the supplier and the location of the recipient and not the distance between the location of transporter and location of the recipient</a:t>
            </a:r>
          </a:p>
          <a:p>
            <a:r>
              <a:rPr lang="en-US" dirty="0"/>
              <a:t>maximum distance  3,000 </a:t>
            </a:r>
            <a:r>
              <a:rPr lang="en-US" dirty="0" err="1"/>
              <a:t>kms</a:t>
            </a:r>
            <a:r>
              <a:rPr lang="en-US" dirty="0"/>
              <a:t> </a:t>
            </a:r>
          </a:p>
        </p:txBody>
      </p:sp>
      <p:sp>
        <p:nvSpPr>
          <p:cNvPr id="3" name="Title 2"/>
          <p:cNvSpPr>
            <a:spLocks noGrp="1"/>
          </p:cNvSpPr>
          <p:nvPr>
            <p:ph type="title"/>
          </p:nvPr>
        </p:nvSpPr>
        <p:spPr/>
        <p:txBody>
          <a:bodyPr/>
          <a:lstStyle/>
          <a:p>
            <a:r>
              <a:rPr lang="en-US" sz="3200" b="1" dirty="0"/>
              <a:t>25. Distance calculation</a:t>
            </a:r>
            <a:endParaRPr lang="en-US" sz="6600" b="1" dirty="0"/>
          </a:p>
        </p:txBody>
      </p:sp>
    </p:spTree>
    <p:extLst>
      <p:ext uri="{BB962C8B-B14F-4D97-AF65-F5344CB8AC3E}">
        <p14:creationId xmlns:p14="http://schemas.microsoft.com/office/powerpoint/2010/main" val="38385692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a:t>Validity of the e-way bill for the first day ends by the midnight of the following day.  </a:t>
            </a:r>
          </a:p>
          <a:p>
            <a:pPr lvl="1"/>
            <a:r>
              <a:rPr lang="en-US" dirty="0"/>
              <a:t>Illustration 1 – e-way bill generated on April 1, 2018 at 5pm for transport of cargo which will cover a distance of 90 </a:t>
            </a:r>
            <a:r>
              <a:rPr lang="en-US" dirty="0" err="1"/>
              <a:t>kms</a:t>
            </a:r>
            <a:r>
              <a:rPr lang="en-US" dirty="0"/>
              <a:t>.  This e-way bill will be valid for one day (till mid night of April 2, 2018);</a:t>
            </a:r>
          </a:p>
          <a:p>
            <a:pPr lvl="1"/>
            <a:r>
              <a:rPr lang="en-US" dirty="0"/>
              <a:t>Illustration 2 – e-way bill generated on April 1, 2018 at 5pm for transport of cargo which will cover a distance of 190 </a:t>
            </a:r>
            <a:r>
              <a:rPr lang="en-US" dirty="0" err="1"/>
              <a:t>kms</a:t>
            </a:r>
            <a:r>
              <a:rPr lang="en-US" dirty="0"/>
              <a:t>. This e-way bill will be valid for two days</a:t>
            </a:r>
          </a:p>
          <a:p>
            <a:r>
              <a:rPr lang="en-US" dirty="0"/>
              <a:t>Validity of the e-way bill commences upon the </a:t>
            </a:r>
            <a:r>
              <a:rPr lang="en-US" dirty="0" err="1"/>
              <a:t>updation</a:t>
            </a:r>
            <a:r>
              <a:rPr lang="en-US" dirty="0"/>
              <a:t> of vehicle number for the first time by the supplier/recipient or by the transporter in Part B of the e-way bill.</a:t>
            </a:r>
          </a:p>
          <a:p>
            <a:endParaRPr lang="en-US" dirty="0"/>
          </a:p>
        </p:txBody>
      </p:sp>
      <p:sp>
        <p:nvSpPr>
          <p:cNvPr id="3" name="Title 2"/>
          <p:cNvSpPr>
            <a:spLocks noGrp="1"/>
          </p:cNvSpPr>
          <p:nvPr>
            <p:ph type="title"/>
          </p:nvPr>
        </p:nvSpPr>
        <p:spPr/>
        <p:txBody>
          <a:bodyPr/>
          <a:lstStyle/>
          <a:p>
            <a:r>
              <a:rPr lang="en-US" sz="3200" b="1" dirty="0"/>
              <a:t>26. Validity</a:t>
            </a:r>
          </a:p>
        </p:txBody>
      </p:sp>
    </p:spTree>
    <p:extLst>
      <p:ext uri="{BB962C8B-B14F-4D97-AF65-F5344CB8AC3E}">
        <p14:creationId xmlns:p14="http://schemas.microsoft.com/office/powerpoint/2010/main" val="36237458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Supplier handed over the goods to the transporter on April 1, 2018.  Part A of the </a:t>
            </a:r>
            <a:r>
              <a:rPr lang="en-US" dirty="0" err="1"/>
              <a:t>eway</a:t>
            </a:r>
            <a:r>
              <a:rPr lang="en-US" dirty="0"/>
              <a:t> bill was submitted by the supplier on April 1, 2018 after updating the GSTIN of the transporter.  Transporter loaded the goods on the truck on April 3, 2018 and completed Part B of the </a:t>
            </a:r>
            <a:r>
              <a:rPr lang="en-US" dirty="0" err="1"/>
              <a:t>eway</a:t>
            </a:r>
            <a:r>
              <a:rPr lang="en-US" dirty="0"/>
              <a:t> bill by updating the vehicle number.  In this case, the validity of the </a:t>
            </a:r>
            <a:r>
              <a:rPr lang="en-US" dirty="0" err="1"/>
              <a:t>eway</a:t>
            </a:r>
            <a:r>
              <a:rPr lang="en-US" dirty="0"/>
              <a:t> bill commences from April 3, 2018.</a:t>
            </a:r>
          </a:p>
        </p:txBody>
      </p:sp>
      <p:sp>
        <p:nvSpPr>
          <p:cNvPr id="3" name="Title 2"/>
          <p:cNvSpPr>
            <a:spLocks noGrp="1"/>
          </p:cNvSpPr>
          <p:nvPr>
            <p:ph type="title"/>
          </p:nvPr>
        </p:nvSpPr>
        <p:spPr>
          <a:xfrm>
            <a:off x="685800" y="762000"/>
            <a:ext cx="7756263" cy="978050"/>
          </a:xfrm>
        </p:spPr>
        <p:txBody>
          <a:bodyPr/>
          <a:lstStyle/>
          <a:p>
            <a:r>
              <a:rPr lang="en-US" sz="3200" b="1" dirty="0"/>
              <a:t>Illustration </a:t>
            </a:r>
            <a:br>
              <a:rPr lang="en-US" b="1" dirty="0"/>
            </a:br>
            <a:endParaRPr lang="en-US" dirty="0"/>
          </a:p>
        </p:txBody>
      </p:sp>
    </p:spTree>
    <p:extLst>
      <p:ext uri="{BB962C8B-B14F-4D97-AF65-F5344CB8AC3E}">
        <p14:creationId xmlns:p14="http://schemas.microsoft.com/office/powerpoint/2010/main" val="2586154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514600"/>
            <a:ext cx="8229600" cy="4068763"/>
          </a:xfrm>
        </p:spPr>
        <p:txBody>
          <a:bodyPr>
            <a:normAutofit/>
          </a:bodyPr>
          <a:lstStyle/>
          <a:p>
            <a:r>
              <a:rPr lang="en-US" dirty="0"/>
              <a:t> </a:t>
            </a:r>
            <a:r>
              <a:rPr lang="en-US" sz="2800" dirty="0"/>
              <a:t>One EWB for each invoice, multiple invoice means multiple EWB</a:t>
            </a:r>
          </a:p>
          <a:p>
            <a:endParaRPr lang="en-US" dirty="0"/>
          </a:p>
        </p:txBody>
      </p:sp>
      <p:sp>
        <p:nvSpPr>
          <p:cNvPr id="2" name="Title 1"/>
          <p:cNvSpPr>
            <a:spLocks noGrp="1"/>
          </p:cNvSpPr>
          <p:nvPr>
            <p:ph type="title"/>
          </p:nvPr>
        </p:nvSpPr>
        <p:spPr>
          <a:xfrm>
            <a:off x="457200" y="685800"/>
            <a:ext cx="8229600" cy="1143000"/>
          </a:xfrm>
        </p:spPr>
        <p:txBody>
          <a:bodyPr>
            <a:noAutofit/>
          </a:bodyPr>
          <a:lstStyle/>
          <a:p>
            <a:r>
              <a:rPr lang="en-US" sz="2400" b="1" dirty="0"/>
              <a:t>1. Multiple invoices - same customer - same truck. Whether multiple E-way bills must be generated or one e-way bill shall suffice?</a:t>
            </a:r>
            <a:br>
              <a:rPr lang="en-US" sz="2400" b="1" dirty="0"/>
            </a:br>
            <a:endParaRPr lang="en-US" sz="2400" dirty="0"/>
          </a:p>
        </p:txBody>
      </p:sp>
    </p:spTree>
    <p:extLst>
      <p:ext uri="{BB962C8B-B14F-4D97-AF65-F5344CB8AC3E}">
        <p14:creationId xmlns:p14="http://schemas.microsoft.com/office/powerpoint/2010/main" val="15592461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 validity period of e-way bill can be extended if the goods cannot be transported within its due date for expiry.</a:t>
            </a:r>
          </a:p>
          <a:p>
            <a:r>
              <a:rPr lang="en-US" dirty="0"/>
              <a:t>The supplier or if the transport is outsourced, then the presently assigned transporter of the e-way bill can only extend the validity.</a:t>
            </a:r>
          </a:p>
          <a:p>
            <a:endParaRPr lang="en-US" dirty="0"/>
          </a:p>
        </p:txBody>
      </p:sp>
      <p:sp>
        <p:nvSpPr>
          <p:cNvPr id="3" name="Title 2"/>
          <p:cNvSpPr>
            <a:spLocks noGrp="1"/>
          </p:cNvSpPr>
          <p:nvPr>
            <p:ph type="title"/>
          </p:nvPr>
        </p:nvSpPr>
        <p:spPr/>
        <p:txBody>
          <a:bodyPr/>
          <a:lstStyle/>
          <a:p>
            <a:r>
              <a:rPr lang="en-US" sz="3200" b="1" dirty="0"/>
              <a:t>Extending Validity</a:t>
            </a:r>
            <a:endParaRPr lang="en-US" sz="6000" b="1" dirty="0"/>
          </a:p>
        </p:txBody>
      </p:sp>
    </p:spTree>
    <p:extLst>
      <p:ext uri="{BB962C8B-B14F-4D97-AF65-F5344CB8AC3E}">
        <p14:creationId xmlns:p14="http://schemas.microsoft.com/office/powerpoint/2010/main" val="26529832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 e-way bill can be extended only 4 hours before or after the time of original expiry of the validity period.</a:t>
            </a:r>
          </a:p>
          <a:p>
            <a:endParaRPr lang="en-US" dirty="0"/>
          </a:p>
        </p:txBody>
      </p:sp>
      <p:sp>
        <p:nvSpPr>
          <p:cNvPr id="3" name="Title 2"/>
          <p:cNvSpPr>
            <a:spLocks noGrp="1"/>
          </p:cNvSpPr>
          <p:nvPr>
            <p:ph type="title"/>
          </p:nvPr>
        </p:nvSpPr>
        <p:spPr/>
        <p:txBody>
          <a:bodyPr/>
          <a:lstStyle/>
          <a:p>
            <a:r>
              <a:rPr lang="en-US" sz="3200" b="1" dirty="0"/>
              <a:t>Time limit for extension</a:t>
            </a:r>
            <a:br>
              <a:rPr lang="en-US" sz="3200" b="1" dirty="0"/>
            </a:br>
            <a:endParaRPr lang="en-US" sz="3200" dirty="0"/>
          </a:p>
        </p:txBody>
      </p:sp>
    </p:spTree>
    <p:extLst>
      <p:ext uri="{BB962C8B-B14F-4D97-AF65-F5344CB8AC3E}">
        <p14:creationId xmlns:p14="http://schemas.microsoft.com/office/powerpoint/2010/main" val="6486787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a:t>ABC Transporters are transporting goods from Mumbai to Delhi (Distance 1,420 </a:t>
            </a:r>
            <a:r>
              <a:rPr lang="en-US" dirty="0" err="1"/>
              <a:t>Kms</a:t>
            </a:r>
            <a:r>
              <a:rPr lang="en-US" dirty="0"/>
              <a:t> approx.)  E-way bill was generated on 5th April 2018 at around 7pm.  Considering the distance to be covered, this e-way bill is valid for 14 days computed from April 6, 2018 </a:t>
            </a:r>
            <a:r>
              <a:rPr lang="en-US" dirty="0" err="1"/>
              <a:t>ie</a:t>
            </a:r>
            <a:r>
              <a:rPr lang="en-US" dirty="0"/>
              <a:t> April 20, 2018.  In case the transport conveyance breaks down on April 19, 2018 and it would take minimum two days to repair the vehicle, the validity period cannot be extended on the date of break down itself.  The validity period can be extended by entering the above details after 8pm on April 20, 2018 or before 4am of April 21, 2018.</a:t>
            </a:r>
          </a:p>
          <a:p>
            <a:endParaRPr lang="en-US" dirty="0"/>
          </a:p>
        </p:txBody>
      </p:sp>
      <p:sp>
        <p:nvSpPr>
          <p:cNvPr id="3" name="Title 2"/>
          <p:cNvSpPr>
            <a:spLocks noGrp="1"/>
          </p:cNvSpPr>
          <p:nvPr>
            <p:ph type="title"/>
          </p:nvPr>
        </p:nvSpPr>
        <p:spPr/>
        <p:txBody>
          <a:bodyPr/>
          <a:lstStyle/>
          <a:p>
            <a:r>
              <a:rPr lang="en-US" sz="3200" b="1" dirty="0"/>
              <a:t>Illustration</a:t>
            </a:r>
            <a:endParaRPr lang="en-US" sz="3200" dirty="0"/>
          </a:p>
        </p:txBody>
      </p:sp>
    </p:spTree>
    <p:extLst>
      <p:ext uri="{BB962C8B-B14F-4D97-AF65-F5344CB8AC3E}">
        <p14:creationId xmlns:p14="http://schemas.microsoft.com/office/powerpoint/2010/main" val="37529254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 new E-way bill number gets allotted in place of the old one.</a:t>
            </a:r>
          </a:p>
          <a:p>
            <a:r>
              <a:rPr lang="en-US" dirty="0"/>
              <a:t>There are no restrictions as of now for the number of times one can extend validity period.</a:t>
            </a:r>
          </a:p>
          <a:p>
            <a:endParaRPr lang="en-US" dirty="0"/>
          </a:p>
        </p:txBody>
      </p:sp>
      <p:sp>
        <p:nvSpPr>
          <p:cNvPr id="3" name="Title 2"/>
          <p:cNvSpPr>
            <a:spLocks noGrp="1"/>
          </p:cNvSpPr>
          <p:nvPr>
            <p:ph type="title"/>
          </p:nvPr>
        </p:nvSpPr>
        <p:spPr/>
        <p:txBody>
          <a:bodyPr/>
          <a:lstStyle/>
          <a:p>
            <a:r>
              <a:rPr lang="en-US" sz="3200" b="1" dirty="0"/>
              <a:t>New E-way bill number is allotted</a:t>
            </a:r>
            <a:br>
              <a:rPr lang="en-US" sz="3200" b="1" dirty="0"/>
            </a:br>
            <a:endParaRPr lang="en-US" sz="3200" dirty="0"/>
          </a:p>
        </p:txBody>
      </p:sp>
    </p:spTree>
    <p:extLst>
      <p:ext uri="{BB962C8B-B14F-4D97-AF65-F5344CB8AC3E}">
        <p14:creationId xmlns:p14="http://schemas.microsoft.com/office/powerpoint/2010/main" val="10085934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895600"/>
            <a:ext cx="7756263" cy="1054250"/>
          </a:xfrm>
        </p:spPr>
        <p:txBody>
          <a:bodyPr/>
          <a:lstStyle/>
          <a:p>
            <a:r>
              <a:rPr lang="en-US" dirty="0"/>
              <a:t>Thank You</a:t>
            </a:r>
          </a:p>
        </p:txBody>
      </p:sp>
    </p:spTree>
    <p:extLst>
      <p:ext uri="{BB962C8B-B14F-4D97-AF65-F5344CB8AC3E}">
        <p14:creationId xmlns:p14="http://schemas.microsoft.com/office/powerpoint/2010/main" val="2185720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dirty="0"/>
              <a:t>No, Multiple invoices/delivery </a:t>
            </a:r>
            <a:r>
              <a:rPr lang="en-US" sz="2800" dirty="0" err="1"/>
              <a:t>challan</a:t>
            </a:r>
            <a:r>
              <a:rPr lang="en-US" sz="2800" dirty="0"/>
              <a:t> cannot be clubbed to generate one e-way bill.</a:t>
            </a:r>
          </a:p>
          <a:p>
            <a:r>
              <a:rPr lang="en-US" sz="2800" dirty="0"/>
              <a:t>All these EWBs will be combined to form, one Consolidated EWB.</a:t>
            </a:r>
          </a:p>
        </p:txBody>
      </p:sp>
      <p:sp>
        <p:nvSpPr>
          <p:cNvPr id="2" name="Title 1"/>
          <p:cNvSpPr>
            <a:spLocks noGrp="1"/>
          </p:cNvSpPr>
          <p:nvPr>
            <p:ph type="title"/>
          </p:nvPr>
        </p:nvSpPr>
        <p:spPr>
          <a:xfrm>
            <a:off x="457200" y="457200"/>
            <a:ext cx="8229600" cy="1143000"/>
          </a:xfrm>
        </p:spPr>
        <p:txBody>
          <a:bodyPr>
            <a:noAutofit/>
          </a:bodyPr>
          <a:lstStyle/>
          <a:p>
            <a:r>
              <a:rPr lang="en-US" sz="2400" b="1" dirty="0"/>
              <a:t>2. Can multiple invoices be clubbed to generate one e-way bill?</a:t>
            </a:r>
            <a:br>
              <a:rPr lang="en-US" sz="2400" b="1" dirty="0"/>
            </a:br>
            <a:endParaRPr lang="en-US" sz="2400" dirty="0"/>
          </a:p>
        </p:txBody>
      </p:sp>
    </p:spTree>
    <p:extLst>
      <p:ext uri="{BB962C8B-B14F-4D97-AF65-F5344CB8AC3E}">
        <p14:creationId xmlns:p14="http://schemas.microsoft.com/office/powerpoint/2010/main" val="36887568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a:t>Sub-rule 7 provides that where consignor or consignee </a:t>
            </a:r>
            <a:r>
              <a:rPr lang="en-US" b="1" dirty="0"/>
              <a:t>has not generated</a:t>
            </a:r>
            <a:r>
              <a:rPr lang="en-US" dirty="0"/>
              <a:t> E-way bill and the value of goods carried in the </a:t>
            </a:r>
            <a:r>
              <a:rPr lang="en-US" b="1" dirty="0"/>
              <a:t>conveyance </a:t>
            </a:r>
            <a:r>
              <a:rPr lang="en-US" dirty="0"/>
              <a:t>is more than 50,000 Thousand Rupees, </a:t>
            </a:r>
            <a:r>
              <a:rPr lang="en-US" b="1" dirty="0"/>
              <a:t>the transporter shall generate E-Way bill </a:t>
            </a:r>
            <a:r>
              <a:rPr lang="en-US" dirty="0"/>
              <a:t>based on the invoice/delivery </a:t>
            </a:r>
            <a:r>
              <a:rPr lang="en-US" dirty="0" err="1"/>
              <a:t>challan</a:t>
            </a:r>
            <a:r>
              <a:rPr lang="en-US" dirty="0"/>
              <a:t>/bill of supply. A plain reading of this sub-rule gives an indication that the E-Way bill is required in case value of consignment in the conveyance exceeds </a:t>
            </a:r>
            <a:r>
              <a:rPr lang="en-US" dirty="0" err="1"/>
              <a:t>Rs</a:t>
            </a:r>
            <a:r>
              <a:rPr lang="en-US" dirty="0"/>
              <a:t>. 50000, even though individual values may be less than </a:t>
            </a:r>
            <a:r>
              <a:rPr lang="en-US" dirty="0" err="1"/>
              <a:t>Rs</a:t>
            </a:r>
            <a:r>
              <a:rPr lang="en-US" dirty="0"/>
              <a:t>. 50,000/-.</a:t>
            </a:r>
          </a:p>
          <a:p>
            <a:r>
              <a:rPr lang="en-US" dirty="0"/>
              <a:t>However, if one carefully </a:t>
            </a:r>
            <a:r>
              <a:rPr lang="en-US" dirty="0" err="1"/>
              <a:t>analyse</a:t>
            </a:r>
            <a:r>
              <a:rPr lang="en-US" dirty="0"/>
              <a:t> sub-rule 7, it gets attracted </a:t>
            </a:r>
            <a:r>
              <a:rPr lang="en-US" b="1" dirty="0"/>
              <a:t>only when a consignor/consignee who was required to generate the E-way bill</a:t>
            </a:r>
            <a:r>
              <a:rPr lang="en-US" dirty="0"/>
              <a:t> having a value of consignment exceeding </a:t>
            </a:r>
            <a:r>
              <a:rPr lang="en-US" dirty="0" err="1"/>
              <a:t>Rs</a:t>
            </a:r>
            <a:r>
              <a:rPr lang="en-US" dirty="0"/>
              <a:t>. 50,000/- but </a:t>
            </a:r>
            <a:r>
              <a:rPr lang="en-US" b="1" dirty="0"/>
              <a:t>has not generated</a:t>
            </a:r>
            <a:r>
              <a:rPr lang="en-US" dirty="0"/>
              <a:t> the same. If this view is taken, the e-way bill may not be required for consignment value less than </a:t>
            </a:r>
            <a:r>
              <a:rPr lang="en-US" dirty="0" err="1"/>
              <a:t>Rs</a:t>
            </a:r>
            <a:r>
              <a:rPr lang="en-US" dirty="0"/>
              <a:t>. 50,000/- even if the total value of goods in the conveyance exceeds </a:t>
            </a:r>
            <a:r>
              <a:rPr lang="en-US" dirty="0" err="1"/>
              <a:t>Rs</a:t>
            </a:r>
            <a:r>
              <a:rPr lang="en-US" dirty="0"/>
              <a:t>. 50,000/-.</a:t>
            </a:r>
          </a:p>
          <a:p>
            <a:endParaRPr lang="en-US" dirty="0"/>
          </a:p>
        </p:txBody>
      </p:sp>
      <p:sp>
        <p:nvSpPr>
          <p:cNvPr id="2" name="Title 1"/>
          <p:cNvSpPr>
            <a:spLocks noGrp="1"/>
          </p:cNvSpPr>
          <p:nvPr>
            <p:ph type="title"/>
          </p:nvPr>
        </p:nvSpPr>
        <p:spPr/>
        <p:txBody>
          <a:bodyPr>
            <a:noAutofit/>
          </a:bodyPr>
          <a:lstStyle/>
          <a:p>
            <a:r>
              <a:rPr lang="en-US" sz="2400" b="1" dirty="0"/>
              <a:t>3. If goods are supplied in same truck, whether e-way bill would have to be generated even if value of each invoice individually is less than the threshold limit of Rs.50,000/- but overall it crosses Rs.50,000/-?</a:t>
            </a:r>
            <a:br>
              <a:rPr lang="en-US" sz="2400" b="1" dirty="0"/>
            </a:br>
            <a:endParaRPr lang="en-US" sz="2400" dirty="0"/>
          </a:p>
        </p:txBody>
      </p:sp>
    </p:spTree>
    <p:extLst>
      <p:ext uri="{BB962C8B-B14F-4D97-AF65-F5344CB8AC3E}">
        <p14:creationId xmlns:p14="http://schemas.microsoft.com/office/powerpoint/2010/main" val="1878525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a:t>The e-way bill shall be generated for each of such vehicles based on the delivery </a:t>
            </a:r>
            <a:r>
              <a:rPr lang="en-US" dirty="0" err="1"/>
              <a:t>challans</a:t>
            </a:r>
            <a:r>
              <a:rPr lang="en-US" dirty="0"/>
              <a:t> issued for that portion of the consignment and:</a:t>
            </a:r>
          </a:p>
          <a:p>
            <a:pPr lvl="1"/>
            <a:r>
              <a:rPr lang="en-US" dirty="0"/>
              <a:t>the supplier shall issue the complete invoice before dispatch of the first consignment;</a:t>
            </a:r>
          </a:p>
          <a:p>
            <a:pPr lvl="1"/>
            <a:r>
              <a:rPr lang="en-US" dirty="0"/>
              <a:t>the supplier shall issue a delivery </a:t>
            </a:r>
            <a:r>
              <a:rPr lang="en-US" dirty="0" err="1"/>
              <a:t>challan</a:t>
            </a:r>
            <a:r>
              <a:rPr lang="en-US" dirty="0"/>
              <a:t> for each of the subsequent consignments, giving reference to the invoice;</a:t>
            </a:r>
          </a:p>
          <a:p>
            <a:pPr lvl="1"/>
            <a:r>
              <a:rPr lang="en-US" dirty="0"/>
              <a:t>each consignment shall be accompanied by copies of the corresponding delivery </a:t>
            </a:r>
            <a:r>
              <a:rPr lang="en-US" dirty="0" err="1"/>
              <a:t>challan</a:t>
            </a:r>
            <a:r>
              <a:rPr lang="en-US" dirty="0"/>
              <a:t> along with a duly certified copy of the invoice; and</a:t>
            </a:r>
          </a:p>
          <a:p>
            <a:pPr lvl="1"/>
            <a:r>
              <a:rPr lang="en-US" dirty="0"/>
              <a:t>the original copy of the invoice shall be sent along with the last consignment.</a:t>
            </a:r>
          </a:p>
          <a:p>
            <a:endParaRPr lang="en-US" dirty="0"/>
          </a:p>
        </p:txBody>
      </p:sp>
      <p:sp>
        <p:nvSpPr>
          <p:cNvPr id="2" name="Title 1"/>
          <p:cNvSpPr>
            <a:spLocks noGrp="1"/>
          </p:cNvSpPr>
          <p:nvPr>
            <p:ph type="title"/>
          </p:nvPr>
        </p:nvSpPr>
        <p:spPr>
          <a:xfrm>
            <a:off x="457200" y="457200"/>
            <a:ext cx="8229600" cy="1143000"/>
          </a:xfrm>
        </p:spPr>
        <p:txBody>
          <a:bodyPr>
            <a:noAutofit/>
          </a:bodyPr>
          <a:lstStyle/>
          <a:p>
            <a:r>
              <a:rPr lang="en-US" sz="2400" b="1" dirty="0"/>
              <a:t>4. How to generate the e-way bill, if the goods of one invoice are being moved in multiple vehicles simultaneously?</a:t>
            </a:r>
            <a:br>
              <a:rPr lang="en-US" sz="2400" b="1" dirty="0"/>
            </a:br>
            <a:endParaRPr lang="en-US" sz="2400" dirty="0"/>
          </a:p>
        </p:txBody>
      </p:sp>
    </p:spTree>
    <p:extLst>
      <p:ext uri="{BB962C8B-B14F-4D97-AF65-F5344CB8AC3E}">
        <p14:creationId xmlns:p14="http://schemas.microsoft.com/office/powerpoint/2010/main" val="1528498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Yes</a:t>
            </a:r>
          </a:p>
          <a:p>
            <a:r>
              <a:rPr lang="en-US" dirty="0"/>
              <a:t>For every consignment value exceeding Rs.50,000/- </a:t>
            </a:r>
          </a:p>
          <a:p>
            <a:r>
              <a:rPr lang="en-US" dirty="0"/>
              <a:t>In case, invoicing is later done as services, then the movement of such goods can take place under the cover of the delivery </a:t>
            </a:r>
            <a:r>
              <a:rPr lang="en-US" dirty="0" err="1"/>
              <a:t>challan</a:t>
            </a:r>
            <a:r>
              <a:rPr lang="en-US" dirty="0"/>
              <a:t>.</a:t>
            </a:r>
          </a:p>
          <a:p>
            <a:endParaRPr lang="en-US" dirty="0"/>
          </a:p>
        </p:txBody>
      </p:sp>
      <p:sp>
        <p:nvSpPr>
          <p:cNvPr id="2" name="Title 1"/>
          <p:cNvSpPr>
            <a:spLocks noGrp="1"/>
          </p:cNvSpPr>
          <p:nvPr>
            <p:ph type="title"/>
          </p:nvPr>
        </p:nvSpPr>
        <p:spPr/>
        <p:txBody>
          <a:bodyPr>
            <a:noAutofit/>
          </a:bodyPr>
          <a:lstStyle/>
          <a:p>
            <a:r>
              <a:rPr lang="en-US" sz="2400" b="1" dirty="0"/>
              <a:t>5. Whether E-way bills are required to be generated for movement of goods billed as services such as works contract, the composite supply of service, job-work charges etc.</a:t>
            </a:r>
            <a:br>
              <a:rPr lang="en-US" sz="2400" b="1" dirty="0"/>
            </a:br>
            <a:endParaRPr lang="en-US" sz="2400" dirty="0"/>
          </a:p>
        </p:txBody>
      </p:sp>
    </p:spTree>
    <p:extLst>
      <p:ext uri="{BB962C8B-B14F-4D97-AF65-F5344CB8AC3E}">
        <p14:creationId xmlns:p14="http://schemas.microsoft.com/office/powerpoint/2010/main" val="40418506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Yes</a:t>
            </a:r>
          </a:p>
          <a:p>
            <a:endParaRPr lang="en-US" dirty="0"/>
          </a:p>
        </p:txBody>
      </p:sp>
      <p:sp>
        <p:nvSpPr>
          <p:cNvPr id="2" name="Title 1"/>
          <p:cNvSpPr>
            <a:spLocks noGrp="1"/>
          </p:cNvSpPr>
          <p:nvPr>
            <p:ph type="title"/>
          </p:nvPr>
        </p:nvSpPr>
        <p:spPr/>
        <p:txBody>
          <a:bodyPr>
            <a:noAutofit/>
          </a:bodyPr>
          <a:lstStyle/>
          <a:p>
            <a:r>
              <a:rPr lang="en-US" sz="2800" b="1" dirty="0"/>
              <a:t>6. Is e-way bills system applicable even for movement of goods as a courier?</a:t>
            </a:r>
            <a:br>
              <a:rPr lang="en-US" sz="2800" b="1" dirty="0"/>
            </a:br>
            <a:endParaRPr lang="en-US" sz="2800" dirty="0"/>
          </a:p>
        </p:txBody>
      </p:sp>
    </p:spTree>
    <p:extLst>
      <p:ext uri="{BB962C8B-B14F-4D97-AF65-F5344CB8AC3E}">
        <p14:creationId xmlns:p14="http://schemas.microsoft.com/office/powerpoint/2010/main" val="2102413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62200"/>
            <a:ext cx="8229600" cy="2925763"/>
          </a:xfrm>
        </p:spPr>
        <p:txBody>
          <a:bodyPr/>
          <a:lstStyle/>
          <a:p>
            <a:r>
              <a:rPr lang="en-US" dirty="0"/>
              <a:t>Part B will be updated every time</a:t>
            </a:r>
          </a:p>
        </p:txBody>
      </p:sp>
      <p:sp>
        <p:nvSpPr>
          <p:cNvPr id="2" name="Title 1"/>
          <p:cNvSpPr>
            <a:spLocks noGrp="1"/>
          </p:cNvSpPr>
          <p:nvPr>
            <p:ph type="title"/>
          </p:nvPr>
        </p:nvSpPr>
        <p:spPr>
          <a:xfrm>
            <a:off x="457200" y="609600"/>
            <a:ext cx="8229600" cy="1143000"/>
          </a:xfrm>
        </p:spPr>
        <p:txBody>
          <a:bodyPr>
            <a:noAutofit/>
          </a:bodyPr>
          <a:lstStyle/>
          <a:p>
            <a:r>
              <a:rPr lang="en-US" sz="2400" b="1" dirty="0"/>
              <a:t>7. In case of multimodal transport, road-rail-road. These transporters could be same service providers or different service providers. How to generate an e-way bill in this situation?</a:t>
            </a:r>
            <a:br>
              <a:rPr lang="en-US" sz="2400" b="1" dirty="0"/>
            </a:br>
            <a:endParaRPr lang="en-US" sz="2400" dirty="0"/>
          </a:p>
        </p:txBody>
      </p:sp>
    </p:spTree>
    <p:extLst>
      <p:ext uri="{BB962C8B-B14F-4D97-AF65-F5344CB8AC3E}">
        <p14:creationId xmlns:p14="http://schemas.microsoft.com/office/powerpoint/2010/main" val="41118219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1981</TotalTime>
  <Words>1846</Words>
  <Application>Microsoft Office PowerPoint</Application>
  <PresentationFormat>On-screen Show (4:3)</PresentationFormat>
  <Paragraphs>94</Paragraphs>
  <Slides>34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34</vt:i4>
      </vt:variant>
    </vt:vector>
  </HeadingPairs>
  <TitlesOfParts>
    <vt:vector size="37" baseType="lpstr">
      <vt:lpstr>Book Antiqua</vt:lpstr>
      <vt:lpstr>Wingdings</vt:lpstr>
      <vt:lpstr>Hardcover</vt:lpstr>
      <vt:lpstr>E-Way Bill</vt:lpstr>
      <vt:lpstr>Source</vt:lpstr>
      <vt:lpstr>1. Multiple invoices - same customer - same truck. Whether multiple E-way bills must be generated or one e-way bill shall suffice? </vt:lpstr>
      <vt:lpstr>2. Can multiple invoices be clubbed to generate one e-way bill? </vt:lpstr>
      <vt:lpstr>3. If goods are supplied in same truck, whether e-way bill would have to be generated even if value of each invoice individually is less than the threshold limit of Rs.50,000/- but overall it crosses Rs.50,000/-? </vt:lpstr>
      <vt:lpstr>4. How to generate the e-way bill, if the goods of one invoice are being moved in multiple vehicles simultaneously? </vt:lpstr>
      <vt:lpstr>5. Whether E-way bills are required to be generated for movement of goods billed as services such as works contract, the composite supply of service, job-work charges etc. </vt:lpstr>
      <vt:lpstr>6. Is e-way bills system applicable even for movement of goods as a courier? </vt:lpstr>
      <vt:lpstr>7. In case of multimodal transport, road-rail-road. These transporters could be same service providers or different service providers. How to generate an e-way bill in this situation? </vt:lpstr>
      <vt:lpstr>8. How shall one calculate the distance and validity of goods in case of supply through multi-modal transport? </vt:lpstr>
      <vt:lpstr>9. How to generate the e-way bill in case goods are to be moved to a weighbridge situated outside the factory and invoice cannot be issued unless goods are weighed? </vt:lpstr>
      <vt:lpstr>10. Whether an e-way bill is required to be generated for movement of goods from one unit of the company to another unit through own vehicle located within 10 km? </vt:lpstr>
      <vt:lpstr>11. Whether E-way bill is required to be generated for movement of exempted goods also? </vt:lpstr>
      <vt:lpstr>12. How e-way bill needs to be generated in case of supply of goods by an unregistered person to a registered person? </vt:lpstr>
      <vt:lpstr>13. What has to be done to the e-way bill, if the vehicle breaks down? </vt:lpstr>
      <vt:lpstr>14. What has to be done, if the vehicle number has to be changed for the consolidated e-way bill? </vt:lpstr>
      <vt:lpstr>15. Can the ‘consolidated e-way bill’ (CEWB) have the goods / e-way bills which are going to be delivered before reaching the defined destination defined for CEWB? </vt:lpstr>
      <vt:lpstr>16. Can Part-B entry be assigned to another transporter by authorized transporter? </vt:lpstr>
      <vt:lpstr>17. In case any information is wrongly submitted in e-way bill. Can the e-way bill be modified or edited? </vt:lpstr>
      <vt:lpstr>18. Can the e-way bill be deleted? </vt:lpstr>
      <vt:lpstr>19. Whether e-way bill needs to be generated for sales returns, rejection etc.? </vt:lpstr>
      <vt:lpstr>20. What should be done by the transporter if consignee refuses to take goods or rejects the goods for quality reason? </vt:lpstr>
      <vt:lpstr>21. What has to be done, if validity of the e-way bill expires?  </vt:lpstr>
      <vt:lpstr>22. What happens if e-way bill is generated but no movement took place and if the e-way bill is not cancelled? </vt:lpstr>
      <vt:lpstr>23. What happens if the goods are detained unnecessarily without any proper reason? </vt:lpstr>
      <vt:lpstr>24. Job Worker</vt:lpstr>
      <vt:lpstr>25. Distance calculation</vt:lpstr>
      <vt:lpstr>26. Validity</vt:lpstr>
      <vt:lpstr>Illustration  </vt:lpstr>
      <vt:lpstr>Extending Validity</vt:lpstr>
      <vt:lpstr>Time limit for extension </vt:lpstr>
      <vt:lpstr>Illustration</vt:lpstr>
      <vt:lpstr>New E-way bill number is allotted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01712 -2019</cp:lastModifiedBy>
  <cp:revision>6</cp:revision>
  <dcterms:created xsi:type="dcterms:W3CDTF">2018-04-11T05:34:36Z</dcterms:created>
  <dcterms:modified xsi:type="dcterms:W3CDTF">2021-12-24T07:08:11Z</dcterms:modified>
</cp:coreProperties>
</file>