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3231-4A84-4CEA-A797-A4D066A1C4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BCEA15-0FD7-4D2D-B54B-EC97402495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990A5-200B-4C7F-857B-00C7AE3AC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3AA15-9913-40F6-99F4-D2BA7B605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F70D9-ECC5-449C-8D15-357EFEF0F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349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9FDD3-959B-4D25-A645-8A637E09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D66A64-74E5-45FB-9599-D7065A86B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F26CE-DC03-4529-B938-A0E62BB31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AF8F5-8223-458D-B741-958429077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6660A-BF16-43EF-B001-595A04854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428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DB381B-108B-45A9-A255-08ECEDECC5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DC2DA1-5030-446F-B3B1-C6E0DFD7C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943C9-4456-403D-AF36-D26FC1958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EFC78-64B3-4CF4-AC19-AC71C0BBA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A497B-0717-41A1-9928-D2B609F36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322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F759-F450-4A9F-BD78-862DDBD91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6A73D-F1FC-4E2F-A9AE-A523C165C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37089-C9F1-4815-8234-B502BEDE1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0C90D-27AD-4241-A624-3D92DBD8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D5588-618C-46D3-BA5A-BF42EBB79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82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61BA2-CC30-442B-81BF-FC0C94C5F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1ABDE-EDF2-44AC-AFCD-B3378647F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F9D68-A974-4579-8D85-ADC9AC414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CE304-E3DF-4ADE-B7F0-5B5A3C03F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8939A-6C3C-4517-8AA7-AEF786386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814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56864-4076-44FF-B329-E91B65D0B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D732-463F-431A-8644-A50539DC94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DC7DA-A206-4690-9B81-46C989DCA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3B683-79FE-428A-942A-1ADBB74D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88865-EF46-4BA2-8582-AF2BA4B28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6CCB2-D403-4EA0-B069-FDDAE1C1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610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92DF0-9951-4563-9971-B908AF0B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522B5-FE92-4D0E-B1C1-8EA6DD591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E4DBAF-EA8A-43A6-AEFE-0741C3DCD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CC2D12-74C8-4514-A49E-F0CA7F368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17F849-7254-42E4-A371-6BC174F72F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7D31D7-2E77-42FE-A07F-0BB65B06D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C9B2F5-01DE-44A5-9124-64E27A3BD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09A638-16A4-49CD-8356-DE1D1BE8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34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27281-B797-40FA-9CF4-B180F1FB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B451F2-0021-49C5-A505-6ABA3D4D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ECACD-80C1-4DC5-8D10-CF7A96E69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C650E9-48AA-4202-8DFD-DAD085B98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239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7E70DE-1D48-4541-A4DA-5C9E868E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FA5032-B7FD-4EA8-A8BC-86B1E6CE0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8BB2B-FDC0-4C7A-9C08-BDF897911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2351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E943F-B437-490F-A1DA-B1CCA65C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EBC85-AF30-4323-8AEB-E605968DD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6F98B-9098-4CE0-BFB0-6EB8CB9DC9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33013E-507A-4816-A158-43385E8E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63B02-FBF6-40A2-B1DE-489C92A7C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44A33B-04E7-4B9C-B325-534ABA8E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852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2B7E4-FB69-4D54-B199-4B6E2CCE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956FBB-E194-4098-8F3B-045854D5C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3F89E3-93FE-4195-9DF1-D794670B5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EE0F0-2891-423B-A4DC-F4FF61963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89411-6A19-4B22-B51C-EA221B8F3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AE42A-15D0-426E-A585-5FBCFC02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734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C3F9F3-11EC-4A6D-8F93-EABE641C8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20764-2ECF-4F6E-B236-A769FEF89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6362C-9F41-4201-8B86-273D9082F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E5CD5-9F7C-48A2-AE38-B80070C9CEEE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9F431-31BB-423B-B2AF-C36FAD691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7AE99-23F2-4F05-9FD0-5FDACECB34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0D461-728A-452D-A356-F94F310AEF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767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0C92FA-7537-4557-9C73-68CCB63F8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43" y="1917264"/>
            <a:ext cx="2143125" cy="21431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084ABB-0E8E-4496-A496-02CFB1468F54}"/>
              </a:ext>
            </a:extLst>
          </p:cNvPr>
          <p:cNvSpPr/>
          <p:nvPr/>
        </p:nvSpPr>
        <p:spPr>
          <a:xfrm>
            <a:off x="4819650" y="666750"/>
            <a:ext cx="5334000" cy="10858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>
                <a:solidFill>
                  <a:srgbClr val="1721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Management  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D6C66-AFB6-4D2A-B3A3-CF4AD97E4927}"/>
              </a:ext>
            </a:extLst>
          </p:cNvPr>
          <p:cNvSpPr txBox="1"/>
          <p:nvPr/>
        </p:nvSpPr>
        <p:spPr>
          <a:xfrm>
            <a:off x="4591050" y="2829282"/>
            <a:ext cx="6810375" cy="246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IN" sz="1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7</a:t>
            </a:r>
          </a:p>
          <a:p>
            <a:pPr marL="0" indent="0" algn="ctr">
              <a:buNone/>
            </a:pPr>
            <a:endParaRPr lang="en-IN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u="sng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Vendor Development</a:t>
            </a:r>
            <a:endParaRPr lang="en-IN" sz="1800" kern="50" dirty="0">
              <a:effectLst/>
              <a:latin typeface="Liberation Serif"/>
              <a:ea typeface="Droid Sans Fallback"/>
              <a:cs typeface="FreeSan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50" dirty="0">
                <a:effectLst/>
                <a:latin typeface="Times New Roman" panose="02020603050405020304" pitchFamily="18" charset="0"/>
                <a:ea typeface="Droid Sans Fallback"/>
              </a:rPr>
              <a:t>Vendor evaluation Methods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50" dirty="0">
                <a:effectLst/>
                <a:latin typeface="Times New Roman" panose="02020603050405020304" pitchFamily="18" charset="0"/>
                <a:ea typeface="Droid Sans Fallback"/>
              </a:rPr>
              <a:t>Vendor Rating Plan </a:t>
            </a:r>
            <a:endParaRPr lang="en-IN" sz="2000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IN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0B6C30-C449-4200-AE2A-D17F399FF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259" y="4286249"/>
            <a:ext cx="2588641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0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6D5F8-382F-4A34-8856-FC74C16BD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Vendor Training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068A3-98FF-4A56-9E82-18A3030DC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1252" y="2395469"/>
            <a:ext cx="8292548" cy="2613853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Just in Time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quality commitment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process control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assistance for quality 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96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52002-96B0-4BEC-BC47-C0A5C8C5F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- Problem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36064-266B-4A3A-9F3C-31000023D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4675"/>
            <a:ext cx="10515600" cy="4351338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Vendor rating for the following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6D1F40E-0941-4E3F-9CDE-AE15EC6DC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801981"/>
              </p:ext>
            </p:extLst>
          </p:nvPr>
        </p:nvGraphicFramePr>
        <p:xfrm>
          <a:off x="940904" y="2760501"/>
          <a:ext cx="9435548" cy="2587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5137">
                  <a:extLst>
                    <a:ext uri="{9D8B030D-6E8A-4147-A177-3AD203B41FA5}">
                      <a16:colId xmlns:a16="http://schemas.microsoft.com/office/drawing/2014/main" val="1831461605"/>
                    </a:ext>
                  </a:extLst>
                </a:gridCol>
                <a:gridCol w="2132002">
                  <a:extLst>
                    <a:ext uri="{9D8B030D-6E8A-4147-A177-3AD203B41FA5}">
                      <a16:colId xmlns:a16="http://schemas.microsoft.com/office/drawing/2014/main" val="205871872"/>
                    </a:ext>
                  </a:extLst>
                </a:gridCol>
                <a:gridCol w="1919522">
                  <a:extLst>
                    <a:ext uri="{9D8B030D-6E8A-4147-A177-3AD203B41FA5}">
                      <a16:colId xmlns:a16="http://schemas.microsoft.com/office/drawing/2014/main" val="1214477620"/>
                    </a:ext>
                  </a:extLst>
                </a:gridCol>
                <a:gridCol w="2358887">
                  <a:extLst>
                    <a:ext uri="{9D8B030D-6E8A-4147-A177-3AD203B41FA5}">
                      <a16:colId xmlns:a16="http://schemas.microsoft.com/office/drawing/2014/main" val="3517465291"/>
                    </a:ext>
                  </a:extLst>
                </a:gridCol>
              </a:tblGrid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 data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565093"/>
                  </a:ext>
                </a:extLst>
              </a:tr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Supplied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515721"/>
                  </a:ext>
                </a:extLst>
              </a:tr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Accepted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309338"/>
                  </a:ext>
                </a:extLst>
              </a:tr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of each item (Rs)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176663"/>
                  </a:ext>
                </a:extLst>
              </a:tr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Delivery promised (weeks)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048336"/>
                  </a:ext>
                </a:extLst>
              </a:tr>
              <a:tr h="43121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deliveries made in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18158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471AE87-A44D-4177-803B-9AF1B5A76306}"/>
              </a:ext>
            </a:extLst>
          </p:cNvPr>
          <p:cNvSpPr txBox="1"/>
          <p:nvPr/>
        </p:nvSpPr>
        <p:spPr>
          <a:xfrm>
            <a:off x="3048000" y="5569545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Weightage for quality = 70%</a:t>
            </a:r>
          </a:p>
          <a:p>
            <a:r>
              <a:rPr 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= 20%</a:t>
            </a:r>
          </a:p>
          <a:p>
            <a:r>
              <a:rPr 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Delivery=10%</a:t>
            </a:r>
            <a:endParaRPr lang="en-IN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86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A1004-32FC-44D1-8C1D-B53819794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- Problem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8251B-752B-440C-BCF1-176F22787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23B3986-EDFA-4311-AE7D-5ACD9867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821873"/>
              </p:ext>
            </p:extLst>
          </p:nvPr>
        </p:nvGraphicFramePr>
        <p:xfrm>
          <a:off x="1616764" y="2733995"/>
          <a:ext cx="8931964" cy="2381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91">
                  <a:extLst>
                    <a:ext uri="{9D8B030D-6E8A-4147-A177-3AD203B41FA5}">
                      <a16:colId xmlns:a16="http://schemas.microsoft.com/office/drawing/2014/main" val="1781002408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41613164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08865101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917822080"/>
                    </a:ext>
                  </a:extLst>
                </a:gridCol>
              </a:tblGrid>
              <a:tr h="524703">
                <a:tc>
                  <a:txBody>
                    <a:bodyPr/>
                    <a:lstStyle/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20471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Accepted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78/90*100 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86.66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80/80 *100 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70/75*100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93.33%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364822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 Rating</a:t>
                      </a:r>
                    </a:p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86.66*0.7=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60.66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100*0.7 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93.3*0.7=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65.33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221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891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10E0-BCF0-4618-8B74-C2BB45324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- Problem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23374-5C34-4F3B-A8FA-CEC8ED0EE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rating = lowest price / Net Price *100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DD3474-97CE-4A31-9B13-7FEEFF3BE4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028998"/>
              </p:ext>
            </p:extLst>
          </p:nvPr>
        </p:nvGraphicFramePr>
        <p:xfrm>
          <a:off x="1616764" y="2733995"/>
          <a:ext cx="8931964" cy="2458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91">
                  <a:extLst>
                    <a:ext uri="{9D8B030D-6E8A-4147-A177-3AD203B41FA5}">
                      <a16:colId xmlns:a16="http://schemas.microsoft.com/office/drawing/2014/main" val="1781002408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41613164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08865101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917822080"/>
                    </a:ext>
                  </a:extLst>
                </a:gridCol>
              </a:tblGrid>
              <a:tr h="524703">
                <a:tc>
                  <a:txBody>
                    <a:bodyPr/>
                    <a:lstStyle/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20471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Rating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3.9/4*100=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3.9/4.2*100=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92.85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3.9/3.9*100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364822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 Rating</a:t>
                      </a:r>
                    </a:p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97.5*0.2=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92.85*0.2 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18.57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100*0.2=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221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578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1865-E58F-4860-8BAA-E00E27B64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- Problem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668F3-0DC9-40B9-A8A7-9A6DE61CB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Rating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696A7B6-5740-43B5-90A3-141BF5D8A8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82647"/>
              </p:ext>
            </p:extLst>
          </p:nvPr>
        </p:nvGraphicFramePr>
        <p:xfrm>
          <a:off x="1616764" y="2733995"/>
          <a:ext cx="8931964" cy="2458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91">
                  <a:extLst>
                    <a:ext uri="{9D8B030D-6E8A-4147-A177-3AD203B41FA5}">
                      <a16:colId xmlns:a16="http://schemas.microsoft.com/office/drawing/2014/main" val="1781002408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41613164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08865101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917822080"/>
                    </a:ext>
                  </a:extLst>
                </a:gridCol>
              </a:tblGrid>
              <a:tr h="524703">
                <a:tc>
                  <a:txBody>
                    <a:bodyPr/>
                    <a:lstStyle/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20471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Vendor Rating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6/8*100=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6/6.2*100=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6/7*100=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364822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Delivery  Rating</a:t>
                      </a:r>
                    </a:p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75*0.10 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96.77*0.10=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85.7*0.10=</a:t>
                      </a:r>
                    </a:p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221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947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25EC-D27C-46AE-960D-D1D41254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- Problem</a:t>
            </a:r>
            <a:endParaRPr lang="en-IN" sz="2400" dirty="0"/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0D7CA75A-6E39-470D-9EBC-A6E5AC0F38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5142"/>
              </p:ext>
            </p:extLst>
          </p:nvPr>
        </p:nvGraphicFramePr>
        <p:xfrm>
          <a:off x="1630018" y="1857695"/>
          <a:ext cx="8931964" cy="44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91">
                  <a:extLst>
                    <a:ext uri="{9D8B030D-6E8A-4147-A177-3AD203B41FA5}">
                      <a16:colId xmlns:a16="http://schemas.microsoft.com/office/drawing/2014/main" val="1781002408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41613164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088651012"/>
                    </a:ext>
                  </a:extLst>
                </a:gridCol>
                <a:gridCol w="2232991">
                  <a:extLst>
                    <a:ext uri="{9D8B030D-6E8A-4147-A177-3AD203B41FA5}">
                      <a16:colId xmlns:a16="http://schemas.microsoft.com/office/drawing/2014/main" val="3917822080"/>
                    </a:ext>
                  </a:extLst>
                </a:gridCol>
              </a:tblGrid>
              <a:tr h="524703"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Rating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algn="ctr"/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20471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364822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</a:t>
                      </a:r>
                    </a:p>
                    <a:p>
                      <a:pPr algn="ctr"/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221967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80447"/>
                  </a:ext>
                </a:extLst>
              </a:tr>
              <a:tr h="92832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086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613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5459B6-9446-4518-8116-5F2A7155A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Vendor Rating Benefits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EE972F-394C-4CF0-A92C-A899F35BBC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81075" y="1913434"/>
            <a:ext cx="10515600" cy="412420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Helping in judgment and make it possible to consider all relevant criteria in assessing suppliers.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Providing feedback from all areas in one package.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better communication with vendors.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Providing overall control of the vendor base.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Requiring specific action to correct identified performance weaknesses.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Establishing continuous review standards for vendors, thus ensuring continuous improvement of vendor performance.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Building vendor partnerships, especially with suppliers having strategic links.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Developing a performance-based culture.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</a:b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54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06560-33C5-47AD-9A05-93CC9FC27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Session-6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3137F-4767-4246-AB92-8000C8BE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6296" y="2474982"/>
            <a:ext cx="8146774" cy="2680114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 Development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 Selection process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 rating / Evaluation methods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4711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7E6E43-78F4-4187-A3F4-B1A900327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Vendor Rating / Evaluation Methods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B5D92-C43D-4A5B-94A1-108741E77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8025" y="2406650"/>
            <a:ext cx="7991475" cy="28987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Carter’s 10 C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Categorial Method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Weighted point Method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 Rating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Ratio Method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0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AEDC9-FF11-4600-BCDE-C42F573F0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Ratio Method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C6F0F6-2C52-438F-8F0C-E3A1B02A0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808" y="2435225"/>
            <a:ext cx="9631017" cy="3223453"/>
          </a:xfrm>
          <a:solidFill>
            <a:schemeClr val="bg1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Supplier Rating is done on the basis of different costs incurred for procuring the materials from different suppliers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Packing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Duties </a:t>
            </a:r>
          </a:p>
          <a:p>
            <a:pPr marL="457200" lvl="1" indent="0">
              <a:buNone/>
            </a:pPr>
            <a:r>
              <a:rPr lang="en-U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 the Cost .. Lower supplier rating</a:t>
            </a:r>
            <a:endParaRPr lang="en-IN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202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66D82-4A42-44F2-A4A4-7BAEA3F0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Ratio Method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DE714-E0C4-4B19-AECF-A4D1C409E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374" y="2435225"/>
            <a:ext cx="9074426" cy="3210201"/>
          </a:xfrm>
          <a:solidFill>
            <a:schemeClr val="bg1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r>
              <a:rPr lang="en-IN" sz="2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of 2.0 lakh material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relating to quality = 2000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Cost Ratio= (2000/ 200000) *100 = 1%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Delivery = 1000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Cost Ratio = (1000/200000)*100 = 0.5%</a:t>
            </a:r>
          </a:p>
        </p:txBody>
      </p:sp>
    </p:spTree>
    <p:extLst>
      <p:ext uri="{BB962C8B-B14F-4D97-AF65-F5344CB8AC3E}">
        <p14:creationId xmlns:p14="http://schemas.microsoft.com/office/powerpoint/2010/main" val="162058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429A9-A137-411F-8132-7F84E606B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Methods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95E14-5CE4-4A01-B18D-B7281D630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 Audit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3A8B6A-FD50-4675-82B7-BA8B07761503}"/>
              </a:ext>
            </a:extLst>
          </p:cNvPr>
          <p:cNvSpPr/>
          <p:nvPr/>
        </p:nvSpPr>
        <p:spPr>
          <a:xfrm>
            <a:off x="4797286" y="2503798"/>
            <a:ext cx="6029739" cy="2994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Regarding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 production capability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Design &amp; improvement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management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05321A1-8BDB-48ED-8312-2AC3FC55839B}"/>
              </a:ext>
            </a:extLst>
          </p:cNvPr>
          <p:cNvSpPr/>
          <p:nvPr/>
        </p:nvSpPr>
        <p:spPr>
          <a:xfrm>
            <a:off x="3422373" y="3429000"/>
            <a:ext cx="848139" cy="77104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944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A42FC-D6C8-40DD-B48C-2578B4C8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 Certification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5511E-BD2E-4022-A278-99B454C48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026" y="2435224"/>
            <a:ext cx="8146774" cy="2746375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examination for  supplier policies &amp; capabilities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 9000 certification- reduces risk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Certified suppliers – world class suppliers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inspection required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67703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5E4BF-CFF6-4986-8D41-DEB03325B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in Developing Vendor Relationships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050C7-9593-4031-957F-FE5FC822C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557" y="2501486"/>
            <a:ext cx="7961243" cy="3037923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Timely billing &amp; payments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Shipments &amp; Delivery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&amp; Accuracy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A20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200" b="0" i="0" dirty="0">
                <a:solidFill>
                  <a:srgbClr val="0A20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rends in order to make smart decisions 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67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FC1A3-3456-4153-AC06-3F3C1507B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Vendor Motivation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5FC26-7461-47ED-99FD-C81667924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799" y="2302704"/>
            <a:ext cx="7815470" cy="3382479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Rewards-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orders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Punishments-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to award contracts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9157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481</Words>
  <Application>Microsoft Office PowerPoint</Application>
  <PresentationFormat>Widescreen</PresentationFormat>
  <Paragraphs>192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Helvetica Neue</vt:lpstr>
      <vt:lpstr>Liberation Serif</vt:lpstr>
      <vt:lpstr>Times New Roman</vt:lpstr>
      <vt:lpstr>Office Theme</vt:lpstr>
      <vt:lpstr>PowerPoint Presentation</vt:lpstr>
      <vt:lpstr>Review Session-6</vt:lpstr>
      <vt:lpstr>Vendor Rating / Evaluation Methods</vt:lpstr>
      <vt:lpstr>Cost Ratio Method</vt:lpstr>
      <vt:lpstr>Cost Ratio Method</vt:lpstr>
      <vt:lpstr>Other Methods</vt:lpstr>
      <vt:lpstr>Supplier Certification</vt:lpstr>
      <vt:lpstr>Problems in Developing Vendor Relationships</vt:lpstr>
      <vt:lpstr>Vendor Motivation</vt:lpstr>
      <vt:lpstr>Vendor Training</vt:lpstr>
      <vt:lpstr>Practice - Problem</vt:lpstr>
      <vt:lpstr>Practice - Problem</vt:lpstr>
      <vt:lpstr>Practice - Problem</vt:lpstr>
      <vt:lpstr>Practice - Problem</vt:lpstr>
      <vt:lpstr>Practice - Problem</vt:lpstr>
      <vt:lpstr>Vendor Rating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Vikram Hande</dc:creator>
  <cp:lastModifiedBy>Rishik hande</cp:lastModifiedBy>
  <cp:revision>16</cp:revision>
  <dcterms:created xsi:type="dcterms:W3CDTF">2021-02-01T12:20:57Z</dcterms:created>
  <dcterms:modified xsi:type="dcterms:W3CDTF">2021-02-13T16:59:32Z</dcterms:modified>
</cp:coreProperties>
</file>