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7" r:id="rId8"/>
    <p:sldId id="263" r:id="rId9"/>
    <p:sldId id="274" r:id="rId10"/>
    <p:sldId id="266" r:id="rId11"/>
    <p:sldId id="264" r:id="rId12"/>
    <p:sldId id="269" r:id="rId13"/>
    <p:sldId id="270" r:id="rId14"/>
    <p:sldId id="271" r:id="rId15"/>
    <p:sldId id="272" r:id="rId16"/>
    <p:sldId id="275" r:id="rId17"/>
    <p:sldId id="276" r:id="rId18"/>
    <p:sldId id="273" r:id="rId19"/>
    <p:sldId id="25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FE988-5B17-422B-960B-82E7BE400024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F9C5F-04BF-4732-8C0F-1805144839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7613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FE988-5B17-422B-960B-82E7BE400024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F9C5F-04BF-4732-8C0F-1805144839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4962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FE988-5B17-422B-960B-82E7BE400024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F9C5F-04BF-4732-8C0F-1805144839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1205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FE988-5B17-422B-960B-82E7BE400024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F9C5F-04BF-4732-8C0F-1805144839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36261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FE988-5B17-422B-960B-82E7BE400024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F9C5F-04BF-4732-8C0F-1805144839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48291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FE988-5B17-422B-960B-82E7BE400024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F9C5F-04BF-4732-8C0F-1805144839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90082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FE988-5B17-422B-960B-82E7BE400024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F9C5F-04BF-4732-8C0F-1805144839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87371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FE988-5B17-422B-960B-82E7BE400024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F9C5F-04BF-4732-8C0F-1805144839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55713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FE988-5B17-422B-960B-82E7BE400024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F9C5F-04BF-4732-8C0F-1805144839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94128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FE988-5B17-422B-960B-82E7BE400024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F9C5F-04BF-4732-8C0F-1805144839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90140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FE988-5B17-422B-960B-82E7BE400024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F9C5F-04BF-4732-8C0F-1805144839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92261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FE988-5B17-422B-960B-82E7BE400024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F9C5F-04BF-4732-8C0F-1805144839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49995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i.cmu.edu/cmmi/" TargetMode="External"/><Relationship Id="rId2" Type="http://schemas.openxmlformats.org/officeDocument/2006/relationships/hyperlink" Target="http://www.p3m3-officialsite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pm3online.pmi.org/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4AE0E070-1BA1-4975-92EE-A2FEAC235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3630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051720" y="2708920"/>
            <a:ext cx="6839744" cy="3960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Session -2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Review Session 1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Learning PM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Project Management Framework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What is Strategic Management?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Strategic  Management &amp; Project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Project Management Maturity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Project Management  Maturity Model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Project Selection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Project Selection Model</a:t>
            </a:r>
          </a:p>
          <a:p>
            <a:pPr marL="342900" indent="-342900">
              <a:buFont typeface="Courier New" pitchFamily="49" charset="0"/>
              <a:buChar char="o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Courier New" pitchFamily="49" charset="0"/>
              <a:buChar char="o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Courier New" pitchFamily="49" charset="0"/>
              <a:buChar char="o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Courier New" pitchFamily="49" charset="0"/>
              <a:buChar char="o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I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9B9EF46-1473-428B-9A88-4ACE5BCE9200}"/>
              </a:ext>
            </a:extLst>
          </p:cNvPr>
          <p:cNvSpPr/>
          <p:nvPr/>
        </p:nvSpPr>
        <p:spPr>
          <a:xfrm>
            <a:off x="4067944" y="836712"/>
            <a:ext cx="3145552" cy="1008112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</a:p>
          <a:p>
            <a:pPr algn="ctr"/>
            <a:r>
              <a:rPr lang="en-IN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 </a:t>
            </a:r>
          </a:p>
        </p:txBody>
      </p:sp>
    </p:spTree>
    <p:extLst>
      <p:ext uri="{BB962C8B-B14F-4D97-AF65-F5344CB8AC3E}">
        <p14:creationId xmlns:p14="http://schemas.microsoft.com/office/powerpoint/2010/main" val="1083082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78896" cy="106613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Project Management Maturity</a:t>
            </a:r>
            <a:endParaRPr lang="en-IN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2836911"/>
          </a:xfrm>
          <a:ln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Refers to the progressive development of an organization for project management</a:t>
            </a:r>
          </a:p>
          <a:p>
            <a:pPr lvl="1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Approach</a:t>
            </a:r>
          </a:p>
          <a:p>
            <a:pPr lvl="1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Methodology</a:t>
            </a:r>
          </a:p>
          <a:p>
            <a:pPr lvl="1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Strategy </a:t>
            </a:r>
          </a:p>
          <a:p>
            <a:pPr lvl="1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Decision Making</a:t>
            </a:r>
          </a:p>
        </p:txBody>
      </p:sp>
    </p:spTree>
    <p:extLst>
      <p:ext uri="{BB962C8B-B14F-4D97-AF65-F5344CB8AC3E}">
        <p14:creationId xmlns:p14="http://schemas.microsoft.com/office/powerpoint/2010/main" val="1102609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4690864" cy="106613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Project Management Maturity Models</a:t>
            </a:r>
            <a:endParaRPr lang="en-IN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936104"/>
          </a:xfrm>
          <a:ln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Maturity Models are frameworks for helping organization to improve their processes and systems.</a:t>
            </a:r>
          </a:p>
          <a:p>
            <a:pPr marL="0" indent="0">
              <a:buNone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564904"/>
            <a:ext cx="6943725" cy="340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3199990" y="4869160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Planned</a:t>
            </a:r>
            <a:endParaRPr lang="en-IN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201388" y="4269879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Integrated</a:t>
            </a:r>
            <a:endParaRPr lang="en-IN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865443" y="5373216"/>
            <a:ext cx="902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Ad-hoc</a:t>
            </a:r>
            <a:endParaRPr lang="en-IN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130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62872" cy="106613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Benefits of Project Maturity Model</a:t>
            </a:r>
            <a:endParaRPr lang="en-IN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205063"/>
          </a:xfrm>
          <a:ln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pPr fontAlgn="base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Provide a roadmap for strategic improvement</a:t>
            </a:r>
          </a:p>
          <a:p>
            <a:pPr fontAlgn="base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Allow to look into the organization’s strength and weakness</a:t>
            </a:r>
          </a:p>
          <a:p>
            <a:pPr fontAlgn="base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Helps organizations get answers to strategically important questions like:</a:t>
            </a:r>
          </a:p>
          <a:p>
            <a:pPr lvl="1" fontAlgn="base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How effective are PM efforts in our organization?</a:t>
            </a:r>
          </a:p>
          <a:p>
            <a:pPr lvl="1" fontAlgn="base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How well has PM been integrated into our business?</a:t>
            </a:r>
          </a:p>
          <a:p>
            <a:pPr lvl="1" fontAlgn="base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Is PM a competitive strategy for higher quality &amp; greater customer satisfaction?</a:t>
            </a:r>
          </a:p>
          <a:p>
            <a:pPr lvl="1" fontAlgn="base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Are we using the right methods, tools and technologies?</a:t>
            </a:r>
          </a:p>
          <a:p>
            <a:pPr lvl="1" fontAlgn="base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What are our competitors doing?</a:t>
            </a:r>
          </a:p>
          <a:p>
            <a:endParaRPr lang="en-IN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169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26968" cy="994122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How to do  P M Maturity Assessments?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IN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420888"/>
            <a:ext cx="7653536" cy="2044824"/>
          </a:xfrm>
          <a:ln>
            <a:solidFill>
              <a:schemeClr val="accent6"/>
            </a:solidFill>
          </a:ln>
        </p:spPr>
        <p:txBody>
          <a:bodyPr/>
          <a:lstStyle/>
          <a:p>
            <a:pPr fontAlgn="base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Staff face-to-face interviews</a:t>
            </a:r>
          </a:p>
          <a:p>
            <a:pPr fontAlgn="base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Business and Technical project fact evaluation</a:t>
            </a:r>
          </a:p>
          <a:p>
            <a:pPr fontAlgn="base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Surveys</a:t>
            </a:r>
          </a:p>
          <a:p>
            <a:pPr fontAlgn="base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Benchmarking (vs. industry standards)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15137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70784" cy="1138138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Project Selection</a:t>
            </a:r>
            <a:endParaRPr lang="en-IN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1396751"/>
          </a:xfrm>
          <a:ln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Process of evaluating proposed projects or groups of projects, and then choosing to implement some set of them so that the objectives of the parent organization will be achieved</a:t>
            </a:r>
          </a:p>
          <a:p>
            <a:endParaRPr lang="en-IN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39952" y="4509120"/>
            <a:ext cx="47880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Hospital can find the best mix of psychiatric, orthopedic, obstetric, and other beds for a new wing.</a:t>
            </a:r>
            <a:endParaRPr lang="en-IN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Image result for hospital imag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61006"/>
            <a:ext cx="3166350" cy="211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793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2792" cy="994122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Souder Project Selection Model</a:t>
            </a:r>
            <a:endParaRPr lang="en-IN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864" y="1772816"/>
            <a:ext cx="8229600" cy="3556992"/>
          </a:xfrm>
          <a:ln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Realism- Firm’s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facilities, capital, personnel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Capability – Internal &amp; External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Flexibility -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It should be easy to modify in response to changes in the firm’s environment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Ease of use -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Reasonably convenient, not take a long time to execute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Cost -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All costs should be considered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Easy computerization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539552" y="5736201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Models represent the problem structure &amp; can be useful in selecting &amp; evaluating projects</a:t>
            </a:r>
            <a:endParaRPr lang="en-IN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901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80390-8086-42BD-B9CA-397946DA3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3838"/>
            <a:ext cx="4762872" cy="1138138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PMMM- Skill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F35D54-0B30-42B9-BD51-4A5A4E6CF4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05063"/>
          </a:xfrm>
          <a:ln>
            <a:solidFill>
              <a:schemeClr val="accent6"/>
            </a:solidFill>
          </a:ln>
        </p:spPr>
        <p:txBody>
          <a:bodyPr>
            <a:normAutofit lnSpcReduction="10000"/>
          </a:bodyPr>
          <a:lstStyle/>
          <a:p>
            <a:pPr algn="l" fontAlgn="base">
              <a:buFont typeface="+mj-lt"/>
              <a:buAutoNum type="arabicPeriod"/>
            </a:pPr>
            <a:r>
              <a:rPr lang="en-US" sz="2200" b="0" i="0" u="none" strike="noStrike" dirty="0">
                <a:solidFill>
                  <a:srgbClr val="5B780B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P3M3 (Portfolio, Program &amp; Project Management Maturity Model)</a:t>
            </a:r>
            <a:r>
              <a:rPr lang="en-US" sz="2200" b="0" i="0" dirty="0">
                <a:solidFill>
                  <a:srgbClr val="333A4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is the newest model </a:t>
            </a:r>
          </a:p>
          <a:p>
            <a:pPr algn="l" fontAlgn="base">
              <a:buFont typeface="+mj-lt"/>
              <a:buAutoNum type="arabicPeriod"/>
            </a:pPr>
            <a:endParaRPr lang="en-US" sz="2200" b="0" i="0" dirty="0">
              <a:solidFill>
                <a:srgbClr val="333A4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>
              <a:buFont typeface="+mj-lt"/>
              <a:buAutoNum type="arabicPeriod"/>
            </a:pPr>
            <a:r>
              <a:rPr lang="en-US" sz="2200" b="0" i="0" u="none" strike="noStrike" dirty="0">
                <a:solidFill>
                  <a:srgbClr val="5B780B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Capability Maturity Model® Integration (CMMI®)</a:t>
            </a:r>
            <a:r>
              <a:rPr lang="en-US" sz="2200" b="0" i="0" dirty="0">
                <a:solidFill>
                  <a:srgbClr val="333A4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developed by the SEI to assist organizations to improve their processes for developing and maintaining the products and services of the organization</a:t>
            </a:r>
          </a:p>
          <a:p>
            <a:pPr algn="l" fontAlgn="base">
              <a:buFont typeface="+mj-lt"/>
              <a:buAutoNum type="arabicPeriod"/>
            </a:pPr>
            <a:endParaRPr lang="en-US" sz="2200" b="0" i="0" dirty="0">
              <a:solidFill>
                <a:srgbClr val="333A4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>
              <a:buFont typeface="+mj-lt"/>
              <a:buAutoNum type="arabicPeriod"/>
            </a:pPr>
            <a:r>
              <a:rPr lang="en-US" sz="2200" b="0" i="0" u="none" strike="noStrike" dirty="0">
                <a:solidFill>
                  <a:srgbClr val="5B780B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Organizational Project Management Maturity Model (OPM3®)</a:t>
            </a:r>
            <a:r>
              <a:rPr lang="en-US" sz="2200" b="0" i="0" dirty="0">
                <a:solidFill>
                  <a:srgbClr val="333A4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Developed by the PMI to assist organizations to improve their capabilities for managing projects, programs and portfolios, leading to business improvement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049756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DEFA1B5-2B2B-40DE-AA83-7890AF97E974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97134" y="1844824"/>
            <a:ext cx="8379114" cy="432048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0BF8CFA-B46B-4F39-AC90-3BC0C137E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4690864" cy="1282154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PMMM- Skill Development</a:t>
            </a:r>
          </a:p>
        </p:txBody>
      </p:sp>
    </p:spTree>
    <p:extLst>
      <p:ext uri="{BB962C8B-B14F-4D97-AF65-F5344CB8AC3E}">
        <p14:creationId xmlns:p14="http://schemas.microsoft.com/office/powerpoint/2010/main" val="4496586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4840" cy="994122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629000"/>
          </a:xfrm>
          <a:ln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What is strategic management?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Define project management maturity 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Explain project management maturity model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List benefits of project management maturity model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How to do Project management maturity assessment?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Discuss project selection 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Explain Souder project selection model</a:t>
            </a:r>
          </a:p>
          <a:p>
            <a:pPr marL="457200" indent="-457200">
              <a:buFont typeface="+mj-lt"/>
              <a:buAutoNum type="arabicPeriod"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9739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A57A2F-E25E-473F-8A76-A138FF4C8C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268760"/>
            <a:ext cx="6480720" cy="419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391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994122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Review Session 1</a:t>
            </a:r>
            <a:endParaRPr lang="en-IN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5"/>
          </a:xfrm>
          <a:ln>
            <a:solidFill>
              <a:schemeClr val="accent6"/>
            </a:solidFill>
          </a:ln>
        </p:spPr>
        <p:txBody>
          <a:bodyPr/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project is “a temporary endeavor undertaken to create a unique product, service, or result”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pplication of knowledge, skills, tools, and techniques to project activities to meet the project requirements</a:t>
            </a:r>
          </a:p>
          <a:p>
            <a:endParaRPr lang="en-US" sz="22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Project- </a:t>
            </a:r>
          </a:p>
          <a:p>
            <a:pPr lvl="1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Characteristics</a:t>
            </a:r>
          </a:p>
          <a:p>
            <a:pPr lvl="1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Life Cycle</a:t>
            </a:r>
          </a:p>
          <a:p>
            <a:pPr lvl="1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Determinants of success</a:t>
            </a:r>
          </a:p>
          <a:p>
            <a:pPr lvl="1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Types</a:t>
            </a:r>
            <a:endParaRPr lang="en-IN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540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1138138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Project Success</a:t>
            </a:r>
            <a:endParaRPr lang="en-IN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067199"/>
            <a:ext cx="5169649" cy="3757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4689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1138138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Project </a:t>
            </a:r>
            <a:endParaRPr lang="en-IN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109788"/>
            <a:ext cx="4358736" cy="3479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3071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1138138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Project Life Cycle</a:t>
            </a:r>
            <a:endParaRPr lang="en-IN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04864"/>
            <a:ext cx="6014825" cy="3377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9114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90864" cy="106613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Learning-Project Management</a:t>
            </a:r>
            <a:endParaRPr lang="en-IN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31773" y="2132856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Control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67944" y="2924735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Scheduling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31840" y="3646303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Budgeting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94264" y="4472136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Project Manager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46134" y="5229200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Project Selection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7524" y="5999348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Project Definition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106861" y="4402120"/>
            <a:ext cx="4428492" cy="646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Activities, PMO, Conflicts, Negotiation, Risk</a:t>
            </a:r>
            <a:endParaRPr lang="en-IN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03848" y="5229200"/>
            <a:ext cx="1944216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Strategy</a:t>
            </a:r>
            <a:endParaRPr lang="en-IN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148064" y="3646303"/>
            <a:ext cx="2520280" cy="646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Estimates, Cost, Risk</a:t>
            </a:r>
            <a:endParaRPr lang="en-IN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976156" y="2903969"/>
            <a:ext cx="2520280" cy="646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Resource allocation CPM, PERT</a:t>
            </a:r>
            <a:endParaRPr lang="en-IN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876256" y="2097848"/>
            <a:ext cx="2088232" cy="611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Auditing, Information System</a:t>
            </a:r>
            <a:endParaRPr lang="en-IN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80112" y="1340768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Termination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Bent Arrow 16"/>
          <p:cNvSpPr/>
          <p:nvPr/>
        </p:nvSpPr>
        <p:spPr>
          <a:xfrm>
            <a:off x="683568" y="5517232"/>
            <a:ext cx="432048" cy="504056"/>
          </a:xfrm>
          <a:prstGeom prst="ben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8" name="Bent Arrow 17"/>
          <p:cNvSpPr/>
          <p:nvPr/>
        </p:nvSpPr>
        <p:spPr>
          <a:xfrm>
            <a:off x="1579979" y="4669951"/>
            <a:ext cx="432048" cy="504056"/>
          </a:xfrm>
          <a:prstGeom prst="ben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9" name="Bent Arrow 18"/>
          <p:cNvSpPr/>
          <p:nvPr/>
        </p:nvSpPr>
        <p:spPr>
          <a:xfrm>
            <a:off x="2643420" y="3898064"/>
            <a:ext cx="432048" cy="504056"/>
          </a:xfrm>
          <a:prstGeom prst="ben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0" name="Bent Arrow 19"/>
          <p:cNvSpPr/>
          <p:nvPr/>
        </p:nvSpPr>
        <p:spPr>
          <a:xfrm>
            <a:off x="3579524" y="3045993"/>
            <a:ext cx="432048" cy="504056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1" name="Bent Arrow 20"/>
          <p:cNvSpPr/>
          <p:nvPr/>
        </p:nvSpPr>
        <p:spPr>
          <a:xfrm>
            <a:off x="4435325" y="2252197"/>
            <a:ext cx="432048" cy="504056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5337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2" name="Bent Arrow 21"/>
          <p:cNvSpPr/>
          <p:nvPr/>
        </p:nvSpPr>
        <p:spPr>
          <a:xfrm>
            <a:off x="5076056" y="1446254"/>
            <a:ext cx="432048" cy="504056"/>
          </a:xfrm>
          <a:prstGeom prst="ben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1564" y="159366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Today’s Organization- Management by Projects </a:t>
            </a:r>
            <a:endParaRPr lang="en-IN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158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62872" cy="994122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l"/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Project Management Framework</a:t>
            </a:r>
            <a:endParaRPr lang="en-IN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42" y="1988840"/>
            <a:ext cx="8454530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0074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06888" cy="1138138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l"/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 is Strategic Management?</a:t>
            </a:r>
            <a:endParaRPr lang="en-IN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3568" y="2204865"/>
            <a:ext cx="8229600" cy="1728192"/>
          </a:xfrm>
          <a:ln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Strategic management is the management of an organization’s resources to achieve its goals and objectives.</a:t>
            </a:r>
          </a:p>
          <a:p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02118" y="4581128"/>
            <a:ext cx="8190362" cy="1107996"/>
          </a:xfrm>
          <a:prstGeom prst="rect">
            <a:avLst/>
          </a:prstGeom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r>
              <a:rPr lang="en-US" sz="22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Challenges facing the contemporary organization are-</a:t>
            </a:r>
          </a:p>
          <a:p>
            <a:r>
              <a:rPr lang="en-US" sz="22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How to make sure that projects are closely tied to the organization’s goals and strategy</a:t>
            </a:r>
            <a:endParaRPr lang="en-IN" sz="220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081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EBD9980-0C8B-4FD8-A9E1-E8BA74D71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4618856" cy="922114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Strategic Management &amp; Project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AED7A7-0362-4FE0-9055-C08F063482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700808"/>
            <a:ext cx="6840760" cy="488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33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567</Words>
  <Application>Microsoft Office PowerPoint</Application>
  <PresentationFormat>On-screen Show (4:3)</PresentationFormat>
  <Paragraphs>109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Courier New</vt:lpstr>
      <vt:lpstr>Times New Roman</vt:lpstr>
      <vt:lpstr>Office Theme</vt:lpstr>
      <vt:lpstr>PowerPoint Presentation</vt:lpstr>
      <vt:lpstr>Review Session 1</vt:lpstr>
      <vt:lpstr>Project Success</vt:lpstr>
      <vt:lpstr>Project </vt:lpstr>
      <vt:lpstr>Project Life Cycle</vt:lpstr>
      <vt:lpstr>Learning-Project Management</vt:lpstr>
      <vt:lpstr>Project Management Framework</vt:lpstr>
      <vt:lpstr>What is Strategic Management?</vt:lpstr>
      <vt:lpstr>Strategic Management &amp; Project</vt:lpstr>
      <vt:lpstr>Project Management Maturity</vt:lpstr>
      <vt:lpstr>Project Management Maturity Models</vt:lpstr>
      <vt:lpstr>Benefits of Project Maturity Model</vt:lpstr>
      <vt:lpstr>How to do  P M Maturity Assessments? </vt:lpstr>
      <vt:lpstr>Project Selection</vt:lpstr>
      <vt:lpstr>Souder Project Selection Model</vt:lpstr>
      <vt:lpstr>PMMM- Skill Development</vt:lpstr>
      <vt:lpstr>PMMM- Skill Development</vt:lpstr>
      <vt:lpstr>Review Questions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Rishik hande</cp:lastModifiedBy>
  <cp:revision>31</cp:revision>
  <dcterms:created xsi:type="dcterms:W3CDTF">2021-01-26T07:19:58Z</dcterms:created>
  <dcterms:modified xsi:type="dcterms:W3CDTF">2021-02-08T17:53:14Z</dcterms:modified>
</cp:coreProperties>
</file>