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81" r:id="rId3"/>
    <p:sldId id="282" r:id="rId4"/>
    <p:sldId id="273" r:id="rId5"/>
    <p:sldId id="257" r:id="rId6"/>
    <p:sldId id="258" r:id="rId7"/>
    <p:sldId id="259" r:id="rId8"/>
    <p:sldId id="260" r:id="rId9"/>
    <p:sldId id="261" r:id="rId10"/>
    <p:sldId id="262" r:id="rId11"/>
    <p:sldId id="263" r:id="rId12"/>
    <p:sldId id="264" r:id="rId13"/>
    <p:sldId id="265" r:id="rId14"/>
    <p:sldId id="266" r:id="rId15"/>
    <p:sldId id="267" r:id="rId16"/>
    <p:sldId id="277" r:id="rId17"/>
    <p:sldId id="268" r:id="rId18"/>
    <p:sldId id="269" r:id="rId19"/>
    <p:sldId id="278" r:id="rId20"/>
    <p:sldId id="279" r:id="rId21"/>
    <p:sldId id="270" r:id="rId22"/>
    <p:sldId id="280" r:id="rId23"/>
    <p:sldId id="272" r:id="rId24"/>
    <p:sldId id="271" r:id="rId25"/>
    <p:sldId id="274" r:id="rId26"/>
    <p:sldId id="275" r:id="rId27"/>
    <p:sldId id="27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66"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4" Type="http://schemas.openxmlformats.org/officeDocument/2006/relationships/hyperlink" Target="http://orcuna.deviantart.com/art/finance-ident-project-161949122" TargetMode="External"/></Relationships>
</file>

<file path=ppt/diagrams/_rels/data6.xml.rels><?xml version="1.0" encoding="UTF-8" standalone="yes"?>
<Relationships xmlns="http://schemas.openxmlformats.org/package/2006/relationships"><Relationship Id="rId8" Type="http://schemas.openxmlformats.org/officeDocument/2006/relationships/hyperlink" Target="http://commons.wikimedia.org/wiki/File:Money_Cash.jpg" TargetMode="External"/><Relationship Id="rId3" Type="http://schemas.openxmlformats.org/officeDocument/2006/relationships/image" Target="../media/image22.png"/><Relationship Id="rId7" Type="http://schemas.openxmlformats.org/officeDocument/2006/relationships/image" Target="../media/image24.jpg"/><Relationship Id="rId2" Type="http://schemas.openxmlformats.org/officeDocument/2006/relationships/hyperlink" Target="https://tpenguinltg.wordpress.com/2013/05/14/every-os-sucks/" TargetMode="External"/><Relationship Id="rId1" Type="http://schemas.openxmlformats.org/officeDocument/2006/relationships/image" Target="../media/image21.jpg"/><Relationship Id="rId6" Type="http://schemas.openxmlformats.org/officeDocument/2006/relationships/hyperlink" Target="http://www.flickr.com/photos/76657755@N04/7027601297/" TargetMode="External"/><Relationship Id="rId5" Type="http://schemas.openxmlformats.org/officeDocument/2006/relationships/image" Target="../media/image23.jpg"/><Relationship Id="rId4" Type="http://schemas.openxmlformats.org/officeDocument/2006/relationships/hyperlink" Target="http://www.pngall.com/investing-png"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 Id="rId4" Type="http://schemas.openxmlformats.org/officeDocument/2006/relationships/hyperlink" Target="http://orcuna.deviantart.com/art/finance-ident-project-161949122" TargetMode="External"/></Relationships>
</file>

<file path=ppt/diagrams/_rels/drawing6.xml.rels><?xml version="1.0" encoding="UTF-8" standalone="yes"?>
<Relationships xmlns="http://schemas.openxmlformats.org/package/2006/relationships"><Relationship Id="rId8" Type="http://schemas.openxmlformats.org/officeDocument/2006/relationships/hyperlink" Target="http://commons.wikimedia.org/wiki/File:Money_Cash.jpg" TargetMode="External"/><Relationship Id="rId3" Type="http://schemas.openxmlformats.org/officeDocument/2006/relationships/image" Target="../media/image22.png"/><Relationship Id="rId7" Type="http://schemas.openxmlformats.org/officeDocument/2006/relationships/image" Target="../media/image24.jpg"/><Relationship Id="rId2" Type="http://schemas.openxmlformats.org/officeDocument/2006/relationships/hyperlink" Target="https://tpenguinltg.wordpress.com/2013/05/14/every-os-sucks/" TargetMode="External"/><Relationship Id="rId1" Type="http://schemas.openxmlformats.org/officeDocument/2006/relationships/image" Target="../media/image21.jpg"/><Relationship Id="rId6" Type="http://schemas.openxmlformats.org/officeDocument/2006/relationships/hyperlink" Target="http://www.flickr.com/photos/76657755@N04/7027601297/" TargetMode="External"/><Relationship Id="rId5" Type="http://schemas.openxmlformats.org/officeDocument/2006/relationships/image" Target="../media/image23.jpg"/><Relationship Id="rId4" Type="http://schemas.openxmlformats.org/officeDocument/2006/relationships/hyperlink" Target="http://www.pngall.com/investing-png"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7D2822-3013-4FA8-A987-244FBF0CBED9}" type="doc">
      <dgm:prSet loTypeId="urn:microsoft.com/office/officeart/2005/8/layout/pList2" loCatId="list" qsTypeId="urn:microsoft.com/office/officeart/2005/8/quickstyle/simple1" qsCatId="simple" csTypeId="urn:microsoft.com/office/officeart/2005/8/colors/colorful4" csCatId="colorful" phldr="1"/>
      <dgm:spPr/>
    </dgm:pt>
    <dgm:pt modelId="{C467B1A1-B188-4FBA-9746-98FF5FF796FF}">
      <dgm:prSet phldrT="[Text]"/>
      <dgm:spPr/>
      <dgm:t>
        <a:bodyPr/>
        <a:lstStyle/>
        <a:p>
          <a:r>
            <a:rPr lang="en-US" dirty="0"/>
            <a:t>Fund Based Lending</a:t>
          </a:r>
          <a:endParaRPr lang="en-IN" dirty="0"/>
        </a:p>
      </dgm:t>
    </dgm:pt>
    <dgm:pt modelId="{89EFEE5B-47F3-4312-AB0D-E900BF98FE13}" type="parTrans" cxnId="{BDFAFE07-82C4-442F-A7AF-73A3C3EEC14C}">
      <dgm:prSet/>
      <dgm:spPr/>
      <dgm:t>
        <a:bodyPr/>
        <a:lstStyle/>
        <a:p>
          <a:endParaRPr lang="en-IN"/>
        </a:p>
      </dgm:t>
    </dgm:pt>
    <dgm:pt modelId="{71B7A376-D886-479D-9695-201418F3F1D8}" type="sibTrans" cxnId="{BDFAFE07-82C4-442F-A7AF-73A3C3EEC14C}">
      <dgm:prSet/>
      <dgm:spPr/>
      <dgm:t>
        <a:bodyPr/>
        <a:lstStyle/>
        <a:p>
          <a:endParaRPr lang="en-IN"/>
        </a:p>
      </dgm:t>
    </dgm:pt>
    <dgm:pt modelId="{C95D823A-FDD9-4B75-A4BD-FF085171AD02}">
      <dgm:prSet phldrT="[Text]"/>
      <dgm:spPr/>
      <dgm:t>
        <a:bodyPr/>
        <a:lstStyle/>
        <a:p>
          <a:r>
            <a:rPr lang="en-US" dirty="0"/>
            <a:t>Non Fund Based Lending</a:t>
          </a:r>
          <a:endParaRPr lang="en-IN" dirty="0"/>
        </a:p>
      </dgm:t>
    </dgm:pt>
    <dgm:pt modelId="{4C7F971A-6E8E-4A09-93F4-73D3F41EB423}" type="parTrans" cxnId="{E39FF513-7FB6-4F60-9258-87B58FFF090C}">
      <dgm:prSet/>
      <dgm:spPr/>
      <dgm:t>
        <a:bodyPr/>
        <a:lstStyle/>
        <a:p>
          <a:endParaRPr lang="en-IN"/>
        </a:p>
      </dgm:t>
    </dgm:pt>
    <dgm:pt modelId="{61106413-D005-4B4D-AC7B-60968722E360}" type="sibTrans" cxnId="{E39FF513-7FB6-4F60-9258-87B58FFF090C}">
      <dgm:prSet/>
      <dgm:spPr/>
      <dgm:t>
        <a:bodyPr/>
        <a:lstStyle/>
        <a:p>
          <a:endParaRPr lang="en-IN"/>
        </a:p>
      </dgm:t>
    </dgm:pt>
    <dgm:pt modelId="{90CF2708-52AC-4CDB-B2A0-987520C5C945}">
      <dgm:prSet phldrT="[Text]"/>
      <dgm:spPr/>
      <dgm:t>
        <a:bodyPr/>
        <a:lstStyle/>
        <a:p>
          <a:r>
            <a:rPr lang="en-US" dirty="0"/>
            <a:t>Asset Based  Lending</a:t>
          </a:r>
          <a:endParaRPr lang="en-IN" dirty="0"/>
        </a:p>
      </dgm:t>
    </dgm:pt>
    <dgm:pt modelId="{650D9341-49A9-4A7F-9574-72522188E934}" type="parTrans" cxnId="{4E93E91C-1B30-41AD-91F8-BC8F7173DF61}">
      <dgm:prSet/>
      <dgm:spPr/>
      <dgm:t>
        <a:bodyPr/>
        <a:lstStyle/>
        <a:p>
          <a:endParaRPr lang="en-IN"/>
        </a:p>
      </dgm:t>
    </dgm:pt>
    <dgm:pt modelId="{91390445-3BF4-48B4-A0D4-19165BCC15EF}" type="sibTrans" cxnId="{4E93E91C-1B30-41AD-91F8-BC8F7173DF61}">
      <dgm:prSet/>
      <dgm:spPr/>
      <dgm:t>
        <a:bodyPr/>
        <a:lstStyle/>
        <a:p>
          <a:endParaRPr lang="en-IN"/>
        </a:p>
      </dgm:t>
    </dgm:pt>
    <dgm:pt modelId="{5A8F54EF-8327-4F42-94A4-059A8DC33230}" type="pres">
      <dgm:prSet presAssocID="{F67D2822-3013-4FA8-A987-244FBF0CBED9}" presName="Name0" presStyleCnt="0">
        <dgm:presLayoutVars>
          <dgm:dir/>
          <dgm:resizeHandles val="exact"/>
        </dgm:presLayoutVars>
      </dgm:prSet>
      <dgm:spPr/>
    </dgm:pt>
    <dgm:pt modelId="{A6040636-73E9-451F-9973-D63F660B4453}" type="pres">
      <dgm:prSet presAssocID="{F67D2822-3013-4FA8-A987-244FBF0CBED9}" presName="bkgdShp" presStyleLbl="alignAccFollowNode1" presStyleIdx="0" presStyleCnt="1"/>
      <dgm:spPr/>
    </dgm:pt>
    <dgm:pt modelId="{D7977983-41CC-447B-B160-CD706DB9C18C}" type="pres">
      <dgm:prSet presAssocID="{F67D2822-3013-4FA8-A987-244FBF0CBED9}" presName="linComp" presStyleCnt="0"/>
      <dgm:spPr/>
    </dgm:pt>
    <dgm:pt modelId="{CF64CD1A-3B5B-4EFA-86D6-6129BA115E19}" type="pres">
      <dgm:prSet presAssocID="{C467B1A1-B188-4FBA-9746-98FF5FF796FF}" presName="compNode" presStyleCnt="0"/>
      <dgm:spPr/>
    </dgm:pt>
    <dgm:pt modelId="{F4CD3246-48F9-429D-9862-A486BB21FCA8}" type="pres">
      <dgm:prSet presAssocID="{C467B1A1-B188-4FBA-9746-98FF5FF796FF}" presName="node" presStyleLbl="node1" presStyleIdx="0" presStyleCnt="3">
        <dgm:presLayoutVars>
          <dgm:bulletEnabled val="1"/>
        </dgm:presLayoutVars>
      </dgm:prSet>
      <dgm:spPr/>
    </dgm:pt>
    <dgm:pt modelId="{A117F92A-2D1A-4E5E-95FD-6F9179D2C32F}" type="pres">
      <dgm:prSet presAssocID="{C467B1A1-B188-4FBA-9746-98FF5FF796FF}" presName="invisiNode" presStyleLbl="node1" presStyleIdx="0" presStyleCnt="3"/>
      <dgm:spPr/>
    </dgm:pt>
    <dgm:pt modelId="{F0ECD368-EFA2-4DC7-9D11-5E4127D40B97}" type="pres">
      <dgm:prSet presAssocID="{C467B1A1-B188-4FBA-9746-98FF5FF796FF}" presName="imagNode" presStyleLbl="fgImgPlace1" presStyleIdx="0" presStyleCnt="3" custLinFactNeighborX="14380" custLinFactNeighborY="2295"/>
      <dgm:spPr>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dgm:spPr>
    </dgm:pt>
    <dgm:pt modelId="{AE19A7D9-3D48-4207-AAB7-2103EC1641C5}" type="pres">
      <dgm:prSet presAssocID="{71B7A376-D886-479D-9695-201418F3F1D8}" presName="sibTrans" presStyleLbl="sibTrans2D1" presStyleIdx="0" presStyleCnt="0"/>
      <dgm:spPr/>
    </dgm:pt>
    <dgm:pt modelId="{4D2226EE-6766-437E-99DD-7830EFDFD3FB}" type="pres">
      <dgm:prSet presAssocID="{C95D823A-FDD9-4B75-A4BD-FF085171AD02}" presName="compNode" presStyleCnt="0"/>
      <dgm:spPr/>
    </dgm:pt>
    <dgm:pt modelId="{8B737F3E-369A-4B3F-9C8E-FF0D81B483EA}" type="pres">
      <dgm:prSet presAssocID="{C95D823A-FDD9-4B75-A4BD-FF085171AD02}" presName="node" presStyleLbl="node1" presStyleIdx="1" presStyleCnt="3">
        <dgm:presLayoutVars>
          <dgm:bulletEnabled val="1"/>
        </dgm:presLayoutVars>
      </dgm:prSet>
      <dgm:spPr/>
    </dgm:pt>
    <dgm:pt modelId="{AD59E69F-4943-4C77-A9A5-8BD28B0D6511}" type="pres">
      <dgm:prSet presAssocID="{C95D823A-FDD9-4B75-A4BD-FF085171AD02}" presName="invisiNode" presStyleLbl="node1" presStyleIdx="1" presStyleCnt="3"/>
      <dgm:spPr/>
    </dgm:pt>
    <dgm:pt modelId="{567DFBA7-57B1-48B7-9689-3642363EC720}" type="pres">
      <dgm:prSet presAssocID="{C95D823A-FDD9-4B75-A4BD-FF085171AD02}" presName="imagNode" presStyleLbl="fgImgPlace1" presStyleIdx="1" presStyleCnt="3" custScaleX="98978" custScaleY="97670"/>
      <dgm:spPr>
        <a:blipFill>
          <a:blip xmlns:r="http://schemas.openxmlformats.org/officeDocument/2006/relationships" r:embed="rId2">
            <a:extLst>
              <a:ext uri="{28A0092B-C50C-407E-A947-70E740481C1C}">
                <a14:useLocalDpi xmlns:a14="http://schemas.microsoft.com/office/drawing/2010/main" val="0"/>
              </a:ext>
            </a:extLst>
          </a:blip>
          <a:srcRect/>
          <a:stretch>
            <a:fillRect t="-19000" b="-19000"/>
          </a:stretch>
        </a:blipFill>
      </dgm:spPr>
    </dgm:pt>
    <dgm:pt modelId="{122D58E2-4630-47FC-BDAC-B5F5FB92E72B}" type="pres">
      <dgm:prSet presAssocID="{61106413-D005-4B4D-AC7B-60968722E360}" presName="sibTrans" presStyleLbl="sibTrans2D1" presStyleIdx="0" presStyleCnt="0"/>
      <dgm:spPr/>
    </dgm:pt>
    <dgm:pt modelId="{1BEBD6FF-7304-47C0-8016-8AD1B1DE5C8A}" type="pres">
      <dgm:prSet presAssocID="{90CF2708-52AC-4CDB-B2A0-987520C5C945}" presName="compNode" presStyleCnt="0"/>
      <dgm:spPr/>
    </dgm:pt>
    <dgm:pt modelId="{79E00E8D-AFD5-4F28-BC98-D112D6315AF5}" type="pres">
      <dgm:prSet presAssocID="{90CF2708-52AC-4CDB-B2A0-987520C5C945}" presName="node" presStyleLbl="node1" presStyleIdx="2" presStyleCnt="3">
        <dgm:presLayoutVars>
          <dgm:bulletEnabled val="1"/>
        </dgm:presLayoutVars>
      </dgm:prSet>
      <dgm:spPr/>
    </dgm:pt>
    <dgm:pt modelId="{679C588D-977D-4468-9DB1-ECD4D4394E6B}" type="pres">
      <dgm:prSet presAssocID="{90CF2708-52AC-4CDB-B2A0-987520C5C945}" presName="invisiNode" presStyleLbl="node1" presStyleIdx="2" presStyleCnt="3"/>
      <dgm:spPr/>
    </dgm:pt>
    <dgm:pt modelId="{29C08750-D249-44D1-A696-DD6319F36D3F}" type="pres">
      <dgm:prSet presAssocID="{90CF2708-52AC-4CDB-B2A0-987520C5C945}"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31000" b="-31000"/>
          </a:stretch>
        </a:blipFill>
      </dgm:spPr>
    </dgm:pt>
  </dgm:ptLst>
  <dgm:cxnLst>
    <dgm:cxn modelId="{6A7A2600-D90F-4BDD-89C8-B0D687648832}" type="presOf" srcId="{71B7A376-D886-479D-9695-201418F3F1D8}" destId="{AE19A7D9-3D48-4207-AAB7-2103EC1641C5}" srcOrd="0" destOrd="0" presId="urn:microsoft.com/office/officeart/2005/8/layout/pList2"/>
    <dgm:cxn modelId="{BDFAFE07-82C4-442F-A7AF-73A3C3EEC14C}" srcId="{F67D2822-3013-4FA8-A987-244FBF0CBED9}" destId="{C467B1A1-B188-4FBA-9746-98FF5FF796FF}" srcOrd="0" destOrd="0" parTransId="{89EFEE5B-47F3-4312-AB0D-E900BF98FE13}" sibTransId="{71B7A376-D886-479D-9695-201418F3F1D8}"/>
    <dgm:cxn modelId="{E39FF513-7FB6-4F60-9258-87B58FFF090C}" srcId="{F67D2822-3013-4FA8-A987-244FBF0CBED9}" destId="{C95D823A-FDD9-4B75-A4BD-FF085171AD02}" srcOrd="1" destOrd="0" parTransId="{4C7F971A-6E8E-4A09-93F4-73D3F41EB423}" sibTransId="{61106413-D005-4B4D-AC7B-60968722E360}"/>
    <dgm:cxn modelId="{4E93E91C-1B30-41AD-91F8-BC8F7173DF61}" srcId="{F67D2822-3013-4FA8-A987-244FBF0CBED9}" destId="{90CF2708-52AC-4CDB-B2A0-987520C5C945}" srcOrd="2" destOrd="0" parTransId="{650D9341-49A9-4A7F-9574-72522188E934}" sibTransId="{91390445-3BF4-48B4-A0D4-19165BCC15EF}"/>
    <dgm:cxn modelId="{343FA646-F890-46DE-AEDB-C600B4495555}" type="presOf" srcId="{C467B1A1-B188-4FBA-9746-98FF5FF796FF}" destId="{F4CD3246-48F9-429D-9862-A486BB21FCA8}" srcOrd="0" destOrd="0" presId="urn:microsoft.com/office/officeart/2005/8/layout/pList2"/>
    <dgm:cxn modelId="{81F6A153-7E4D-4F92-8B9C-761A5A9B22E1}" type="presOf" srcId="{C95D823A-FDD9-4B75-A4BD-FF085171AD02}" destId="{8B737F3E-369A-4B3F-9C8E-FF0D81B483EA}" srcOrd="0" destOrd="0" presId="urn:microsoft.com/office/officeart/2005/8/layout/pList2"/>
    <dgm:cxn modelId="{3AAA4479-BBAD-4BC1-910B-55182042B9D3}" type="presOf" srcId="{61106413-D005-4B4D-AC7B-60968722E360}" destId="{122D58E2-4630-47FC-BDAC-B5F5FB92E72B}" srcOrd="0" destOrd="0" presId="urn:microsoft.com/office/officeart/2005/8/layout/pList2"/>
    <dgm:cxn modelId="{19FE2980-C43A-4766-BF09-CCE425D41AB5}" type="presOf" srcId="{F67D2822-3013-4FA8-A987-244FBF0CBED9}" destId="{5A8F54EF-8327-4F42-94A4-059A8DC33230}" srcOrd="0" destOrd="0" presId="urn:microsoft.com/office/officeart/2005/8/layout/pList2"/>
    <dgm:cxn modelId="{50ABC4C3-46F1-4862-89CA-E5421AA690B8}" type="presOf" srcId="{90CF2708-52AC-4CDB-B2A0-987520C5C945}" destId="{79E00E8D-AFD5-4F28-BC98-D112D6315AF5}" srcOrd="0" destOrd="0" presId="urn:microsoft.com/office/officeart/2005/8/layout/pList2"/>
    <dgm:cxn modelId="{498F1125-8D83-44ED-9A30-7BABFCF32BFF}" type="presParOf" srcId="{5A8F54EF-8327-4F42-94A4-059A8DC33230}" destId="{A6040636-73E9-451F-9973-D63F660B4453}" srcOrd="0" destOrd="0" presId="urn:microsoft.com/office/officeart/2005/8/layout/pList2"/>
    <dgm:cxn modelId="{EB300E0E-CEC4-4422-8F21-E1973A571C18}" type="presParOf" srcId="{5A8F54EF-8327-4F42-94A4-059A8DC33230}" destId="{D7977983-41CC-447B-B160-CD706DB9C18C}" srcOrd="1" destOrd="0" presId="urn:microsoft.com/office/officeart/2005/8/layout/pList2"/>
    <dgm:cxn modelId="{32009E0B-66EA-4292-B33D-7DC88B3C7C3B}" type="presParOf" srcId="{D7977983-41CC-447B-B160-CD706DB9C18C}" destId="{CF64CD1A-3B5B-4EFA-86D6-6129BA115E19}" srcOrd="0" destOrd="0" presId="urn:microsoft.com/office/officeart/2005/8/layout/pList2"/>
    <dgm:cxn modelId="{8A502905-B90D-4275-AE54-A06CAB31759E}" type="presParOf" srcId="{CF64CD1A-3B5B-4EFA-86D6-6129BA115E19}" destId="{F4CD3246-48F9-429D-9862-A486BB21FCA8}" srcOrd="0" destOrd="0" presId="urn:microsoft.com/office/officeart/2005/8/layout/pList2"/>
    <dgm:cxn modelId="{0684747C-BBE1-4E7E-AB17-147E727CE549}" type="presParOf" srcId="{CF64CD1A-3B5B-4EFA-86D6-6129BA115E19}" destId="{A117F92A-2D1A-4E5E-95FD-6F9179D2C32F}" srcOrd="1" destOrd="0" presId="urn:microsoft.com/office/officeart/2005/8/layout/pList2"/>
    <dgm:cxn modelId="{DBDE86EE-E5A7-4FA4-9680-33DD96816D48}" type="presParOf" srcId="{CF64CD1A-3B5B-4EFA-86D6-6129BA115E19}" destId="{F0ECD368-EFA2-4DC7-9D11-5E4127D40B97}" srcOrd="2" destOrd="0" presId="urn:microsoft.com/office/officeart/2005/8/layout/pList2"/>
    <dgm:cxn modelId="{5185501B-BDEB-46BC-9A4C-7922B521000C}" type="presParOf" srcId="{D7977983-41CC-447B-B160-CD706DB9C18C}" destId="{AE19A7D9-3D48-4207-AAB7-2103EC1641C5}" srcOrd="1" destOrd="0" presId="urn:microsoft.com/office/officeart/2005/8/layout/pList2"/>
    <dgm:cxn modelId="{759867D6-9BE4-4F92-BCE9-037D524C8599}" type="presParOf" srcId="{D7977983-41CC-447B-B160-CD706DB9C18C}" destId="{4D2226EE-6766-437E-99DD-7830EFDFD3FB}" srcOrd="2" destOrd="0" presId="urn:microsoft.com/office/officeart/2005/8/layout/pList2"/>
    <dgm:cxn modelId="{87186916-4246-4D9B-9DD4-8F92E94CEA1F}" type="presParOf" srcId="{4D2226EE-6766-437E-99DD-7830EFDFD3FB}" destId="{8B737F3E-369A-4B3F-9C8E-FF0D81B483EA}" srcOrd="0" destOrd="0" presId="urn:microsoft.com/office/officeart/2005/8/layout/pList2"/>
    <dgm:cxn modelId="{AB2A2184-B0E9-46A8-AB05-3AE5809DAE58}" type="presParOf" srcId="{4D2226EE-6766-437E-99DD-7830EFDFD3FB}" destId="{AD59E69F-4943-4C77-A9A5-8BD28B0D6511}" srcOrd="1" destOrd="0" presId="urn:microsoft.com/office/officeart/2005/8/layout/pList2"/>
    <dgm:cxn modelId="{B1ABFC43-E0F0-4F73-ABFC-066DD16326FE}" type="presParOf" srcId="{4D2226EE-6766-437E-99DD-7830EFDFD3FB}" destId="{567DFBA7-57B1-48B7-9689-3642363EC720}" srcOrd="2" destOrd="0" presId="urn:microsoft.com/office/officeart/2005/8/layout/pList2"/>
    <dgm:cxn modelId="{1C4C7498-DC2E-4AF7-A5F0-69AD8F4B53B0}" type="presParOf" srcId="{D7977983-41CC-447B-B160-CD706DB9C18C}" destId="{122D58E2-4630-47FC-BDAC-B5F5FB92E72B}" srcOrd="3" destOrd="0" presId="urn:microsoft.com/office/officeart/2005/8/layout/pList2"/>
    <dgm:cxn modelId="{EECDA46B-3264-45C6-9C93-C951AAC21339}" type="presParOf" srcId="{D7977983-41CC-447B-B160-CD706DB9C18C}" destId="{1BEBD6FF-7304-47C0-8016-8AD1B1DE5C8A}" srcOrd="4" destOrd="0" presId="urn:microsoft.com/office/officeart/2005/8/layout/pList2"/>
    <dgm:cxn modelId="{DB8DA00F-E7F7-42A7-8B99-8B4332673A11}" type="presParOf" srcId="{1BEBD6FF-7304-47C0-8016-8AD1B1DE5C8A}" destId="{79E00E8D-AFD5-4F28-BC98-D112D6315AF5}" srcOrd="0" destOrd="0" presId="urn:microsoft.com/office/officeart/2005/8/layout/pList2"/>
    <dgm:cxn modelId="{77A05900-9205-4CAA-B279-A5F392941E3A}" type="presParOf" srcId="{1BEBD6FF-7304-47C0-8016-8AD1B1DE5C8A}" destId="{679C588D-977D-4468-9DB1-ECD4D4394E6B}" srcOrd="1" destOrd="0" presId="urn:microsoft.com/office/officeart/2005/8/layout/pList2"/>
    <dgm:cxn modelId="{5B1DA6E2-941A-4331-8424-AF61491779D7}" type="presParOf" srcId="{1BEBD6FF-7304-47C0-8016-8AD1B1DE5C8A}" destId="{29C08750-D249-44D1-A696-DD6319F36D3F}"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EA1E8B-D24C-4CC4-BE09-012A8310E4FE}" type="doc">
      <dgm:prSet loTypeId="urn:microsoft.com/office/officeart/2008/layout/HorizontalMultiLevelHierarchy" loCatId="hierarchy" qsTypeId="urn:microsoft.com/office/officeart/2005/8/quickstyle/simple1" qsCatId="simple" csTypeId="urn:microsoft.com/office/officeart/2005/8/colors/colorful5" csCatId="colorful" phldr="1"/>
      <dgm:spPr/>
      <dgm:t>
        <a:bodyPr/>
        <a:lstStyle/>
        <a:p>
          <a:endParaRPr lang="en-IN"/>
        </a:p>
      </dgm:t>
    </dgm:pt>
    <dgm:pt modelId="{84B49798-DEAE-433A-929A-E6BE3E396FD6}">
      <dgm:prSet phldrT="[Text]"/>
      <dgm:spPr/>
      <dgm:t>
        <a:bodyPr/>
        <a:lstStyle/>
        <a:p>
          <a:r>
            <a:rPr lang="en-US" dirty="0"/>
            <a:t>ECS</a:t>
          </a:r>
          <a:endParaRPr lang="en-IN" dirty="0"/>
        </a:p>
      </dgm:t>
    </dgm:pt>
    <dgm:pt modelId="{11220994-648C-454A-A1F3-16E768F7635C}" type="parTrans" cxnId="{CFD8DA7B-7CC3-46B5-89A1-B57268872C7B}">
      <dgm:prSet/>
      <dgm:spPr/>
      <dgm:t>
        <a:bodyPr/>
        <a:lstStyle/>
        <a:p>
          <a:endParaRPr lang="en-IN"/>
        </a:p>
      </dgm:t>
    </dgm:pt>
    <dgm:pt modelId="{1ACC9AC2-1AB8-4809-9573-84674FAF4891}" type="sibTrans" cxnId="{CFD8DA7B-7CC3-46B5-89A1-B57268872C7B}">
      <dgm:prSet/>
      <dgm:spPr/>
      <dgm:t>
        <a:bodyPr/>
        <a:lstStyle/>
        <a:p>
          <a:endParaRPr lang="en-IN"/>
        </a:p>
      </dgm:t>
    </dgm:pt>
    <dgm:pt modelId="{69A8865E-802F-4011-8588-E5E2BD54CE53}">
      <dgm:prSet phldrT="[Text]"/>
      <dgm:spPr/>
      <dgm:t>
        <a:bodyPr/>
        <a:lstStyle/>
        <a:p>
          <a:r>
            <a:rPr lang="en-US" dirty="0"/>
            <a:t>Credit (Ex. Dividend payment)</a:t>
          </a:r>
          <a:endParaRPr lang="en-IN" dirty="0"/>
        </a:p>
      </dgm:t>
    </dgm:pt>
    <dgm:pt modelId="{5CF4AF33-E4D4-4783-89A1-330E2E2A7B92}" type="parTrans" cxnId="{561106FD-36B2-4CC6-870E-E00430E684FC}">
      <dgm:prSet/>
      <dgm:spPr/>
      <dgm:t>
        <a:bodyPr/>
        <a:lstStyle/>
        <a:p>
          <a:endParaRPr lang="en-IN"/>
        </a:p>
      </dgm:t>
    </dgm:pt>
    <dgm:pt modelId="{E52C722A-939C-4B6F-8991-2E0C48F9D611}" type="sibTrans" cxnId="{561106FD-36B2-4CC6-870E-E00430E684FC}">
      <dgm:prSet/>
      <dgm:spPr/>
      <dgm:t>
        <a:bodyPr/>
        <a:lstStyle/>
        <a:p>
          <a:endParaRPr lang="en-IN"/>
        </a:p>
      </dgm:t>
    </dgm:pt>
    <dgm:pt modelId="{AEDB7120-601F-4194-BDA7-3FDB2128EA32}">
      <dgm:prSet phldrT="[Text]" custT="1"/>
      <dgm:spPr/>
      <dgm:t>
        <a:bodyPr/>
        <a:lstStyle/>
        <a:p>
          <a:r>
            <a:rPr lang="en-US" sz="2400" dirty="0"/>
            <a:t>Debit (Ex. MSEB bill settlement)</a:t>
          </a:r>
          <a:endParaRPr lang="en-IN" sz="2400" dirty="0"/>
        </a:p>
      </dgm:t>
    </dgm:pt>
    <dgm:pt modelId="{2F64E346-DAA9-405B-819D-5EB7FBB440FE}" type="parTrans" cxnId="{5B6A4095-B964-410F-B661-79BBC76BF0F2}">
      <dgm:prSet/>
      <dgm:spPr/>
      <dgm:t>
        <a:bodyPr/>
        <a:lstStyle/>
        <a:p>
          <a:endParaRPr lang="en-IN"/>
        </a:p>
      </dgm:t>
    </dgm:pt>
    <dgm:pt modelId="{3878E253-5B82-45D6-AB9F-43B4EE5E390F}" type="sibTrans" cxnId="{5B6A4095-B964-410F-B661-79BBC76BF0F2}">
      <dgm:prSet/>
      <dgm:spPr/>
      <dgm:t>
        <a:bodyPr/>
        <a:lstStyle/>
        <a:p>
          <a:endParaRPr lang="en-IN"/>
        </a:p>
      </dgm:t>
    </dgm:pt>
    <dgm:pt modelId="{2494E685-F3D0-4828-8D44-D0A84815C3E1}">
      <dgm:prSet phldrT="[Text]"/>
      <dgm:spPr/>
      <dgm:t>
        <a:bodyPr/>
        <a:lstStyle/>
        <a:p>
          <a:r>
            <a:rPr lang="en-US" dirty="0"/>
            <a:t>Centralized (NECS)</a:t>
          </a:r>
          <a:endParaRPr lang="en-IN" dirty="0"/>
        </a:p>
      </dgm:t>
    </dgm:pt>
    <dgm:pt modelId="{86E8ED69-303D-4B82-82EE-59F12E786CCF}" type="parTrans" cxnId="{9939A5DB-5FB8-4009-9A46-B0F3049FBD0A}">
      <dgm:prSet/>
      <dgm:spPr/>
      <dgm:t>
        <a:bodyPr/>
        <a:lstStyle/>
        <a:p>
          <a:endParaRPr lang="en-IN"/>
        </a:p>
      </dgm:t>
    </dgm:pt>
    <dgm:pt modelId="{ABA764CA-77B5-4843-A780-2331FCBCA486}" type="sibTrans" cxnId="{9939A5DB-5FB8-4009-9A46-B0F3049FBD0A}">
      <dgm:prSet/>
      <dgm:spPr/>
      <dgm:t>
        <a:bodyPr/>
        <a:lstStyle/>
        <a:p>
          <a:endParaRPr lang="en-IN"/>
        </a:p>
      </dgm:t>
    </dgm:pt>
    <dgm:pt modelId="{8BE7AF77-9EA5-432D-9A49-708D7235D420}" type="pres">
      <dgm:prSet presAssocID="{7CEA1E8B-D24C-4CC4-BE09-012A8310E4FE}" presName="Name0" presStyleCnt="0">
        <dgm:presLayoutVars>
          <dgm:chPref val="1"/>
          <dgm:dir/>
          <dgm:animOne val="branch"/>
          <dgm:animLvl val="lvl"/>
          <dgm:resizeHandles val="exact"/>
        </dgm:presLayoutVars>
      </dgm:prSet>
      <dgm:spPr/>
    </dgm:pt>
    <dgm:pt modelId="{89A04093-F486-4C47-A238-5CFC751CAE64}" type="pres">
      <dgm:prSet presAssocID="{84B49798-DEAE-433A-929A-E6BE3E396FD6}" presName="root1" presStyleCnt="0"/>
      <dgm:spPr/>
    </dgm:pt>
    <dgm:pt modelId="{0A224E0A-49DA-47AD-B375-0A9256F3C9FE}" type="pres">
      <dgm:prSet presAssocID="{84B49798-DEAE-433A-929A-E6BE3E396FD6}" presName="LevelOneTextNode" presStyleLbl="node0" presStyleIdx="0" presStyleCnt="1">
        <dgm:presLayoutVars>
          <dgm:chPref val="3"/>
        </dgm:presLayoutVars>
      </dgm:prSet>
      <dgm:spPr/>
    </dgm:pt>
    <dgm:pt modelId="{A9F3E1AB-351E-4876-83CA-78F437ADE45B}" type="pres">
      <dgm:prSet presAssocID="{84B49798-DEAE-433A-929A-E6BE3E396FD6}" presName="level2hierChild" presStyleCnt="0"/>
      <dgm:spPr/>
    </dgm:pt>
    <dgm:pt modelId="{7B73BBEB-8C9F-4CC8-8BD0-EB770797E879}" type="pres">
      <dgm:prSet presAssocID="{5CF4AF33-E4D4-4783-89A1-330E2E2A7B92}" presName="conn2-1" presStyleLbl="parChTrans1D2" presStyleIdx="0" presStyleCnt="3"/>
      <dgm:spPr/>
    </dgm:pt>
    <dgm:pt modelId="{C7536628-7996-43F2-B792-7CE493690417}" type="pres">
      <dgm:prSet presAssocID="{5CF4AF33-E4D4-4783-89A1-330E2E2A7B92}" presName="connTx" presStyleLbl="parChTrans1D2" presStyleIdx="0" presStyleCnt="3"/>
      <dgm:spPr/>
    </dgm:pt>
    <dgm:pt modelId="{EC6A11CF-CFB0-40FF-9833-ABF4CC8034D7}" type="pres">
      <dgm:prSet presAssocID="{69A8865E-802F-4011-8588-E5E2BD54CE53}" presName="root2" presStyleCnt="0"/>
      <dgm:spPr/>
    </dgm:pt>
    <dgm:pt modelId="{97A03E0E-815A-4E4B-9308-F7FD79BE4238}" type="pres">
      <dgm:prSet presAssocID="{69A8865E-802F-4011-8588-E5E2BD54CE53}" presName="LevelTwoTextNode" presStyleLbl="node2" presStyleIdx="0" presStyleCnt="3" custScaleY="91989">
        <dgm:presLayoutVars>
          <dgm:chPref val="3"/>
        </dgm:presLayoutVars>
      </dgm:prSet>
      <dgm:spPr/>
    </dgm:pt>
    <dgm:pt modelId="{70DAE440-51DF-4AEE-8A7E-B8571097ECB5}" type="pres">
      <dgm:prSet presAssocID="{69A8865E-802F-4011-8588-E5E2BD54CE53}" presName="level3hierChild" presStyleCnt="0"/>
      <dgm:spPr/>
    </dgm:pt>
    <dgm:pt modelId="{0E7D56C6-6313-46FB-98F2-9F856DD49CC2}" type="pres">
      <dgm:prSet presAssocID="{2F64E346-DAA9-405B-819D-5EB7FBB440FE}" presName="conn2-1" presStyleLbl="parChTrans1D2" presStyleIdx="1" presStyleCnt="3"/>
      <dgm:spPr/>
    </dgm:pt>
    <dgm:pt modelId="{C59A08EF-39F5-45D5-95DE-E7F1CBD55D6A}" type="pres">
      <dgm:prSet presAssocID="{2F64E346-DAA9-405B-819D-5EB7FBB440FE}" presName="connTx" presStyleLbl="parChTrans1D2" presStyleIdx="1" presStyleCnt="3"/>
      <dgm:spPr/>
    </dgm:pt>
    <dgm:pt modelId="{537DBE35-D6DA-4541-B390-DD5076F06B19}" type="pres">
      <dgm:prSet presAssocID="{AEDB7120-601F-4194-BDA7-3FDB2128EA32}" presName="root2" presStyleCnt="0"/>
      <dgm:spPr/>
    </dgm:pt>
    <dgm:pt modelId="{E1F88201-70C3-446E-95B9-74E5A5ADD36D}" type="pres">
      <dgm:prSet presAssocID="{AEDB7120-601F-4194-BDA7-3FDB2128EA32}" presName="LevelTwoTextNode" presStyleLbl="node2" presStyleIdx="1" presStyleCnt="3">
        <dgm:presLayoutVars>
          <dgm:chPref val="3"/>
        </dgm:presLayoutVars>
      </dgm:prSet>
      <dgm:spPr/>
    </dgm:pt>
    <dgm:pt modelId="{4D500F0F-0439-48BD-A0CA-B3BCA8BF3627}" type="pres">
      <dgm:prSet presAssocID="{AEDB7120-601F-4194-BDA7-3FDB2128EA32}" presName="level3hierChild" presStyleCnt="0"/>
      <dgm:spPr/>
    </dgm:pt>
    <dgm:pt modelId="{32377C43-9A99-4692-8D1B-F24D21B8F08D}" type="pres">
      <dgm:prSet presAssocID="{86E8ED69-303D-4B82-82EE-59F12E786CCF}" presName="conn2-1" presStyleLbl="parChTrans1D2" presStyleIdx="2" presStyleCnt="3"/>
      <dgm:spPr/>
    </dgm:pt>
    <dgm:pt modelId="{7F0C33F7-AE04-4DBD-B8A2-65174EFF5B1F}" type="pres">
      <dgm:prSet presAssocID="{86E8ED69-303D-4B82-82EE-59F12E786CCF}" presName="connTx" presStyleLbl="parChTrans1D2" presStyleIdx="2" presStyleCnt="3"/>
      <dgm:spPr/>
    </dgm:pt>
    <dgm:pt modelId="{D305A54E-09E5-489F-BE05-DD186A0DDFD0}" type="pres">
      <dgm:prSet presAssocID="{2494E685-F3D0-4828-8D44-D0A84815C3E1}" presName="root2" presStyleCnt="0"/>
      <dgm:spPr/>
    </dgm:pt>
    <dgm:pt modelId="{8B76C702-3C9B-4506-9570-087790D71F2F}" type="pres">
      <dgm:prSet presAssocID="{2494E685-F3D0-4828-8D44-D0A84815C3E1}" presName="LevelTwoTextNode" presStyleLbl="node2" presStyleIdx="2" presStyleCnt="3">
        <dgm:presLayoutVars>
          <dgm:chPref val="3"/>
        </dgm:presLayoutVars>
      </dgm:prSet>
      <dgm:spPr/>
    </dgm:pt>
    <dgm:pt modelId="{4EA7949C-8F21-4858-AD4F-098B292AEF2C}" type="pres">
      <dgm:prSet presAssocID="{2494E685-F3D0-4828-8D44-D0A84815C3E1}" presName="level3hierChild" presStyleCnt="0"/>
      <dgm:spPr/>
    </dgm:pt>
  </dgm:ptLst>
  <dgm:cxnLst>
    <dgm:cxn modelId="{95481C6C-B779-4D12-932C-7E251461F534}" type="presOf" srcId="{2F64E346-DAA9-405B-819D-5EB7FBB440FE}" destId="{0E7D56C6-6313-46FB-98F2-9F856DD49CC2}" srcOrd="0" destOrd="0" presId="urn:microsoft.com/office/officeart/2008/layout/HorizontalMultiLevelHierarchy"/>
    <dgm:cxn modelId="{959DE04D-DBD3-4BED-B085-E70A23727890}" type="presOf" srcId="{5CF4AF33-E4D4-4783-89A1-330E2E2A7B92}" destId="{7B73BBEB-8C9F-4CC8-8BD0-EB770797E879}" srcOrd="0" destOrd="0" presId="urn:microsoft.com/office/officeart/2008/layout/HorizontalMultiLevelHierarchy"/>
    <dgm:cxn modelId="{6A778956-CDF7-41A4-9FEB-BFFC9833BDE9}" type="presOf" srcId="{86E8ED69-303D-4B82-82EE-59F12E786CCF}" destId="{32377C43-9A99-4692-8D1B-F24D21B8F08D}" srcOrd="0" destOrd="0" presId="urn:microsoft.com/office/officeart/2008/layout/HorizontalMultiLevelHierarchy"/>
    <dgm:cxn modelId="{CFD8DA7B-7CC3-46B5-89A1-B57268872C7B}" srcId="{7CEA1E8B-D24C-4CC4-BE09-012A8310E4FE}" destId="{84B49798-DEAE-433A-929A-E6BE3E396FD6}" srcOrd="0" destOrd="0" parTransId="{11220994-648C-454A-A1F3-16E768F7635C}" sibTransId="{1ACC9AC2-1AB8-4809-9573-84674FAF4891}"/>
    <dgm:cxn modelId="{5B6A4095-B964-410F-B661-79BBC76BF0F2}" srcId="{84B49798-DEAE-433A-929A-E6BE3E396FD6}" destId="{AEDB7120-601F-4194-BDA7-3FDB2128EA32}" srcOrd="1" destOrd="0" parTransId="{2F64E346-DAA9-405B-819D-5EB7FBB440FE}" sibTransId="{3878E253-5B82-45D6-AB9F-43B4EE5E390F}"/>
    <dgm:cxn modelId="{7664E497-67B7-46D6-831A-F1F472D6960C}" type="presOf" srcId="{5CF4AF33-E4D4-4783-89A1-330E2E2A7B92}" destId="{C7536628-7996-43F2-B792-7CE493690417}" srcOrd="1" destOrd="0" presId="urn:microsoft.com/office/officeart/2008/layout/HorizontalMultiLevelHierarchy"/>
    <dgm:cxn modelId="{7E94559E-25B1-4397-BBE7-BB85ECBEEFF6}" type="presOf" srcId="{2F64E346-DAA9-405B-819D-5EB7FBB440FE}" destId="{C59A08EF-39F5-45D5-95DE-E7F1CBD55D6A}" srcOrd="1" destOrd="0" presId="urn:microsoft.com/office/officeart/2008/layout/HorizontalMultiLevelHierarchy"/>
    <dgm:cxn modelId="{FCCCD7A1-163A-4904-93D4-5FA4966853B5}" type="presOf" srcId="{69A8865E-802F-4011-8588-E5E2BD54CE53}" destId="{97A03E0E-815A-4E4B-9308-F7FD79BE4238}" srcOrd="0" destOrd="0" presId="urn:microsoft.com/office/officeart/2008/layout/HorizontalMultiLevelHierarchy"/>
    <dgm:cxn modelId="{601B25C2-1383-444D-AEAF-25DAFF1369FA}" type="presOf" srcId="{7CEA1E8B-D24C-4CC4-BE09-012A8310E4FE}" destId="{8BE7AF77-9EA5-432D-9A49-708D7235D420}" srcOrd="0" destOrd="0" presId="urn:microsoft.com/office/officeart/2008/layout/HorizontalMultiLevelHierarchy"/>
    <dgm:cxn modelId="{9939A5DB-5FB8-4009-9A46-B0F3049FBD0A}" srcId="{84B49798-DEAE-433A-929A-E6BE3E396FD6}" destId="{2494E685-F3D0-4828-8D44-D0A84815C3E1}" srcOrd="2" destOrd="0" parTransId="{86E8ED69-303D-4B82-82EE-59F12E786CCF}" sibTransId="{ABA764CA-77B5-4843-A780-2331FCBCA486}"/>
    <dgm:cxn modelId="{43C89FEB-635E-4B44-8E39-1CC5B26F4B1C}" type="presOf" srcId="{2494E685-F3D0-4828-8D44-D0A84815C3E1}" destId="{8B76C702-3C9B-4506-9570-087790D71F2F}" srcOrd="0" destOrd="0" presId="urn:microsoft.com/office/officeart/2008/layout/HorizontalMultiLevelHierarchy"/>
    <dgm:cxn modelId="{78EA97EF-9CDA-4411-8D73-45AF0C76ED84}" type="presOf" srcId="{86E8ED69-303D-4B82-82EE-59F12E786CCF}" destId="{7F0C33F7-AE04-4DBD-B8A2-65174EFF5B1F}" srcOrd="1" destOrd="0" presId="urn:microsoft.com/office/officeart/2008/layout/HorizontalMultiLevelHierarchy"/>
    <dgm:cxn modelId="{CBA5CEF0-9F85-4DA9-8F23-CB328D66ED98}" type="presOf" srcId="{AEDB7120-601F-4194-BDA7-3FDB2128EA32}" destId="{E1F88201-70C3-446E-95B9-74E5A5ADD36D}" srcOrd="0" destOrd="0" presId="urn:microsoft.com/office/officeart/2008/layout/HorizontalMultiLevelHierarchy"/>
    <dgm:cxn modelId="{8DB362FB-25DD-4C56-8E7C-080DFED0D448}" type="presOf" srcId="{84B49798-DEAE-433A-929A-E6BE3E396FD6}" destId="{0A224E0A-49DA-47AD-B375-0A9256F3C9FE}" srcOrd="0" destOrd="0" presId="urn:microsoft.com/office/officeart/2008/layout/HorizontalMultiLevelHierarchy"/>
    <dgm:cxn modelId="{561106FD-36B2-4CC6-870E-E00430E684FC}" srcId="{84B49798-DEAE-433A-929A-E6BE3E396FD6}" destId="{69A8865E-802F-4011-8588-E5E2BD54CE53}" srcOrd="0" destOrd="0" parTransId="{5CF4AF33-E4D4-4783-89A1-330E2E2A7B92}" sibTransId="{E52C722A-939C-4B6F-8991-2E0C48F9D611}"/>
    <dgm:cxn modelId="{7667752B-6D79-4196-BFC7-F9ABD1155323}" type="presParOf" srcId="{8BE7AF77-9EA5-432D-9A49-708D7235D420}" destId="{89A04093-F486-4C47-A238-5CFC751CAE64}" srcOrd="0" destOrd="0" presId="urn:microsoft.com/office/officeart/2008/layout/HorizontalMultiLevelHierarchy"/>
    <dgm:cxn modelId="{5FA8CCCA-9D05-4A5C-985F-64CF1734A692}" type="presParOf" srcId="{89A04093-F486-4C47-A238-5CFC751CAE64}" destId="{0A224E0A-49DA-47AD-B375-0A9256F3C9FE}" srcOrd="0" destOrd="0" presId="urn:microsoft.com/office/officeart/2008/layout/HorizontalMultiLevelHierarchy"/>
    <dgm:cxn modelId="{ADD5A7B1-37ED-4789-A241-7726507F7A2D}" type="presParOf" srcId="{89A04093-F486-4C47-A238-5CFC751CAE64}" destId="{A9F3E1AB-351E-4876-83CA-78F437ADE45B}" srcOrd="1" destOrd="0" presId="urn:microsoft.com/office/officeart/2008/layout/HorizontalMultiLevelHierarchy"/>
    <dgm:cxn modelId="{B9ACC382-8D14-4820-81AE-60F467F1E6AA}" type="presParOf" srcId="{A9F3E1AB-351E-4876-83CA-78F437ADE45B}" destId="{7B73BBEB-8C9F-4CC8-8BD0-EB770797E879}" srcOrd="0" destOrd="0" presId="urn:microsoft.com/office/officeart/2008/layout/HorizontalMultiLevelHierarchy"/>
    <dgm:cxn modelId="{FF33D56A-675A-49CA-AE58-E9F0BB9EE118}" type="presParOf" srcId="{7B73BBEB-8C9F-4CC8-8BD0-EB770797E879}" destId="{C7536628-7996-43F2-B792-7CE493690417}" srcOrd="0" destOrd="0" presId="urn:microsoft.com/office/officeart/2008/layout/HorizontalMultiLevelHierarchy"/>
    <dgm:cxn modelId="{B8EBCDB8-F212-42D4-8AB3-A2A5682B431B}" type="presParOf" srcId="{A9F3E1AB-351E-4876-83CA-78F437ADE45B}" destId="{EC6A11CF-CFB0-40FF-9833-ABF4CC8034D7}" srcOrd="1" destOrd="0" presId="urn:microsoft.com/office/officeart/2008/layout/HorizontalMultiLevelHierarchy"/>
    <dgm:cxn modelId="{E60C6B52-B045-4210-88BD-A1D7DDA92D09}" type="presParOf" srcId="{EC6A11CF-CFB0-40FF-9833-ABF4CC8034D7}" destId="{97A03E0E-815A-4E4B-9308-F7FD79BE4238}" srcOrd="0" destOrd="0" presId="urn:microsoft.com/office/officeart/2008/layout/HorizontalMultiLevelHierarchy"/>
    <dgm:cxn modelId="{A006F7FA-CFD5-435C-BF9B-ECAA93608D29}" type="presParOf" srcId="{EC6A11CF-CFB0-40FF-9833-ABF4CC8034D7}" destId="{70DAE440-51DF-4AEE-8A7E-B8571097ECB5}" srcOrd="1" destOrd="0" presId="urn:microsoft.com/office/officeart/2008/layout/HorizontalMultiLevelHierarchy"/>
    <dgm:cxn modelId="{8300B901-493E-42FC-A2F5-76841B1AD719}" type="presParOf" srcId="{A9F3E1AB-351E-4876-83CA-78F437ADE45B}" destId="{0E7D56C6-6313-46FB-98F2-9F856DD49CC2}" srcOrd="2" destOrd="0" presId="urn:microsoft.com/office/officeart/2008/layout/HorizontalMultiLevelHierarchy"/>
    <dgm:cxn modelId="{A9AEEDA3-8567-457B-8CDC-BAE02575CCD6}" type="presParOf" srcId="{0E7D56C6-6313-46FB-98F2-9F856DD49CC2}" destId="{C59A08EF-39F5-45D5-95DE-E7F1CBD55D6A}" srcOrd="0" destOrd="0" presId="urn:microsoft.com/office/officeart/2008/layout/HorizontalMultiLevelHierarchy"/>
    <dgm:cxn modelId="{FEF36D1B-22DD-495E-B37B-A509296BF4FE}" type="presParOf" srcId="{A9F3E1AB-351E-4876-83CA-78F437ADE45B}" destId="{537DBE35-D6DA-4541-B390-DD5076F06B19}" srcOrd="3" destOrd="0" presId="urn:microsoft.com/office/officeart/2008/layout/HorizontalMultiLevelHierarchy"/>
    <dgm:cxn modelId="{C6A4943E-A325-4F12-B2DF-4EAB11AE0C01}" type="presParOf" srcId="{537DBE35-D6DA-4541-B390-DD5076F06B19}" destId="{E1F88201-70C3-446E-95B9-74E5A5ADD36D}" srcOrd="0" destOrd="0" presId="urn:microsoft.com/office/officeart/2008/layout/HorizontalMultiLevelHierarchy"/>
    <dgm:cxn modelId="{15C15A9A-7EFD-4770-8480-8AA9B672D295}" type="presParOf" srcId="{537DBE35-D6DA-4541-B390-DD5076F06B19}" destId="{4D500F0F-0439-48BD-A0CA-B3BCA8BF3627}" srcOrd="1" destOrd="0" presId="urn:microsoft.com/office/officeart/2008/layout/HorizontalMultiLevelHierarchy"/>
    <dgm:cxn modelId="{C225303F-80FF-4721-98C5-AD5F8D7ACFB9}" type="presParOf" srcId="{A9F3E1AB-351E-4876-83CA-78F437ADE45B}" destId="{32377C43-9A99-4692-8D1B-F24D21B8F08D}" srcOrd="4" destOrd="0" presId="urn:microsoft.com/office/officeart/2008/layout/HorizontalMultiLevelHierarchy"/>
    <dgm:cxn modelId="{DA56F765-9609-4179-B403-DDD4D7F951F0}" type="presParOf" srcId="{32377C43-9A99-4692-8D1B-F24D21B8F08D}" destId="{7F0C33F7-AE04-4DBD-B8A2-65174EFF5B1F}" srcOrd="0" destOrd="0" presId="urn:microsoft.com/office/officeart/2008/layout/HorizontalMultiLevelHierarchy"/>
    <dgm:cxn modelId="{6E2D7E7F-F7F9-4667-B78C-3E72F16BEB90}" type="presParOf" srcId="{A9F3E1AB-351E-4876-83CA-78F437ADE45B}" destId="{D305A54E-09E5-489F-BE05-DD186A0DDFD0}" srcOrd="5" destOrd="0" presId="urn:microsoft.com/office/officeart/2008/layout/HorizontalMultiLevelHierarchy"/>
    <dgm:cxn modelId="{A7B82FF3-21E5-4797-916D-036B83870BAC}" type="presParOf" srcId="{D305A54E-09E5-489F-BE05-DD186A0DDFD0}" destId="{8B76C702-3C9B-4506-9570-087790D71F2F}" srcOrd="0" destOrd="0" presId="urn:microsoft.com/office/officeart/2008/layout/HorizontalMultiLevelHierarchy"/>
    <dgm:cxn modelId="{6DFC874D-B783-4CA2-AE89-BE2D159FFA3D}" type="presParOf" srcId="{D305A54E-09E5-489F-BE05-DD186A0DDFD0}" destId="{4EA7949C-8F21-4858-AD4F-098B292AEF2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714F43-FFAF-4CFB-A5FD-16923B5CCE7B}"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lang="en-IN"/>
        </a:p>
      </dgm:t>
    </dgm:pt>
    <dgm:pt modelId="{7A0D246C-2D75-4D83-93B6-F77F92E80DDD}">
      <dgm:prSet phldrT="[Text]" custT="1"/>
      <dgm:spPr/>
      <dgm:t>
        <a:bodyPr/>
        <a:lstStyle/>
        <a:p>
          <a:r>
            <a:rPr lang="en-US" sz="1100" dirty="0"/>
            <a:t>USER- Payment data on Magnetic media and submit to Sponsor Bank</a:t>
          </a:r>
          <a:endParaRPr lang="en-IN" sz="1100" dirty="0"/>
        </a:p>
      </dgm:t>
    </dgm:pt>
    <dgm:pt modelId="{306729D5-03B4-4C5C-B3FA-2147802CFAE6}" type="parTrans" cxnId="{88AE4CBA-D46D-4D2A-8316-B21F0B9B7608}">
      <dgm:prSet/>
      <dgm:spPr/>
      <dgm:t>
        <a:bodyPr/>
        <a:lstStyle/>
        <a:p>
          <a:endParaRPr lang="en-IN"/>
        </a:p>
      </dgm:t>
    </dgm:pt>
    <dgm:pt modelId="{4F95C5ED-E739-41D3-9218-68C6F0F71361}" type="sibTrans" cxnId="{88AE4CBA-D46D-4D2A-8316-B21F0B9B7608}">
      <dgm:prSet/>
      <dgm:spPr/>
      <dgm:t>
        <a:bodyPr/>
        <a:lstStyle/>
        <a:p>
          <a:endParaRPr lang="en-IN"/>
        </a:p>
      </dgm:t>
    </dgm:pt>
    <dgm:pt modelId="{9F0089F8-7EB2-4A3A-A627-3D74C183BB52}">
      <dgm:prSet phldrT="[Text]" custT="1"/>
      <dgm:spPr/>
      <dgm:t>
        <a:bodyPr/>
        <a:lstStyle/>
        <a:p>
          <a:r>
            <a:rPr lang="en-US" sz="1200" dirty="0"/>
            <a:t>Sponsor bank presents to local banker’s clearing house</a:t>
          </a:r>
          <a:endParaRPr lang="en-IN" sz="1200" dirty="0"/>
        </a:p>
      </dgm:t>
    </dgm:pt>
    <dgm:pt modelId="{6C45D9BA-6696-4843-BDDB-F84F282516D9}" type="parTrans" cxnId="{44B82303-ED85-44CA-A6B7-0E26F78AC576}">
      <dgm:prSet/>
      <dgm:spPr/>
      <dgm:t>
        <a:bodyPr/>
        <a:lstStyle/>
        <a:p>
          <a:endParaRPr lang="en-IN"/>
        </a:p>
      </dgm:t>
    </dgm:pt>
    <dgm:pt modelId="{CA7AD015-F471-4E30-A7AC-E9212A126051}" type="sibTrans" cxnId="{44B82303-ED85-44CA-A6B7-0E26F78AC576}">
      <dgm:prSet/>
      <dgm:spPr/>
      <dgm:t>
        <a:bodyPr/>
        <a:lstStyle/>
        <a:p>
          <a:endParaRPr lang="en-IN"/>
        </a:p>
      </dgm:t>
    </dgm:pt>
    <dgm:pt modelId="{EF145BD4-FBE7-4765-A195-0C7F48D4D0CC}">
      <dgm:prSet phldrT="[Text]" custT="1"/>
      <dgm:spPr/>
      <dgm:t>
        <a:bodyPr/>
        <a:lstStyle/>
        <a:p>
          <a:r>
            <a:rPr lang="en-US" sz="1100" dirty="0"/>
            <a:t>After authorization C.H. process data interbank fund settlement</a:t>
          </a:r>
          <a:endParaRPr lang="en-IN" sz="1100" dirty="0"/>
        </a:p>
      </dgm:t>
    </dgm:pt>
    <dgm:pt modelId="{0B9D7116-9CC2-4F0B-9C50-9AC70E4FC5F8}" type="parTrans" cxnId="{0AFC4461-04D2-47F6-8E77-EE4A7A489C69}">
      <dgm:prSet/>
      <dgm:spPr/>
      <dgm:t>
        <a:bodyPr/>
        <a:lstStyle/>
        <a:p>
          <a:endParaRPr lang="en-IN"/>
        </a:p>
      </dgm:t>
    </dgm:pt>
    <dgm:pt modelId="{0EA7F5B3-E4FE-4E0D-9299-32944D4D70C3}" type="sibTrans" cxnId="{0AFC4461-04D2-47F6-8E77-EE4A7A489C69}">
      <dgm:prSet/>
      <dgm:spPr/>
      <dgm:t>
        <a:bodyPr/>
        <a:lstStyle/>
        <a:p>
          <a:endParaRPr lang="en-IN"/>
        </a:p>
      </dgm:t>
    </dgm:pt>
    <dgm:pt modelId="{E9B29450-2F46-4A1D-93A3-33A9EE48DCE5}">
      <dgm:prSet phldrT="[Text]"/>
      <dgm:spPr/>
      <dgm:t>
        <a:bodyPr/>
        <a:lstStyle/>
        <a:p>
          <a:r>
            <a:rPr lang="en-US" dirty="0"/>
            <a:t>C.H. – furnish to service branches – branch wise credit report</a:t>
          </a:r>
          <a:endParaRPr lang="en-IN" dirty="0"/>
        </a:p>
      </dgm:t>
    </dgm:pt>
    <dgm:pt modelId="{C09CCEBC-C8F5-47F9-9D9C-42E30615310D}" type="parTrans" cxnId="{8A0246A9-C9B2-4EAF-AA64-E9C31811E5DB}">
      <dgm:prSet/>
      <dgm:spPr/>
      <dgm:t>
        <a:bodyPr/>
        <a:lstStyle/>
        <a:p>
          <a:endParaRPr lang="en-IN"/>
        </a:p>
      </dgm:t>
    </dgm:pt>
    <dgm:pt modelId="{99870E4C-052F-4417-B477-CFD822EED5CF}" type="sibTrans" cxnId="{8A0246A9-C9B2-4EAF-AA64-E9C31811E5DB}">
      <dgm:prSet/>
      <dgm:spPr/>
      <dgm:t>
        <a:bodyPr/>
        <a:lstStyle/>
        <a:p>
          <a:endParaRPr lang="en-IN"/>
        </a:p>
      </dgm:t>
    </dgm:pt>
    <dgm:pt modelId="{AB72896A-F879-448A-8A8B-1CDD5688A942}">
      <dgm:prSet phldrT="[Text]"/>
      <dgm:spPr/>
      <dgm:t>
        <a:bodyPr/>
        <a:lstStyle/>
        <a:p>
          <a:r>
            <a:rPr lang="en-US" dirty="0"/>
            <a:t>Service branch – pass on the advices to concerned branches</a:t>
          </a:r>
          <a:endParaRPr lang="en-IN" dirty="0"/>
        </a:p>
      </dgm:t>
    </dgm:pt>
    <dgm:pt modelId="{FAC5DDEC-4D37-4EE7-B2E5-DAC4A8DD5250}" type="parTrans" cxnId="{5017F4DA-235B-42EB-A1B4-B538B767A531}">
      <dgm:prSet/>
      <dgm:spPr/>
      <dgm:t>
        <a:bodyPr/>
        <a:lstStyle/>
        <a:p>
          <a:endParaRPr lang="en-IN"/>
        </a:p>
      </dgm:t>
    </dgm:pt>
    <dgm:pt modelId="{263AB769-0B2B-48AD-93BF-8E4357F4FACA}" type="sibTrans" cxnId="{5017F4DA-235B-42EB-A1B4-B538B767A531}">
      <dgm:prSet/>
      <dgm:spPr/>
      <dgm:t>
        <a:bodyPr/>
        <a:lstStyle/>
        <a:p>
          <a:endParaRPr lang="en-IN"/>
        </a:p>
      </dgm:t>
    </dgm:pt>
    <dgm:pt modelId="{72471332-0602-42BB-8C75-755C721813FC}" type="pres">
      <dgm:prSet presAssocID="{DC714F43-FFAF-4CFB-A5FD-16923B5CCE7B}" presName="cycle" presStyleCnt="0">
        <dgm:presLayoutVars>
          <dgm:dir/>
          <dgm:resizeHandles val="exact"/>
        </dgm:presLayoutVars>
      </dgm:prSet>
      <dgm:spPr/>
    </dgm:pt>
    <dgm:pt modelId="{4A727E3A-579B-4E57-ACF7-2803CB420459}" type="pres">
      <dgm:prSet presAssocID="{7A0D246C-2D75-4D83-93B6-F77F92E80DDD}" presName="node" presStyleLbl="node1" presStyleIdx="0" presStyleCnt="5">
        <dgm:presLayoutVars>
          <dgm:bulletEnabled val="1"/>
        </dgm:presLayoutVars>
      </dgm:prSet>
      <dgm:spPr/>
    </dgm:pt>
    <dgm:pt modelId="{C2827660-AC49-4B22-911C-331D954FD8E7}" type="pres">
      <dgm:prSet presAssocID="{4F95C5ED-E739-41D3-9218-68C6F0F71361}" presName="sibTrans" presStyleLbl="sibTrans2D1" presStyleIdx="0" presStyleCnt="5"/>
      <dgm:spPr/>
    </dgm:pt>
    <dgm:pt modelId="{59B03D36-BA1B-4BE5-AC96-88BDA3BEF4DB}" type="pres">
      <dgm:prSet presAssocID="{4F95C5ED-E739-41D3-9218-68C6F0F71361}" presName="connectorText" presStyleLbl="sibTrans2D1" presStyleIdx="0" presStyleCnt="5"/>
      <dgm:spPr/>
    </dgm:pt>
    <dgm:pt modelId="{4AC3DDCB-F94F-40E5-B523-5CCF5ADD63E7}" type="pres">
      <dgm:prSet presAssocID="{9F0089F8-7EB2-4A3A-A627-3D74C183BB52}" presName="node" presStyleLbl="node1" presStyleIdx="1" presStyleCnt="5">
        <dgm:presLayoutVars>
          <dgm:bulletEnabled val="1"/>
        </dgm:presLayoutVars>
      </dgm:prSet>
      <dgm:spPr/>
    </dgm:pt>
    <dgm:pt modelId="{04F81974-21C6-437F-920C-C2C910C47889}" type="pres">
      <dgm:prSet presAssocID="{CA7AD015-F471-4E30-A7AC-E9212A126051}" presName="sibTrans" presStyleLbl="sibTrans2D1" presStyleIdx="1" presStyleCnt="5"/>
      <dgm:spPr/>
    </dgm:pt>
    <dgm:pt modelId="{44BAD5A0-E94F-494C-BED7-99515AEB9BF6}" type="pres">
      <dgm:prSet presAssocID="{CA7AD015-F471-4E30-A7AC-E9212A126051}" presName="connectorText" presStyleLbl="sibTrans2D1" presStyleIdx="1" presStyleCnt="5"/>
      <dgm:spPr/>
    </dgm:pt>
    <dgm:pt modelId="{7AED3BEA-3ADE-4C4A-8459-59B3D2D7DA78}" type="pres">
      <dgm:prSet presAssocID="{EF145BD4-FBE7-4765-A195-0C7F48D4D0CC}" presName="node" presStyleLbl="node1" presStyleIdx="2" presStyleCnt="5" custRadScaleRad="100724" custRadScaleInc="829">
        <dgm:presLayoutVars>
          <dgm:bulletEnabled val="1"/>
        </dgm:presLayoutVars>
      </dgm:prSet>
      <dgm:spPr/>
    </dgm:pt>
    <dgm:pt modelId="{4D612D85-9A8A-4DDF-8A5C-3C87BA3CB992}" type="pres">
      <dgm:prSet presAssocID="{0EA7F5B3-E4FE-4E0D-9299-32944D4D70C3}" presName="sibTrans" presStyleLbl="sibTrans2D1" presStyleIdx="2" presStyleCnt="5"/>
      <dgm:spPr/>
    </dgm:pt>
    <dgm:pt modelId="{CC87989D-FE4D-44A4-976E-BE6B1BE0992A}" type="pres">
      <dgm:prSet presAssocID="{0EA7F5B3-E4FE-4E0D-9299-32944D4D70C3}" presName="connectorText" presStyleLbl="sibTrans2D1" presStyleIdx="2" presStyleCnt="5"/>
      <dgm:spPr/>
    </dgm:pt>
    <dgm:pt modelId="{6E485AEB-48FD-44E6-AB3F-9FCF7FE88B44}" type="pres">
      <dgm:prSet presAssocID="{E9B29450-2F46-4A1D-93A3-33A9EE48DCE5}" presName="node" presStyleLbl="node1" presStyleIdx="3" presStyleCnt="5">
        <dgm:presLayoutVars>
          <dgm:bulletEnabled val="1"/>
        </dgm:presLayoutVars>
      </dgm:prSet>
      <dgm:spPr/>
    </dgm:pt>
    <dgm:pt modelId="{7EE274D7-8B80-4DBA-A36C-8D6BDAE9AC5E}" type="pres">
      <dgm:prSet presAssocID="{99870E4C-052F-4417-B477-CFD822EED5CF}" presName="sibTrans" presStyleLbl="sibTrans2D1" presStyleIdx="3" presStyleCnt="5"/>
      <dgm:spPr/>
    </dgm:pt>
    <dgm:pt modelId="{984B1156-2B92-4AAF-84BF-FBBFDE7371D8}" type="pres">
      <dgm:prSet presAssocID="{99870E4C-052F-4417-B477-CFD822EED5CF}" presName="connectorText" presStyleLbl="sibTrans2D1" presStyleIdx="3" presStyleCnt="5"/>
      <dgm:spPr/>
    </dgm:pt>
    <dgm:pt modelId="{7F52BA8C-F34F-40BD-B494-630AA7A00851}" type="pres">
      <dgm:prSet presAssocID="{AB72896A-F879-448A-8A8B-1CDD5688A942}" presName="node" presStyleLbl="node1" presStyleIdx="4" presStyleCnt="5">
        <dgm:presLayoutVars>
          <dgm:bulletEnabled val="1"/>
        </dgm:presLayoutVars>
      </dgm:prSet>
      <dgm:spPr/>
    </dgm:pt>
    <dgm:pt modelId="{F2951904-C6DB-4FAE-A9E2-80F66822D2AA}" type="pres">
      <dgm:prSet presAssocID="{263AB769-0B2B-48AD-93BF-8E4357F4FACA}" presName="sibTrans" presStyleLbl="sibTrans2D1" presStyleIdx="4" presStyleCnt="5"/>
      <dgm:spPr/>
    </dgm:pt>
    <dgm:pt modelId="{22EA5BD2-CC82-4C46-B6FE-37624FE3F9CE}" type="pres">
      <dgm:prSet presAssocID="{263AB769-0B2B-48AD-93BF-8E4357F4FACA}" presName="connectorText" presStyleLbl="sibTrans2D1" presStyleIdx="4" presStyleCnt="5"/>
      <dgm:spPr/>
    </dgm:pt>
  </dgm:ptLst>
  <dgm:cxnLst>
    <dgm:cxn modelId="{44B82303-ED85-44CA-A6B7-0E26F78AC576}" srcId="{DC714F43-FFAF-4CFB-A5FD-16923B5CCE7B}" destId="{9F0089F8-7EB2-4A3A-A627-3D74C183BB52}" srcOrd="1" destOrd="0" parTransId="{6C45D9BA-6696-4843-BDDB-F84F282516D9}" sibTransId="{CA7AD015-F471-4E30-A7AC-E9212A126051}"/>
    <dgm:cxn modelId="{541E831A-3442-4044-8F56-5A83C9BE383A}" type="presOf" srcId="{DC714F43-FFAF-4CFB-A5FD-16923B5CCE7B}" destId="{72471332-0602-42BB-8C75-755C721813FC}" srcOrd="0" destOrd="0" presId="urn:microsoft.com/office/officeart/2005/8/layout/cycle2"/>
    <dgm:cxn modelId="{E27CCD2A-3DE9-4A91-99AD-F60A514851EC}" type="presOf" srcId="{9F0089F8-7EB2-4A3A-A627-3D74C183BB52}" destId="{4AC3DDCB-F94F-40E5-B523-5CCF5ADD63E7}" srcOrd="0" destOrd="0" presId="urn:microsoft.com/office/officeart/2005/8/layout/cycle2"/>
    <dgm:cxn modelId="{314ADF32-8AFC-4BFA-8453-173FDE493512}" type="presOf" srcId="{0EA7F5B3-E4FE-4E0D-9299-32944D4D70C3}" destId="{4D612D85-9A8A-4DDF-8A5C-3C87BA3CB992}" srcOrd="0" destOrd="0" presId="urn:microsoft.com/office/officeart/2005/8/layout/cycle2"/>
    <dgm:cxn modelId="{B157E636-936E-4B0F-8EED-666286ADCCD2}" type="presOf" srcId="{99870E4C-052F-4417-B477-CFD822EED5CF}" destId="{984B1156-2B92-4AAF-84BF-FBBFDE7371D8}" srcOrd="1" destOrd="0" presId="urn:microsoft.com/office/officeart/2005/8/layout/cycle2"/>
    <dgm:cxn modelId="{3367DC5E-A032-46A7-A841-0B1FC8B55858}" type="presOf" srcId="{CA7AD015-F471-4E30-A7AC-E9212A126051}" destId="{04F81974-21C6-437F-920C-C2C910C47889}" srcOrd="0" destOrd="0" presId="urn:microsoft.com/office/officeart/2005/8/layout/cycle2"/>
    <dgm:cxn modelId="{0AFC4461-04D2-47F6-8E77-EE4A7A489C69}" srcId="{DC714F43-FFAF-4CFB-A5FD-16923B5CCE7B}" destId="{EF145BD4-FBE7-4765-A195-0C7F48D4D0CC}" srcOrd="2" destOrd="0" parTransId="{0B9D7116-9CC2-4F0B-9C50-9AC70E4FC5F8}" sibTransId="{0EA7F5B3-E4FE-4E0D-9299-32944D4D70C3}"/>
    <dgm:cxn modelId="{23E2FE43-9DD6-45E0-9D32-B064F0304F06}" type="presOf" srcId="{99870E4C-052F-4417-B477-CFD822EED5CF}" destId="{7EE274D7-8B80-4DBA-A36C-8D6BDAE9AC5E}" srcOrd="0" destOrd="0" presId="urn:microsoft.com/office/officeart/2005/8/layout/cycle2"/>
    <dgm:cxn modelId="{BEA5F370-69A9-4B50-ABBA-2F48185F2555}" type="presOf" srcId="{263AB769-0B2B-48AD-93BF-8E4357F4FACA}" destId="{F2951904-C6DB-4FAE-A9E2-80F66822D2AA}" srcOrd="0" destOrd="0" presId="urn:microsoft.com/office/officeart/2005/8/layout/cycle2"/>
    <dgm:cxn modelId="{AF10CE76-7654-4B25-BBA7-AD4FF7F11EEB}" type="presOf" srcId="{E9B29450-2F46-4A1D-93A3-33A9EE48DCE5}" destId="{6E485AEB-48FD-44E6-AB3F-9FCF7FE88B44}" srcOrd="0" destOrd="0" presId="urn:microsoft.com/office/officeart/2005/8/layout/cycle2"/>
    <dgm:cxn modelId="{BD62DE91-99A6-4CA9-8433-6740805020AD}" type="presOf" srcId="{EF145BD4-FBE7-4765-A195-0C7F48D4D0CC}" destId="{7AED3BEA-3ADE-4C4A-8459-59B3D2D7DA78}" srcOrd="0" destOrd="0" presId="urn:microsoft.com/office/officeart/2005/8/layout/cycle2"/>
    <dgm:cxn modelId="{8A0246A9-C9B2-4EAF-AA64-E9C31811E5DB}" srcId="{DC714F43-FFAF-4CFB-A5FD-16923B5CCE7B}" destId="{E9B29450-2F46-4A1D-93A3-33A9EE48DCE5}" srcOrd="3" destOrd="0" parTransId="{C09CCEBC-C8F5-47F9-9D9C-42E30615310D}" sibTransId="{99870E4C-052F-4417-B477-CFD822EED5CF}"/>
    <dgm:cxn modelId="{C0949FAB-25D9-4926-9A06-1E0E1F4DE838}" type="presOf" srcId="{4F95C5ED-E739-41D3-9218-68C6F0F71361}" destId="{C2827660-AC49-4B22-911C-331D954FD8E7}" srcOrd="0" destOrd="0" presId="urn:microsoft.com/office/officeart/2005/8/layout/cycle2"/>
    <dgm:cxn modelId="{88AE4CBA-D46D-4D2A-8316-B21F0B9B7608}" srcId="{DC714F43-FFAF-4CFB-A5FD-16923B5CCE7B}" destId="{7A0D246C-2D75-4D83-93B6-F77F92E80DDD}" srcOrd="0" destOrd="0" parTransId="{306729D5-03B4-4C5C-B3FA-2147802CFAE6}" sibTransId="{4F95C5ED-E739-41D3-9218-68C6F0F71361}"/>
    <dgm:cxn modelId="{351701C2-D8BE-4191-8538-4752C344C69C}" type="presOf" srcId="{AB72896A-F879-448A-8A8B-1CDD5688A942}" destId="{7F52BA8C-F34F-40BD-B494-630AA7A00851}" srcOrd="0" destOrd="0" presId="urn:microsoft.com/office/officeart/2005/8/layout/cycle2"/>
    <dgm:cxn modelId="{31541BCB-949C-44AB-93B3-CC389D1E2E3D}" type="presOf" srcId="{0EA7F5B3-E4FE-4E0D-9299-32944D4D70C3}" destId="{CC87989D-FE4D-44A4-976E-BE6B1BE0992A}" srcOrd="1" destOrd="0" presId="urn:microsoft.com/office/officeart/2005/8/layout/cycle2"/>
    <dgm:cxn modelId="{0899DDD8-6BF4-448A-B6D4-39EA2153010F}" type="presOf" srcId="{7A0D246C-2D75-4D83-93B6-F77F92E80DDD}" destId="{4A727E3A-579B-4E57-ACF7-2803CB420459}" srcOrd="0" destOrd="0" presId="urn:microsoft.com/office/officeart/2005/8/layout/cycle2"/>
    <dgm:cxn modelId="{913F04D9-F8A2-48D9-808B-FB4E55712228}" type="presOf" srcId="{CA7AD015-F471-4E30-A7AC-E9212A126051}" destId="{44BAD5A0-E94F-494C-BED7-99515AEB9BF6}" srcOrd="1" destOrd="0" presId="urn:microsoft.com/office/officeart/2005/8/layout/cycle2"/>
    <dgm:cxn modelId="{5017F4DA-235B-42EB-A1B4-B538B767A531}" srcId="{DC714F43-FFAF-4CFB-A5FD-16923B5CCE7B}" destId="{AB72896A-F879-448A-8A8B-1CDD5688A942}" srcOrd="4" destOrd="0" parTransId="{FAC5DDEC-4D37-4EE7-B2E5-DAC4A8DD5250}" sibTransId="{263AB769-0B2B-48AD-93BF-8E4357F4FACA}"/>
    <dgm:cxn modelId="{6035B9DB-345A-4223-B6C3-4F8DE8E521D6}" type="presOf" srcId="{4F95C5ED-E739-41D3-9218-68C6F0F71361}" destId="{59B03D36-BA1B-4BE5-AC96-88BDA3BEF4DB}" srcOrd="1" destOrd="0" presId="urn:microsoft.com/office/officeart/2005/8/layout/cycle2"/>
    <dgm:cxn modelId="{8BDD4DE8-93A8-432F-82B8-04215729528F}" type="presOf" srcId="{263AB769-0B2B-48AD-93BF-8E4357F4FACA}" destId="{22EA5BD2-CC82-4C46-B6FE-37624FE3F9CE}" srcOrd="1" destOrd="0" presId="urn:microsoft.com/office/officeart/2005/8/layout/cycle2"/>
    <dgm:cxn modelId="{4170DC51-FDA1-440A-8792-720552CFBEA4}" type="presParOf" srcId="{72471332-0602-42BB-8C75-755C721813FC}" destId="{4A727E3A-579B-4E57-ACF7-2803CB420459}" srcOrd="0" destOrd="0" presId="urn:microsoft.com/office/officeart/2005/8/layout/cycle2"/>
    <dgm:cxn modelId="{2244699A-F0ED-4028-A08B-8DB699219D1F}" type="presParOf" srcId="{72471332-0602-42BB-8C75-755C721813FC}" destId="{C2827660-AC49-4B22-911C-331D954FD8E7}" srcOrd="1" destOrd="0" presId="urn:microsoft.com/office/officeart/2005/8/layout/cycle2"/>
    <dgm:cxn modelId="{1E76C5C2-B5E1-4BFE-9ECE-B7C956C52B6D}" type="presParOf" srcId="{C2827660-AC49-4B22-911C-331D954FD8E7}" destId="{59B03D36-BA1B-4BE5-AC96-88BDA3BEF4DB}" srcOrd="0" destOrd="0" presId="urn:microsoft.com/office/officeart/2005/8/layout/cycle2"/>
    <dgm:cxn modelId="{FBEA575F-870C-4B6C-B350-508B643BBFE3}" type="presParOf" srcId="{72471332-0602-42BB-8C75-755C721813FC}" destId="{4AC3DDCB-F94F-40E5-B523-5CCF5ADD63E7}" srcOrd="2" destOrd="0" presId="urn:microsoft.com/office/officeart/2005/8/layout/cycle2"/>
    <dgm:cxn modelId="{7D9481B8-ECD5-4EC7-8BAD-07577777ED8E}" type="presParOf" srcId="{72471332-0602-42BB-8C75-755C721813FC}" destId="{04F81974-21C6-437F-920C-C2C910C47889}" srcOrd="3" destOrd="0" presId="urn:microsoft.com/office/officeart/2005/8/layout/cycle2"/>
    <dgm:cxn modelId="{A7FD2B1C-EAC8-410A-9EAC-C90BCF9AD516}" type="presParOf" srcId="{04F81974-21C6-437F-920C-C2C910C47889}" destId="{44BAD5A0-E94F-494C-BED7-99515AEB9BF6}" srcOrd="0" destOrd="0" presId="urn:microsoft.com/office/officeart/2005/8/layout/cycle2"/>
    <dgm:cxn modelId="{A2C2BF1F-8C57-4980-95EB-B49A16BAA47C}" type="presParOf" srcId="{72471332-0602-42BB-8C75-755C721813FC}" destId="{7AED3BEA-3ADE-4C4A-8459-59B3D2D7DA78}" srcOrd="4" destOrd="0" presId="urn:microsoft.com/office/officeart/2005/8/layout/cycle2"/>
    <dgm:cxn modelId="{DD0A55F9-F2F6-4371-851B-20CCEF39120E}" type="presParOf" srcId="{72471332-0602-42BB-8C75-755C721813FC}" destId="{4D612D85-9A8A-4DDF-8A5C-3C87BA3CB992}" srcOrd="5" destOrd="0" presId="urn:microsoft.com/office/officeart/2005/8/layout/cycle2"/>
    <dgm:cxn modelId="{18884313-AD15-412A-8805-53B531C2A985}" type="presParOf" srcId="{4D612D85-9A8A-4DDF-8A5C-3C87BA3CB992}" destId="{CC87989D-FE4D-44A4-976E-BE6B1BE0992A}" srcOrd="0" destOrd="0" presId="urn:microsoft.com/office/officeart/2005/8/layout/cycle2"/>
    <dgm:cxn modelId="{7F68A688-D3DC-46DC-8BA6-242B971AD009}" type="presParOf" srcId="{72471332-0602-42BB-8C75-755C721813FC}" destId="{6E485AEB-48FD-44E6-AB3F-9FCF7FE88B44}" srcOrd="6" destOrd="0" presId="urn:microsoft.com/office/officeart/2005/8/layout/cycle2"/>
    <dgm:cxn modelId="{B6314F09-2F09-4110-86E1-6992617FB4DD}" type="presParOf" srcId="{72471332-0602-42BB-8C75-755C721813FC}" destId="{7EE274D7-8B80-4DBA-A36C-8D6BDAE9AC5E}" srcOrd="7" destOrd="0" presId="urn:microsoft.com/office/officeart/2005/8/layout/cycle2"/>
    <dgm:cxn modelId="{FE352B47-CDC5-4AE5-BD8F-670554D528F1}" type="presParOf" srcId="{7EE274D7-8B80-4DBA-A36C-8D6BDAE9AC5E}" destId="{984B1156-2B92-4AAF-84BF-FBBFDE7371D8}" srcOrd="0" destOrd="0" presId="urn:microsoft.com/office/officeart/2005/8/layout/cycle2"/>
    <dgm:cxn modelId="{A73B2FE9-F51E-4CE4-B446-0EF9E0EF4E83}" type="presParOf" srcId="{72471332-0602-42BB-8C75-755C721813FC}" destId="{7F52BA8C-F34F-40BD-B494-630AA7A00851}" srcOrd="8" destOrd="0" presId="urn:microsoft.com/office/officeart/2005/8/layout/cycle2"/>
    <dgm:cxn modelId="{A379253E-BA6F-494C-B92C-F04DE527FE04}" type="presParOf" srcId="{72471332-0602-42BB-8C75-755C721813FC}" destId="{F2951904-C6DB-4FAE-A9E2-80F66822D2AA}" srcOrd="9" destOrd="0" presId="urn:microsoft.com/office/officeart/2005/8/layout/cycle2"/>
    <dgm:cxn modelId="{B6B7C938-CF5E-49CC-926C-1464A5ED9955}" type="presParOf" srcId="{F2951904-C6DB-4FAE-A9E2-80F66822D2AA}" destId="{22EA5BD2-CC82-4C46-B6FE-37624FE3F9C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D24F2B-FFEF-41B4-912A-9DDF02B10461}"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en-IN"/>
        </a:p>
      </dgm:t>
    </dgm:pt>
    <dgm:pt modelId="{E1F39C71-8E3E-4958-8B2E-4C78667503DB}">
      <dgm:prSet phldrT="[Text]"/>
      <dgm:spPr/>
      <dgm:t>
        <a:bodyPr/>
        <a:lstStyle/>
        <a:p>
          <a:r>
            <a:rPr lang="en-US" dirty="0"/>
            <a:t>Credit Card</a:t>
          </a:r>
          <a:endParaRPr lang="en-IN" dirty="0"/>
        </a:p>
      </dgm:t>
    </dgm:pt>
    <dgm:pt modelId="{AED48AFF-790E-40C1-AE89-F969B6FAA356}" type="parTrans" cxnId="{D3F77827-C2A2-4939-B689-21F04A07E88F}">
      <dgm:prSet/>
      <dgm:spPr/>
      <dgm:t>
        <a:bodyPr/>
        <a:lstStyle/>
        <a:p>
          <a:endParaRPr lang="en-IN"/>
        </a:p>
      </dgm:t>
    </dgm:pt>
    <dgm:pt modelId="{CED35DEA-B681-43D5-90D3-2A3B63005582}" type="sibTrans" cxnId="{D3F77827-C2A2-4939-B689-21F04A07E88F}">
      <dgm:prSet/>
      <dgm:spPr/>
      <dgm:t>
        <a:bodyPr/>
        <a:lstStyle/>
        <a:p>
          <a:endParaRPr lang="en-IN"/>
        </a:p>
      </dgm:t>
    </dgm:pt>
    <dgm:pt modelId="{F9AFCDC3-CEE8-4596-BDE8-1EB21BE90BF6}">
      <dgm:prSet phldrT="[Text]"/>
      <dgm:spPr/>
      <dgm:t>
        <a:bodyPr/>
        <a:lstStyle/>
        <a:p>
          <a:r>
            <a:rPr lang="en-US" dirty="0"/>
            <a:t>Bank Cards</a:t>
          </a:r>
          <a:endParaRPr lang="en-IN" dirty="0"/>
        </a:p>
      </dgm:t>
    </dgm:pt>
    <dgm:pt modelId="{6EF3EC52-3A8C-4E2D-912A-304953BCB094}" type="parTrans" cxnId="{3DE93470-B740-41D9-AAC2-51250A850544}">
      <dgm:prSet/>
      <dgm:spPr/>
      <dgm:t>
        <a:bodyPr/>
        <a:lstStyle/>
        <a:p>
          <a:endParaRPr lang="en-IN"/>
        </a:p>
      </dgm:t>
    </dgm:pt>
    <dgm:pt modelId="{9B7B0DAD-C111-462C-AE6C-58AB5F1650ED}" type="sibTrans" cxnId="{3DE93470-B740-41D9-AAC2-51250A850544}">
      <dgm:prSet/>
      <dgm:spPr/>
      <dgm:t>
        <a:bodyPr/>
        <a:lstStyle/>
        <a:p>
          <a:endParaRPr lang="en-IN"/>
        </a:p>
      </dgm:t>
    </dgm:pt>
    <dgm:pt modelId="{2B8812CE-09D4-4B9A-B51C-4E48F2F65248}">
      <dgm:prSet phldrT="[Text]"/>
      <dgm:spPr/>
      <dgm:t>
        <a:bodyPr/>
        <a:lstStyle/>
        <a:p>
          <a:r>
            <a:rPr lang="en-US" dirty="0"/>
            <a:t>Travel &amp; Entertainment</a:t>
          </a:r>
          <a:endParaRPr lang="en-IN" dirty="0"/>
        </a:p>
      </dgm:t>
    </dgm:pt>
    <dgm:pt modelId="{396EDC4E-4AD8-4B68-A781-E6B8D61B8FAD}" type="parTrans" cxnId="{ECD4DCD5-2619-4558-A0B9-99F1AE257732}">
      <dgm:prSet/>
      <dgm:spPr/>
      <dgm:t>
        <a:bodyPr/>
        <a:lstStyle/>
        <a:p>
          <a:endParaRPr lang="en-IN"/>
        </a:p>
      </dgm:t>
    </dgm:pt>
    <dgm:pt modelId="{887EB85B-6DE7-4DC7-BC84-A8B187EE05AF}" type="sibTrans" cxnId="{ECD4DCD5-2619-4558-A0B9-99F1AE257732}">
      <dgm:prSet/>
      <dgm:spPr/>
      <dgm:t>
        <a:bodyPr/>
        <a:lstStyle/>
        <a:p>
          <a:endParaRPr lang="en-IN"/>
        </a:p>
      </dgm:t>
    </dgm:pt>
    <dgm:pt modelId="{911FCCCF-1725-4B88-BFA2-60F923C539D1}">
      <dgm:prSet phldrT="[Text]"/>
      <dgm:spPr/>
      <dgm:t>
        <a:bodyPr/>
        <a:lstStyle/>
        <a:p>
          <a:r>
            <a:rPr lang="en-US" dirty="0"/>
            <a:t>Co./ Retail Store</a:t>
          </a:r>
          <a:endParaRPr lang="en-IN" dirty="0"/>
        </a:p>
      </dgm:t>
    </dgm:pt>
    <dgm:pt modelId="{0593C741-9F3E-4A95-8A64-DD18D1A0F3A6}" type="parTrans" cxnId="{C87AF6AB-5BAF-4511-90E6-C9168C8F0C3C}">
      <dgm:prSet/>
      <dgm:spPr/>
      <dgm:t>
        <a:bodyPr/>
        <a:lstStyle/>
        <a:p>
          <a:endParaRPr lang="en-IN"/>
        </a:p>
      </dgm:t>
    </dgm:pt>
    <dgm:pt modelId="{5EFB025E-FEA9-40A3-BABE-80025A047741}" type="sibTrans" cxnId="{C87AF6AB-5BAF-4511-90E6-C9168C8F0C3C}">
      <dgm:prSet/>
      <dgm:spPr/>
      <dgm:t>
        <a:bodyPr/>
        <a:lstStyle/>
        <a:p>
          <a:endParaRPr lang="en-IN"/>
        </a:p>
      </dgm:t>
    </dgm:pt>
    <dgm:pt modelId="{3BA2D649-A03D-46A7-9340-5478E5C27874}" type="pres">
      <dgm:prSet presAssocID="{3BD24F2B-FFEF-41B4-912A-9DDF02B10461}" presName="hierChild1" presStyleCnt="0">
        <dgm:presLayoutVars>
          <dgm:orgChart val="1"/>
          <dgm:chPref val="1"/>
          <dgm:dir/>
          <dgm:animOne val="branch"/>
          <dgm:animLvl val="lvl"/>
          <dgm:resizeHandles/>
        </dgm:presLayoutVars>
      </dgm:prSet>
      <dgm:spPr/>
    </dgm:pt>
    <dgm:pt modelId="{D8401F25-57AA-4250-81CB-E28DB18E57A8}" type="pres">
      <dgm:prSet presAssocID="{E1F39C71-8E3E-4958-8B2E-4C78667503DB}" presName="hierRoot1" presStyleCnt="0">
        <dgm:presLayoutVars>
          <dgm:hierBranch val="init"/>
        </dgm:presLayoutVars>
      </dgm:prSet>
      <dgm:spPr/>
    </dgm:pt>
    <dgm:pt modelId="{11FFB8EF-65EE-4C64-8F8C-A766A8280501}" type="pres">
      <dgm:prSet presAssocID="{E1F39C71-8E3E-4958-8B2E-4C78667503DB}" presName="rootComposite1" presStyleCnt="0"/>
      <dgm:spPr/>
    </dgm:pt>
    <dgm:pt modelId="{2A3F58E9-1B05-45A5-B7FD-B0D79CECA1F6}" type="pres">
      <dgm:prSet presAssocID="{E1F39C71-8E3E-4958-8B2E-4C78667503DB}" presName="rootText1" presStyleLbl="node0" presStyleIdx="0" presStyleCnt="1">
        <dgm:presLayoutVars>
          <dgm:chPref val="3"/>
        </dgm:presLayoutVars>
      </dgm:prSet>
      <dgm:spPr/>
    </dgm:pt>
    <dgm:pt modelId="{63452458-E14F-4E37-A0E2-9638B9EDDFFC}" type="pres">
      <dgm:prSet presAssocID="{E1F39C71-8E3E-4958-8B2E-4C78667503DB}" presName="rootConnector1" presStyleLbl="node1" presStyleIdx="0" presStyleCnt="0"/>
      <dgm:spPr/>
    </dgm:pt>
    <dgm:pt modelId="{59551C69-29B4-4DBB-8818-54733B2C3CFE}" type="pres">
      <dgm:prSet presAssocID="{E1F39C71-8E3E-4958-8B2E-4C78667503DB}" presName="hierChild2" presStyleCnt="0"/>
      <dgm:spPr/>
    </dgm:pt>
    <dgm:pt modelId="{16EC1EC9-1BEC-49A0-98A0-6643E76D19A9}" type="pres">
      <dgm:prSet presAssocID="{6EF3EC52-3A8C-4E2D-912A-304953BCB094}" presName="Name37" presStyleLbl="parChTrans1D2" presStyleIdx="0" presStyleCnt="3"/>
      <dgm:spPr/>
    </dgm:pt>
    <dgm:pt modelId="{927E77A9-1FE4-4B93-BB2B-BEC4637F6367}" type="pres">
      <dgm:prSet presAssocID="{F9AFCDC3-CEE8-4596-BDE8-1EB21BE90BF6}" presName="hierRoot2" presStyleCnt="0">
        <dgm:presLayoutVars>
          <dgm:hierBranch val="init"/>
        </dgm:presLayoutVars>
      </dgm:prSet>
      <dgm:spPr/>
    </dgm:pt>
    <dgm:pt modelId="{D1411BBD-8480-4000-9862-FA31800E19EF}" type="pres">
      <dgm:prSet presAssocID="{F9AFCDC3-CEE8-4596-BDE8-1EB21BE90BF6}" presName="rootComposite" presStyleCnt="0"/>
      <dgm:spPr/>
    </dgm:pt>
    <dgm:pt modelId="{AD5F3274-E833-4A47-8430-430D9F22C5B6}" type="pres">
      <dgm:prSet presAssocID="{F9AFCDC3-CEE8-4596-BDE8-1EB21BE90BF6}" presName="rootText" presStyleLbl="node2" presStyleIdx="0" presStyleCnt="3">
        <dgm:presLayoutVars>
          <dgm:chPref val="3"/>
        </dgm:presLayoutVars>
      </dgm:prSet>
      <dgm:spPr/>
    </dgm:pt>
    <dgm:pt modelId="{42B36651-F23D-42BA-B6AD-B0FED15B7D2E}" type="pres">
      <dgm:prSet presAssocID="{F9AFCDC3-CEE8-4596-BDE8-1EB21BE90BF6}" presName="rootConnector" presStyleLbl="node2" presStyleIdx="0" presStyleCnt="3"/>
      <dgm:spPr/>
    </dgm:pt>
    <dgm:pt modelId="{7BD7F291-17D5-4B1C-B194-C4E7E8151638}" type="pres">
      <dgm:prSet presAssocID="{F9AFCDC3-CEE8-4596-BDE8-1EB21BE90BF6}" presName="hierChild4" presStyleCnt="0"/>
      <dgm:spPr/>
    </dgm:pt>
    <dgm:pt modelId="{2EF07598-B2F9-4B09-B7D1-6975E2A7B996}" type="pres">
      <dgm:prSet presAssocID="{F9AFCDC3-CEE8-4596-BDE8-1EB21BE90BF6}" presName="hierChild5" presStyleCnt="0"/>
      <dgm:spPr/>
    </dgm:pt>
    <dgm:pt modelId="{B3094C90-7453-4E81-A5C1-13EC5C48BA97}" type="pres">
      <dgm:prSet presAssocID="{396EDC4E-4AD8-4B68-A781-E6B8D61B8FAD}" presName="Name37" presStyleLbl="parChTrans1D2" presStyleIdx="1" presStyleCnt="3"/>
      <dgm:spPr/>
    </dgm:pt>
    <dgm:pt modelId="{890DF549-8AA5-4247-A509-55D9C7AE69FD}" type="pres">
      <dgm:prSet presAssocID="{2B8812CE-09D4-4B9A-B51C-4E48F2F65248}" presName="hierRoot2" presStyleCnt="0">
        <dgm:presLayoutVars>
          <dgm:hierBranch val="init"/>
        </dgm:presLayoutVars>
      </dgm:prSet>
      <dgm:spPr/>
    </dgm:pt>
    <dgm:pt modelId="{A13E25EB-FE44-4731-9A31-D4FD6C0D6D41}" type="pres">
      <dgm:prSet presAssocID="{2B8812CE-09D4-4B9A-B51C-4E48F2F65248}" presName="rootComposite" presStyleCnt="0"/>
      <dgm:spPr/>
    </dgm:pt>
    <dgm:pt modelId="{BAAE4268-5C34-4831-AF7E-9E021B6A6576}" type="pres">
      <dgm:prSet presAssocID="{2B8812CE-09D4-4B9A-B51C-4E48F2F65248}" presName="rootText" presStyleLbl="node2" presStyleIdx="1" presStyleCnt="3">
        <dgm:presLayoutVars>
          <dgm:chPref val="3"/>
        </dgm:presLayoutVars>
      </dgm:prSet>
      <dgm:spPr/>
    </dgm:pt>
    <dgm:pt modelId="{81C1699D-B1BA-49EE-BB16-B472CD4D0503}" type="pres">
      <dgm:prSet presAssocID="{2B8812CE-09D4-4B9A-B51C-4E48F2F65248}" presName="rootConnector" presStyleLbl="node2" presStyleIdx="1" presStyleCnt="3"/>
      <dgm:spPr/>
    </dgm:pt>
    <dgm:pt modelId="{DFB68DA8-C67E-4C55-B2D7-9099315B293D}" type="pres">
      <dgm:prSet presAssocID="{2B8812CE-09D4-4B9A-B51C-4E48F2F65248}" presName="hierChild4" presStyleCnt="0"/>
      <dgm:spPr/>
    </dgm:pt>
    <dgm:pt modelId="{6E9E3C2D-3955-42EC-B73C-46402D64867A}" type="pres">
      <dgm:prSet presAssocID="{2B8812CE-09D4-4B9A-B51C-4E48F2F65248}" presName="hierChild5" presStyleCnt="0"/>
      <dgm:spPr/>
    </dgm:pt>
    <dgm:pt modelId="{068CCB81-A4DB-4D21-99DD-F58741ADBA06}" type="pres">
      <dgm:prSet presAssocID="{0593C741-9F3E-4A95-8A64-DD18D1A0F3A6}" presName="Name37" presStyleLbl="parChTrans1D2" presStyleIdx="2" presStyleCnt="3"/>
      <dgm:spPr/>
    </dgm:pt>
    <dgm:pt modelId="{731F7EAD-AD03-4536-A381-BECD00AB9E36}" type="pres">
      <dgm:prSet presAssocID="{911FCCCF-1725-4B88-BFA2-60F923C539D1}" presName="hierRoot2" presStyleCnt="0">
        <dgm:presLayoutVars>
          <dgm:hierBranch val="init"/>
        </dgm:presLayoutVars>
      </dgm:prSet>
      <dgm:spPr/>
    </dgm:pt>
    <dgm:pt modelId="{799452FD-CA7F-4DD9-BE45-2CC2EC52BEDD}" type="pres">
      <dgm:prSet presAssocID="{911FCCCF-1725-4B88-BFA2-60F923C539D1}" presName="rootComposite" presStyleCnt="0"/>
      <dgm:spPr/>
    </dgm:pt>
    <dgm:pt modelId="{D4746CE0-76B0-4FEE-BB66-BBCC7796BA25}" type="pres">
      <dgm:prSet presAssocID="{911FCCCF-1725-4B88-BFA2-60F923C539D1}" presName="rootText" presStyleLbl="node2" presStyleIdx="2" presStyleCnt="3">
        <dgm:presLayoutVars>
          <dgm:chPref val="3"/>
        </dgm:presLayoutVars>
      </dgm:prSet>
      <dgm:spPr/>
    </dgm:pt>
    <dgm:pt modelId="{7C76298C-8568-417F-AF6B-AA3E62536013}" type="pres">
      <dgm:prSet presAssocID="{911FCCCF-1725-4B88-BFA2-60F923C539D1}" presName="rootConnector" presStyleLbl="node2" presStyleIdx="2" presStyleCnt="3"/>
      <dgm:spPr/>
    </dgm:pt>
    <dgm:pt modelId="{BE45E908-7834-4E44-8612-179FE95123B5}" type="pres">
      <dgm:prSet presAssocID="{911FCCCF-1725-4B88-BFA2-60F923C539D1}" presName="hierChild4" presStyleCnt="0"/>
      <dgm:spPr/>
    </dgm:pt>
    <dgm:pt modelId="{A3CA46AE-D15E-410E-B718-90FD26D01711}" type="pres">
      <dgm:prSet presAssocID="{911FCCCF-1725-4B88-BFA2-60F923C539D1}" presName="hierChild5" presStyleCnt="0"/>
      <dgm:spPr/>
    </dgm:pt>
    <dgm:pt modelId="{1B31B901-2C92-431D-9142-E35FE3DBD589}" type="pres">
      <dgm:prSet presAssocID="{E1F39C71-8E3E-4958-8B2E-4C78667503DB}" presName="hierChild3" presStyleCnt="0"/>
      <dgm:spPr/>
    </dgm:pt>
  </dgm:ptLst>
  <dgm:cxnLst>
    <dgm:cxn modelId="{D3F77827-C2A2-4939-B689-21F04A07E88F}" srcId="{3BD24F2B-FFEF-41B4-912A-9DDF02B10461}" destId="{E1F39C71-8E3E-4958-8B2E-4C78667503DB}" srcOrd="0" destOrd="0" parTransId="{AED48AFF-790E-40C1-AE89-F969B6FAA356}" sibTransId="{CED35DEA-B681-43D5-90D3-2A3B63005582}"/>
    <dgm:cxn modelId="{C43D743A-7ADB-4DE6-BB8F-39B3D7B24902}" type="presOf" srcId="{E1F39C71-8E3E-4958-8B2E-4C78667503DB}" destId="{63452458-E14F-4E37-A0E2-9638B9EDDFFC}" srcOrd="1" destOrd="0" presId="urn:microsoft.com/office/officeart/2005/8/layout/orgChart1"/>
    <dgm:cxn modelId="{98A62860-09DA-40CC-A3BA-FAFBDF371A6E}" type="presOf" srcId="{2B8812CE-09D4-4B9A-B51C-4E48F2F65248}" destId="{81C1699D-B1BA-49EE-BB16-B472CD4D0503}" srcOrd="1" destOrd="0" presId="urn:microsoft.com/office/officeart/2005/8/layout/orgChart1"/>
    <dgm:cxn modelId="{5D5E1E65-0596-4725-AEB7-F7076442B5FB}" type="presOf" srcId="{E1F39C71-8E3E-4958-8B2E-4C78667503DB}" destId="{2A3F58E9-1B05-45A5-B7FD-B0D79CECA1F6}" srcOrd="0" destOrd="0" presId="urn:microsoft.com/office/officeart/2005/8/layout/orgChart1"/>
    <dgm:cxn modelId="{FEEC9D4C-FFBC-4DB5-A218-5D3868591641}" type="presOf" srcId="{3BD24F2B-FFEF-41B4-912A-9DDF02B10461}" destId="{3BA2D649-A03D-46A7-9340-5478E5C27874}" srcOrd="0" destOrd="0" presId="urn:microsoft.com/office/officeart/2005/8/layout/orgChart1"/>
    <dgm:cxn modelId="{3DE93470-B740-41D9-AAC2-51250A850544}" srcId="{E1F39C71-8E3E-4958-8B2E-4C78667503DB}" destId="{F9AFCDC3-CEE8-4596-BDE8-1EB21BE90BF6}" srcOrd="0" destOrd="0" parTransId="{6EF3EC52-3A8C-4E2D-912A-304953BCB094}" sibTransId="{9B7B0DAD-C111-462C-AE6C-58AB5F1650ED}"/>
    <dgm:cxn modelId="{D7976474-BAF2-4E5D-87B2-E50AC6E048E0}" type="presOf" srcId="{0593C741-9F3E-4A95-8A64-DD18D1A0F3A6}" destId="{068CCB81-A4DB-4D21-99DD-F58741ADBA06}" srcOrd="0" destOrd="0" presId="urn:microsoft.com/office/officeart/2005/8/layout/orgChart1"/>
    <dgm:cxn modelId="{C9E20D5A-A4D0-4DD0-A2D7-AB965D3F6609}" type="presOf" srcId="{F9AFCDC3-CEE8-4596-BDE8-1EB21BE90BF6}" destId="{AD5F3274-E833-4A47-8430-430D9F22C5B6}" srcOrd="0" destOrd="0" presId="urn:microsoft.com/office/officeart/2005/8/layout/orgChart1"/>
    <dgm:cxn modelId="{C87AF6AB-5BAF-4511-90E6-C9168C8F0C3C}" srcId="{E1F39C71-8E3E-4958-8B2E-4C78667503DB}" destId="{911FCCCF-1725-4B88-BFA2-60F923C539D1}" srcOrd="2" destOrd="0" parTransId="{0593C741-9F3E-4A95-8A64-DD18D1A0F3A6}" sibTransId="{5EFB025E-FEA9-40A3-BABE-80025A047741}"/>
    <dgm:cxn modelId="{9F9BDCAE-5669-481C-BF3C-974CE900636E}" type="presOf" srcId="{2B8812CE-09D4-4B9A-B51C-4E48F2F65248}" destId="{BAAE4268-5C34-4831-AF7E-9E021B6A6576}" srcOrd="0" destOrd="0" presId="urn:microsoft.com/office/officeart/2005/8/layout/orgChart1"/>
    <dgm:cxn modelId="{94984EB3-8CE6-464A-AAA4-521B27DD8F08}" type="presOf" srcId="{911FCCCF-1725-4B88-BFA2-60F923C539D1}" destId="{D4746CE0-76B0-4FEE-BB66-BBCC7796BA25}" srcOrd="0" destOrd="0" presId="urn:microsoft.com/office/officeart/2005/8/layout/orgChart1"/>
    <dgm:cxn modelId="{581D26C4-1AC4-4156-ABA8-0DAC6B0ABD84}" type="presOf" srcId="{911FCCCF-1725-4B88-BFA2-60F923C539D1}" destId="{7C76298C-8568-417F-AF6B-AA3E62536013}" srcOrd="1" destOrd="0" presId="urn:microsoft.com/office/officeart/2005/8/layout/orgChart1"/>
    <dgm:cxn modelId="{D7C6FCD4-3275-4398-99EB-C442836338DC}" type="presOf" srcId="{F9AFCDC3-CEE8-4596-BDE8-1EB21BE90BF6}" destId="{42B36651-F23D-42BA-B6AD-B0FED15B7D2E}" srcOrd="1" destOrd="0" presId="urn:microsoft.com/office/officeart/2005/8/layout/orgChart1"/>
    <dgm:cxn modelId="{ECD4DCD5-2619-4558-A0B9-99F1AE257732}" srcId="{E1F39C71-8E3E-4958-8B2E-4C78667503DB}" destId="{2B8812CE-09D4-4B9A-B51C-4E48F2F65248}" srcOrd="1" destOrd="0" parTransId="{396EDC4E-4AD8-4B68-A781-E6B8D61B8FAD}" sibTransId="{887EB85B-6DE7-4DC7-BC84-A8B187EE05AF}"/>
    <dgm:cxn modelId="{DB9F68E8-D2A6-44C3-B721-C808AD1D5120}" type="presOf" srcId="{6EF3EC52-3A8C-4E2D-912A-304953BCB094}" destId="{16EC1EC9-1BEC-49A0-98A0-6643E76D19A9}" srcOrd="0" destOrd="0" presId="urn:microsoft.com/office/officeart/2005/8/layout/orgChart1"/>
    <dgm:cxn modelId="{51386FF6-DA5C-46E2-8719-CB295D828FF9}" type="presOf" srcId="{396EDC4E-4AD8-4B68-A781-E6B8D61B8FAD}" destId="{B3094C90-7453-4E81-A5C1-13EC5C48BA97}" srcOrd="0" destOrd="0" presId="urn:microsoft.com/office/officeart/2005/8/layout/orgChart1"/>
    <dgm:cxn modelId="{8C9EF834-2F91-4B11-BEF3-B46C76EA9E0F}" type="presParOf" srcId="{3BA2D649-A03D-46A7-9340-5478E5C27874}" destId="{D8401F25-57AA-4250-81CB-E28DB18E57A8}" srcOrd="0" destOrd="0" presId="urn:microsoft.com/office/officeart/2005/8/layout/orgChart1"/>
    <dgm:cxn modelId="{E6B9FE84-CAD1-4D4F-8AFE-C9D27FC428EB}" type="presParOf" srcId="{D8401F25-57AA-4250-81CB-E28DB18E57A8}" destId="{11FFB8EF-65EE-4C64-8F8C-A766A8280501}" srcOrd="0" destOrd="0" presId="urn:microsoft.com/office/officeart/2005/8/layout/orgChart1"/>
    <dgm:cxn modelId="{140B2FBC-3896-47A4-87F4-585402B69379}" type="presParOf" srcId="{11FFB8EF-65EE-4C64-8F8C-A766A8280501}" destId="{2A3F58E9-1B05-45A5-B7FD-B0D79CECA1F6}" srcOrd="0" destOrd="0" presId="urn:microsoft.com/office/officeart/2005/8/layout/orgChart1"/>
    <dgm:cxn modelId="{A04B64D7-4609-4A98-8BA2-96FDAFD8D584}" type="presParOf" srcId="{11FFB8EF-65EE-4C64-8F8C-A766A8280501}" destId="{63452458-E14F-4E37-A0E2-9638B9EDDFFC}" srcOrd="1" destOrd="0" presId="urn:microsoft.com/office/officeart/2005/8/layout/orgChart1"/>
    <dgm:cxn modelId="{2587B735-1D38-4831-B31F-4DB7808E5933}" type="presParOf" srcId="{D8401F25-57AA-4250-81CB-E28DB18E57A8}" destId="{59551C69-29B4-4DBB-8818-54733B2C3CFE}" srcOrd="1" destOrd="0" presId="urn:microsoft.com/office/officeart/2005/8/layout/orgChart1"/>
    <dgm:cxn modelId="{D661420D-18DA-45E9-A619-FC1C19ABB6DC}" type="presParOf" srcId="{59551C69-29B4-4DBB-8818-54733B2C3CFE}" destId="{16EC1EC9-1BEC-49A0-98A0-6643E76D19A9}" srcOrd="0" destOrd="0" presId="urn:microsoft.com/office/officeart/2005/8/layout/orgChart1"/>
    <dgm:cxn modelId="{FFB7353C-C20B-4ABC-A64A-C1FB261235D9}" type="presParOf" srcId="{59551C69-29B4-4DBB-8818-54733B2C3CFE}" destId="{927E77A9-1FE4-4B93-BB2B-BEC4637F6367}" srcOrd="1" destOrd="0" presId="urn:microsoft.com/office/officeart/2005/8/layout/orgChart1"/>
    <dgm:cxn modelId="{6D82638F-4B18-4F40-B593-7A0F26E6D963}" type="presParOf" srcId="{927E77A9-1FE4-4B93-BB2B-BEC4637F6367}" destId="{D1411BBD-8480-4000-9862-FA31800E19EF}" srcOrd="0" destOrd="0" presId="urn:microsoft.com/office/officeart/2005/8/layout/orgChart1"/>
    <dgm:cxn modelId="{E03BCF8C-C365-47E6-BCB3-829B83F8E53A}" type="presParOf" srcId="{D1411BBD-8480-4000-9862-FA31800E19EF}" destId="{AD5F3274-E833-4A47-8430-430D9F22C5B6}" srcOrd="0" destOrd="0" presId="urn:microsoft.com/office/officeart/2005/8/layout/orgChart1"/>
    <dgm:cxn modelId="{ECBCA53B-67CF-47AC-BABC-FDEC6E4561E8}" type="presParOf" srcId="{D1411BBD-8480-4000-9862-FA31800E19EF}" destId="{42B36651-F23D-42BA-B6AD-B0FED15B7D2E}" srcOrd="1" destOrd="0" presId="urn:microsoft.com/office/officeart/2005/8/layout/orgChart1"/>
    <dgm:cxn modelId="{39E9C65A-1B96-4AA7-89B3-034900080AB4}" type="presParOf" srcId="{927E77A9-1FE4-4B93-BB2B-BEC4637F6367}" destId="{7BD7F291-17D5-4B1C-B194-C4E7E8151638}" srcOrd="1" destOrd="0" presId="urn:microsoft.com/office/officeart/2005/8/layout/orgChart1"/>
    <dgm:cxn modelId="{2E910313-68A4-4632-A7F0-D9E75126F2C7}" type="presParOf" srcId="{927E77A9-1FE4-4B93-BB2B-BEC4637F6367}" destId="{2EF07598-B2F9-4B09-B7D1-6975E2A7B996}" srcOrd="2" destOrd="0" presId="urn:microsoft.com/office/officeart/2005/8/layout/orgChart1"/>
    <dgm:cxn modelId="{BDFEF701-3256-4280-AF98-C655F1267532}" type="presParOf" srcId="{59551C69-29B4-4DBB-8818-54733B2C3CFE}" destId="{B3094C90-7453-4E81-A5C1-13EC5C48BA97}" srcOrd="2" destOrd="0" presId="urn:microsoft.com/office/officeart/2005/8/layout/orgChart1"/>
    <dgm:cxn modelId="{3E2056FA-F4F6-4B3C-BF41-474728215D6D}" type="presParOf" srcId="{59551C69-29B4-4DBB-8818-54733B2C3CFE}" destId="{890DF549-8AA5-4247-A509-55D9C7AE69FD}" srcOrd="3" destOrd="0" presId="urn:microsoft.com/office/officeart/2005/8/layout/orgChart1"/>
    <dgm:cxn modelId="{1C0ED60A-7714-40E1-B878-147832DC9B31}" type="presParOf" srcId="{890DF549-8AA5-4247-A509-55D9C7AE69FD}" destId="{A13E25EB-FE44-4731-9A31-D4FD6C0D6D41}" srcOrd="0" destOrd="0" presId="urn:microsoft.com/office/officeart/2005/8/layout/orgChart1"/>
    <dgm:cxn modelId="{DC481889-98B5-494C-AE0F-A61E54E867E1}" type="presParOf" srcId="{A13E25EB-FE44-4731-9A31-D4FD6C0D6D41}" destId="{BAAE4268-5C34-4831-AF7E-9E021B6A6576}" srcOrd="0" destOrd="0" presId="urn:microsoft.com/office/officeart/2005/8/layout/orgChart1"/>
    <dgm:cxn modelId="{5FB94877-8D40-4596-8A3B-06A4AEBB4DB4}" type="presParOf" srcId="{A13E25EB-FE44-4731-9A31-D4FD6C0D6D41}" destId="{81C1699D-B1BA-49EE-BB16-B472CD4D0503}" srcOrd="1" destOrd="0" presId="urn:microsoft.com/office/officeart/2005/8/layout/orgChart1"/>
    <dgm:cxn modelId="{C0CB8029-5234-4952-8D6E-9F103620DB9B}" type="presParOf" srcId="{890DF549-8AA5-4247-A509-55D9C7AE69FD}" destId="{DFB68DA8-C67E-4C55-B2D7-9099315B293D}" srcOrd="1" destOrd="0" presId="urn:microsoft.com/office/officeart/2005/8/layout/orgChart1"/>
    <dgm:cxn modelId="{C273EB85-8000-4680-BDB9-7F7F3BA4D14B}" type="presParOf" srcId="{890DF549-8AA5-4247-A509-55D9C7AE69FD}" destId="{6E9E3C2D-3955-42EC-B73C-46402D64867A}" srcOrd="2" destOrd="0" presId="urn:microsoft.com/office/officeart/2005/8/layout/orgChart1"/>
    <dgm:cxn modelId="{0A7E0749-75D9-454F-8E59-425D170CD800}" type="presParOf" srcId="{59551C69-29B4-4DBB-8818-54733B2C3CFE}" destId="{068CCB81-A4DB-4D21-99DD-F58741ADBA06}" srcOrd="4" destOrd="0" presId="urn:microsoft.com/office/officeart/2005/8/layout/orgChart1"/>
    <dgm:cxn modelId="{815C7C0B-95FE-49D6-A7AC-C4339E7408C3}" type="presParOf" srcId="{59551C69-29B4-4DBB-8818-54733B2C3CFE}" destId="{731F7EAD-AD03-4536-A381-BECD00AB9E36}" srcOrd="5" destOrd="0" presId="urn:microsoft.com/office/officeart/2005/8/layout/orgChart1"/>
    <dgm:cxn modelId="{248E8E0D-0ED2-44A4-9DB3-C45D77D1CD63}" type="presParOf" srcId="{731F7EAD-AD03-4536-A381-BECD00AB9E36}" destId="{799452FD-CA7F-4DD9-BE45-2CC2EC52BEDD}" srcOrd="0" destOrd="0" presId="urn:microsoft.com/office/officeart/2005/8/layout/orgChart1"/>
    <dgm:cxn modelId="{E2EF67EA-3972-4D88-8941-8E6840F19924}" type="presParOf" srcId="{799452FD-CA7F-4DD9-BE45-2CC2EC52BEDD}" destId="{D4746CE0-76B0-4FEE-BB66-BBCC7796BA25}" srcOrd="0" destOrd="0" presId="urn:microsoft.com/office/officeart/2005/8/layout/orgChart1"/>
    <dgm:cxn modelId="{1B4771EC-AE51-4EC0-8E02-3068C1610F9F}" type="presParOf" srcId="{799452FD-CA7F-4DD9-BE45-2CC2EC52BEDD}" destId="{7C76298C-8568-417F-AF6B-AA3E62536013}" srcOrd="1" destOrd="0" presId="urn:microsoft.com/office/officeart/2005/8/layout/orgChart1"/>
    <dgm:cxn modelId="{13379805-761C-4809-B472-676CB3DFB981}" type="presParOf" srcId="{731F7EAD-AD03-4536-A381-BECD00AB9E36}" destId="{BE45E908-7834-4E44-8612-179FE95123B5}" srcOrd="1" destOrd="0" presId="urn:microsoft.com/office/officeart/2005/8/layout/orgChart1"/>
    <dgm:cxn modelId="{2C4C0420-8F4B-4394-BC3D-41920ECAB0A9}" type="presParOf" srcId="{731F7EAD-AD03-4536-A381-BECD00AB9E36}" destId="{A3CA46AE-D15E-410E-B718-90FD26D01711}" srcOrd="2" destOrd="0" presId="urn:microsoft.com/office/officeart/2005/8/layout/orgChart1"/>
    <dgm:cxn modelId="{BC9B4B55-F89C-46A7-B913-D01864268195}" type="presParOf" srcId="{D8401F25-57AA-4250-81CB-E28DB18E57A8}" destId="{1B31B901-2C92-431D-9142-E35FE3DBD58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D4574A-DB10-4336-B019-4E76E280B055}" type="doc">
      <dgm:prSet loTypeId="urn:microsoft.com/office/officeart/2005/8/layout/cycle6" loCatId="cycle" qsTypeId="urn:microsoft.com/office/officeart/2005/8/quickstyle/simple1" qsCatId="simple" csTypeId="urn:microsoft.com/office/officeart/2005/8/colors/colorful1" csCatId="colorful" phldr="1"/>
      <dgm:spPr/>
      <dgm:t>
        <a:bodyPr/>
        <a:lstStyle/>
        <a:p>
          <a:endParaRPr lang="en-IN"/>
        </a:p>
      </dgm:t>
    </dgm:pt>
    <dgm:pt modelId="{D5108582-7A4E-4FE9-9E11-81F0271908C9}">
      <dgm:prSet phldrT="[Text]"/>
      <dgm:spPr/>
      <dgm:t>
        <a:bodyPr/>
        <a:lstStyle/>
        <a:p>
          <a:r>
            <a:rPr lang="en-US" dirty="0"/>
            <a:t>Liquidity</a:t>
          </a:r>
          <a:endParaRPr lang="en-IN" dirty="0"/>
        </a:p>
      </dgm:t>
    </dgm:pt>
    <dgm:pt modelId="{DADF6789-CCBA-40D6-9940-1E9E09D9ADD3}" type="parTrans" cxnId="{B9A1FDCF-F535-4586-B529-F05F0762CB9C}">
      <dgm:prSet/>
      <dgm:spPr/>
      <dgm:t>
        <a:bodyPr/>
        <a:lstStyle/>
        <a:p>
          <a:endParaRPr lang="en-IN"/>
        </a:p>
      </dgm:t>
    </dgm:pt>
    <dgm:pt modelId="{8FBF4BEE-7260-40FF-93BF-AF48A1AA8B2F}" type="sibTrans" cxnId="{B9A1FDCF-F535-4586-B529-F05F0762CB9C}">
      <dgm:prSet/>
      <dgm:spPr/>
      <dgm:t>
        <a:bodyPr/>
        <a:lstStyle/>
        <a:p>
          <a:endParaRPr lang="en-IN"/>
        </a:p>
      </dgm:t>
    </dgm:pt>
    <dgm:pt modelId="{4743E556-6FE0-4EE7-BD4A-FA706396013E}">
      <dgm:prSet phldrT="[Text]"/>
      <dgm:spPr/>
      <dgm:t>
        <a:bodyPr/>
        <a:lstStyle/>
        <a:p>
          <a:r>
            <a:rPr lang="en-US" dirty="0"/>
            <a:t>Profitability</a:t>
          </a:r>
          <a:endParaRPr lang="en-IN" dirty="0"/>
        </a:p>
      </dgm:t>
    </dgm:pt>
    <dgm:pt modelId="{A0CC871B-E3AB-4859-9930-9D52CAA2CA53}" type="parTrans" cxnId="{74D419B0-5682-4C83-8E7D-14967F0D6171}">
      <dgm:prSet/>
      <dgm:spPr/>
      <dgm:t>
        <a:bodyPr/>
        <a:lstStyle/>
        <a:p>
          <a:endParaRPr lang="en-IN"/>
        </a:p>
      </dgm:t>
    </dgm:pt>
    <dgm:pt modelId="{C8803CA3-7D7A-4F49-9480-9E00FCD9E9AE}" type="sibTrans" cxnId="{74D419B0-5682-4C83-8E7D-14967F0D6171}">
      <dgm:prSet/>
      <dgm:spPr/>
      <dgm:t>
        <a:bodyPr/>
        <a:lstStyle/>
        <a:p>
          <a:endParaRPr lang="en-IN"/>
        </a:p>
      </dgm:t>
    </dgm:pt>
    <dgm:pt modelId="{A3AB2877-D627-4ACC-97D9-9A2B0135B688}">
      <dgm:prSet phldrT="[Text]"/>
      <dgm:spPr/>
      <dgm:t>
        <a:bodyPr/>
        <a:lstStyle/>
        <a:p>
          <a:r>
            <a:rPr lang="en-US" dirty="0"/>
            <a:t>Leverage</a:t>
          </a:r>
          <a:endParaRPr lang="en-IN" dirty="0"/>
        </a:p>
      </dgm:t>
    </dgm:pt>
    <dgm:pt modelId="{6752A120-4040-4EF0-BF98-263755B715D5}" type="parTrans" cxnId="{DB861328-7B4C-4150-A737-0BA8C4DCE6DF}">
      <dgm:prSet/>
      <dgm:spPr/>
      <dgm:t>
        <a:bodyPr/>
        <a:lstStyle/>
        <a:p>
          <a:endParaRPr lang="en-IN"/>
        </a:p>
      </dgm:t>
    </dgm:pt>
    <dgm:pt modelId="{BD66D96E-203A-4F8F-AE9D-1A7C87145936}" type="sibTrans" cxnId="{DB861328-7B4C-4150-A737-0BA8C4DCE6DF}">
      <dgm:prSet/>
      <dgm:spPr/>
      <dgm:t>
        <a:bodyPr/>
        <a:lstStyle/>
        <a:p>
          <a:endParaRPr lang="en-IN"/>
        </a:p>
      </dgm:t>
    </dgm:pt>
    <dgm:pt modelId="{CE06A054-D6C8-4514-969C-F537C9DC2D7F}">
      <dgm:prSet phldrT="[Text]"/>
      <dgm:spPr/>
      <dgm:t>
        <a:bodyPr/>
        <a:lstStyle/>
        <a:p>
          <a:r>
            <a:rPr lang="en-US" dirty="0"/>
            <a:t>Operating ratios</a:t>
          </a:r>
          <a:endParaRPr lang="en-IN" dirty="0"/>
        </a:p>
      </dgm:t>
    </dgm:pt>
    <dgm:pt modelId="{AAAEF625-DB1E-445E-BA0B-48352BF88A6F}" type="parTrans" cxnId="{C637754B-7D8F-4A6E-9A59-6D6B42ADF000}">
      <dgm:prSet/>
      <dgm:spPr/>
      <dgm:t>
        <a:bodyPr/>
        <a:lstStyle/>
        <a:p>
          <a:endParaRPr lang="en-IN"/>
        </a:p>
      </dgm:t>
    </dgm:pt>
    <dgm:pt modelId="{3CECEFF2-201E-4E17-B533-C040A87E770D}" type="sibTrans" cxnId="{C637754B-7D8F-4A6E-9A59-6D6B42ADF000}">
      <dgm:prSet/>
      <dgm:spPr/>
      <dgm:t>
        <a:bodyPr/>
        <a:lstStyle/>
        <a:p>
          <a:endParaRPr lang="en-IN"/>
        </a:p>
      </dgm:t>
    </dgm:pt>
    <dgm:pt modelId="{F73A2A5A-6E4D-4733-B1D6-A634FE178AF6}">
      <dgm:prSet phldrT="[Text]"/>
      <dgm:spPr/>
      <dgm:t>
        <a:bodyPr/>
        <a:lstStyle/>
        <a:p>
          <a:r>
            <a:rPr lang="en-US" dirty="0"/>
            <a:t>Valuation</a:t>
          </a:r>
          <a:endParaRPr lang="en-IN" dirty="0"/>
        </a:p>
      </dgm:t>
    </dgm:pt>
    <dgm:pt modelId="{FEB0A35D-90F2-413D-8EEF-739282DAEF1A}" type="parTrans" cxnId="{8F610BA9-4276-4F55-8753-D5AAEA52FE5B}">
      <dgm:prSet/>
      <dgm:spPr/>
      <dgm:t>
        <a:bodyPr/>
        <a:lstStyle/>
        <a:p>
          <a:endParaRPr lang="en-IN"/>
        </a:p>
      </dgm:t>
    </dgm:pt>
    <dgm:pt modelId="{2BD989E5-8DDC-451F-895E-D65802BD8041}" type="sibTrans" cxnId="{8F610BA9-4276-4F55-8753-D5AAEA52FE5B}">
      <dgm:prSet/>
      <dgm:spPr/>
      <dgm:t>
        <a:bodyPr/>
        <a:lstStyle/>
        <a:p>
          <a:endParaRPr lang="en-IN"/>
        </a:p>
      </dgm:t>
    </dgm:pt>
    <dgm:pt modelId="{01546BFD-2A10-4E2B-9EAF-22B4BF96E40B}" type="pres">
      <dgm:prSet presAssocID="{AFD4574A-DB10-4336-B019-4E76E280B055}" presName="cycle" presStyleCnt="0">
        <dgm:presLayoutVars>
          <dgm:dir/>
          <dgm:resizeHandles val="exact"/>
        </dgm:presLayoutVars>
      </dgm:prSet>
      <dgm:spPr/>
    </dgm:pt>
    <dgm:pt modelId="{9165F600-C2EF-4E81-84C7-6B0A4EDF4FCD}" type="pres">
      <dgm:prSet presAssocID="{D5108582-7A4E-4FE9-9E11-81F0271908C9}" presName="node" presStyleLbl="node1" presStyleIdx="0" presStyleCnt="5">
        <dgm:presLayoutVars>
          <dgm:bulletEnabled val="1"/>
        </dgm:presLayoutVars>
      </dgm:prSet>
      <dgm:spPr/>
    </dgm:pt>
    <dgm:pt modelId="{4713ED95-5B3A-42B4-A7A6-73E6C9943C26}" type="pres">
      <dgm:prSet presAssocID="{D5108582-7A4E-4FE9-9E11-81F0271908C9}" presName="spNode" presStyleCnt="0"/>
      <dgm:spPr/>
    </dgm:pt>
    <dgm:pt modelId="{2906C86B-0B6A-44D6-907D-8133ADDAF2FA}" type="pres">
      <dgm:prSet presAssocID="{8FBF4BEE-7260-40FF-93BF-AF48A1AA8B2F}" presName="sibTrans" presStyleLbl="sibTrans1D1" presStyleIdx="0" presStyleCnt="5"/>
      <dgm:spPr/>
    </dgm:pt>
    <dgm:pt modelId="{D4D43519-C658-4B6F-AC12-6DE0CA0D53BE}" type="pres">
      <dgm:prSet presAssocID="{4743E556-6FE0-4EE7-BD4A-FA706396013E}" presName="node" presStyleLbl="node1" presStyleIdx="1" presStyleCnt="5">
        <dgm:presLayoutVars>
          <dgm:bulletEnabled val="1"/>
        </dgm:presLayoutVars>
      </dgm:prSet>
      <dgm:spPr/>
    </dgm:pt>
    <dgm:pt modelId="{03074CCE-74F1-4806-B8D7-CE0F802E055C}" type="pres">
      <dgm:prSet presAssocID="{4743E556-6FE0-4EE7-BD4A-FA706396013E}" presName="spNode" presStyleCnt="0"/>
      <dgm:spPr/>
    </dgm:pt>
    <dgm:pt modelId="{DC68186D-FE52-4912-9CF8-2E7EA88E2E6E}" type="pres">
      <dgm:prSet presAssocID="{C8803CA3-7D7A-4F49-9480-9E00FCD9E9AE}" presName="sibTrans" presStyleLbl="sibTrans1D1" presStyleIdx="1" presStyleCnt="5"/>
      <dgm:spPr/>
    </dgm:pt>
    <dgm:pt modelId="{0CA8A022-C4F0-4D6B-82FA-03DFB4926213}" type="pres">
      <dgm:prSet presAssocID="{A3AB2877-D627-4ACC-97D9-9A2B0135B688}" presName="node" presStyleLbl="node1" presStyleIdx="2" presStyleCnt="5">
        <dgm:presLayoutVars>
          <dgm:bulletEnabled val="1"/>
        </dgm:presLayoutVars>
      </dgm:prSet>
      <dgm:spPr/>
    </dgm:pt>
    <dgm:pt modelId="{1F887273-1439-403B-97FC-E0CF7A1035D9}" type="pres">
      <dgm:prSet presAssocID="{A3AB2877-D627-4ACC-97D9-9A2B0135B688}" presName="spNode" presStyleCnt="0"/>
      <dgm:spPr/>
    </dgm:pt>
    <dgm:pt modelId="{CFF0436B-4F35-4C24-9BF0-AC430B656BDF}" type="pres">
      <dgm:prSet presAssocID="{BD66D96E-203A-4F8F-AE9D-1A7C87145936}" presName="sibTrans" presStyleLbl="sibTrans1D1" presStyleIdx="2" presStyleCnt="5"/>
      <dgm:spPr/>
    </dgm:pt>
    <dgm:pt modelId="{D66BD0E1-5965-4084-825D-001B0BCC4530}" type="pres">
      <dgm:prSet presAssocID="{CE06A054-D6C8-4514-969C-F537C9DC2D7F}" presName="node" presStyleLbl="node1" presStyleIdx="3" presStyleCnt="5">
        <dgm:presLayoutVars>
          <dgm:bulletEnabled val="1"/>
        </dgm:presLayoutVars>
      </dgm:prSet>
      <dgm:spPr/>
    </dgm:pt>
    <dgm:pt modelId="{D7137B35-8892-4EBA-AA83-E70E5A91A1AA}" type="pres">
      <dgm:prSet presAssocID="{CE06A054-D6C8-4514-969C-F537C9DC2D7F}" presName="spNode" presStyleCnt="0"/>
      <dgm:spPr/>
    </dgm:pt>
    <dgm:pt modelId="{E1C51DC5-2E02-4307-8A10-52DE1AAA3711}" type="pres">
      <dgm:prSet presAssocID="{3CECEFF2-201E-4E17-B533-C040A87E770D}" presName="sibTrans" presStyleLbl="sibTrans1D1" presStyleIdx="3" presStyleCnt="5"/>
      <dgm:spPr/>
    </dgm:pt>
    <dgm:pt modelId="{C98528BC-1A41-4B9F-A660-316F371DDCE1}" type="pres">
      <dgm:prSet presAssocID="{F73A2A5A-6E4D-4733-B1D6-A634FE178AF6}" presName="node" presStyleLbl="node1" presStyleIdx="4" presStyleCnt="5">
        <dgm:presLayoutVars>
          <dgm:bulletEnabled val="1"/>
        </dgm:presLayoutVars>
      </dgm:prSet>
      <dgm:spPr/>
    </dgm:pt>
    <dgm:pt modelId="{0A3C6D93-1792-4B1D-92BA-4DAD13A3B76E}" type="pres">
      <dgm:prSet presAssocID="{F73A2A5A-6E4D-4733-B1D6-A634FE178AF6}" presName="spNode" presStyleCnt="0"/>
      <dgm:spPr/>
    </dgm:pt>
    <dgm:pt modelId="{DD1DDCA8-8085-45AE-B08C-50B88FAA80F6}" type="pres">
      <dgm:prSet presAssocID="{2BD989E5-8DDC-451F-895E-D65802BD8041}" presName="sibTrans" presStyleLbl="sibTrans1D1" presStyleIdx="4" presStyleCnt="5"/>
      <dgm:spPr/>
    </dgm:pt>
  </dgm:ptLst>
  <dgm:cxnLst>
    <dgm:cxn modelId="{F5F62D03-E2B9-4B01-B1E0-CA8708D87E4C}" type="presOf" srcId="{C8803CA3-7D7A-4F49-9480-9E00FCD9E9AE}" destId="{DC68186D-FE52-4912-9CF8-2E7EA88E2E6E}" srcOrd="0" destOrd="0" presId="urn:microsoft.com/office/officeart/2005/8/layout/cycle6"/>
    <dgm:cxn modelId="{DB861328-7B4C-4150-A737-0BA8C4DCE6DF}" srcId="{AFD4574A-DB10-4336-B019-4E76E280B055}" destId="{A3AB2877-D627-4ACC-97D9-9A2B0135B688}" srcOrd="2" destOrd="0" parTransId="{6752A120-4040-4EF0-BF98-263755B715D5}" sibTransId="{BD66D96E-203A-4F8F-AE9D-1A7C87145936}"/>
    <dgm:cxn modelId="{7225E529-B9F1-4472-80C9-0091D798B4F1}" type="presOf" srcId="{AFD4574A-DB10-4336-B019-4E76E280B055}" destId="{01546BFD-2A10-4E2B-9EAF-22B4BF96E40B}" srcOrd="0" destOrd="0" presId="urn:microsoft.com/office/officeart/2005/8/layout/cycle6"/>
    <dgm:cxn modelId="{B0D5DF3B-72F8-4967-8EF2-CB9D9F8EF4D9}" type="presOf" srcId="{CE06A054-D6C8-4514-969C-F537C9DC2D7F}" destId="{D66BD0E1-5965-4084-825D-001B0BCC4530}" srcOrd="0" destOrd="0" presId="urn:microsoft.com/office/officeart/2005/8/layout/cycle6"/>
    <dgm:cxn modelId="{87E74649-3777-45A2-A802-AD64E1E01BCB}" type="presOf" srcId="{BD66D96E-203A-4F8F-AE9D-1A7C87145936}" destId="{CFF0436B-4F35-4C24-9BF0-AC430B656BDF}" srcOrd="0" destOrd="0" presId="urn:microsoft.com/office/officeart/2005/8/layout/cycle6"/>
    <dgm:cxn modelId="{C637754B-7D8F-4A6E-9A59-6D6B42ADF000}" srcId="{AFD4574A-DB10-4336-B019-4E76E280B055}" destId="{CE06A054-D6C8-4514-969C-F537C9DC2D7F}" srcOrd="3" destOrd="0" parTransId="{AAAEF625-DB1E-445E-BA0B-48352BF88A6F}" sibTransId="{3CECEFF2-201E-4E17-B533-C040A87E770D}"/>
    <dgm:cxn modelId="{F99DE658-A9A4-4115-84C7-8B02F3A8E6CC}" type="presOf" srcId="{3CECEFF2-201E-4E17-B533-C040A87E770D}" destId="{E1C51DC5-2E02-4307-8A10-52DE1AAA3711}" srcOrd="0" destOrd="0" presId="urn:microsoft.com/office/officeart/2005/8/layout/cycle6"/>
    <dgm:cxn modelId="{FD18157C-A141-4DC5-9801-DD560A2B8F3F}" type="presOf" srcId="{D5108582-7A4E-4FE9-9E11-81F0271908C9}" destId="{9165F600-C2EF-4E81-84C7-6B0A4EDF4FCD}" srcOrd="0" destOrd="0" presId="urn:microsoft.com/office/officeart/2005/8/layout/cycle6"/>
    <dgm:cxn modelId="{844AC089-5D4C-486B-AD5F-6B72643E96BD}" type="presOf" srcId="{F73A2A5A-6E4D-4733-B1D6-A634FE178AF6}" destId="{C98528BC-1A41-4B9F-A660-316F371DDCE1}" srcOrd="0" destOrd="0" presId="urn:microsoft.com/office/officeart/2005/8/layout/cycle6"/>
    <dgm:cxn modelId="{8F610BA9-4276-4F55-8753-D5AAEA52FE5B}" srcId="{AFD4574A-DB10-4336-B019-4E76E280B055}" destId="{F73A2A5A-6E4D-4733-B1D6-A634FE178AF6}" srcOrd="4" destOrd="0" parTransId="{FEB0A35D-90F2-413D-8EEF-739282DAEF1A}" sibTransId="{2BD989E5-8DDC-451F-895E-D65802BD8041}"/>
    <dgm:cxn modelId="{74D419B0-5682-4C83-8E7D-14967F0D6171}" srcId="{AFD4574A-DB10-4336-B019-4E76E280B055}" destId="{4743E556-6FE0-4EE7-BD4A-FA706396013E}" srcOrd="1" destOrd="0" parTransId="{A0CC871B-E3AB-4859-9930-9D52CAA2CA53}" sibTransId="{C8803CA3-7D7A-4F49-9480-9E00FCD9E9AE}"/>
    <dgm:cxn modelId="{69FBFBB5-6747-49EE-83C9-791A927BAF03}" type="presOf" srcId="{2BD989E5-8DDC-451F-895E-D65802BD8041}" destId="{DD1DDCA8-8085-45AE-B08C-50B88FAA80F6}" srcOrd="0" destOrd="0" presId="urn:microsoft.com/office/officeart/2005/8/layout/cycle6"/>
    <dgm:cxn modelId="{D35F03BD-990E-4E40-B31F-EED2F33C7876}" type="presOf" srcId="{4743E556-6FE0-4EE7-BD4A-FA706396013E}" destId="{D4D43519-C658-4B6F-AC12-6DE0CA0D53BE}" srcOrd="0" destOrd="0" presId="urn:microsoft.com/office/officeart/2005/8/layout/cycle6"/>
    <dgm:cxn modelId="{B1CBEAC4-C497-49F3-95B6-3981DB8FE250}" type="presOf" srcId="{A3AB2877-D627-4ACC-97D9-9A2B0135B688}" destId="{0CA8A022-C4F0-4D6B-82FA-03DFB4926213}" srcOrd="0" destOrd="0" presId="urn:microsoft.com/office/officeart/2005/8/layout/cycle6"/>
    <dgm:cxn modelId="{B9A1FDCF-F535-4586-B529-F05F0762CB9C}" srcId="{AFD4574A-DB10-4336-B019-4E76E280B055}" destId="{D5108582-7A4E-4FE9-9E11-81F0271908C9}" srcOrd="0" destOrd="0" parTransId="{DADF6789-CCBA-40D6-9940-1E9E09D9ADD3}" sibTransId="{8FBF4BEE-7260-40FF-93BF-AF48A1AA8B2F}"/>
    <dgm:cxn modelId="{E99BF7F8-4DB0-49E0-BFC0-BF472643AA90}" type="presOf" srcId="{8FBF4BEE-7260-40FF-93BF-AF48A1AA8B2F}" destId="{2906C86B-0B6A-44D6-907D-8133ADDAF2FA}" srcOrd="0" destOrd="0" presId="urn:microsoft.com/office/officeart/2005/8/layout/cycle6"/>
    <dgm:cxn modelId="{B193F5B1-00C5-475F-BB48-A791C6BBF24D}" type="presParOf" srcId="{01546BFD-2A10-4E2B-9EAF-22B4BF96E40B}" destId="{9165F600-C2EF-4E81-84C7-6B0A4EDF4FCD}" srcOrd="0" destOrd="0" presId="urn:microsoft.com/office/officeart/2005/8/layout/cycle6"/>
    <dgm:cxn modelId="{882CB336-EEBA-4A54-AC93-FF95A8C7CD79}" type="presParOf" srcId="{01546BFD-2A10-4E2B-9EAF-22B4BF96E40B}" destId="{4713ED95-5B3A-42B4-A7A6-73E6C9943C26}" srcOrd="1" destOrd="0" presId="urn:microsoft.com/office/officeart/2005/8/layout/cycle6"/>
    <dgm:cxn modelId="{A1A3815A-23FE-4E5C-BA43-85D4947FFCBD}" type="presParOf" srcId="{01546BFD-2A10-4E2B-9EAF-22B4BF96E40B}" destId="{2906C86B-0B6A-44D6-907D-8133ADDAF2FA}" srcOrd="2" destOrd="0" presId="urn:microsoft.com/office/officeart/2005/8/layout/cycle6"/>
    <dgm:cxn modelId="{68D7B534-B541-4E83-828B-B07867B70B7F}" type="presParOf" srcId="{01546BFD-2A10-4E2B-9EAF-22B4BF96E40B}" destId="{D4D43519-C658-4B6F-AC12-6DE0CA0D53BE}" srcOrd="3" destOrd="0" presId="urn:microsoft.com/office/officeart/2005/8/layout/cycle6"/>
    <dgm:cxn modelId="{CB2D899C-E45B-4C4F-B528-16029C21DDF2}" type="presParOf" srcId="{01546BFD-2A10-4E2B-9EAF-22B4BF96E40B}" destId="{03074CCE-74F1-4806-B8D7-CE0F802E055C}" srcOrd="4" destOrd="0" presId="urn:microsoft.com/office/officeart/2005/8/layout/cycle6"/>
    <dgm:cxn modelId="{53A3703D-8A73-47D0-A408-B5B023D471A5}" type="presParOf" srcId="{01546BFD-2A10-4E2B-9EAF-22B4BF96E40B}" destId="{DC68186D-FE52-4912-9CF8-2E7EA88E2E6E}" srcOrd="5" destOrd="0" presId="urn:microsoft.com/office/officeart/2005/8/layout/cycle6"/>
    <dgm:cxn modelId="{8AD74BF1-0E9E-4AAC-84D7-726661F42716}" type="presParOf" srcId="{01546BFD-2A10-4E2B-9EAF-22B4BF96E40B}" destId="{0CA8A022-C4F0-4D6B-82FA-03DFB4926213}" srcOrd="6" destOrd="0" presId="urn:microsoft.com/office/officeart/2005/8/layout/cycle6"/>
    <dgm:cxn modelId="{8E3ECAD3-E82A-439B-B852-371749639BF0}" type="presParOf" srcId="{01546BFD-2A10-4E2B-9EAF-22B4BF96E40B}" destId="{1F887273-1439-403B-97FC-E0CF7A1035D9}" srcOrd="7" destOrd="0" presId="urn:microsoft.com/office/officeart/2005/8/layout/cycle6"/>
    <dgm:cxn modelId="{BD0CCD38-908A-4785-B9FF-0CF2E5889467}" type="presParOf" srcId="{01546BFD-2A10-4E2B-9EAF-22B4BF96E40B}" destId="{CFF0436B-4F35-4C24-9BF0-AC430B656BDF}" srcOrd="8" destOrd="0" presId="urn:microsoft.com/office/officeart/2005/8/layout/cycle6"/>
    <dgm:cxn modelId="{DDB34E91-CAC7-4815-A961-763DA5FBB3D3}" type="presParOf" srcId="{01546BFD-2A10-4E2B-9EAF-22B4BF96E40B}" destId="{D66BD0E1-5965-4084-825D-001B0BCC4530}" srcOrd="9" destOrd="0" presId="urn:microsoft.com/office/officeart/2005/8/layout/cycle6"/>
    <dgm:cxn modelId="{DDA2C977-5F1F-48B1-B468-E9B2F7270FB4}" type="presParOf" srcId="{01546BFD-2A10-4E2B-9EAF-22B4BF96E40B}" destId="{D7137B35-8892-4EBA-AA83-E70E5A91A1AA}" srcOrd="10" destOrd="0" presId="urn:microsoft.com/office/officeart/2005/8/layout/cycle6"/>
    <dgm:cxn modelId="{5DC7BB85-28AE-43C1-A29F-F743A495D001}" type="presParOf" srcId="{01546BFD-2A10-4E2B-9EAF-22B4BF96E40B}" destId="{E1C51DC5-2E02-4307-8A10-52DE1AAA3711}" srcOrd="11" destOrd="0" presId="urn:microsoft.com/office/officeart/2005/8/layout/cycle6"/>
    <dgm:cxn modelId="{A279D392-6F97-445A-88E7-23BFE42E0F8B}" type="presParOf" srcId="{01546BFD-2A10-4E2B-9EAF-22B4BF96E40B}" destId="{C98528BC-1A41-4B9F-A660-316F371DDCE1}" srcOrd="12" destOrd="0" presId="urn:microsoft.com/office/officeart/2005/8/layout/cycle6"/>
    <dgm:cxn modelId="{920A9EDB-33FA-414D-8A1B-4623DC1E4EC6}" type="presParOf" srcId="{01546BFD-2A10-4E2B-9EAF-22B4BF96E40B}" destId="{0A3C6D93-1792-4B1D-92BA-4DAD13A3B76E}" srcOrd="13" destOrd="0" presId="urn:microsoft.com/office/officeart/2005/8/layout/cycle6"/>
    <dgm:cxn modelId="{51460AA1-0AD4-4977-B1BA-8D19AE07B655}" type="presParOf" srcId="{01546BFD-2A10-4E2B-9EAF-22B4BF96E40B}" destId="{DD1DDCA8-8085-45AE-B08C-50B88FAA80F6}"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6CC365-BA6F-4CC2-A506-B8E6B2ED134E}" type="doc">
      <dgm:prSet loTypeId="urn:microsoft.com/office/officeart/2005/8/layout/pList1" loCatId="list" qsTypeId="urn:microsoft.com/office/officeart/2005/8/quickstyle/simple1" qsCatId="simple" csTypeId="urn:microsoft.com/office/officeart/2005/8/colors/colorful1" csCatId="colorful" phldr="1"/>
      <dgm:spPr/>
      <dgm:t>
        <a:bodyPr/>
        <a:lstStyle/>
        <a:p>
          <a:endParaRPr lang="en-IN"/>
        </a:p>
      </dgm:t>
    </dgm:pt>
    <dgm:pt modelId="{38551E13-56B2-46FE-A7EA-6F76F6FF00B0}">
      <dgm:prSet phldrT="[Text]"/>
      <dgm:spPr/>
      <dgm:t>
        <a:bodyPr/>
        <a:lstStyle/>
        <a:p>
          <a:r>
            <a:rPr lang="en-US" dirty="0"/>
            <a:t>Cash from Operating Activities</a:t>
          </a:r>
          <a:endParaRPr lang="en-IN" dirty="0"/>
        </a:p>
      </dgm:t>
    </dgm:pt>
    <dgm:pt modelId="{A16E933B-3F1F-4230-86D5-A1AB7AF40949}" type="parTrans" cxnId="{DAA2FD14-13BE-4323-A1AC-4EF56BC8DDF0}">
      <dgm:prSet/>
      <dgm:spPr/>
      <dgm:t>
        <a:bodyPr/>
        <a:lstStyle/>
        <a:p>
          <a:endParaRPr lang="en-IN"/>
        </a:p>
      </dgm:t>
    </dgm:pt>
    <dgm:pt modelId="{A277C535-DBA1-44F9-A67C-21DA4DA0148F}" type="sibTrans" cxnId="{DAA2FD14-13BE-4323-A1AC-4EF56BC8DDF0}">
      <dgm:prSet/>
      <dgm:spPr/>
      <dgm:t>
        <a:bodyPr/>
        <a:lstStyle/>
        <a:p>
          <a:endParaRPr lang="en-IN"/>
        </a:p>
      </dgm:t>
    </dgm:pt>
    <dgm:pt modelId="{F3F92288-7BC8-4719-A8D0-0A3DB037F012}">
      <dgm:prSet phldrT="[Text]"/>
      <dgm:spPr/>
      <dgm:t>
        <a:bodyPr/>
        <a:lstStyle/>
        <a:p>
          <a:r>
            <a:rPr lang="en-US" dirty="0"/>
            <a:t>Cash from Investing Activities</a:t>
          </a:r>
          <a:endParaRPr lang="en-IN" dirty="0"/>
        </a:p>
      </dgm:t>
    </dgm:pt>
    <dgm:pt modelId="{52F38E90-F6A8-4702-87C2-8AC571A33D45}" type="parTrans" cxnId="{4B1B069F-9F6F-4F49-9CE7-0699C2BDD9E4}">
      <dgm:prSet/>
      <dgm:spPr/>
      <dgm:t>
        <a:bodyPr/>
        <a:lstStyle/>
        <a:p>
          <a:endParaRPr lang="en-IN"/>
        </a:p>
      </dgm:t>
    </dgm:pt>
    <dgm:pt modelId="{455D12ED-D38F-44A3-A661-D970410261CE}" type="sibTrans" cxnId="{4B1B069F-9F6F-4F49-9CE7-0699C2BDD9E4}">
      <dgm:prSet/>
      <dgm:spPr/>
      <dgm:t>
        <a:bodyPr/>
        <a:lstStyle/>
        <a:p>
          <a:endParaRPr lang="en-IN"/>
        </a:p>
      </dgm:t>
    </dgm:pt>
    <dgm:pt modelId="{C3B10AC2-D3ED-4471-A53E-C3E3720D4B3B}">
      <dgm:prSet phldrT="[Text]"/>
      <dgm:spPr/>
      <dgm:t>
        <a:bodyPr/>
        <a:lstStyle/>
        <a:p>
          <a:r>
            <a:rPr lang="en-US" dirty="0"/>
            <a:t>Cash from Financing Activities</a:t>
          </a:r>
          <a:endParaRPr lang="en-IN" dirty="0"/>
        </a:p>
      </dgm:t>
    </dgm:pt>
    <dgm:pt modelId="{305F426B-F38F-4D12-8BB6-AEDA33491960}" type="parTrans" cxnId="{F25CD74E-426C-4318-8E17-D5717AEAAE60}">
      <dgm:prSet/>
      <dgm:spPr/>
      <dgm:t>
        <a:bodyPr/>
        <a:lstStyle/>
        <a:p>
          <a:endParaRPr lang="en-IN"/>
        </a:p>
      </dgm:t>
    </dgm:pt>
    <dgm:pt modelId="{5D22D8E7-58AE-4664-B906-FAC1C233C518}" type="sibTrans" cxnId="{F25CD74E-426C-4318-8E17-D5717AEAAE60}">
      <dgm:prSet/>
      <dgm:spPr/>
      <dgm:t>
        <a:bodyPr/>
        <a:lstStyle/>
        <a:p>
          <a:endParaRPr lang="en-IN"/>
        </a:p>
      </dgm:t>
    </dgm:pt>
    <dgm:pt modelId="{6FE90DD9-7FB3-49A8-A216-65B6140F15E2}">
      <dgm:prSet phldrT="[Text]"/>
      <dgm:spPr/>
      <dgm:t>
        <a:bodyPr/>
        <a:lstStyle/>
        <a:p>
          <a:r>
            <a:rPr lang="en-US" dirty="0"/>
            <a:t>Cash</a:t>
          </a:r>
          <a:endParaRPr lang="en-IN" dirty="0"/>
        </a:p>
      </dgm:t>
    </dgm:pt>
    <dgm:pt modelId="{2D41A9E0-E54F-4EA9-A83B-E05912850E82}" type="parTrans" cxnId="{1C827EE9-A462-428F-92C1-2CD80379EC07}">
      <dgm:prSet/>
      <dgm:spPr/>
      <dgm:t>
        <a:bodyPr/>
        <a:lstStyle/>
        <a:p>
          <a:endParaRPr lang="en-IN"/>
        </a:p>
      </dgm:t>
    </dgm:pt>
    <dgm:pt modelId="{4A3734D8-BE79-464D-AC56-8921204EC3FD}" type="sibTrans" cxnId="{1C827EE9-A462-428F-92C1-2CD80379EC07}">
      <dgm:prSet/>
      <dgm:spPr/>
      <dgm:t>
        <a:bodyPr/>
        <a:lstStyle/>
        <a:p>
          <a:endParaRPr lang="en-IN"/>
        </a:p>
      </dgm:t>
    </dgm:pt>
    <dgm:pt modelId="{5B8E4BB6-4EB5-4D9E-A1C6-ADA0E590BBDC}" type="pres">
      <dgm:prSet presAssocID="{E76CC365-BA6F-4CC2-A506-B8E6B2ED134E}" presName="Name0" presStyleCnt="0">
        <dgm:presLayoutVars>
          <dgm:dir/>
          <dgm:resizeHandles val="exact"/>
        </dgm:presLayoutVars>
      </dgm:prSet>
      <dgm:spPr/>
    </dgm:pt>
    <dgm:pt modelId="{834C2BC1-4B17-44BE-A20E-8D7CF351E8DE}" type="pres">
      <dgm:prSet presAssocID="{38551E13-56B2-46FE-A7EA-6F76F6FF00B0}" presName="compNode" presStyleCnt="0"/>
      <dgm:spPr/>
    </dgm:pt>
    <dgm:pt modelId="{B0B56F2B-B447-457B-B6A0-A156553570BC}" type="pres">
      <dgm:prSet presAssocID="{38551E13-56B2-46FE-A7EA-6F76F6FF00B0}" presName="pictRect" presStyleLbl="node1" presStyleIdx="0" presStyleCnt="4" custLinFactNeighborX="-210"/>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11000" b="-11000"/>
          </a:stretch>
        </a:blipFill>
      </dgm:spPr>
    </dgm:pt>
    <dgm:pt modelId="{E2107BCB-35AD-4EFF-A527-F7FA27145220}" type="pres">
      <dgm:prSet presAssocID="{38551E13-56B2-46FE-A7EA-6F76F6FF00B0}" presName="textRect" presStyleLbl="revTx" presStyleIdx="0" presStyleCnt="4">
        <dgm:presLayoutVars>
          <dgm:bulletEnabled val="1"/>
        </dgm:presLayoutVars>
      </dgm:prSet>
      <dgm:spPr/>
    </dgm:pt>
    <dgm:pt modelId="{6401393E-ADB0-4FFC-8EBA-947147550407}" type="pres">
      <dgm:prSet presAssocID="{A277C535-DBA1-44F9-A67C-21DA4DA0148F}" presName="sibTrans" presStyleLbl="sibTrans2D1" presStyleIdx="0" presStyleCnt="0"/>
      <dgm:spPr/>
    </dgm:pt>
    <dgm:pt modelId="{4D2DFD89-E065-4F27-99A5-F97B71B05064}" type="pres">
      <dgm:prSet presAssocID="{F3F92288-7BC8-4719-A8D0-0A3DB037F012}" presName="compNode" presStyleCnt="0"/>
      <dgm:spPr/>
    </dgm:pt>
    <dgm:pt modelId="{079F5DD1-1FDE-403D-B22B-F8059476DC97}" type="pres">
      <dgm:prSet presAssocID="{F3F92288-7BC8-4719-A8D0-0A3DB037F012}" presName="pict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94894B2F-8964-4793-8BA9-3D89E40E04E9}" type="pres">
      <dgm:prSet presAssocID="{F3F92288-7BC8-4719-A8D0-0A3DB037F012}" presName="textRect" presStyleLbl="revTx" presStyleIdx="1" presStyleCnt="4">
        <dgm:presLayoutVars>
          <dgm:bulletEnabled val="1"/>
        </dgm:presLayoutVars>
      </dgm:prSet>
      <dgm:spPr/>
    </dgm:pt>
    <dgm:pt modelId="{E91B5E55-ACE6-454E-83DC-808ACFFE7480}" type="pres">
      <dgm:prSet presAssocID="{455D12ED-D38F-44A3-A661-D970410261CE}" presName="sibTrans" presStyleLbl="sibTrans2D1" presStyleIdx="0" presStyleCnt="0"/>
      <dgm:spPr/>
    </dgm:pt>
    <dgm:pt modelId="{A44327ED-3054-4E86-A41D-483548DB1658}" type="pres">
      <dgm:prSet presAssocID="{C3B10AC2-D3ED-4471-A53E-C3E3720D4B3B}" presName="compNode" presStyleCnt="0"/>
      <dgm:spPr/>
    </dgm:pt>
    <dgm:pt modelId="{E998ABC8-B26C-4DFC-B679-EA5EF7DE3E52}" type="pres">
      <dgm:prSet presAssocID="{C3B10AC2-D3ED-4471-A53E-C3E3720D4B3B}" presName="pict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13000" b="-13000"/>
          </a:stretch>
        </a:blipFill>
      </dgm:spPr>
    </dgm:pt>
    <dgm:pt modelId="{42B6A685-B1E2-4934-913F-BC50291CEA7B}" type="pres">
      <dgm:prSet presAssocID="{C3B10AC2-D3ED-4471-A53E-C3E3720D4B3B}" presName="textRect" presStyleLbl="revTx" presStyleIdx="2" presStyleCnt="4">
        <dgm:presLayoutVars>
          <dgm:bulletEnabled val="1"/>
        </dgm:presLayoutVars>
      </dgm:prSet>
      <dgm:spPr/>
    </dgm:pt>
    <dgm:pt modelId="{687F7F77-5AD7-47C8-8A74-4AFBBE319B55}" type="pres">
      <dgm:prSet presAssocID="{5D22D8E7-58AE-4664-B906-FAC1C233C518}" presName="sibTrans" presStyleLbl="sibTrans2D1" presStyleIdx="0" presStyleCnt="0"/>
      <dgm:spPr/>
    </dgm:pt>
    <dgm:pt modelId="{55BB1C48-8F33-454E-ACC4-9C0CC8AFD661}" type="pres">
      <dgm:prSet presAssocID="{6FE90DD9-7FB3-49A8-A216-65B6140F15E2}" presName="compNode" presStyleCnt="0"/>
      <dgm:spPr/>
    </dgm:pt>
    <dgm:pt modelId="{1868EDC5-5D50-43FE-BA3B-DCF3BF8CCF4F}" type="pres">
      <dgm:prSet presAssocID="{6FE90DD9-7FB3-49A8-A216-65B6140F15E2}" presName="pict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l="-2000" r="-2000"/>
          </a:stretch>
        </a:blipFill>
      </dgm:spPr>
    </dgm:pt>
    <dgm:pt modelId="{0D45548C-80B5-42EB-95BE-D6E41F67993D}" type="pres">
      <dgm:prSet presAssocID="{6FE90DD9-7FB3-49A8-A216-65B6140F15E2}" presName="textRect" presStyleLbl="revTx" presStyleIdx="3" presStyleCnt="4">
        <dgm:presLayoutVars>
          <dgm:bulletEnabled val="1"/>
        </dgm:presLayoutVars>
      </dgm:prSet>
      <dgm:spPr/>
    </dgm:pt>
  </dgm:ptLst>
  <dgm:cxnLst>
    <dgm:cxn modelId="{28DE3A04-6B2C-404C-B4AD-1489C96E69DB}" type="presOf" srcId="{C3B10AC2-D3ED-4471-A53E-C3E3720D4B3B}" destId="{42B6A685-B1E2-4934-913F-BC50291CEA7B}" srcOrd="0" destOrd="0" presId="urn:microsoft.com/office/officeart/2005/8/layout/pList1"/>
    <dgm:cxn modelId="{42B56209-89AD-460A-BBBE-D6FEC58ECA1C}" type="presOf" srcId="{E76CC365-BA6F-4CC2-A506-B8E6B2ED134E}" destId="{5B8E4BB6-4EB5-4D9E-A1C6-ADA0E590BBDC}" srcOrd="0" destOrd="0" presId="urn:microsoft.com/office/officeart/2005/8/layout/pList1"/>
    <dgm:cxn modelId="{DAA2FD14-13BE-4323-A1AC-4EF56BC8DDF0}" srcId="{E76CC365-BA6F-4CC2-A506-B8E6B2ED134E}" destId="{38551E13-56B2-46FE-A7EA-6F76F6FF00B0}" srcOrd="0" destOrd="0" parTransId="{A16E933B-3F1F-4230-86D5-A1AB7AF40949}" sibTransId="{A277C535-DBA1-44F9-A67C-21DA4DA0148F}"/>
    <dgm:cxn modelId="{C163A135-F31D-4E6C-B999-AC94054AB97E}" type="presOf" srcId="{F3F92288-7BC8-4719-A8D0-0A3DB037F012}" destId="{94894B2F-8964-4793-8BA9-3D89E40E04E9}" srcOrd="0" destOrd="0" presId="urn:microsoft.com/office/officeart/2005/8/layout/pList1"/>
    <dgm:cxn modelId="{7EA9BE43-272F-4389-959C-BE9A976B0285}" type="presOf" srcId="{38551E13-56B2-46FE-A7EA-6F76F6FF00B0}" destId="{E2107BCB-35AD-4EFF-A527-F7FA27145220}" srcOrd="0" destOrd="0" presId="urn:microsoft.com/office/officeart/2005/8/layout/pList1"/>
    <dgm:cxn modelId="{CC676B44-24C3-42E4-B891-B1FE4E070892}" type="presOf" srcId="{5D22D8E7-58AE-4664-B906-FAC1C233C518}" destId="{687F7F77-5AD7-47C8-8A74-4AFBBE319B55}" srcOrd="0" destOrd="0" presId="urn:microsoft.com/office/officeart/2005/8/layout/pList1"/>
    <dgm:cxn modelId="{F25CD74E-426C-4318-8E17-D5717AEAAE60}" srcId="{E76CC365-BA6F-4CC2-A506-B8E6B2ED134E}" destId="{C3B10AC2-D3ED-4471-A53E-C3E3720D4B3B}" srcOrd="2" destOrd="0" parTransId="{305F426B-F38F-4D12-8BB6-AEDA33491960}" sibTransId="{5D22D8E7-58AE-4664-B906-FAC1C233C518}"/>
    <dgm:cxn modelId="{4B1B069F-9F6F-4F49-9CE7-0699C2BDD9E4}" srcId="{E76CC365-BA6F-4CC2-A506-B8E6B2ED134E}" destId="{F3F92288-7BC8-4719-A8D0-0A3DB037F012}" srcOrd="1" destOrd="0" parTransId="{52F38E90-F6A8-4702-87C2-8AC571A33D45}" sibTransId="{455D12ED-D38F-44A3-A661-D970410261CE}"/>
    <dgm:cxn modelId="{B9EACEBB-9971-47E5-9FF8-1B9A308FD98E}" type="presOf" srcId="{6FE90DD9-7FB3-49A8-A216-65B6140F15E2}" destId="{0D45548C-80B5-42EB-95BE-D6E41F67993D}" srcOrd="0" destOrd="0" presId="urn:microsoft.com/office/officeart/2005/8/layout/pList1"/>
    <dgm:cxn modelId="{C85B75C0-2FF0-4EC0-8303-1B007EB181A2}" type="presOf" srcId="{A277C535-DBA1-44F9-A67C-21DA4DA0148F}" destId="{6401393E-ADB0-4FFC-8EBA-947147550407}" srcOrd="0" destOrd="0" presId="urn:microsoft.com/office/officeart/2005/8/layout/pList1"/>
    <dgm:cxn modelId="{800FCCCD-06D6-4E54-8E45-85C69423C8B2}" type="presOf" srcId="{455D12ED-D38F-44A3-A661-D970410261CE}" destId="{E91B5E55-ACE6-454E-83DC-808ACFFE7480}" srcOrd="0" destOrd="0" presId="urn:microsoft.com/office/officeart/2005/8/layout/pList1"/>
    <dgm:cxn modelId="{1C827EE9-A462-428F-92C1-2CD80379EC07}" srcId="{E76CC365-BA6F-4CC2-A506-B8E6B2ED134E}" destId="{6FE90DD9-7FB3-49A8-A216-65B6140F15E2}" srcOrd="3" destOrd="0" parTransId="{2D41A9E0-E54F-4EA9-A83B-E05912850E82}" sibTransId="{4A3734D8-BE79-464D-AC56-8921204EC3FD}"/>
    <dgm:cxn modelId="{3D3E631F-1E45-459E-8495-9FB3117E6C0E}" type="presParOf" srcId="{5B8E4BB6-4EB5-4D9E-A1C6-ADA0E590BBDC}" destId="{834C2BC1-4B17-44BE-A20E-8D7CF351E8DE}" srcOrd="0" destOrd="0" presId="urn:microsoft.com/office/officeart/2005/8/layout/pList1"/>
    <dgm:cxn modelId="{16057909-4864-4F55-A399-8FEF61C8999C}" type="presParOf" srcId="{834C2BC1-4B17-44BE-A20E-8D7CF351E8DE}" destId="{B0B56F2B-B447-457B-B6A0-A156553570BC}" srcOrd="0" destOrd="0" presId="urn:microsoft.com/office/officeart/2005/8/layout/pList1"/>
    <dgm:cxn modelId="{5B97D71C-2046-4490-89F5-CC773337FD16}" type="presParOf" srcId="{834C2BC1-4B17-44BE-A20E-8D7CF351E8DE}" destId="{E2107BCB-35AD-4EFF-A527-F7FA27145220}" srcOrd="1" destOrd="0" presId="urn:microsoft.com/office/officeart/2005/8/layout/pList1"/>
    <dgm:cxn modelId="{CCECC120-C55E-4BA4-9CD4-898AB4809514}" type="presParOf" srcId="{5B8E4BB6-4EB5-4D9E-A1C6-ADA0E590BBDC}" destId="{6401393E-ADB0-4FFC-8EBA-947147550407}" srcOrd="1" destOrd="0" presId="urn:microsoft.com/office/officeart/2005/8/layout/pList1"/>
    <dgm:cxn modelId="{33A06F07-5A45-43B0-91DD-24B9934DFD62}" type="presParOf" srcId="{5B8E4BB6-4EB5-4D9E-A1C6-ADA0E590BBDC}" destId="{4D2DFD89-E065-4F27-99A5-F97B71B05064}" srcOrd="2" destOrd="0" presId="urn:microsoft.com/office/officeart/2005/8/layout/pList1"/>
    <dgm:cxn modelId="{AA3E53AE-AE07-4E6A-A430-AF1BEFE028B3}" type="presParOf" srcId="{4D2DFD89-E065-4F27-99A5-F97B71B05064}" destId="{079F5DD1-1FDE-403D-B22B-F8059476DC97}" srcOrd="0" destOrd="0" presId="urn:microsoft.com/office/officeart/2005/8/layout/pList1"/>
    <dgm:cxn modelId="{5A1D7C7C-13A5-4B5B-99A6-2FFD9034E2B8}" type="presParOf" srcId="{4D2DFD89-E065-4F27-99A5-F97B71B05064}" destId="{94894B2F-8964-4793-8BA9-3D89E40E04E9}" srcOrd="1" destOrd="0" presId="urn:microsoft.com/office/officeart/2005/8/layout/pList1"/>
    <dgm:cxn modelId="{E73523D1-DD1C-405C-B841-D3941F9B8011}" type="presParOf" srcId="{5B8E4BB6-4EB5-4D9E-A1C6-ADA0E590BBDC}" destId="{E91B5E55-ACE6-454E-83DC-808ACFFE7480}" srcOrd="3" destOrd="0" presId="urn:microsoft.com/office/officeart/2005/8/layout/pList1"/>
    <dgm:cxn modelId="{D0F1497A-603A-4660-8973-029E5527CDDA}" type="presParOf" srcId="{5B8E4BB6-4EB5-4D9E-A1C6-ADA0E590BBDC}" destId="{A44327ED-3054-4E86-A41D-483548DB1658}" srcOrd="4" destOrd="0" presId="urn:microsoft.com/office/officeart/2005/8/layout/pList1"/>
    <dgm:cxn modelId="{FBE4824B-8AB6-48B9-B03D-4C48A747CE2C}" type="presParOf" srcId="{A44327ED-3054-4E86-A41D-483548DB1658}" destId="{E998ABC8-B26C-4DFC-B679-EA5EF7DE3E52}" srcOrd="0" destOrd="0" presId="urn:microsoft.com/office/officeart/2005/8/layout/pList1"/>
    <dgm:cxn modelId="{232427EC-1F4D-444B-AF8A-77494866256D}" type="presParOf" srcId="{A44327ED-3054-4E86-A41D-483548DB1658}" destId="{42B6A685-B1E2-4934-913F-BC50291CEA7B}" srcOrd="1" destOrd="0" presId="urn:microsoft.com/office/officeart/2005/8/layout/pList1"/>
    <dgm:cxn modelId="{0EF8A65C-DA57-4B74-89B7-E779D8B31F79}" type="presParOf" srcId="{5B8E4BB6-4EB5-4D9E-A1C6-ADA0E590BBDC}" destId="{687F7F77-5AD7-47C8-8A74-4AFBBE319B55}" srcOrd="5" destOrd="0" presId="urn:microsoft.com/office/officeart/2005/8/layout/pList1"/>
    <dgm:cxn modelId="{80A10AE0-6249-4E1D-8DFB-0629BD3E5F57}" type="presParOf" srcId="{5B8E4BB6-4EB5-4D9E-A1C6-ADA0E590BBDC}" destId="{55BB1C48-8F33-454E-ACC4-9C0CC8AFD661}" srcOrd="6" destOrd="0" presId="urn:microsoft.com/office/officeart/2005/8/layout/pList1"/>
    <dgm:cxn modelId="{4BEA5A8A-C3D7-4D7F-8C1A-5C474E63C21F}" type="presParOf" srcId="{55BB1C48-8F33-454E-ACC4-9C0CC8AFD661}" destId="{1868EDC5-5D50-43FE-BA3B-DCF3BF8CCF4F}" srcOrd="0" destOrd="0" presId="urn:microsoft.com/office/officeart/2005/8/layout/pList1"/>
    <dgm:cxn modelId="{8D37F847-6D68-40DF-9F55-74BDDA5D15C1}" type="presParOf" srcId="{55BB1C48-8F33-454E-ACC4-9C0CC8AFD661}" destId="{0D45548C-80B5-42EB-95BE-D6E41F67993D}"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040636-73E9-451F-9973-D63F660B4453}">
      <dsp:nvSpPr>
        <dsp:cNvPr id="0" name=""/>
        <dsp:cNvSpPr/>
      </dsp:nvSpPr>
      <dsp:spPr>
        <a:xfrm>
          <a:off x="0" y="0"/>
          <a:ext cx="10515600" cy="1958102"/>
        </a:xfrm>
        <a:prstGeom prst="roundRect">
          <a:avLst>
            <a:gd name="adj" fmla="val 1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ECD368-EFA2-4DC7-9D11-5E4127D40B97}">
      <dsp:nvSpPr>
        <dsp:cNvPr id="0" name=""/>
        <dsp:cNvSpPr/>
      </dsp:nvSpPr>
      <dsp:spPr>
        <a:xfrm>
          <a:off x="759660" y="294035"/>
          <a:ext cx="3088957" cy="143594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6000" b="-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CD3246-48F9-429D-9862-A486BB21FCA8}">
      <dsp:nvSpPr>
        <dsp:cNvPr id="0" name=""/>
        <dsp:cNvSpPr/>
      </dsp:nvSpPr>
      <dsp:spPr>
        <a:xfrm rot="10800000">
          <a:off x="315468" y="1958102"/>
          <a:ext cx="3088957" cy="2393235"/>
        </a:xfrm>
        <a:prstGeom prst="round2SameRect">
          <a:avLst>
            <a:gd name="adj1" fmla="val 10500"/>
            <a:gd name="adj2" fmla="val 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291592" rIns="291592" bIns="291592" numCol="1" spcCol="1270" anchor="t" anchorCtr="0">
          <a:noAutofit/>
        </a:bodyPr>
        <a:lstStyle/>
        <a:p>
          <a:pPr marL="0" lvl="0" indent="0" algn="ctr" defTabSz="1822450">
            <a:lnSpc>
              <a:spcPct val="90000"/>
            </a:lnSpc>
            <a:spcBef>
              <a:spcPct val="0"/>
            </a:spcBef>
            <a:spcAft>
              <a:spcPct val="35000"/>
            </a:spcAft>
            <a:buNone/>
          </a:pPr>
          <a:r>
            <a:rPr lang="en-US" sz="4100" kern="1200" dirty="0"/>
            <a:t>Fund Based Lending</a:t>
          </a:r>
          <a:endParaRPr lang="en-IN" sz="4100" kern="1200" dirty="0"/>
        </a:p>
      </dsp:txBody>
      <dsp:txXfrm rot="10800000">
        <a:off x="389068" y="1958102"/>
        <a:ext cx="2941757" cy="2319635"/>
      </dsp:txXfrm>
    </dsp:sp>
    <dsp:sp modelId="{567DFBA7-57B1-48B7-9689-3642363EC720}">
      <dsp:nvSpPr>
        <dsp:cNvPr id="0" name=""/>
        <dsp:cNvSpPr/>
      </dsp:nvSpPr>
      <dsp:spPr>
        <a:xfrm>
          <a:off x="3729105" y="277808"/>
          <a:ext cx="3057388" cy="1402484"/>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9000" b="-1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B737F3E-369A-4B3F-9C8E-FF0D81B483EA}">
      <dsp:nvSpPr>
        <dsp:cNvPr id="0" name=""/>
        <dsp:cNvSpPr/>
      </dsp:nvSpPr>
      <dsp:spPr>
        <a:xfrm rot="10800000">
          <a:off x="3713321" y="1958102"/>
          <a:ext cx="3088957" cy="2393235"/>
        </a:xfrm>
        <a:prstGeom prst="round2SameRect">
          <a:avLst>
            <a:gd name="adj1" fmla="val 10500"/>
            <a:gd name="adj2" fmla="val 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291592" rIns="291592" bIns="291592" numCol="1" spcCol="1270" anchor="t" anchorCtr="0">
          <a:noAutofit/>
        </a:bodyPr>
        <a:lstStyle/>
        <a:p>
          <a:pPr marL="0" lvl="0" indent="0" algn="ctr" defTabSz="1822450">
            <a:lnSpc>
              <a:spcPct val="90000"/>
            </a:lnSpc>
            <a:spcBef>
              <a:spcPct val="0"/>
            </a:spcBef>
            <a:spcAft>
              <a:spcPct val="35000"/>
            </a:spcAft>
            <a:buNone/>
          </a:pPr>
          <a:r>
            <a:rPr lang="en-US" sz="4100" kern="1200" dirty="0"/>
            <a:t>Non Fund Based Lending</a:t>
          </a:r>
          <a:endParaRPr lang="en-IN" sz="4100" kern="1200" dirty="0"/>
        </a:p>
      </dsp:txBody>
      <dsp:txXfrm rot="10800000">
        <a:off x="3786921" y="1958102"/>
        <a:ext cx="2941757" cy="2319635"/>
      </dsp:txXfrm>
    </dsp:sp>
    <dsp:sp modelId="{29C08750-D249-44D1-A696-DD6319F36D3F}">
      <dsp:nvSpPr>
        <dsp:cNvPr id="0" name=""/>
        <dsp:cNvSpPr/>
      </dsp:nvSpPr>
      <dsp:spPr>
        <a:xfrm>
          <a:off x="7111174" y="261080"/>
          <a:ext cx="3088957" cy="143594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31000" b="-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E00E8D-AFD5-4F28-BC98-D112D6315AF5}">
      <dsp:nvSpPr>
        <dsp:cNvPr id="0" name=""/>
        <dsp:cNvSpPr/>
      </dsp:nvSpPr>
      <dsp:spPr>
        <a:xfrm rot="10800000">
          <a:off x="7111174" y="1958102"/>
          <a:ext cx="3088957" cy="2393235"/>
        </a:xfrm>
        <a:prstGeom prst="round2SameRect">
          <a:avLst>
            <a:gd name="adj1" fmla="val 10500"/>
            <a:gd name="adj2" fmla="val 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592" tIns="291592" rIns="291592" bIns="291592" numCol="1" spcCol="1270" anchor="t" anchorCtr="0">
          <a:noAutofit/>
        </a:bodyPr>
        <a:lstStyle/>
        <a:p>
          <a:pPr marL="0" lvl="0" indent="0" algn="ctr" defTabSz="1822450">
            <a:lnSpc>
              <a:spcPct val="90000"/>
            </a:lnSpc>
            <a:spcBef>
              <a:spcPct val="0"/>
            </a:spcBef>
            <a:spcAft>
              <a:spcPct val="35000"/>
            </a:spcAft>
            <a:buNone/>
          </a:pPr>
          <a:r>
            <a:rPr lang="en-US" sz="4100" kern="1200" dirty="0"/>
            <a:t>Asset Based  Lending</a:t>
          </a:r>
          <a:endParaRPr lang="en-IN" sz="4100" kern="1200" dirty="0"/>
        </a:p>
      </dsp:txBody>
      <dsp:txXfrm rot="10800000">
        <a:off x="7184774" y="1958102"/>
        <a:ext cx="2941757" cy="23196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77C43-9A99-4692-8D1B-F24D21B8F08D}">
      <dsp:nvSpPr>
        <dsp:cNvPr id="0" name=""/>
        <dsp:cNvSpPr/>
      </dsp:nvSpPr>
      <dsp:spPr>
        <a:xfrm>
          <a:off x="4044124" y="2175669"/>
          <a:ext cx="542350" cy="1000327"/>
        </a:xfrm>
        <a:custGeom>
          <a:avLst/>
          <a:gdLst/>
          <a:ahLst/>
          <a:cxnLst/>
          <a:rect l="0" t="0" r="0" b="0"/>
          <a:pathLst>
            <a:path>
              <a:moveTo>
                <a:pt x="0" y="0"/>
              </a:moveTo>
              <a:lnTo>
                <a:pt x="271175" y="0"/>
              </a:lnTo>
              <a:lnTo>
                <a:pt x="271175" y="1000327"/>
              </a:lnTo>
              <a:lnTo>
                <a:pt x="542350" y="100032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286852" y="2647385"/>
        <a:ext cx="56894" cy="56894"/>
      </dsp:txXfrm>
    </dsp:sp>
    <dsp:sp modelId="{0E7D56C6-6313-46FB-98F2-9F856DD49CC2}">
      <dsp:nvSpPr>
        <dsp:cNvPr id="0" name=""/>
        <dsp:cNvSpPr/>
      </dsp:nvSpPr>
      <dsp:spPr>
        <a:xfrm>
          <a:off x="4044124" y="2096833"/>
          <a:ext cx="542350" cy="91440"/>
        </a:xfrm>
        <a:custGeom>
          <a:avLst/>
          <a:gdLst/>
          <a:ahLst/>
          <a:cxnLst/>
          <a:rect l="0" t="0" r="0" b="0"/>
          <a:pathLst>
            <a:path>
              <a:moveTo>
                <a:pt x="0" y="78835"/>
              </a:moveTo>
              <a:lnTo>
                <a:pt x="271175" y="78835"/>
              </a:lnTo>
              <a:lnTo>
                <a:pt x="271175" y="45720"/>
              </a:lnTo>
              <a:lnTo>
                <a:pt x="542350" y="4572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301716" y="2128969"/>
        <a:ext cx="27168" cy="27168"/>
      </dsp:txXfrm>
    </dsp:sp>
    <dsp:sp modelId="{7B73BBEB-8C9F-4CC8-8BD0-EB770797E879}">
      <dsp:nvSpPr>
        <dsp:cNvPr id="0" name=""/>
        <dsp:cNvSpPr/>
      </dsp:nvSpPr>
      <dsp:spPr>
        <a:xfrm>
          <a:off x="4044124" y="1142226"/>
          <a:ext cx="542350" cy="1033442"/>
        </a:xfrm>
        <a:custGeom>
          <a:avLst/>
          <a:gdLst/>
          <a:ahLst/>
          <a:cxnLst/>
          <a:rect l="0" t="0" r="0" b="0"/>
          <a:pathLst>
            <a:path>
              <a:moveTo>
                <a:pt x="0" y="1033442"/>
              </a:moveTo>
              <a:lnTo>
                <a:pt x="271175" y="1033442"/>
              </a:lnTo>
              <a:lnTo>
                <a:pt x="271175" y="0"/>
              </a:lnTo>
              <a:lnTo>
                <a:pt x="542350"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IN" sz="500" kern="1200"/>
        </a:p>
      </dsp:txBody>
      <dsp:txXfrm>
        <a:off x="4286122" y="1629769"/>
        <a:ext cx="58355" cy="58355"/>
      </dsp:txXfrm>
    </dsp:sp>
    <dsp:sp modelId="{0A224E0A-49DA-47AD-B375-0A9256F3C9FE}">
      <dsp:nvSpPr>
        <dsp:cNvPr id="0" name=""/>
        <dsp:cNvSpPr/>
      </dsp:nvSpPr>
      <dsp:spPr>
        <a:xfrm rot="16200000">
          <a:off x="1455078" y="1762291"/>
          <a:ext cx="4351338" cy="82675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en-US" sz="5400" kern="1200" dirty="0"/>
            <a:t>ECS</a:t>
          </a:r>
          <a:endParaRPr lang="en-IN" sz="5400" kern="1200" dirty="0"/>
        </a:p>
      </dsp:txBody>
      <dsp:txXfrm>
        <a:off x="1455078" y="1762291"/>
        <a:ext cx="4351338" cy="826754"/>
      </dsp:txXfrm>
    </dsp:sp>
    <dsp:sp modelId="{97A03E0E-815A-4E4B-9308-F7FD79BE4238}">
      <dsp:nvSpPr>
        <dsp:cNvPr id="0" name=""/>
        <dsp:cNvSpPr/>
      </dsp:nvSpPr>
      <dsp:spPr>
        <a:xfrm>
          <a:off x="4586475" y="761964"/>
          <a:ext cx="2711753" cy="760522"/>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kern="1200" dirty="0"/>
            <a:t>Credit (Ex. Dividend payment)</a:t>
          </a:r>
          <a:endParaRPr lang="en-IN" sz="2600" kern="1200" dirty="0"/>
        </a:p>
      </dsp:txBody>
      <dsp:txXfrm>
        <a:off x="4586475" y="761964"/>
        <a:ext cx="2711753" cy="760522"/>
      </dsp:txXfrm>
    </dsp:sp>
    <dsp:sp modelId="{E1F88201-70C3-446E-95B9-74E5A5ADD36D}">
      <dsp:nvSpPr>
        <dsp:cNvPr id="0" name=""/>
        <dsp:cNvSpPr/>
      </dsp:nvSpPr>
      <dsp:spPr>
        <a:xfrm>
          <a:off x="4586475" y="1729176"/>
          <a:ext cx="2711753" cy="8267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Debit (Ex. MSEB bill settlement)</a:t>
          </a:r>
          <a:endParaRPr lang="en-IN" sz="2400" kern="1200" dirty="0"/>
        </a:p>
      </dsp:txBody>
      <dsp:txXfrm>
        <a:off x="4586475" y="1729176"/>
        <a:ext cx="2711753" cy="826754"/>
      </dsp:txXfrm>
    </dsp:sp>
    <dsp:sp modelId="{8B76C702-3C9B-4506-9570-087790D71F2F}">
      <dsp:nvSpPr>
        <dsp:cNvPr id="0" name=""/>
        <dsp:cNvSpPr/>
      </dsp:nvSpPr>
      <dsp:spPr>
        <a:xfrm>
          <a:off x="4586475" y="2762619"/>
          <a:ext cx="2711753" cy="82675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kern="1200" dirty="0"/>
            <a:t>Centralized (NECS)</a:t>
          </a:r>
          <a:endParaRPr lang="en-IN" sz="2600" kern="1200" dirty="0"/>
        </a:p>
      </dsp:txBody>
      <dsp:txXfrm>
        <a:off x="4586475" y="2762619"/>
        <a:ext cx="2711753" cy="8267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27E3A-579B-4E57-ACF7-2803CB420459}">
      <dsp:nvSpPr>
        <dsp:cNvPr id="0" name=""/>
        <dsp:cNvSpPr/>
      </dsp:nvSpPr>
      <dsp:spPr>
        <a:xfrm>
          <a:off x="4600575" y="231"/>
          <a:ext cx="1314449" cy="131444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USER- Payment data on Magnetic media and submit to Sponsor Bank</a:t>
          </a:r>
          <a:endParaRPr lang="en-IN" sz="1100" kern="1200" dirty="0"/>
        </a:p>
      </dsp:txBody>
      <dsp:txXfrm>
        <a:off x="4793072" y="192728"/>
        <a:ext cx="929455" cy="929455"/>
      </dsp:txXfrm>
    </dsp:sp>
    <dsp:sp modelId="{C2827660-AC49-4B22-911C-331D954FD8E7}">
      <dsp:nvSpPr>
        <dsp:cNvPr id="0" name=""/>
        <dsp:cNvSpPr/>
      </dsp:nvSpPr>
      <dsp:spPr>
        <a:xfrm rot="2160000">
          <a:off x="5873411" y="1009740"/>
          <a:ext cx="349131" cy="4436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N" sz="900" kern="1200"/>
        </a:p>
      </dsp:txBody>
      <dsp:txXfrm>
        <a:off x="5883413" y="1067683"/>
        <a:ext cx="244392" cy="266176"/>
      </dsp:txXfrm>
    </dsp:sp>
    <dsp:sp modelId="{4AC3DDCB-F94F-40E5-B523-5CCF5ADD63E7}">
      <dsp:nvSpPr>
        <dsp:cNvPr id="0" name=""/>
        <dsp:cNvSpPr/>
      </dsp:nvSpPr>
      <dsp:spPr>
        <a:xfrm>
          <a:off x="6196918" y="1160042"/>
          <a:ext cx="1314449" cy="131444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Sponsor bank presents to local banker’s clearing house</a:t>
          </a:r>
          <a:endParaRPr lang="en-IN" sz="1200" kern="1200" dirty="0"/>
        </a:p>
      </dsp:txBody>
      <dsp:txXfrm>
        <a:off x="6389415" y="1352539"/>
        <a:ext cx="929455" cy="929455"/>
      </dsp:txXfrm>
    </dsp:sp>
    <dsp:sp modelId="{04F81974-21C6-437F-920C-C2C910C47889}">
      <dsp:nvSpPr>
        <dsp:cNvPr id="0" name=""/>
        <dsp:cNvSpPr/>
      </dsp:nvSpPr>
      <dsp:spPr>
        <a:xfrm rot="6479867">
          <a:off x="6377701" y="2524476"/>
          <a:ext cx="349247" cy="44362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N" sz="900" kern="1200"/>
        </a:p>
      </dsp:txBody>
      <dsp:txXfrm rot="10800000">
        <a:off x="6446275" y="2563377"/>
        <a:ext cx="244473" cy="266176"/>
      </dsp:txXfrm>
    </dsp:sp>
    <dsp:sp modelId="{7AED3BEA-3ADE-4C4A-8459-59B3D2D7DA78}">
      <dsp:nvSpPr>
        <dsp:cNvPr id="0" name=""/>
        <dsp:cNvSpPr/>
      </dsp:nvSpPr>
      <dsp:spPr>
        <a:xfrm>
          <a:off x="5587174" y="3036888"/>
          <a:ext cx="1314449" cy="131444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t>After authorization C.H. process data interbank fund settlement</a:t>
          </a:r>
          <a:endParaRPr lang="en-IN" sz="1100" kern="1200" dirty="0"/>
        </a:p>
      </dsp:txBody>
      <dsp:txXfrm>
        <a:off x="5779671" y="3229385"/>
        <a:ext cx="929455" cy="929455"/>
      </dsp:txXfrm>
    </dsp:sp>
    <dsp:sp modelId="{4D612D85-9A8A-4DDF-8A5C-3C87BA3CB992}">
      <dsp:nvSpPr>
        <dsp:cNvPr id="0" name=""/>
        <dsp:cNvSpPr/>
      </dsp:nvSpPr>
      <dsp:spPr>
        <a:xfrm rot="10800403">
          <a:off x="5093116" y="3472185"/>
          <a:ext cx="349134" cy="44362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N" sz="900" kern="1200"/>
        </a:p>
      </dsp:txBody>
      <dsp:txXfrm rot="10800000">
        <a:off x="5197856" y="3560916"/>
        <a:ext cx="244394" cy="266176"/>
      </dsp:txXfrm>
    </dsp:sp>
    <dsp:sp modelId="{6E485AEB-48FD-44E6-AB3F-9FCF7FE88B44}">
      <dsp:nvSpPr>
        <dsp:cNvPr id="0" name=""/>
        <dsp:cNvSpPr/>
      </dsp:nvSpPr>
      <dsp:spPr>
        <a:xfrm>
          <a:off x="3613980" y="3036656"/>
          <a:ext cx="1314449" cy="1314449"/>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C.H. – furnish to service branches – branch wise credit report</a:t>
          </a:r>
          <a:endParaRPr lang="en-IN" sz="1200" kern="1200" dirty="0"/>
        </a:p>
      </dsp:txBody>
      <dsp:txXfrm>
        <a:off x="3806477" y="3229153"/>
        <a:ext cx="929455" cy="929455"/>
      </dsp:txXfrm>
    </dsp:sp>
    <dsp:sp modelId="{7EE274D7-8B80-4DBA-A36C-8D6BDAE9AC5E}">
      <dsp:nvSpPr>
        <dsp:cNvPr id="0" name=""/>
        <dsp:cNvSpPr/>
      </dsp:nvSpPr>
      <dsp:spPr>
        <a:xfrm rot="15120000">
          <a:off x="3794818" y="2543158"/>
          <a:ext cx="349131" cy="44362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N" sz="900" kern="1200"/>
        </a:p>
      </dsp:txBody>
      <dsp:txXfrm rot="10800000">
        <a:off x="3863371" y="2681689"/>
        <a:ext cx="244392" cy="266176"/>
      </dsp:txXfrm>
    </dsp:sp>
    <dsp:sp modelId="{7F52BA8C-F34F-40BD-B494-630AA7A00851}">
      <dsp:nvSpPr>
        <dsp:cNvPr id="0" name=""/>
        <dsp:cNvSpPr/>
      </dsp:nvSpPr>
      <dsp:spPr>
        <a:xfrm>
          <a:off x="3004231" y="1160042"/>
          <a:ext cx="1314449" cy="1314449"/>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Service branch – pass on the advices to concerned branches</a:t>
          </a:r>
          <a:endParaRPr lang="en-IN" sz="1200" kern="1200" dirty="0"/>
        </a:p>
      </dsp:txBody>
      <dsp:txXfrm>
        <a:off x="3196728" y="1352539"/>
        <a:ext cx="929455" cy="929455"/>
      </dsp:txXfrm>
    </dsp:sp>
    <dsp:sp modelId="{F2951904-C6DB-4FAE-A9E2-80F66822D2AA}">
      <dsp:nvSpPr>
        <dsp:cNvPr id="0" name=""/>
        <dsp:cNvSpPr/>
      </dsp:nvSpPr>
      <dsp:spPr>
        <a:xfrm rot="19440000">
          <a:off x="4277068" y="1021356"/>
          <a:ext cx="349131" cy="443626"/>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N" sz="900" kern="1200"/>
        </a:p>
      </dsp:txBody>
      <dsp:txXfrm>
        <a:off x="4287070" y="1140863"/>
        <a:ext cx="244392" cy="2661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8CCB81-A4DB-4D21-99DD-F58741ADBA06}">
      <dsp:nvSpPr>
        <dsp:cNvPr id="0" name=""/>
        <dsp:cNvSpPr/>
      </dsp:nvSpPr>
      <dsp:spPr>
        <a:xfrm>
          <a:off x="1743869" y="1047047"/>
          <a:ext cx="1233800" cy="214130"/>
        </a:xfrm>
        <a:custGeom>
          <a:avLst/>
          <a:gdLst/>
          <a:ahLst/>
          <a:cxnLst/>
          <a:rect l="0" t="0" r="0" b="0"/>
          <a:pathLst>
            <a:path>
              <a:moveTo>
                <a:pt x="0" y="0"/>
              </a:moveTo>
              <a:lnTo>
                <a:pt x="0" y="107065"/>
              </a:lnTo>
              <a:lnTo>
                <a:pt x="1233800" y="107065"/>
              </a:lnTo>
              <a:lnTo>
                <a:pt x="1233800" y="21413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094C90-7453-4E81-A5C1-13EC5C48BA97}">
      <dsp:nvSpPr>
        <dsp:cNvPr id="0" name=""/>
        <dsp:cNvSpPr/>
      </dsp:nvSpPr>
      <dsp:spPr>
        <a:xfrm>
          <a:off x="1698149" y="1047047"/>
          <a:ext cx="91440" cy="214130"/>
        </a:xfrm>
        <a:custGeom>
          <a:avLst/>
          <a:gdLst/>
          <a:ahLst/>
          <a:cxnLst/>
          <a:rect l="0" t="0" r="0" b="0"/>
          <a:pathLst>
            <a:path>
              <a:moveTo>
                <a:pt x="45720" y="0"/>
              </a:moveTo>
              <a:lnTo>
                <a:pt x="45720" y="21413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EC1EC9-1BEC-49A0-98A0-6643E76D19A9}">
      <dsp:nvSpPr>
        <dsp:cNvPr id="0" name=""/>
        <dsp:cNvSpPr/>
      </dsp:nvSpPr>
      <dsp:spPr>
        <a:xfrm>
          <a:off x="510068" y="1047047"/>
          <a:ext cx="1233800" cy="214130"/>
        </a:xfrm>
        <a:custGeom>
          <a:avLst/>
          <a:gdLst/>
          <a:ahLst/>
          <a:cxnLst/>
          <a:rect l="0" t="0" r="0" b="0"/>
          <a:pathLst>
            <a:path>
              <a:moveTo>
                <a:pt x="1233800" y="0"/>
              </a:moveTo>
              <a:lnTo>
                <a:pt x="1233800" y="107065"/>
              </a:lnTo>
              <a:lnTo>
                <a:pt x="0" y="107065"/>
              </a:lnTo>
              <a:lnTo>
                <a:pt x="0" y="21413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A3F58E9-1B05-45A5-B7FD-B0D79CECA1F6}">
      <dsp:nvSpPr>
        <dsp:cNvPr id="0" name=""/>
        <dsp:cNvSpPr/>
      </dsp:nvSpPr>
      <dsp:spPr>
        <a:xfrm>
          <a:off x="1234034" y="537212"/>
          <a:ext cx="1019669" cy="509834"/>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Credit Card</a:t>
          </a:r>
          <a:endParaRPr lang="en-IN" sz="1300" kern="1200" dirty="0"/>
        </a:p>
      </dsp:txBody>
      <dsp:txXfrm>
        <a:off x="1234034" y="537212"/>
        <a:ext cx="1019669" cy="509834"/>
      </dsp:txXfrm>
    </dsp:sp>
    <dsp:sp modelId="{AD5F3274-E833-4A47-8430-430D9F22C5B6}">
      <dsp:nvSpPr>
        <dsp:cNvPr id="0" name=""/>
        <dsp:cNvSpPr/>
      </dsp:nvSpPr>
      <dsp:spPr>
        <a:xfrm>
          <a:off x="234" y="1261177"/>
          <a:ext cx="1019669" cy="50983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Bank Cards</a:t>
          </a:r>
          <a:endParaRPr lang="en-IN" sz="1300" kern="1200" dirty="0"/>
        </a:p>
      </dsp:txBody>
      <dsp:txXfrm>
        <a:off x="234" y="1261177"/>
        <a:ext cx="1019669" cy="509834"/>
      </dsp:txXfrm>
    </dsp:sp>
    <dsp:sp modelId="{BAAE4268-5C34-4831-AF7E-9E021B6A6576}">
      <dsp:nvSpPr>
        <dsp:cNvPr id="0" name=""/>
        <dsp:cNvSpPr/>
      </dsp:nvSpPr>
      <dsp:spPr>
        <a:xfrm>
          <a:off x="1234034" y="1261177"/>
          <a:ext cx="1019669" cy="50983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Travel &amp; Entertainment</a:t>
          </a:r>
          <a:endParaRPr lang="en-IN" sz="1300" kern="1200" dirty="0"/>
        </a:p>
      </dsp:txBody>
      <dsp:txXfrm>
        <a:off x="1234034" y="1261177"/>
        <a:ext cx="1019669" cy="509834"/>
      </dsp:txXfrm>
    </dsp:sp>
    <dsp:sp modelId="{D4746CE0-76B0-4FEE-BB66-BBCC7796BA25}">
      <dsp:nvSpPr>
        <dsp:cNvPr id="0" name=""/>
        <dsp:cNvSpPr/>
      </dsp:nvSpPr>
      <dsp:spPr>
        <a:xfrm>
          <a:off x="2467834" y="1261177"/>
          <a:ext cx="1019669" cy="509834"/>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US" sz="1300" kern="1200" dirty="0"/>
            <a:t>Co./ Retail Store</a:t>
          </a:r>
          <a:endParaRPr lang="en-IN" sz="1300" kern="1200" dirty="0"/>
        </a:p>
      </dsp:txBody>
      <dsp:txXfrm>
        <a:off x="2467834" y="1261177"/>
        <a:ext cx="1019669" cy="5098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65F600-C2EF-4E81-84C7-6B0A4EDF4FCD}">
      <dsp:nvSpPr>
        <dsp:cNvPr id="0" name=""/>
        <dsp:cNvSpPr/>
      </dsp:nvSpPr>
      <dsp:spPr>
        <a:xfrm>
          <a:off x="4544094" y="1266"/>
          <a:ext cx="1427410" cy="92781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Liquidity</a:t>
          </a:r>
          <a:endParaRPr lang="en-IN" sz="1900" kern="1200" dirty="0"/>
        </a:p>
      </dsp:txBody>
      <dsp:txXfrm>
        <a:off x="4589386" y="46558"/>
        <a:ext cx="1336826" cy="837232"/>
      </dsp:txXfrm>
    </dsp:sp>
    <dsp:sp modelId="{2906C86B-0B6A-44D6-907D-8133ADDAF2FA}">
      <dsp:nvSpPr>
        <dsp:cNvPr id="0" name=""/>
        <dsp:cNvSpPr/>
      </dsp:nvSpPr>
      <dsp:spPr>
        <a:xfrm>
          <a:off x="3400996" y="465174"/>
          <a:ext cx="3713607" cy="3713607"/>
        </a:xfrm>
        <a:custGeom>
          <a:avLst/>
          <a:gdLst/>
          <a:ahLst/>
          <a:cxnLst/>
          <a:rect l="0" t="0" r="0" b="0"/>
          <a:pathLst>
            <a:path>
              <a:moveTo>
                <a:pt x="2580354" y="146775"/>
              </a:moveTo>
              <a:arcTo wR="1856803" hR="1856803" stAng="17576057" swAng="1965558"/>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4D43519-C658-4B6F-AC12-6DE0CA0D53BE}">
      <dsp:nvSpPr>
        <dsp:cNvPr id="0" name=""/>
        <dsp:cNvSpPr/>
      </dsp:nvSpPr>
      <dsp:spPr>
        <a:xfrm>
          <a:off x="6310020" y="1284286"/>
          <a:ext cx="1427410" cy="927816"/>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Profitability</a:t>
          </a:r>
          <a:endParaRPr lang="en-IN" sz="1900" kern="1200" dirty="0"/>
        </a:p>
      </dsp:txBody>
      <dsp:txXfrm>
        <a:off x="6355312" y="1329578"/>
        <a:ext cx="1336826" cy="837232"/>
      </dsp:txXfrm>
    </dsp:sp>
    <dsp:sp modelId="{DC68186D-FE52-4912-9CF8-2E7EA88E2E6E}">
      <dsp:nvSpPr>
        <dsp:cNvPr id="0" name=""/>
        <dsp:cNvSpPr/>
      </dsp:nvSpPr>
      <dsp:spPr>
        <a:xfrm>
          <a:off x="3400996" y="465174"/>
          <a:ext cx="3713607" cy="3713607"/>
        </a:xfrm>
        <a:custGeom>
          <a:avLst/>
          <a:gdLst/>
          <a:ahLst/>
          <a:cxnLst/>
          <a:rect l="0" t="0" r="0" b="0"/>
          <a:pathLst>
            <a:path>
              <a:moveTo>
                <a:pt x="3711020" y="1758813"/>
              </a:moveTo>
              <a:arcTo wR="1856803" hR="1856803" stAng="21418493" swAng="2199393"/>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CA8A022-C4F0-4D6B-82FA-03DFB4926213}">
      <dsp:nvSpPr>
        <dsp:cNvPr id="0" name=""/>
        <dsp:cNvSpPr/>
      </dsp:nvSpPr>
      <dsp:spPr>
        <a:xfrm>
          <a:off x="5635496" y="3360256"/>
          <a:ext cx="1427410" cy="92781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Leverage</a:t>
          </a:r>
          <a:endParaRPr lang="en-IN" sz="1900" kern="1200" dirty="0"/>
        </a:p>
      </dsp:txBody>
      <dsp:txXfrm>
        <a:off x="5680788" y="3405548"/>
        <a:ext cx="1336826" cy="837232"/>
      </dsp:txXfrm>
    </dsp:sp>
    <dsp:sp modelId="{CFF0436B-4F35-4C24-9BF0-AC430B656BDF}">
      <dsp:nvSpPr>
        <dsp:cNvPr id="0" name=""/>
        <dsp:cNvSpPr/>
      </dsp:nvSpPr>
      <dsp:spPr>
        <a:xfrm>
          <a:off x="3400996" y="465174"/>
          <a:ext cx="3713607" cy="3713607"/>
        </a:xfrm>
        <a:custGeom>
          <a:avLst/>
          <a:gdLst/>
          <a:ahLst/>
          <a:cxnLst/>
          <a:rect l="0" t="0" r="0" b="0"/>
          <a:pathLst>
            <a:path>
              <a:moveTo>
                <a:pt x="2227101" y="3676309"/>
              </a:moveTo>
              <a:arcTo wR="1856803" hR="1856803" stAng="4709791" swAng="1380417"/>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66BD0E1-5965-4084-825D-001B0BCC4530}">
      <dsp:nvSpPr>
        <dsp:cNvPr id="0" name=""/>
        <dsp:cNvSpPr/>
      </dsp:nvSpPr>
      <dsp:spPr>
        <a:xfrm>
          <a:off x="3452692" y="3360256"/>
          <a:ext cx="1427410" cy="92781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Operating ratios</a:t>
          </a:r>
          <a:endParaRPr lang="en-IN" sz="1900" kern="1200" dirty="0"/>
        </a:p>
      </dsp:txBody>
      <dsp:txXfrm>
        <a:off x="3497984" y="3405548"/>
        <a:ext cx="1336826" cy="837232"/>
      </dsp:txXfrm>
    </dsp:sp>
    <dsp:sp modelId="{E1C51DC5-2E02-4307-8A10-52DE1AAA3711}">
      <dsp:nvSpPr>
        <dsp:cNvPr id="0" name=""/>
        <dsp:cNvSpPr/>
      </dsp:nvSpPr>
      <dsp:spPr>
        <a:xfrm>
          <a:off x="3400996" y="465174"/>
          <a:ext cx="3713607" cy="3713607"/>
        </a:xfrm>
        <a:custGeom>
          <a:avLst/>
          <a:gdLst/>
          <a:ahLst/>
          <a:cxnLst/>
          <a:rect l="0" t="0" r="0" b="0"/>
          <a:pathLst>
            <a:path>
              <a:moveTo>
                <a:pt x="310796" y="2885191"/>
              </a:moveTo>
              <a:arcTo wR="1856803" hR="1856803" stAng="8782115" swAng="2199393"/>
            </a:path>
          </a:pathLst>
        </a:custGeom>
        <a:noFill/>
        <a:ln w="6350" cap="flat" cmpd="sng" algn="ctr">
          <a:solidFill>
            <a:schemeClr val="accent5">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98528BC-1A41-4B9F-A660-316F371DDCE1}">
      <dsp:nvSpPr>
        <dsp:cNvPr id="0" name=""/>
        <dsp:cNvSpPr/>
      </dsp:nvSpPr>
      <dsp:spPr>
        <a:xfrm>
          <a:off x="2778169" y="1284286"/>
          <a:ext cx="1427410" cy="927816"/>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Valuation</a:t>
          </a:r>
          <a:endParaRPr lang="en-IN" sz="1900" kern="1200" dirty="0"/>
        </a:p>
      </dsp:txBody>
      <dsp:txXfrm>
        <a:off x="2823461" y="1329578"/>
        <a:ext cx="1336826" cy="837232"/>
      </dsp:txXfrm>
    </dsp:sp>
    <dsp:sp modelId="{DD1DDCA8-8085-45AE-B08C-50B88FAA80F6}">
      <dsp:nvSpPr>
        <dsp:cNvPr id="0" name=""/>
        <dsp:cNvSpPr/>
      </dsp:nvSpPr>
      <dsp:spPr>
        <a:xfrm>
          <a:off x="3400996" y="465174"/>
          <a:ext cx="3713607" cy="3713607"/>
        </a:xfrm>
        <a:custGeom>
          <a:avLst/>
          <a:gdLst/>
          <a:ahLst/>
          <a:cxnLst/>
          <a:rect l="0" t="0" r="0" b="0"/>
          <a:pathLst>
            <a:path>
              <a:moveTo>
                <a:pt x="323018" y="810274"/>
              </a:moveTo>
              <a:arcTo wR="1856803" hR="1856803" stAng="12858385" swAng="1965558"/>
            </a:path>
          </a:pathLst>
        </a:custGeom>
        <a:noFill/>
        <a:ln w="6350" cap="flat" cmpd="sng" algn="ctr">
          <a:solidFill>
            <a:schemeClr val="accent6">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56F2B-B447-457B-B6A0-A156553570BC}">
      <dsp:nvSpPr>
        <dsp:cNvPr id="0" name=""/>
        <dsp:cNvSpPr/>
      </dsp:nvSpPr>
      <dsp:spPr>
        <a:xfrm>
          <a:off x="3" y="880863"/>
          <a:ext cx="2443028" cy="1683246"/>
        </a:xfrm>
        <a:prstGeom prst="roundRect">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11000" b="-1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107BCB-35AD-4EFF-A527-F7FA27145220}">
      <dsp:nvSpPr>
        <dsp:cNvPr id="0" name=""/>
        <dsp:cNvSpPr/>
      </dsp:nvSpPr>
      <dsp:spPr>
        <a:xfrm>
          <a:off x="5133" y="2564110"/>
          <a:ext cx="2443028" cy="906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0" numCol="1" spcCol="1270" anchor="t" anchorCtr="0">
          <a:noAutofit/>
        </a:bodyPr>
        <a:lstStyle/>
        <a:p>
          <a:pPr marL="0" lvl="0" indent="0" algn="ctr" defTabSz="933450">
            <a:lnSpc>
              <a:spcPct val="90000"/>
            </a:lnSpc>
            <a:spcBef>
              <a:spcPct val="0"/>
            </a:spcBef>
            <a:spcAft>
              <a:spcPct val="35000"/>
            </a:spcAft>
            <a:buNone/>
          </a:pPr>
          <a:r>
            <a:rPr lang="en-US" sz="2100" kern="1200" dirty="0"/>
            <a:t>Cash from Operating Activities</a:t>
          </a:r>
          <a:endParaRPr lang="en-IN" sz="2100" kern="1200" dirty="0"/>
        </a:p>
      </dsp:txBody>
      <dsp:txXfrm>
        <a:off x="5133" y="2564110"/>
        <a:ext cx="2443028" cy="906363"/>
      </dsp:txXfrm>
    </dsp:sp>
    <dsp:sp modelId="{079F5DD1-1FDE-403D-B22B-F8059476DC97}">
      <dsp:nvSpPr>
        <dsp:cNvPr id="0" name=""/>
        <dsp:cNvSpPr/>
      </dsp:nvSpPr>
      <dsp:spPr>
        <a:xfrm>
          <a:off x="2692568" y="880863"/>
          <a:ext cx="2443028" cy="1683246"/>
        </a:xfrm>
        <a:prstGeom prst="roundRect">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894B2F-8964-4793-8BA9-3D89E40E04E9}">
      <dsp:nvSpPr>
        <dsp:cNvPr id="0" name=""/>
        <dsp:cNvSpPr/>
      </dsp:nvSpPr>
      <dsp:spPr>
        <a:xfrm>
          <a:off x="2692568" y="2564110"/>
          <a:ext cx="2443028" cy="906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0" numCol="1" spcCol="1270" anchor="t" anchorCtr="0">
          <a:noAutofit/>
        </a:bodyPr>
        <a:lstStyle/>
        <a:p>
          <a:pPr marL="0" lvl="0" indent="0" algn="ctr" defTabSz="933450">
            <a:lnSpc>
              <a:spcPct val="90000"/>
            </a:lnSpc>
            <a:spcBef>
              <a:spcPct val="0"/>
            </a:spcBef>
            <a:spcAft>
              <a:spcPct val="35000"/>
            </a:spcAft>
            <a:buNone/>
          </a:pPr>
          <a:r>
            <a:rPr lang="en-US" sz="2100" kern="1200" dirty="0"/>
            <a:t>Cash from Investing Activities</a:t>
          </a:r>
          <a:endParaRPr lang="en-IN" sz="2100" kern="1200" dirty="0"/>
        </a:p>
      </dsp:txBody>
      <dsp:txXfrm>
        <a:off x="2692568" y="2564110"/>
        <a:ext cx="2443028" cy="906363"/>
      </dsp:txXfrm>
    </dsp:sp>
    <dsp:sp modelId="{E998ABC8-B26C-4DFC-B679-EA5EF7DE3E52}">
      <dsp:nvSpPr>
        <dsp:cNvPr id="0" name=""/>
        <dsp:cNvSpPr/>
      </dsp:nvSpPr>
      <dsp:spPr>
        <a:xfrm>
          <a:off x="5380002" y="880863"/>
          <a:ext cx="2443028" cy="1683246"/>
        </a:xfrm>
        <a:prstGeom prst="roundRect">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13000" b="-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B6A685-B1E2-4934-913F-BC50291CEA7B}">
      <dsp:nvSpPr>
        <dsp:cNvPr id="0" name=""/>
        <dsp:cNvSpPr/>
      </dsp:nvSpPr>
      <dsp:spPr>
        <a:xfrm>
          <a:off x="5380002" y="2564110"/>
          <a:ext cx="2443028" cy="906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0" numCol="1" spcCol="1270" anchor="t" anchorCtr="0">
          <a:noAutofit/>
        </a:bodyPr>
        <a:lstStyle/>
        <a:p>
          <a:pPr marL="0" lvl="0" indent="0" algn="ctr" defTabSz="933450">
            <a:lnSpc>
              <a:spcPct val="90000"/>
            </a:lnSpc>
            <a:spcBef>
              <a:spcPct val="0"/>
            </a:spcBef>
            <a:spcAft>
              <a:spcPct val="35000"/>
            </a:spcAft>
            <a:buNone/>
          </a:pPr>
          <a:r>
            <a:rPr lang="en-US" sz="2100" kern="1200" dirty="0"/>
            <a:t>Cash from Financing Activities</a:t>
          </a:r>
          <a:endParaRPr lang="en-IN" sz="2100" kern="1200" dirty="0"/>
        </a:p>
      </dsp:txBody>
      <dsp:txXfrm>
        <a:off x="5380002" y="2564110"/>
        <a:ext cx="2443028" cy="906363"/>
      </dsp:txXfrm>
    </dsp:sp>
    <dsp:sp modelId="{1868EDC5-5D50-43FE-BA3B-DCF3BF8CCF4F}">
      <dsp:nvSpPr>
        <dsp:cNvPr id="0" name=""/>
        <dsp:cNvSpPr/>
      </dsp:nvSpPr>
      <dsp:spPr>
        <a:xfrm>
          <a:off x="8067437" y="880863"/>
          <a:ext cx="2443028" cy="1683246"/>
        </a:xfrm>
        <a:prstGeom prst="roundRect">
          <a:avLst/>
        </a:prstGeom>
        <a:blipFill>
          <a:blip xmlns:r="http://schemas.openxmlformats.org/officeDocument/2006/relationships"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45548C-80B5-42EB-95BE-D6E41F67993D}">
      <dsp:nvSpPr>
        <dsp:cNvPr id="0" name=""/>
        <dsp:cNvSpPr/>
      </dsp:nvSpPr>
      <dsp:spPr>
        <a:xfrm>
          <a:off x="8067437" y="2564110"/>
          <a:ext cx="2443028" cy="906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352" tIns="149352" rIns="149352" bIns="0" numCol="1" spcCol="1270" anchor="t" anchorCtr="0">
          <a:noAutofit/>
        </a:bodyPr>
        <a:lstStyle/>
        <a:p>
          <a:pPr marL="0" lvl="0" indent="0" algn="ctr" defTabSz="933450">
            <a:lnSpc>
              <a:spcPct val="90000"/>
            </a:lnSpc>
            <a:spcBef>
              <a:spcPct val="0"/>
            </a:spcBef>
            <a:spcAft>
              <a:spcPct val="35000"/>
            </a:spcAft>
            <a:buNone/>
          </a:pPr>
          <a:r>
            <a:rPr lang="en-US" sz="2100" kern="1200" dirty="0"/>
            <a:t>Cash</a:t>
          </a:r>
          <a:endParaRPr lang="en-IN" sz="2100" kern="1200" dirty="0"/>
        </a:p>
      </dsp:txBody>
      <dsp:txXfrm>
        <a:off x="8067437" y="2564110"/>
        <a:ext cx="2443028" cy="906363"/>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0082B-7230-47C0-BFBA-1E6576A89064}" type="datetimeFigureOut">
              <a:rPr lang="en-IN" smtClean="0"/>
              <a:t>19-01-2021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ECD7D8-6B80-4714-8FF2-ED198909DE18}" type="slidenum">
              <a:rPr lang="en-IN" smtClean="0"/>
              <a:t>‹#›</a:t>
            </a:fld>
            <a:endParaRPr lang="en-IN"/>
          </a:p>
        </p:txBody>
      </p:sp>
    </p:spTree>
    <p:extLst>
      <p:ext uri="{BB962C8B-B14F-4D97-AF65-F5344CB8AC3E}">
        <p14:creationId xmlns:p14="http://schemas.microsoft.com/office/powerpoint/2010/main" val="1023557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Video - ECS</a:t>
            </a:r>
            <a:endParaRPr lang="en-IN" dirty="0"/>
          </a:p>
        </p:txBody>
      </p:sp>
      <p:sp>
        <p:nvSpPr>
          <p:cNvPr id="4" name="Slide Number Placeholder 3"/>
          <p:cNvSpPr>
            <a:spLocks noGrp="1"/>
          </p:cNvSpPr>
          <p:nvPr>
            <p:ph type="sldNum" sz="quarter" idx="5"/>
          </p:nvPr>
        </p:nvSpPr>
        <p:spPr/>
        <p:txBody>
          <a:bodyPr/>
          <a:lstStyle/>
          <a:p>
            <a:fld id="{14ECD7D8-6B80-4714-8FF2-ED198909DE18}" type="slidenum">
              <a:rPr lang="en-IN" smtClean="0"/>
              <a:t>10</a:t>
            </a:fld>
            <a:endParaRPr lang="en-IN"/>
          </a:p>
        </p:txBody>
      </p:sp>
    </p:spTree>
    <p:extLst>
      <p:ext uri="{BB962C8B-B14F-4D97-AF65-F5344CB8AC3E}">
        <p14:creationId xmlns:p14="http://schemas.microsoft.com/office/powerpoint/2010/main" val="798399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EB806-D785-478C-8CBC-B5E9B6CF0E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EF81CD1-E973-413A-84FA-AA9E14E47B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CC79C24-6105-45D7-964A-CA1839CB43C0}"/>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89C353E4-1BCF-4C8E-BFD2-96B03B6A6E4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7E8E5EB-14B3-422D-99AF-9A4B6164B1A6}"/>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685266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A3540-F1DF-41A6-84A3-1736555D2ED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408B458-0EB7-4A2F-9811-7993CBE9D8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A0A98D6-1F0B-4508-9C4F-3F3C7D478A20}"/>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182190C1-1F56-45F2-B9CB-3886DFE76FD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BE79EC8-5E96-4942-85DD-C16A6063942C}"/>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163418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A94C73-B98C-4981-8EFB-B95AA8ED23A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3FE3CCC-4A5C-498D-A9E0-E430DD17CE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A40E307-6EB1-4D66-9105-63C7DA79DFC7}"/>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A6B14CC0-E264-4C5E-80FA-AA2568CCA9D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09606E3-504D-47FB-B1B1-72AF10AAA92C}"/>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366431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14865-5ED9-4C33-AB6B-81200BAF23D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41A4794-9F8E-49E0-B764-1DAFEDA65A8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ED055FB-34D6-4FEA-B73F-08C4548C6A93}"/>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A45A9758-264E-4C11-B029-4A23864784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39B9488-5EA5-4342-ABF5-E21757A9E9AA}"/>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172164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9BC9C-3D6B-4DF5-80AD-BC5354B5919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C7FE60E-ABDC-4BBE-83F7-E669D093F6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6A2B7DB-4A43-4231-9671-7CCAC8E0E9BA}"/>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104E4BB7-F8C9-43AC-A096-4054AA05FF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7E7A734-4F57-479A-BFA0-FABDADBA8968}"/>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335812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72BD6-F333-417A-AB50-0BF57B8131B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C8897D1-8DC9-410D-AF81-5344B1104E2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1104A99-5792-48E2-BE76-17863A21A43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15DE4C8-C9FD-48BC-94B3-E009F59C6B6C}"/>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6" name="Footer Placeholder 5">
            <a:extLst>
              <a:ext uri="{FF2B5EF4-FFF2-40B4-BE49-F238E27FC236}">
                <a16:creationId xmlns:a16="http://schemas.microsoft.com/office/drawing/2014/main" id="{6682AA3C-F474-4F13-8F67-FF4D0E7ED23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C3692E9-5A57-49F5-A274-694860CAE2C2}"/>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2108851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948F-AAFA-424C-ACAA-C84582FE02CA}"/>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EEB632-2CE7-4248-B652-91EDEA064E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E7F30D5-AF30-4E6E-B415-BF935F3C824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5C1F62D-422F-4FC7-9491-37459172A5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21C7A50-B1E0-4978-83F2-0A768D7903F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FE6D5FD-3D8E-407E-89D9-A3614D09E6CE}"/>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8" name="Footer Placeholder 7">
            <a:extLst>
              <a:ext uri="{FF2B5EF4-FFF2-40B4-BE49-F238E27FC236}">
                <a16:creationId xmlns:a16="http://schemas.microsoft.com/office/drawing/2014/main" id="{92892268-D613-431E-8064-E208F6E00456}"/>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81E3569B-0D07-49C9-87D7-44EA4BCA4D89}"/>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2902912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18236-7FF8-4A89-B808-8D6ABA1BA08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AD1B166-3F6C-4265-8F6B-B0DE78F766B0}"/>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4" name="Footer Placeholder 3">
            <a:extLst>
              <a:ext uri="{FF2B5EF4-FFF2-40B4-BE49-F238E27FC236}">
                <a16:creationId xmlns:a16="http://schemas.microsoft.com/office/drawing/2014/main" id="{5014C8CE-B0F9-443D-97EE-8651773B687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0A244D7-881D-40F6-B37A-AC85CEF94D0F}"/>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2098390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295880-9DB1-4161-A212-64009FBCC6AD}"/>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3" name="Footer Placeholder 2">
            <a:extLst>
              <a:ext uri="{FF2B5EF4-FFF2-40B4-BE49-F238E27FC236}">
                <a16:creationId xmlns:a16="http://schemas.microsoft.com/office/drawing/2014/main" id="{723BE9C4-9AAC-4B75-9A3F-0310514F0D7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AE4D1B0-CF6B-4B27-B0E8-952AC252522E}"/>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358605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ED588-2BB6-44DE-B61D-F9EE7163CC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4D032A61-F996-47C9-AB42-45C1F78050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5908B71-D5AD-4CA7-82CF-C5C2A65C35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47E7953-6FEE-47EE-A3C1-67420874E4EC}"/>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6" name="Footer Placeholder 5">
            <a:extLst>
              <a:ext uri="{FF2B5EF4-FFF2-40B4-BE49-F238E27FC236}">
                <a16:creationId xmlns:a16="http://schemas.microsoft.com/office/drawing/2014/main" id="{19643444-6114-47D0-93D5-C658D873970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A5403D1-07D4-409C-9D8A-E47D714706E5}"/>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422816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5240C-754D-494A-A5AA-1183A2B70C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524A28A-D885-4ED8-837C-B7DB95E3A7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DB34E2F-320C-4FCD-ADA0-8751258D5D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D83F483-B530-4333-BD44-EB3C45F52193}"/>
              </a:ext>
            </a:extLst>
          </p:cNvPr>
          <p:cNvSpPr>
            <a:spLocks noGrp="1"/>
          </p:cNvSpPr>
          <p:nvPr>
            <p:ph type="dt" sz="half" idx="10"/>
          </p:nvPr>
        </p:nvSpPr>
        <p:spPr/>
        <p:txBody>
          <a:bodyPr/>
          <a:lstStyle/>
          <a:p>
            <a:fld id="{B2B557DD-A90C-4340-92DF-D46E96330419}" type="datetimeFigureOut">
              <a:rPr lang="en-IN" smtClean="0"/>
              <a:t>19-01-2021</a:t>
            </a:fld>
            <a:endParaRPr lang="en-IN"/>
          </a:p>
        </p:txBody>
      </p:sp>
      <p:sp>
        <p:nvSpPr>
          <p:cNvPr id="6" name="Footer Placeholder 5">
            <a:extLst>
              <a:ext uri="{FF2B5EF4-FFF2-40B4-BE49-F238E27FC236}">
                <a16:creationId xmlns:a16="http://schemas.microsoft.com/office/drawing/2014/main" id="{7B634956-F0CD-4125-B698-0C1A000C67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7B55549-C891-46D7-8D9D-F120FF1BA675}"/>
              </a:ext>
            </a:extLst>
          </p:cNvPr>
          <p:cNvSpPr>
            <a:spLocks noGrp="1"/>
          </p:cNvSpPr>
          <p:nvPr>
            <p:ph type="sldNum" sz="quarter" idx="12"/>
          </p:nvPr>
        </p:nvSpPr>
        <p:spPr/>
        <p:txBody>
          <a:bodyPr/>
          <a:lstStyle/>
          <a:p>
            <a:fld id="{617289FF-9903-4FAA-85F1-3CBD0C5078FD}" type="slidenum">
              <a:rPr lang="en-IN" smtClean="0"/>
              <a:t>‹#›</a:t>
            </a:fld>
            <a:endParaRPr lang="en-IN"/>
          </a:p>
        </p:txBody>
      </p:sp>
    </p:spTree>
    <p:extLst>
      <p:ext uri="{BB962C8B-B14F-4D97-AF65-F5344CB8AC3E}">
        <p14:creationId xmlns:p14="http://schemas.microsoft.com/office/powerpoint/2010/main" val="7689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B1712A-CFF2-44F7-8261-E03EC10ACC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D55BB9C-64CD-47A9-A37A-EC274ABAAD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2E5EFBF-A5CB-44C0-A955-91CDAD6130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B557DD-A90C-4340-92DF-D46E96330419}" type="datetimeFigureOut">
              <a:rPr lang="en-IN" smtClean="0"/>
              <a:t>19-01-2021</a:t>
            </a:fld>
            <a:endParaRPr lang="en-IN"/>
          </a:p>
        </p:txBody>
      </p:sp>
      <p:sp>
        <p:nvSpPr>
          <p:cNvPr id="5" name="Footer Placeholder 4">
            <a:extLst>
              <a:ext uri="{FF2B5EF4-FFF2-40B4-BE49-F238E27FC236}">
                <a16:creationId xmlns:a16="http://schemas.microsoft.com/office/drawing/2014/main" id="{16D00F38-00DF-41D1-B1B2-4A5C490E82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9FED8050-3E79-4F5B-9A3B-F900148C01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7289FF-9903-4FAA-85F1-3CBD0C5078FD}" type="slidenum">
              <a:rPr lang="en-IN" smtClean="0"/>
              <a:t>‹#›</a:t>
            </a:fld>
            <a:endParaRPr lang="en-IN"/>
          </a:p>
        </p:txBody>
      </p:sp>
    </p:spTree>
    <p:extLst>
      <p:ext uri="{BB962C8B-B14F-4D97-AF65-F5344CB8AC3E}">
        <p14:creationId xmlns:p14="http://schemas.microsoft.com/office/powerpoint/2010/main" val="3045459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Credit_card"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oikr.com/news/bank-in-hindi-using-hdfc-banks-hindi-mobile-banking-android-app/" TargetMode="External"/><Relationship Id="rId7" Type="http://schemas.openxmlformats.org/officeDocument/2006/relationships/hyperlink" Target="https://creativecommons.org/licenses/by-sa/3.0/" TargetMode="Externa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creativecommons.org/licenses/by-nc-sa/3.0/" TargetMode="External"/><Relationship Id="rId5" Type="http://schemas.openxmlformats.org/officeDocument/2006/relationships/hyperlink" Target="http://thefuturesagency.com/category/banking-financial-services-money/page/2" TargetMode="External"/><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mrunal.org/2014/01/banking-nachiket-committee-payment-banks-rationale-features-advantages-limitations-pre-paid-instrument-providers-ppi-ussd-banking.html" TargetMode="External"/><Relationship Id="rId7" Type="http://schemas.openxmlformats.org/officeDocument/2006/relationships/hyperlink" Target="https://creativecommons.org/licenses/by-sa/3.0/" TargetMode="External"/><Relationship Id="rId2" Type="http://schemas.openxmlformats.org/officeDocument/2006/relationships/image" Target="../media/image15.jpg"/><Relationship Id="rId1" Type="http://schemas.openxmlformats.org/officeDocument/2006/relationships/slideLayout" Target="../slideLayouts/slideLayout2.xml"/><Relationship Id="rId6" Type="http://schemas.openxmlformats.org/officeDocument/2006/relationships/hyperlink" Target="https://creativecommons.org/licenses/by-nc-sa/3.0/" TargetMode="External"/><Relationship Id="rId5" Type="http://schemas.openxmlformats.org/officeDocument/2006/relationships/hyperlink" Target="https://stackoverflow.com/questions/42526473/android-align-options-menu-to-the-left-side-and-change-its-default-icon" TargetMode="Externa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3" Type="http://schemas.openxmlformats.org/officeDocument/2006/relationships/hyperlink" Target="https://www.flickr.com/photos/cafecredit/31084250472"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2BB31-75B5-4FC1-B213-1F39B168D49D}"/>
              </a:ext>
            </a:extLst>
          </p:cNvPr>
          <p:cNvSpPr>
            <a:spLocks noGrp="1"/>
          </p:cNvSpPr>
          <p:nvPr>
            <p:ph type="ctrTitle"/>
          </p:nvPr>
        </p:nvSpPr>
        <p:spPr/>
        <p:txBody>
          <a:bodyPr/>
          <a:lstStyle/>
          <a:p>
            <a:r>
              <a:rPr lang="en-US" dirty="0"/>
              <a:t>Collection Services and Loans and Advances</a:t>
            </a:r>
            <a:endParaRPr lang="en-IN" dirty="0"/>
          </a:p>
        </p:txBody>
      </p:sp>
      <p:sp>
        <p:nvSpPr>
          <p:cNvPr id="3" name="Subtitle 2">
            <a:extLst>
              <a:ext uri="{FF2B5EF4-FFF2-40B4-BE49-F238E27FC236}">
                <a16:creationId xmlns:a16="http://schemas.microsoft.com/office/drawing/2014/main" id="{2ED33591-3DA7-4EC5-A48E-0614D176E6AF}"/>
              </a:ext>
            </a:extLst>
          </p:cNvPr>
          <p:cNvSpPr>
            <a:spLocks noGrp="1"/>
          </p:cNvSpPr>
          <p:nvPr>
            <p:ph type="subTitle" idx="1"/>
          </p:nvPr>
        </p:nvSpPr>
        <p:spPr>
          <a:xfrm>
            <a:off x="6231988" y="3602038"/>
            <a:ext cx="4436012" cy="927759"/>
          </a:xfrm>
        </p:spPr>
        <p:txBody>
          <a:bodyPr/>
          <a:lstStyle/>
          <a:p>
            <a:r>
              <a:rPr lang="en-US" dirty="0" err="1"/>
              <a:t>Dr.Rajashree</a:t>
            </a:r>
            <a:r>
              <a:rPr lang="en-US" dirty="0"/>
              <a:t> Yalgi</a:t>
            </a:r>
            <a:endParaRPr lang="en-IN" dirty="0"/>
          </a:p>
        </p:txBody>
      </p:sp>
    </p:spTree>
    <p:extLst>
      <p:ext uri="{BB962C8B-B14F-4D97-AF65-F5344CB8AC3E}">
        <p14:creationId xmlns:p14="http://schemas.microsoft.com/office/powerpoint/2010/main" val="191122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E011E9-018D-49BC-9D6D-2E757F555A7E}"/>
              </a:ext>
            </a:extLst>
          </p:cNvPr>
          <p:cNvSpPr>
            <a:spLocks noGrp="1"/>
          </p:cNvSpPr>
          <p:nvPr>
            <p:ph type="title"/>
          </p:nvPr>
        </p:nvSpPr>
        <p:spPr>
          <a:xfrm>
            <a:off x="742950" y="742951"/>
            <a:ext cx="3476625" cy="4962524"/>
          </a:xfrm>
        </p:spPr>
        <p:txBody>
          <a:bodyPr vert="horz" lIns="91440" tIns="45720" rIns="91440" bIns="45720" rtlCol="0" anchor="ctr">
            <a:normAutofit/>
          </a:bodyPr>
          <a:lstStyle/>
          <a:p>
            <a:r>
              <a:rPr lang="en-US" sz="3200" kern="1200" dirty="0">
                <a:solidFill>
                  <a:srgbClr val="FFFFFF"/>
                </a:solidFill>
                <a:latin typeface="Times New Roman" panose="02020603050405020304" pitchFamily="18" charset="0"/>
                <a:cs typeface="Times New Roman" panose="02020603050405020304" pitchFamily="18" charset="0"/>
              </a:rPr>
              <a:t>1. Paying on due date</a:t>
            </a:r>
            <a:br>
              <a:rPr lang="en-US" sz="3200" kern="1200" dirty="0">
                <a:solidFill>
                  <a:srgbClr val="FFFFFF"/>
                </a:solidFill>
                <a:latin typeface="Times New Roman" panose="02020603050405020304" pitchFamily="18" charset="0"/>
                <a:cs typeface="Times New Roman" panose="02020603050405020304" pitchFamily="18" charset="0"/>
              </a:rPr>
            </a:br>
            <a:r>
              <a:rPr lang="en-US" sz="3200" kern="1200" dirty="0">
                <a:solidFill>
                  <a:srgbClr val="FFFFFF"/>
                </a:solidFill>
                <a:latin typeface="Times New Roman" panose="02020603050405020304" pitchFamily="18" charset="0"/>
                <a:cs typeface="Times New Roman" panose="02020603050405020304" pitchFamily="18" charset="0"/>
              </a:rPr>
              <a:t>2. Effortless receipt</a:t>
            </a:r>
            <a:br>
              <a:rPr lang="en-US" sz="3200" kern="1200" dirty="0">
                <a:solidFill>
                  <a:srgbClr val="FFFFFF"/>
                </a:solidFill>
                <a:latin typeface="Times New Roman" panose="02020603050405020304" pitchFamily="18" charset="0"/>
                <a:cs typeface="Times New Roman" panose="02020603050405020304" pitchFamily="18" charset="0"/>
              </a:rPr>
            </a:br>
            <a:r>
              <a:rPr lang="en-US" sz="3200" kern="1200" dirty="0">
                <a:solidFill>
                  <a:srgbClr val="FFFFFF"/>
                </a:solidFill>
                <a:latin typeface="Times New Roman" panose="02020603050405020304" pitchFamily="18" charset="0"/>
                <a:cs typeface="Times New Roman" panose="02020603050405020304" pitchFamily="18" charset="0"/>
              </a:rPr>
              <a:t>3. Probability of loss of instrument in transit or fraudulent encashment thereof are completely eliminated</a:t>
            </a:r>
          </a:p>
        </p:txBody>
      </p:sp>
      <p:pic>
        <p:nvPicPr>
          <p:cNvPr id="5" name="Content Placeholder 4">
            <a:extLst>
              <a:ext uri="{FF2B5EF4-FFF2-40B4-BE49-F238E27FC236}">
                <a16:creationId xmlns:a16="http://schemas.microsoft.com/office/drawing/2014/main" id="{CE94781E-0059-4E5C-99F6-829FDBB0F8F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52976" y="492573"/>
            <a:ext cx="5955236" cy="5880796"/>
          </a:xfrm>
          <a:prstGeom prst="rect">
            <a:avLst/>
          </a:prstGeom>
        </p:spPr>
      </p:pic>
    </p:spTree>
    <p:extLst>
      <p:ext uri="{BB962C8B-B14F-4D97-AF65-F5344CB8AC3E}">
        <p14:creationId xmlns:p14="http://schemas.microsoft.com/office/powerpoint/2010/main" val="1475859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5BE6A-FC90-4FBD-82BE-93A64113D839}"/>
              </a:ext>
            </a:extLst>
          </p:cNvPr>
          <p:cNvSpPr>
            <a:spLocks noGrp="1"/>
          </p:cNvSpPr>
          <p:nvPr>
            <p:ph type="title"/>
          </p:nvPr>
        </p:nvSpPr>
        <p:spPr/>
        <p:txBody>
          <a:bodyPr/>
          <a:lstStyle/>
          <a:p>
            <a:r>
              <a:rPr lang="en-US" dirty="0"/>
              <a:t>NEFT</a:t>
            </a:r>
            <a:endParaRPr lang="en-IN" dirty="0"/>
          </a:p>
        </p:txBody>
      </p:sp>
      <p:sp>
        <p:nvSpPr>
          <p:cNvPr id="3" name="Content Placeholder 2">
            <a:extLst>
              <a:ext uri="{FF2B5EF4-FFF2-40B4-BE49-F238E27FC236}">
                <a16:creationId xmlns:a16="http://schemas.microsoft.com/office/drawing/2014/main" id="{01F30BF8-B63C-4465-A2D5-DED707511FA2}"/>
              </a:ext>
            </a:extLst>
          </p:cNvPr>
          <p:cNvSpPr>
            <a:spLocks noGrp="1"/>
          </p:cNvSpPr>
          <p:nvPr>
            <p:ph idx="1"/>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Electronic Funds transfer system was introduced by RBI in 1997 as an intercity, intra city and interbank, intra bank fund transfer mechanism by which funds can be transferred by any bank branch to any other bank branch from one city to another.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EFT’s process pre authorized debits or credits from one bank account to another within a 48 hour period.</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It is similar to standing instructions maintained in customer’s accounts, which are carried out automatically at pre appointed dates.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250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56867-B7E4-41B9-B570-267E0420A137}"/>
              </a:ext>
            </a:extLst>
          </p:cNvPr>
          <p:cNvSpPr>
            <a:spLocks noGrp="1"/>
          </p:cNvSpPr>
          <p:nvPr>
            <p:ph type="title"/>
          </p:nvPr>
        </p:nvSpPr>
        <p:spPr>
          <a:xfrm>
            <a:off x="8134350" y="745589"/>
            <a:ext cx="3219450" cy="2772306"/>
          </a:xfrm>
        </p:spPr>
        <p:txBody>
          <a:bodyPr anchor="b">
            <a:normAutofit/>
          </a:bodyPr>
          <a:lstStyle/>
          <a:p>
            <a:r>
              <a:rPr lang="en-US" sz="2400" dirty="0">
                <a:latin typeface="Times New Roman" panose="02020603050405020304" pitchFamily="18" charset="0"/>
                <a:cs typeface="Times New Roman" panose="02020603050405020304" pitchFamily="18" charset="0"/>
              </a:rPr>
              <a:t>1.Small fee per transaction, eliminate the need to print, process and send monthly bill, lower labor cost reduces late payments</a:t>
            </a:r>
            <a:endParaRPr lang="en-IN" sz="24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8F8AAABF-193E-4661-945E-C429586E1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6891187" cy="5546414"/>
          </a:xfrm>
          <a:prstGeom prst="rect">
            <a:avLst/>
          </a:prstGeom>
          <a:noFill/>
          <a:ln w="6350" cap="sq" cmpd="sng" algn="ctr">
            <a:solidFill>
              <a:schemeClr val="tx1">
                <a:lumMod val="75000"/>
                <a:lumOff val="25000"/>
              </a:schemeClr>
            </a:solidFill>
            <a:prstDash val="solid"/>
            <a:miter lim="800000"/>
          </a:ln>
          <a:effectLst/>
        </p:spPr>
      </p:sp>
      <p:pic>
        <p:nvPicPr>
          <p:cNvPr id="8" name="Content Placeholder 4">
            <a:extLst>
              <a:ext uri="{FF2B5EF4-FFF2-40B4-BE49-F238E27FC236}">
                <a16:creationId xmlns:a16="http://schemas.microsoft.com/office/drawing/2014/main" id="{6E86C96F-468B-4013-A69C-B4275C613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812" y="1798323"/>
            <a:ext cx="6254496" cy="3236701"/>
          </a:xfrm>
          <a:prstGeom prst="rect">
            <a:avLst/>
          </a:prstGeom>
        </p:spPr>
      </p:pic>
      <p:sp>
        <p:nvSpPr>
          <p:cNvPr id="10" name="Content Placeholder 9">
            <a:extLst>
              <a:ext uri="{FF2B5EF4-FFF2-40B4-BE49-F238E27FC236}">
                <a16:creationId xmlns:a16="http://schemas.microsoft.com/office/drawing/2014/main" id="{6709E46E-E673-46C9-86E8-4A4B41054DAB}"/>
              </a:ext>
            </a:extLst>
          </p:cNvPr>
          <p:cNvSpPr>
            <a:spLocks noGrp="1"/>
          </p:cNvSpPr>
          <p:nvPr>
            <p:ph idx="1"/>
          </p:nvPr>
        </p:nvSpPr>
        <p:spPr>
          <a:xfrm>
            <a:off x="8134350" y="3676650"/>
            <a:ext cx="3219450" cy="2195183"/>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2. Increase customer retention, Ex. Newspaper, security co. pest control etc.</a:t>
            </a:r>
          </a:p>
          <a:p>
            <a:pPr marL="0" indent="0">
              <a:buNone/>
            </a:pPr>
            <a:r>
              <a:rPr lang="en-US" sz="2400" dirty="0">
                <a:latin typeface="Times New Roman" panose="02020603050405020304" pitchFamily="18" charset="0"/>
                <a:cs typeface="Times New Roman" panose="02020603050405020304" pitchFamily="18" charset="0"/>
              </a:rPr>
              <a:t>3.Saves on billing and </a:t>
            </a:r>
            <a:r>
              <a:rPr lang="en-US" sz="2400" dirty="0" err="1">
                <a:latin typeface="Times New Roman" panose="02020603050405020304" pitchFamily="18" charset="0"/>
                <a:cs typeface="Times New Roman" panose="02020603050405020304" pitchFamily="18" charset="0"/>
              </a:rPr>
              <a:t>admin.cost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1995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530E8-43BE-4E15-902D-CDED7539800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CAE9552-471D-493C-924D-ED92C8E3F1F5}"/>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NEFT uses the INFINET to connect bank branches for EFT.</a:t>
            </a:r>
          </a:p>
          <a:p>
            <a:r>
              <a:rPr lang="en-US" dirty="0">
                <a:latin typeface="Times New Roman" panose="02020603050405020304" pitchFamily="18" charset="0"/>
                <a:cs typeface="Times New Roman" panose="02020603050405020304" pitchFamily="18" charset="0"/>
              </a:rPr>
              <a:t>The Indian Financial Network (INFINET) is the communication backbone of the Indian Banking and Financial Sector. All banks in the public, private and cooperative sectors as well as premier financial institutions in the country are members of INFINET. INFINET is a Closed User Group Network for the exclusive use of its member banks and financial institutions. It is network platform for the National Payments System, which caters mainly to inter-bank applications like RTGS, Delivery Vs Payment, Government Transactions, Automatic Clearing House, etc.</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6701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A4040-AE83-4C89-9EBC-BFCEBFD46F03}"/>
              </a:ext>
            </a:extLst>
          </p:cNvPr>
          <p:cNvSpPr>
            <a:spLocks noGrp="1"/>
          </p:cNvSpPr>
          <p:nvPr>
            <p:ph type="title"/>
          </p:nvPr>
        </p:nvSpPr>
        <p:spPr/>
        <p:txBody>
          <a:bodyPr/>
          <a:lstStyle/>
          <a:p>
            <a:r>
              <a:rPr lang="en-US" dirty="0"/>
              <a:t>Main participants in the Clearing and Settlement Process</a:t>
            </a:r>
            <a:endParaRPr lang="en-IN" dirty="0"/>
          </a:p>
        </p:txBody>
      </p:sp>
      <p:sp>
        <p:nvSpPr>
          <p:cNvPr id="3" name="Content Placeholder 2">
            <a:extLst>
              <a:ext uri="{FF2B5EF4-FFF2-40B4-BE49-F238E27FC236}">
                <a16:creationId xmlns:a16="http://schemas.microsoft.com/office/drawing/2014/main" id="{843F219C-8745-431D-B791-1CD8AEA862CD}"/>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Clearing corporation – Post trade activities, risk management, confirmation etc.</a:t>
            </a:r>
          </a:p>
          <a:p>
            <a:r>
              <a:rPr lang="en-US" dirty="0">
                <a:latin typeface="Times New Roman" panose="02020603050405020304" pitchFamily="18" charset="0"/>
                <a:cs typeface="Times New Roman" panose="02020603050405020304" pitchFamily="18" charset="0"/>
              </a:rPr>
              <a:t>Clearing members – setting obligation determined by clearing house</a:t>
            </a:r>
          </a:p>
          <a:p>
            <a:r>
              <a:rPr lang="en-US" dirty="0">
                <a:latin typeface="Times New Roman" panose="02020603050405020304" pitchFamily="18" charset="0"/>
                <a:cs typeface="Times New Roman" panose="02020603050405020304" pitchFamily="18" charset="0"/>
              </a:rPr>
              <a:t>Custodian – confirms to settle the trade</a:t>
            </a:r>
          </a:p>
          <a:p>
            <a:r>
              <a:rPr lang="en-US" dirty="0">
                <a:latin typeface="Times New Roman" panose="02020603050405020304" pitchFamily="18" charset="0"/>
                <a:cs typeface="Times New Roman" panose="02020603050405020304" pitchFamily="18" charset="0"/>
              </a:rPr>
              <a:t>Clearing Bank – Key link between clearing member / clearing house</a:t>
            </a:r>
          </a:p>
          <a:p>
            <a:r>
              <a:rPr lang="en-US" dirty="0">
                <a:latin typeface="Times New Roman" panose="02020603050405020304" pitchFamily="18" charset="0"/>
                <a:cs typeface="Times New Roman" panose="02020603050405020304" pitchFamily="18" charset="0"/>
              </a:rPr>
              <a:t>Depositories – Holds securities in dematerialized form</a:t>
            </a:r>
          </a:p>
          <a:p>
            <a:r>
              <a:rPr lang="en-US" dirty="0">
                <a:latin typeface="Times New Roman" panose="02020603050405020304" pitchFamily="18" charset="0"/>
                <a:cs typeface="Times New Roman" panose="02020603050405020304" pitchFamily="18" charset="0"/>
              </a:rPr>
              <a:t>Professional clearing member – clearing and settlement responsibilities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2909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E8C8F-CDFA-42DC-A927-FE030104CE98}"/>
              </a:ext>
            </a:extLst>
          </p:cNvPr>
          <p:cNvSpPr>
            <a:spLocks noGrp="1"/>
          </p:cNvSpPr>
          <p:nvPr>
            <p:ph type="title"/>
          </p:nvPr>
        </p:nvSpPr>
        <p:spPr>
          <a:xfrm>
            <a:off x="1514292" y="513612"/>
            <a:ext cx="9894133" cy="1031216"/>
          </a:xfrm>
        </p:spPr>
        <p:txBody>
          <a:bodyPr anchor="b">
            <a:normAutofit/>
          </a:bodyPr>
          <a:lstStyle/>
          <a:p>
            <a:r>
              <a:rPr lang="en-US" dirty="0"/>
              <a:t>Plastic Money</a:t>
            </a:r>
            <a:endParaRPr lang="en-IN" dirty="0"/>
          </a:p>
        </p:txBody>
      </p:sp>
      <p:pic>
        <p:nvPicPr>
          <p:cNvPr id="8" name="Content Placeholder 4">
            <a:extLst>
              <a:ext uri="{FF2B5EF4-FFF2-40B4-BE49-F238E27FC236}">
                <a16:creationId xmlns:a16="http://schemas.microsoft.com/office/drawing/2014/main" id="{C3F0958B-E817-4D05-8857-64D23F2FE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9386" y="2589086"/>
            <a:ext cx="4239196" cy="2755478"/>
          </a:xfrm>
          <a:prstGeom prst="rect">
            <a:avLst/>
          </a:prstGeom>
        </p:spPr>
      </p:pic>
      <p:sp>
        <p:nvSpPr>
          <p:cNvPr id="13" name="Freeform: Shape 12">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5" name="Freeform: Shape 14">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6" name="Content Placeholder 5">
            <a:extLst>
              <a:ext uri="{FF2B5EF4-FFF2-40B4-BE49-F238E27FC236}">
                <a16:creationId xmlns:a16="http://schemas.microsoft.com/office/drawing/2014/main" id="{488E9C44-2D6A-46F4-800F-09C00AA84FEF}"/>
              </a:ext>
            </a:extLst>
          </p:cNvPr>
          <p:cNvGraphicFramePr>
            <a:graphicFrameLocks noGrp="1"/>
          </p:cNvGraphicFramePr>
          <p:nvPr>
            <p:ph idx="1"/>
            <p:extLst>
              <p:ext uri="{D42A27DB-BD31-4B8C-83A1-F6EECF244321}">
                <p14:modId xmlns:p14="http://schemas.microsoft.com/office/powerpoint/2010/main" val="4023414197"/>
              </p:ext>
            </p:extLst>
          </p:nvPr>
        </p:nvGraphicFramePr>
        <p:xfrm>
          <a:off x="7667625" y="1884363"/>
          <a:ext cx="3487738" cy="2308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2474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24559-25FB-4B61-98B1-87EA9C6279C7}"/>
              </a:ext>
            </a:extLst>
          </p:cNvPr>
          <p:cNvSpPr>
            <a:spLocks noGrp="1"/>
          </p:cNvSpPr>
          <p:nvPr>
            <p:ph type="title"/>
          </p:nvPr>
        </p:nvSpPr>
        <p:spPr>
          <a:xfrm>
            <a:off x="7858474" y="640081"/>
            <a:ext cx="3873981" cy="5577828"/>
          </a:xfrm>
          <a:noFill/>
        </p:spPr>
        <p:txBody>
          <a:bodyPr vert="horz" lIns="91440" tIns="45720" rIns="91440" bIns="45720" rtlCol="0" anchor="b">
            <a:normAutofit/>
          </a:bodyPr>
          <a:lstStyle/>
          <a:p>
            <a:r>
              <a:rPr lang="en-US" sz="3200" u="sng" dirty="0">
                <a:solidFill>
                  <a:srgbClr val="C00000"/>
                </a:solidFill>
                <a:latin typeface="Times New Roman" panose="02020603050405020304" pitchFamily="18" charset="0"/>
                <a:cs typeface="Times New Roman" panose="02020603050405020304" pitchFamily="18" charset="0"/>
              </a:rPr>
              <a:t>Benefits to customers:</a:t>
            </a:r>
            <a:br>
              <a:rPr lang="en-US" sz="3200" u="sng" dirty="0">
                <a:solidFill>
                  <a:srgbClr val="C00000"/>
                </a:solidFill>
                <a:latin typeface="Times New Roman" panose="02020603050405020304" pitchFamily="18" charset="0"/>
                <a:cs typeface="Times New Roman" panose="02020603050405020304" pitchFamily="18" charset="0"/>
              </a:rPr>
            </a:br>
            <a:r>
              <a:rPr lang="en-US" sz="3200" dirty="0">
                <a:solidFill>
                  <a:srgbClr val="C00000"/>
                </a:solidFill>
                <a:latin typeface="Times New Roman" panose="02020603050405020304" pitchFamily="18" charset="0"/>
                <a:cs typeface="Times New Roman" panose="02020603050405020304" pitchFamily="18" charset="0"/>
              </a:rPr>
              <a:t>1.Deferred payment of bills</a:t>
            </a:r>
            <a:br>
              <a:rPr lang="en-US" sz="3200" dirty="0">
                <a:solidFill>
                  <a:srgbClr val="C00000"/>
                </a:solidFill>
                <a:latin typeface="Times New Roman" panose="02020603050405020304" pitchFamily="18" charset="0"/>
                <a:cs typeface="Times New Roman" panose="02020603050405020304" pitchFamily="18" charset="0"/>
              </a:rPr>
            </a:br>
            <a:r>
              <a:rPr lang="en-US" sz="3200" dirty="0">
                <a:solidFill>
                  <a:srgbClr val="C00000"/>
                </a:solidFill>
                <a:latin typeface="Times New Roman" panose="02020603050405020304" pitchFamily="18" charset="0"/>
                <a:cs typeface="Times New Roman" panose="02020603050405020304" pitchFamily="18" charset="0"/>
              </a:rPr>
              <a:t>2. Revolving Credit</a:t>
            </a:r>
            <a:br>
              <a:rPr lang="en-US" sz="3200" dirty="0">
                <a:solidFill>
                  <a:srgbClr val="C00000"/>
                </a:solidFill>
                <a:latin typeface="Times New Roman" panose="02020603050405020304" pitchFamily="18" charset="0"/>
                <a:cs typeface="Times New Roman" panose="02020603050405020304" pitchFamily="18" charset="0"/>
              </a:rPr>
            </a:br>
            <a:r>
              <a:rPr lang="en-US" sz="3200" dirty="0">
                <a:solidFill>
                  <a:srgbClr val="C00000"/>
                </a:solidFill>
                <a:latin typeface="Times New Roman" panose="02020603050405020304" pitchFamily="18" charset="0"/>
                <a:cs typeface="Times New Roman" panose="02020603050405020304" pitchFamily="18" charset="0"/>
              </a:rPr>
              <a:t>3. Reward from card issuers</a:t>
            </a:r>
            <a:br>
              <a:rPr lang="en-US" sz="3200" dirty="0">
                <a:latin typeface="Times New Roman" panose="02020603050405020304" pitchFamily="18" charset="0"/>
                <a:cs typeface="Times New Roman" panose="02020603050405020304" pitchFamily="18" charset="0"/>
              </a:rPr>
            </a:br>
            <a:r>
              <a:rPr lang="en-US" sz="3200" u="sng" dirty="0">
                <a:solidFill>
                  <a:schemeClr val="accent6">
                    <a:lumMod val="50000"/>
                  </a:schemeClr>
                </a:solidFill>
                <a:latin typeface="Times New Roman" panose="02020603050405020304" pitchFamily="18" charset="0"/>
                <a:cs typeface="Times New Roman" panose="02020603050405020304" pitchFamily="18" charset="0"/>
              </a:rPr>
              <a:t>Benefits to merchants:</a:t>
            </a:r>
            <a:br>
              <a:rPr lang="en-US" sz="3200" u="sng" dirty="0">
                <a:solidFill>
                  <a:schemeClr val="accent6">
                    <a:lumMod val="50000"/>
                  </a:schemeClr>
                </a:solidFill>
                <a:latin typeface="Times New Roman" panose="02020603050405020304" pitchFamily="18" charset="0"/>
                <a:cs typeface="Times New Roman" panose="02020603050405020304" pitchFamily="18" charset="0"/>
              </a:rPr>
            </a:br>
            <a:r>
              <a:rPr lang="en-US" sz="3200" dirty="0">
                <a:solidFill>
                  <a:schemeClr val="accent6">
                    <a:lumMod val="50000"/>
                  </a:schemeClr>
                </a:solidFill>
                <a:latin typeface="Times New Roman" panose="02020603050405020304" pitchFamily="18" charset="0"/>
                <a:cs typeface="Times New Roman" panose="02020603050405020304" pitchFamily="18" charset="0"/>
              </a:rPr>
              <a:t>1. Immediate payment</a:t>
            </a:r>
            <a:br>
              <a:rPr lang="en-US" sz="3200" dirty="0">
                <a:solidFill>
                  <a:schemeClr val="accent6">
                    <a:lumMod val="50000"/>
                  </a:schemeClr>
                </a:solidFill>
                <a:latin typeface="Times New Roman" panose="02020603050405020304" pitchFamily="18" charset="0"/>
                <a:cs typeface="Times New Roman" panose="02020603050405020304" pitchFamily="18" charset="0"/>
              </a:rPr>
            </a:br>
            <a:r>
              <a:rPr lang="en-US" sz="3200" dirty="0">
                <a:solidFill>
                  <a:schemeClr val="accent6">
                    <a:lumMod val="50000"/>
                  </a:schemeClr>
                </a:solidFill>
                <a:latin typeface="Times New Roman" panose="02020603050405020304" pitchFamily="18" charset="0"/>
                <a:cs typeface="Times New Roman" panose="02020603050405020304" pitchFamily="18" charset="0"/>
              </a:rPr>
              <a:t>2. Assured Payment</a:t>
            </a:r>
            <a:br>
              <a:rPr lang="en-US" sz="3200" dirty="0">
                <a:solidFill>
                  <a:schemeClr val="accent6">
                    <a:lumMod val="50000"/>
                  </a:schemeClr>
                </a:solidFill>
                <a:latin typeface="Times New Roman" panose="02020603050405020304" pitchFamily="18" charset="0"/>
                <a:cs typeface="Times New Roman" panose="02020603050405020304" pitchFamily="18" charset="0"/>
              </a:rPr>
            </a:br>
            <a:r>
              <a:rPr lang="en-US" sz="3200" dirty="0">
                <a:solidFill>
                  <a:schemeClr val="accent6">
                    <a:lumMod val="50000"/>
                  </a:schemeClr>
                </a:solidFill>
                <a:latin typeface="Times New Roman" panose="02020603050405020304" pitchFamily="18" charset="0"/>
                <a:cs typeface="Times New Roman" panose="02020603050405020304" pitchFamily="18" charset="0"/>
              </a:rPr>
              <a:t>3. Increased customer spending</a:t>
            </a:r>
          </a:p>
        </p:txBody>
      </p:sp>
      <p:sp>
        <p:nvSpPr>
          <p:cNvPr id="11" name="Rectangle 10">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756607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975" y="640091"/>
            <a:ext cx="6266120"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7CEA1763-A300-4080-9930-1EBA5059DAB0}"/>
              </a:ext>
            </a:extLst>
          </p:cNvPr>
          <p:cNvPicPr>
            <a:picLocks noGrp="1" noChangeAspect="1"/>
          </p:cNvPicPr>
          <p:nvPr>
            <p:ph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5947" r="1544" b="-1"/>
          <a:stretch/>
        </p:blipFill>
        <p:spPr>
          <a:xfrm>
            <a:off x="815807" y="804672"/>
            <a:ext cx="5934456" cy="5248656"/>
          </a:xfrm>
          <a:prstGeom prst="rect">
            <a:avLst/>
          </a:prstGeom>
          <a:effectLst/>
        </p:spPr>
      </p:pic>
      <p:sp>
        <p:nvSpPr>
          <p:cNvPr id="6" name="TextBox 5">
            <a:extLst>
              <a:ext uri="{FF2B5EF4-FFF2-40B4-BE49-F238E27FC236}">
                <a16:creationId xmlns:a16="http://schemas.microsoft.com/office/drawing/2014/main" id="{DD7DE216-A0C8-4069-8496-A67B5E91EF62}"/>
              </a:ext>
            </a:extLst>
          </p:cNvPr>
          <p:cNvSpPr txBox="1"/>
          <p:nvPr/>
        </p:nvSpPr>
        <p:spPr>
          <a:xfrm>
            <a:off x="4443221" y="5853273"/>
            <a:ext cx="2307042"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s://en.wikipedia.org/wiki/Credit_card">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IN" sz="700">
              <a:solidFill>
                <a:srgbClr val="FFFFFF"/>
              </a:solidFill>
            </a:endParaRPr>
          </a:p>
        </p:txBody>
      </p:sp>
    </p:spTree>
    <p:extLst>
      <p:ext uri="{BB962C8B-B14F-4D97-AF65-F5344CB8AC3E}">
        <p14:creationId xmlns:p14="http://schemas.microsoft.com/office/powerpoint/2010/main" val="1896918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0B216-5F64-4F74-A80A-59D933ED3395}"/>
              </a:ext>
            </a:extLst>
          </p:cNvPr>
          <p:cNvSpPr>
            <a:spLocks noGrp="1"/>
          </p:cNvSpPr>
          <p:nvPr>
            <p:ph type="title"/>
          </p:nvPr>
        </p:nvSpPr>
        <p:spPr>
          <a:xfrm>
            <a:off x="762001" y="803325"/>
            <a:ext cx="5314536" cy="1325563"/>
          </a:xfrm>
        </p:spPr>
        <p:txBody>
          <a:bodyPr>
            <a:normAutofit fontScale="90000"/>
          </a:bodyPr>
          <a:lstStyle/>
          <a:p>
            <a:pPr>
              <a:lnSpc>
                <a:spcPct val="150000"/>
              </a:lnSpc>
            </a:pPr>
            <a:r>
              <a:rPr lang="en-US" sz="2100" dirty="0">
                <a:latin typeface="Times New Roman" panose="02020603050405020304" pitchFamily="18" charset="0"/>
                <a:cs typeface="Times New Roman" panose="02020603050405020304" pitchFamily="18" charset="0"/>
              </a:rPr>
              <a:t>Benefits to Customers:</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1. Payment convenience safety</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2. Wide Acceptance</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3. Easier Qualification</a:t>
            </a:r>
            <a:endParaRPr lang="en-IN" sz="2100" dirty="0">
              <a:latin typeface="Times New Roman" panose="02020603050405020304" pitchFamily="18" charset="0"/>
              <a:cs typeface="Times New Roman" panose="02020603050405020304" pitchFamily="18" charset="0"/>
            </a:endParaRPr>
          </a:p>
        </p:txBody>
      </p:sp>
      <p:sp>
        <p:nvSpPr>
          <p:cNvPr id="10" name="Content Placeholder 9">
            <a:extLst>
              <a:ext uri="{FF2B5EF4-FFF2-40B4-BE49-F238E27FC236}">
                <a16:creationId xmlns:a16="http://schemas.microsoft.com/office/drawing/2014/main" id="{6FB48B60-97DD-4B8D-A6F5-6C0E4EF6BDA3}"/>
              </a:ext>
            </a:extLst>
          </p:cNvPr>
          <p:cNvSpPr>
            <a:spLocks noGrp="1"/>
          </p:cNvSpPr>
          <p:nvPr>
            <p:ph idx="1"/>
          </p:nvPr>
        </p:nvSpPr>
        <p:spPr>
          <a:xfrm>
            <a:off x="762000" y="2279018"/>
            <a:ext cx="5314543" cy="3375920"/>
          </a:xfrm>
        </p:spPr>
        <p:txBody>
          <a:bodyPr anchor="t">
            <a:normAutofit/>
          </a:bodyPr>
          <a:lstStyle/>
          <a:p>
            <a:pPr marL="0" indent="0">
              <a:buNone/>
            </a:pPr>
            <a:endParaRPr lang="en-US" sz="2100" dirty="0">
              <a:latin typeface="Times New Roman" panose="02020603050405020304" pitchFamily="18" charset="0"/>
              <a:cs typeface="Times New Roman" panose="02020603050405020304" pitchFamily="18" charset="0"/>
            </a:endParaRPr>
          </a:p>
          <a:p>
            <a:pPr marL="0" indent="0">
              <a:buNone/>
            </a:pPr>
            <a:r>
              <a:rPr lang="en-US" sz="2100" dirty="0">
                <a:latin typeface="Times New Roman" panose="02020603050405020304" pitchFamily="18" charset="0"/>
                <a:cs typeface="Times New Roman" panose="02020603050405020304" pitchFamily="18" charset="0"/>
              </a:rPr>
              <a:t>Benefits to Merchants:</a:t>
            </a:r>
          </a:p>
          <a:p>
            <a:pPr marL="342900" indent="-342900">
              <a:lnSpc>
                <a:spcPct val="100000"/>
              </a:lnSpc>
              <a:buAutoNum type="arabicPeriod"/>
            </a:pPr>
            <a:r>
              <a:rPr lang="en-US" sz="2100" dirty="0">
                <a:latin typeface="Times New Roman" panose="02020603050405020304" pitchFamily="18" charset="0"/>
                <a:cs typeface="Times New Roman" panose="02020603050405020304" pitchFamily="18" charset="0"/>
              </a:rPr>
              <a:t>Fast Approval</a:t>
            </a:r>
          </a:p>
          <a:p>
            <a:pPr marL="342900" indent="-342900">
              <a:lnSpc>
                <a:spcPct val="100000"/>
              </a:lnSpc>
              <a:buAutoNum type="arabicPeriod"/>
            </a:pPr>
            <a:r>
              <a:rPr lang="en-US" sz="2100" dirty="0">
                <a:latin typeface="Times New Roman" panose="02020603050405020304" pitchFamily="18" charset="0"/>
                <a:cs typeface="Times New Roman" panose="02020603050405020304" pitchFamily="18" charset="0"/>
              </a:rPr>
              <a:t>Fraud Prevention</a:t>
            </a:r>
          </a:p>
          <a:p>
            <a:pPr marL="342900" indent="-342900">
              <a:lnSpc>
                <a:spcPct val="100000"/>
              </a:lnSpc>
              <a:buAutoNum type="arabicPeriod"/>
            </a:pPr>
            <a:r>
              <a:rPr lang="en-US" sz="2100" dirty="0">
                <a:latin typeface="Times New Roman" panose="02020603050405020304" pitchFamily="18" charset="0"/>
                <a:cs typeface="Times New Roman" panose="02020603050405020304" pitchFamily="18" charset="0"/>
              </a:rPr>
              <a:t>Increased sale</a:t>
            </a:r>
          </a:p>
          <a:p>
            <a:pPr marL="342900" indent="-342900">
              <a:lnSpc>
                <a:spcPct val="100000"/>
              </a:lnSpc>
              <a:buAutoNum type="arabicPeriod"/>
            </a:pPr>
            <a:r>
              <a:rPr lang="en-US" sz="2100" dirty="0">
                <a:latin typeface="Times New Roman" panose="02020603050405020304" pitchFamily="18" charset="0"/>
                <a:cs typeface="Times New Roman" panose="02020603050405020304" pitchFamily="18" charset="0"/>
              </a:rPr>
              <a:t>Minimum Investment and Charges</a:t>
            </a:r>
          </a:p>
          <a:p>
            <a:pPr marL="342900" indent="-342900">
              <a:buAutoNum type="arabicPeriod"/>
            </a:pPr>
            <a:r>
              <a:rPr lang="en-US" sz="2100" dirty="0">
                <a:latin typeface="Times New Roman" panose="02020603050405020304" pitchFamily="18" charset="0"/>
                <a:cs typeface="Times New Roman" panose="02020603050405020304" pitchFamily="18" charset="0"/>
              </a:rPr>
              <a:t>Security</a:t>
            </a:r>
          </a:p>
        </p:txBody>
      </p:sp>
      <p:sp>
        <p:nvSpPr>
          <p:cNvPr id="28" name="Freeform: Shape 2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4">
            <a:extLst>
              <a:ext uri="{FF2B5EF4-FFF2-40B4-BE49-F238E27FC236}">
                <a16:creationId xmlns:a16="http://schemas.microsoft.com/office/drawing/2014/main" id="{D686D81F-F9B7-4D45-B856-5678F550C386}"/>
              </a:ext>
            </a:extLst>
          </p:cNvPr>
          <p:cNvPicPr>
            <a:picLocks noChangeAspect="1"/>
          </p:cNvPicPr>
          <p:nvPr/>
        </p:nvPicPr>
        <p:blipFill rotWithShape="1">
          <a:blip r:embed="rId2">
            <a:extLst>
              <a:ext uri="{28A0092B-C50C-407E-A947-70E740481C1C}">
                <a14:useLocalDpi xmlns:a14="http://schemas.microsoft.com/office/drawing/2010/main" val="0"/>
              </a:ext>
            </a:extLst>
          </a:blip>
          <a:srcRect l="14957" r="12779" b="1"/>
          <a:stretch/>
        </p:blipFill>
        <p:spPr>
          <a:xfrm>
            <a:off x="6792344" y="-28137"/>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038151021"/>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1C1FC-9A38-4AB5-98E5-F68D8D138648}"/>
              </a:ext>
            </a:extLst>
          </p:cNvPr>
          <p:cNvSpPr>
            <a:spLocks noGrp="1"/>
          </p:cNvSpPr>
          <p:nvPr>
            <p:ph type="title"/>
          </p:nvPr>
        </p:nvSpPr>
        <p:spPr>
          <a:xfrm>
            <a:off x="609601" y="4385066"/>
            <a:ext cx="10923638" cy="1317643"/>
          </a:xfrm>
        </p:spPr>
        <p:txBody>
          <a:bodyPr vert="horz" lIns="91440" tIns="45720" rIns="91440" bIns="45720" rtlCol="0" anchor="b">
            <a:normAutofit fontScale="90000"/>
          </a:bodyPr>
          <a:lstStyle/>
          <a:p>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br>
              <a:rPr lang="en-US" sz="6000" kern="1200" dirty="0">
                <a:solidFill>
                  <a:schemeClr val="tx1"/>
                </a:solidFill>
                <a:latin typeface="+mj-lt"/>
                <a:ea typeface="+mj-ea"/>
                <a:cs typeface="+mj-cs"/>
              </a:rPr>
            </a:br>
            <a:r>
              <a:rPr lang="en-US" sz="6000" kern="1200" dirty="0">
                <a:solidFill>
                  <a:schemeClr val="tx1"/>
                </a:solidFill>
                <a:latin typeface="+mj-lt"/>
                <a:ea typeface="+mj-ea"/>
                <a:cs typeface="+mj-cs"/>
              </a:rPr>
              <a:t>Other Payment Channels: </a:t>
            </a:r>
            <a:br>
              <a:rPr lang="en-US" sz="6000" kern="1200" dirty="0">
                <a:solidFill>
                  <a:schemeClr val="tx1"/>
                </a:solidFill>
                <a:latin typeface="+mj-lt"/>
                <a:ea typeface="+mj-ea"/>
                <a:cs typeface="+mj-cs"/>
              </a:rPr>
            </a:br>
            <a:r>
              <a:rPr lang="en-US" sz="6000" kern="1200" dirty="0">
                <a:solidFill>
                  <a:schemeClr val="tx1"/>
                </a:solidFill>
                <a:latin typeface="+mj-lt"/>
                <a:ea typeface="+mj-ea"/>
                <a:cs typeface="+mj-cs"/>
              </a:rPr>
              <a:t>(a) Automated Teller Machine</a:t>
            </a:r>
          </a:p>
        </p:txBody>
      </p:sp>
      <p:pic>
        <p:nvPicPr>
          <p:cNvPr id="5" name="Content Placeholder 4">
            <a:extLst>
              <a:ext uri="{FF2B5EF4-FFF2-40B4-BE49-F238E27FC236}">
                <a16:creationId xmlns:a16="http://schemas.microsoft.com/office/drawing/2014/main" id="{9363A0F5-3CC1-4B9A-885E-5C80C516ADE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 b="14117"/>
          <a:stretch/>
        </p:blipFill>
        <p:spPr>
          <a:xfrm>
            <a:off x="20" y="10"/>
            <a:ext cx="6095974" cy="4252522"/>
          </a:xfrm>
          <a:prstGeom prst="rect">
            <a:avLst/>
          </a:prstGeom>
        </p:spPr>
      </p:pic>
      <p:pic>
        <p:nvPicPr>
          <p:cNvPr id="7" name="Picture 6">
            <a:extLst>
              <a:ext uri="{FF2B5EF4-FFF2-40B4-BE49-F238E27FC236}">
                <a16:creationId xmlns:a16="http://schemas.microsoft.com/office/drawing/2014/main" id="{26B39641-A1C5-4255-9C7C-B582AEE7F424}"/>
              </a:ext>
            </a:extLst>
          </p:cNvPr>
          <p:cNvPicPr>
            <a:picLocks noChangeAspect="1"/>
          </p:cNvPicPr>
          <p:nvPr/>
        </p:nvPicPr>
        <p:blipFill rotWithShape="1">
          <a:blip r:embed="rId3">
            <a:extLst>
              <a:ext uri="{28A0092B-C50C-407E-A947-70E740481C1C}">
                <a14:useLocalDpi xmlns:a14="http://schemas.microsoft.com/office/drawing/2010/main" val="0"/>
              </a:ext>
            </a:extLst>
          </a:blip>
          <a:srcRect l="14004" r="2" b="2"/>
          <a:stretch/>
        </p:blipFill>
        <p:spPr>
          <a:xfrm>
            <a:off x="6095999" y="-681"/>
            <a:ext cx="6096001" cy="4253215"/>
          </a:xfrm>
          <a:prstGeom prst="rect">
            <a:avLst/>
          </a:prstGeom>
        </p:spPr>
      </p:pic>
      <p:cxnSp>
        <p:nvCxnSpPr>
          <p:cNvPr id="12" name="Straight Connector 11">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131122"/>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65F4110-C0FC-4D61-ACD2-A7C950EAE9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708357" y="3509963"/>
            <a:ext cx="7092215"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E74A95-E90A-4387-B5F6-B5BBDC130829}"/>
              </a:ext>
            </a:extLst>
          </p:cNvPr>
          <p:cNvSpPr>
            <a:spLocks noGrp="1"/>
          </p:cNvSpPr>
          <p:nvPr>
            <p:ph type="title"/>
          </p:nvPr>
        </p:nvSpPr>
        <p:spPr>
          <a:xfrm>
            <a:off x="5021821" y="3812954"/>
            <a:ext cx="6465287" cy="1516014"/>
          </a:xfrm>
        </p:spPr>
        <p:txBody>
          <a:bodyPr vert="horz" lIns="91440" tIns="45720" rIns="91440" bIns="45720" rtlCol="0" anchor="b">
            <a:normAutofit/>
          </a:bodyPr>
          <a:lstStyle/>
          <a:p>
            <a:r>
              <a:rPr lang="en-US" sz="4800">
                <a:solidFill>
                  <a:srgbClr val="FFFFFF"/>
                </a:solidFill>
              </a:rPr>
              <a:t>(b) Mobile Banking</a:t>
            </a:r>
            <a:endParaRPr lang="en-US" sz="4800" kern="1200" dirty="0">
              <a:solidFill>
                <a:srgbClr val="FFFFFF"/>
              </a:solidFill>
              <a:latin typeface="+mj-lt"/>
              <a:ea typeface="+mj-ea"/>
              <a:cs typeface="+mj-cs"/>
            </a:endParaRPr>
          </a:p>
        </p:txBody>
      </p:sp>
      <p:cxnSp>
        <p:nvCxnSpPr>
          <p:cNvPr id="16" name="Straight Connector 15">
            <a:extLst>
              <a:ext uri="{FF2B5EF4-FFF2-40B4-BE49-F238E27FC236}">
                <a16:creationId xmlns:a16="http://schemas.microsoft.com/office/drawing/2014/main" id="{CC94CBDB-A76C-499E-95AB-C0A049E315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8287" y="5443086"/>
            <a:ext cx="64008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D8039A7-9BB1-4A23-A78F-DA7619024861}"/>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1" b="669"/>
          <a:stretch/>
        </p:blipFill>
        <p:spPr>
          <a:xfrm>
            <a:off x="317635" y="321733"/>
            <a:ext cx="4160452" cy="6214534"/>
          </a:xfrm>
          <a:prstGeom prst="rect">
            <a:avLst/>
          </a:prstGeom>
        </p:spPr>
      </p:pic>
      <p:pic>
        <p:nvPicPr>
          <p:cNvPr id="5" name="Content Placeholder 4">
            <a:extLst>
              <a:ext uri="{FF2B5EF4-FFF2-40B4-BE49-F238E27FC236}">
                <a16:creationId xmlns:a16="http://schemas.microsoft.com/office/drawing/2014/main" id="{F5ED5DFC-4C64-4560-AB1A-6BDF58F9F789}"/>
              </a:ext>
            </a:extLst>
          </p:cNvPr>
          <p:cNvPicPr>
            <a:picLocks noGrp="1" noChangeAspect="1"/>
          </p:cNvPicPr>
          <p:nvPr>
            <p:ph idx="1"/>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16846" r="2" b="20711"/>
          <a:stretch/>
        </p:blipFill>
        <p:spPr>
          <a:xfrm>
            <a:off x="4654296" y="299363"/>
            <a:ext cx="7217085" cy="3008188"/>
          </a:xfrm>
          <a:prstGeom prst="rect">
            <a:avLst/>
          </a:prstGeom>
        </p:spPr>
      </p:pic>
      <p:sp>
        <p:nvSpPr>
          <p:cNvPr id="6" name="TextBox 5">
            <a:extLst>
              <a:ext uri="{FF2B5EF4-FFF2-40B4-BE49-F238E27FC236}">
                <a16:creationId xmlns:a16="http://schemas.microsoft.com/office/drawing/2014/main" id="{22A1BE7D-F5BC-42F4-9D2F-49403F79447E}"/>
              </a:ext>
            </a:extLst>
          </p:cNvPr>
          <p:cNvSpPr txBox="1"/>
          <p:nvPr/>
        </p:nvSpPr>
        <p:spPr>
          <a:xfrm>
            <a:off x="9431290" y="3107496"/>
            <a:ext cx="2440091"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5" tooltip="http://thefuturesagency.com/category/banking-financial-services-money/page/2">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6" tooltip="https://creativecommons.org/licenses/by-nc-sa/3.0/">
                  <a:extLst>
                    <a:ext uri="{A12FA001-AC4F-418D-AE19-62706E023703}">
                      <ahyp:hlinkClr xmlns:ahyp="http://schemas.microsoft.com/office/drawing/2018/hyperlinkcolor" val="tx"/>
                    </a:ext>
                  </a:extLst>
                </a:hlinkClick>
              </a:rPr>
              <a:t>CC BY-SA-NC</a:t>
            </a:r>
            <a:endParaRPr lang="en-IN" sz="700">
              <a:solidFill>
                <a:srgbClr val="FFFFFF"/>
              </a:solidFill>
            </a:endParaRPr>
          </a:p>
        </p:txBody>
      </p:sp>
      <p:sp>
        <p:nvSpPr>
          <p:cNvPr id="9" name="TextBox 8">
            <a:extLst>
              <a:ext uri="{FF2B5EF4-FFF2-40B4-BE49-F238E27FC236}">
                <a16:creationId xmlns:a16="http://schemas.microsoft.com/office/drawing/2014/main" id="{ABCA4B8A-5F9C-4B41-B535-B0DA02BF8AD5}"/>
              </a:ext>
            </a:extLst>
          </p:cNvPr>
          <p:cNvSpPr txBox="1"/>
          <p:nvPr/>
        </p:nvSpPr>
        <p:spPr>
          <a:xfrm>
            <a:off x="2171045" y="6336212"/>
            <a:ext cx="2307042"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woikr.com/news/bank-in-hindi-using-hdfc-banks-hindi-mobile-banking-android-app/">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7" tooltip="https://creativecommons.org/licenses/by-sa/3.0/">
                  <a:extLst>
                    <a:ext uri="{A12FA001-AC4F-418D-AE19-62706E023703}">
                      <ahyp:hlinkClr xmlns:ahyp="http://schemas.microsoft.com/office/drawing/2018/hyperlinkcolor" val="tx"/>
                    </a:ext>
                  </a:extLst>
                </a:hlinkClick>
              </a:rPr>
              <a:t>CC BY-SA</a:t>
            </a:r>
            <a:endParaRPr lang="en-IN" sz="700">
              <a:solidFill>
                <a:srgbClr val="FFFFFF"/>
              </a:solidFill>
            </a:endParaRPr>
          </a:p>
        </p:txBody>
      </p:sp>
    </p:spTree>
    <p:extLst>
      <p:ext uri="{BB962C8B-B14F-4D97-AF65-F5344CB8AC3E}">
        <p14:creationId xmlns:p14="http://schemas.microsoft.com/office/powerpoint/2010/main" val="354155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A5531-B96A-4CD4-A45B-EF5E2DD8BB9F}"/>
              </a:ext>
            </a:extLst>
          </p:cNvPr>
          <p:cNvSpPr>
            <a:spLocks noGrp="1"/>
          </p:cNvSpPr>
          <p:nvPr>
            <p:ph type="title"/>
          </p:nvPr>
        </p:nvSpPr>
        <p:spPr/>
        <p:txBody>
          <a:bodyPr/>
          <a:lstStyle/>
          <a:p>
            <a:r>
              <a:rPr lang="en-US" dirty="0"/>
              <a:t>Bank’s role as a Financial Intermediaries</a:t>
            </a:r>
            <a:endParaRPr lang="en-IN" dirty="0"/>
          </a:p>
        </p:txBody>
      </p:sp>
      <p:sp>
        <p:nvSpPr>
          <p:cNvPr id="3" name="Content Placeholder 2">
            <a:extLst>
              <a:ext uri="{FF2B5EF4-FFF2-40B4-BE49-F238E27FC236}">
                <a16:creationId xmlns:a16="http://schemas.microsoft.com/office/drawing/2014/main" id="{25113702-174C-49E9-9C25-80C2D91A9793}"/>
              </a:ext>
            </a:extLst>
          </p:cNvPr>
          <p:cNvSpPr>
            <a:spLocks noGrp="1"/>
          </p:cNvSpPr>
          <p:nvPr>
            <p:ph idx="1"/>
          </p:nvPr>
        </p:nvSpPr>
        <p:spPr/>
        <p:txBody>
          <a:bodyPr/>
          <a:lstStyle/>
          <a:p>
            <a:pPr>
              <a:buFont typeface="Wingdings" panose="05000000000000000000" pitchFamily="2" charset="2"/>
              <a:buChar char="Ø"/>
            </a:pPr>
            <a:r>
              <a:rPr lang="en-US" dirty="0"/>
              <a:t>They mitigate the default risk of deficit units when surplus units lend to them.</a:t>
            </a:r>
          </a:p>
          <a:p>
            <a:pPr>
              <a:buFont typeface="Wingdings" panose="05000000000000000000" pitchFamily="2" charset="2"/>
              <a:buChar char="Ø"/>
            </a:pPr>
            <a:r>
              <a:rPr lang="en-US" dirty="0"/>
              <a:t>They ensure liquidity of savings by surplus units.</a:t>
            </a:r>
          </a:p>
          <a:p>
            <a:pPr>
              <a:buFont typeface="Wingdings" panose="05000000000000000000" pitchFamily="2" charset="2"/>
              <a:buChar char="Ø"/>
            </a:pPr>
            <a:r>
              <a:rPr lang="en-US" dirty="0"/>
              <a:t>They lower information costs.</a:t>
            </a:r>
            <a:endParaRPr lang="en-IN" dirty="0"/>
          </a:p>
        </p:txBody>
      </p:sp>
    </p:spTree>
    <p:extLst>
      <p:ext uri="{BB962C8B-B14F-4D97-AF65-F5344CB8AC3E}">
        <p14:creationId xmlns:p14="http://schemas.microsoft.com/office/powerpoint/2010/main" val="102401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0" name="Straight Connector 25">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41" name="Rectangle 27">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BD2C3E-4D08-4FDB-8D4E-CDFB4A3D2D1F}"/>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dirty="0">
                <a:solidFill>
                  <a:srgbClr val="FFFFFF"/>
                </a:solidFill>
              </a:rPr>
              <a:t>(c)Prepaid Payment Instruments</a:t>
            </a:r>
          </a:p>
        </p:txBody>
      </p:sp>
      <p:pic>
        <p:nvPicPr>
          <p:cNvPr id="9" name="Content Placeholder 4">
            <a:extLst>
              <a:ext uri="{FF2B5EF4-FFF2-40B4-BE49-F238E27FC236}">
                <a16:creationId xmlns:a16="http://schemas.microsoft.com/office/drawing/2014/main" id="{CD82254E-454E-4D29-A9DE-D674DD9BED0F}"/>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154" r="25665" b="-2"/>
          <a:stretch/>
        </p:blipFill>
        <p:spPr>
          <a:xfrm>
            <a:off x="1709849" y="307731"/>
            <a:ext cx="2676299" cy="3997637"/>
          </a:xfrm>
          <a:prstGeom prst="rect">
            <a:avLst/>
          </a:prstGeom>
        </p:spPr>
      </p:pic>
      <p:pic>
        <p:nvPicPr>
          <p:cNvPr id="8" name="Content Placeholder 7">
            <a:extLst>
              <a:ext uri="{FF2B5EF4-FFF2-40B4-BE49-F238E27FC236}">
                <a16:creationId xmlns:a16="http://schemas.microsoft.com/office/drawing/2014/main" id="{86466607-99BD-41A0-B602-C462D4042482}"/>
              </a:ext>
            </a:extLst>
          </p:cNvPr>
          <p:cNvPicPr>
            <a:picLocks noGrp="1" noChangeAspect="1"/>
          </p:cNvPicPr>
          <p:nvPr>
            <p:ph idx="1"/>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293" r="2" b="33017"/>
          <a:stretch/>
        </p:blipFill>
        <p:spPr>
          <a:xfrm>
            <a:off x="6416043" y="1169480"/>
            <a:ext cx="5455917" cy="2274139"/>
          </a:xfrm>
          <a:prstGeom prst="rect">
            <a:avLst/>
          </a:prstGeom>
        </p:spPr>
      </p:pic>
      <p:cxnSp>
        <p:nvCxnSpPr>
          <p:cNvPr id="42" name="Straight Connector 29">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D34AA75-6D61-4057-AF6F-CED5E5602B26}"/>
              </a:ext>
            </a:extLst>
          </p:cNvPr>
          <p:cNvSpPr txBox="1"/>
          <p:nvPr/>
        </p:nvSpPr>
        <p:spPr>
          <a:xfrm>
            <a:off x="1946056" y="4105313"/>
            <a:ext cx="2440092"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mrunal.org/2014/01/banking-nachiket-committee-payment-banks-rationale-features-advantages-limitations-pre-paid-instrument-providers-ppi-ussd-banking.html">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6" tooltip="https://creativecommons.org/licenses/by-nc-sa/3.0/">
                  <a:extLst>
                    <a:ext uri="{A12FA001-AC4F-418D-AE19-62706E023703}">
                      <ahyp:hlinkClr xmlns:ahyp="http://schemas.microsoft.com/office/drawing/2018/hyperlinkcolor" val="tx"/>
                    </a:ext>
                  </a:extLst>
                </a:hlinkClick>
              </a:rPr>
              <a:t>CC BY-SA-NC</a:t>
            </a:r>
            <a:endParaRPr lang="en-IN" sz="700">
              <a:solidFill>
                <a:srgbClr val="FFFFFF"/>
              </a:solidFill>
            </a:endParaRPr>
          </a:p>
        </p:txBody>
      </p:sp>
      <p:sp>
        <p:nvSpPr>
          <p:cNvPr id="10" name="TextBox 9">
            <a:extLst>
              <a:ext uri="{FF2B5EF4-FFF2-40B4-BE49-F238E27FC236}">
                <a16:creationId xmlns:a16="http://schemas.microsoft.com/office/drawing/2014/main" id="{928DACEF-F66B-41CD-B8CD-4BE9D6AC6F0B}"/>
              </a:ext>
            </a:extLst>
          </p:cNvPr>
          <p:cNvSpPr txBox="1"/>
          <p:nvPr/>
        </p:nvSpPr>
        <p:spPr>
          <a:xfrm>
            <a:off x="9564918" y="3243564"/>
            <a:ext cx="2307042"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5" tooltip="https://stackoverflow.com/questions/42526473/android-align-options-menu-to-the-left-side-and-change-its-default-icon">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7" tooltip="https://creativecommons.org/licenses/by-sa/3.0/">
                  <a:extLst>
                    <a:ext uri="{A12FA001-AC4F-418D-AE19-62706E023703}">
                      <ahyp:hlinkClr xmlns:ahyp="http://schemas.microsoft.com/office/drawing/2018/hyperlinkcolor" val="tx"/>
                    </a:ext>
                  </a:extLst>
                </a:hlinkClick>
              </a:rPr>
              <a:t>CC BY-SA</a:t>
            </a:r>
            <a:endParaRPr lang="en-IN" sz="700">
              <a:solidFill>
                <a:srgbClr val="FFFFFF"/>
              </a:solidFill>
            </a:endParaRPr>
          </a:p>
        </p:txBody>
      </p:sp>
    </p:spTree>
    <p:extLst>
      <p:ext uri="{BB962C8B-B14F-4D97-AF65-F5344CB8AC3E}">
        <p14:creationId xmlns:p14="http://schemas.microsoft.com/office/powerpoint/2010/main" val="819857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DFDA47BC-3069-47F5-8257-24B3B1F76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12927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026" name="Picture 2" descr="Image result for phishing">
            <a:extLst>
              <a:ext uri="{FF2B5EF4-FFF2-40B4-BE49-F238E27FC236}">
                <a16:creationId xmlns:a16="http://schemas.microsoft.com/office/drawing/2014/main" id="{7CFEC594-AD91-4096-AAAC-AB67B71B00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6859" y="1395823"/>
            <a:ext cx="2648371" cy="182145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AE95D8F-9825-4222-8846-E3461598C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F2CA2D-A37F-48FB-BDC6-334AF6F76254}"/>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Security Issues</a:t>
            </a:r>
          </a:p>
        </p:txBody>
      </p:sp>
      <p:pic>
        <p:nvPicPr>
          <p:cNvPr id="7" name="Picture 6">
            <a:extLst>
              <a:ext uri="{FF2B5EF4-FFF2-40B4-BE49-F238E27FC236}">
                <a16:creationId xmlns:a16="http://schemas.microsoft.com/office/drawing/2014/main" id="{C30BE9FD-E590-47D1-9D3A-B8260DE16C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1" y="1610654"/>
            <a:ext cx="2659472" cy="1391790"/>
          </a:xfrm>
          <a:prstGeom prst="rect">
            <a:avLst/>
          </a:prstGeom>
        </p:spPr>
      </p:pic>
      <p:pic>
        <p:nvPicPr>
          <p:cNvPr id="5" name="Content Placeholder 4">
            <a:extLst>
              <a:ext uri="{FF2B5EF4-FFF2-40B4-BE49-F238E27FC236}">
                <a16:creationId xmlns:a16="http://schemas.microsoft.com/office/drawing/2014/main" id="{A5D81D28-6C64-4B21-A825-18141495908B}"/>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290143" y="1315343"/>
            <a:ext cx="2646677" cy="1982412"/>
          </a:xfrm>
          <a:prstGeom prst="rect">
            <a:avLst/>
          </a:prstGeom>
        </p:spPr>
      </p:pic>
      <p:cxnSp>
        <p:nvCxnSpPr>
          <p:cNvPr id="75" name="Straight Connector 74">
            <a:extLst>
              <a:ext uri="{FF2B5EF4-FFF2-40B4-BE49-F238E27FC236}">
                <a16:creationId xmlns:a16="http://schemas.microsoft.com/office/drawing/2014/main" id="{942B920A-73AD-402A-8EEF-B88E1A9398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768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C9EB70-BC82-414A-BF8D-AD7FC6727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609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9A5C3342-A97C-4D38-89CF-1744511884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5269" y="1592706"/>
            <a:ext cx="2648372" cy="1472315"/>
          </a:xfrm>
          <a:prstGeom prst="rect">
            <a:avLst/>
          </a:prstGeom>
        </p:spPr>
      </p:pic>
      <p:cxnSp>
        <p:nvCxnSpPr>
          <p:cNvPr id="79" name="Straight Connector 78">
            <a:extLst>
              <a:ext uri="{FF2B5EF4-FFF2-40B4-BE49-F238E27FC236}">
                <a16:creationId xmlns:a16="http://schemas.microsoft.com/office/drawing/2014/main" id="{3217665F-0036-444A-8D4A-33AF36A36A4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087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A4532-7B1C-46BF-96AD-1D29CBA268DE}"/>
              </a:ext>
            </a:extLst>
          </p:cNvPr>
          <p:cNvSpPr>
            <a:spLocks noGrp="1"/>
          </p:cNvSpPr>
          <p:nvPr>
            <p:ph type="title"/>
          </p:nvPr>
        </p:nvSpPr>
        <p:spPr/>
        <p:txBody>
          <a:bodyPr/>
          <a:lstStyle/>
          <a:p>
            <a:r>
              <a:rPr lang="en-US"/>
              <a:t>Real time </a:t>
            </a:r>
            <a:r>
              <a:rPr lang="en-US" dirty="0"/>
              <a:t>Example (Security Issue)</a:t>
            </a:r>
            <a:endParaRPr lang="en-IN" dirty="0"/>
          </a:p>
        </p:txBody>
      </p:sp>
      <p:sp>
        <p:nvSpPr>
          <p:cNvPr id="3" name="Content Placeholder 2">
            <a:extLst>
              <a:ext uri="{FF2B5EF4-FFF2-40B4-BE49-F238E27FC236}">
                <a16:creationId xmlns:a16="http://schemas.microsoft.com/office/drawing/2014/main" id="{79A7205D-93F4-4B8C-B7EE-DE7C3D381BB0}"/>
              </a:ext>
            </a:extLst>
          </p:cNvPr>
          <p:cNvSpPr>
            <a:spLocks noGrp="1"/>
          </p:cNvSpPr>
          <p:nvPr>
            <p:ph idx="1"/>
          </p:nvPr>
        </p:nvSpPr>
        <p:spPr/>
        <p:txBody>
          <a:bodyPr/>
          <a:lstStyle/>
          <a:p>
            <a:r>
              <a:rPr lang="en-US" dirty="0"/>
              <a:t>Nordea lost more than $10,00,000 in aggregate due to a sophisticated malware attack, which recorded user’s account details and sent them to fraudsters. These transfers were made in several small amounts between 2005 to 2007, in order to circumvent the bank’s fraud detection mechanisms.</a:t>
            </a:r>
          </a:p>
          <a:p>
            <a:pPr marL="0" indent="0">
              <a:buNone/>
            </a:pPr>
            <a:r>
              <a:rPr lang="en-US" dirty="0"/>
              <a:t> 	Often inadequately protected, personal computers are the first point of attack for cyber criminals. Users are attracted to various offers that seem to be coming in from their banks and fall prey to internet fraud.</a:t>
            </a:r>
            <a:endParaRPr lang="en-IN" dirty="0"/>
          </a:p>
        </p:txBody>
      </p:sp>
    </p:spTree>
    <p:extLst>
      <p:ext uri="{BB962C8B-B14F-4D97-AF65-F5344CB8AC3E}">
        <p14:creationId xmlns:p14="http://schemas.microsoft.com/office/powerpoint/2010/main" val="375473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5BCFA-B4C0-4059-9D80-8C9547927ACE}"/>
              </a:ext>
            </a:extLst>
          </p:cNvPr>
          <p:cNvSpPr>
            <a:spLocks noGrp="1"/>
          </p:cNvSpPr>
          <p:nvPr>
            <p:ph type="title"/>
          </p:nvPr>
        </p:nvSpPr>
        <p:spPr/>
        <p:txBody>
          <a:bodyPr/>
          <a:lstStyle/>
          <a:p>
            <a:r>
              <a:rPr lang="en-US" dirty="0"/>
              <a:t>Features of Bank Credit</a:t>
            </a:r>
            <a:endParaRPr lang="en-IN" dirty="0"/>
          </a:p>
        </p:txBody>
      </p:sp>
      <p:sp>
        <p:nvSpPr>
          <p:cNvPr id="3" name="Content Placeholder 2">
            <a:extLst>
              <a:ext uri="{FF2B5EF4-FFF2-40B4-BE49-F238E27FC236}">
                <a16:creationId xmlns:a16="http://schemas.microsoft.com/office/drawing/2014/main" id="{C1B235FD-B789-4689-BEE7-A3E22EC06DCE}"/>
              </a:ext>
            </a:extLst>
          </p:cNvPr>
          <p:cNvSpPr>
            <a:spLocks noGrp="1"/>
          </p:cNvSpPr>
          <p:nvPr>
            <p:ph idx="1"/>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Good Loans (Profitable)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Credit Risk</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Interest rate risk, loan maturity, principle repayment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5516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31569-E553-4FF2-901B-3765667E1011}"/>
              </a:ext>
            </a:extLst>
          </p:cNvPr>
          <p:cNvSpPr>
            <a:spLocks noGrp="1"/>
          </p:cNvSpPr>
          <p:nvPr>
            <p:ph type="title"/>
          </p:nvPr>
        </p:nvSpPr>
        <p:spPr/>
        <p:txBody>
          <a:bodyPr/>
          <a:lstStyle/>
          <a:p>
            <a:r>
              <a:rPr lang="en-US" dirty="0"/>
              <a:t>Financial Appraisal and Credit Creation</a:t>
            </a:r>
            <a:endParaRPr lang="en-IN" dirty="0"/>
          </a:p>
        </p:txBody>
      </p:sp>
      <p:sp>
        <p:nvSpPr>
          <p:cNvPr id="3" name="Content Placeholder 2">
            <a:extLst>
              <a:ext uri="{FF2B5EF4-FFF2-40B4-BE49-F238E27FC236}">
                <a16:creationId xmlns:a16="http://schemas.microsoft.com/office/drawing/2014/main" id="{0C8A6D28-2582-4363-9CC3-6610F9BEF629}"/>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Though several qualitative factors play a role in a credit decision, a major influencing factor is the financial health of the borrower as brought out by the financial appraisal. </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65732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07207-7397-42EA-A221-01BA7ED675CD}"/>
              </a:ext>
            </a:extLst>
          </p:cNvPr>
          <p:cNvSpPr>
            <a:spLocks noGrp="1"/>
          </p:cNvSpPr>
          <p:nvPr>
            <p:ph type="title"/>
          </p:nvPr>
        </p:nvSpPr>
        <p:spPr/>
        <p:txBody>
          <a:bodyPr/>
          <a:lstStyle/>
          <a:p>
            <a:r>
              <a:rPr lang="en-US" dirty="0"/>
              <a:t>1. Financial Ratio Analysis</a:t>
            </a:r>
            <a:endParaRPr lang="en-IN" dirty="0"/>
          </a:p>
        </p:txBody>
      </p:sp>
      <p:graphicFrame>
        <p:nvGraphicFramePr>
          <p:cNvPr id="16" name="Content Placeholder 15">
            <a:extLst>
              <a:ext uri="{FF2B5EF4-FFF2-40B4-BE49-F238E27FC236}">
                <a16:creationId xmlns:a16="http://schemas.microsoft.com/office/drawing/2014/main" id="{7B55ED49-3BEF-40D1-BE1D-6C05BEA21EC6}"/>
              </a:ext>
            </a:extLst>
          </p:cNvPr>
          <p:cNvGraphicFramePr>
            <a:graphicFrameLocks noGrp="1"/>
          </p:cNvGraphicFramePr>
          <p:nvPr>
            <p:ph idx="1"/>
            <p:extLst>
              <p:ext uri="{D42A27DB-BD31-4B8C-83A1-F6EECF244321}">
                <p14:modId xmlns:p14="http://schemas.microsoft.com/office/powerpoint/2010/main" val="36017909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9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50E7A-FE15-4C0F-B30B-44A92B1DA53A}"/>
              </a:ext>
            </a:extLst>
          </p:cNvPr>
          <p:cNvSpPr>
            <a:spLocks noGrp="1"/>
          </p:cNvSpPr>
          <p:nvPr>
            <p:ph type="title"/>
          </p:nvPr>
        </p:nvSpPr>
        <p:spPr/>
        <p:txBody>
          <a:bodyPr/>
          <a:lstStyle/>
          <a:p>
            <a:r>
              <a:rPr lang="en-US" dirty="0"/>
              <a:t>2. Common Size Ratio Comparisons</a:t>
            </a:r>
            <a:endParaRPr lang="en-IN" dirty="0"/>
          </a:p>
        </p:txBody>
      </p:sp>
      <p:sp>
        <p:nvSpPr>
          <p:cNvPr id="3" name="Content Placeholder 2">
            <a:extLst>
              <a:ext uri="{FF2B5EF4-FFF2-40B4-BE49-F238E27FC236}">
                <a16:creationId xmlns:a16="http://schemas.microsoft.com/office/drawing/2014/main" id="{DB021C04-6521-4543-9805-505F59A3D265}"/>
              </a:ext>
            </a:extLst>
          </p:cNvPr>
          <p:cNvSpPr>
            <a:spLocks noGrp="1"/>
          </p:cNvSpPr>
          <p:nvPr>
            <p:ph idx="1"/>
          </p:nvPr>
        </p:nvSpPr>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Many banks may additionally use common size ratio comparisons. Such comparisons are valuable since they are independent of firm size, thus facilitating inter firm comparisons in the same industry or line of business. However, the analysis should be able to spot the outliners, such as firms whose financial structure is vastly different from the typical firm in the industry. </a:t>
            </a:r>
          </a:p>
          <a:p>
            <a:pPr marL="0" indent="0">
              <a:buNone/>
            </a:pPr>
            <a:r>
              <a:rPr lang="en-US" dirty="0">
                <a:latin typeface="Times New Roman" panose="02020603050405020304" pitchFamily="18" charset="0"/>
                <a:cs typeface="Times New Roman" panose="02020603050405020304" pitchFamily="18" charset="0"/>
              </a:rPr>
              <a:t>Example – a firm with leased asset would show a different asset ratio in an industry in which firms typically own substantial fixed assets. Hence, common size analysis is generally used along with ratio analysis as described above, to lead to better insights about the borrowing firm’s financial strength.</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8712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DECC1-3884-4DBE-962B-44FD45F4FD93}"/>
              </a:ext>
            </a:extLst>
          </p:cNvPr>
          <p:cNvSpPr>
            <a:spLocks noGrp="1"/>
          </p:cNvSpPr>
          <p:nvPr>
            <p:ph type="title"/>
          </p:nvPr>
        </p:nvSpPr>
        <p:spPr/>
        <p:txBody>
          <a:bodyPr/>
          <a:lstStyle/>
          <a:p>
            <a:r>
              <a:rPr lang="en-US" dirty="0"/>
              <a:t>3. Cash Flow Statement</a:t>
            </a:r>
            <a:endParaRPr lang="en-IN" dirty="0"/>
          </a:p>
        </p:txBody>
      </p:sp>
      <p:graphicFrame>
        <p:nvGraphicFramePr>
          <p:cNvPr id="4" name="Content Placeholder 3">
            <a:extLst>
              <a:ext uri="{FF2B5EF4-FFF2-40B4-BE49-F238E27FC236}">
                <a16:creationId xmlns:a16="http://schemas.microsoft.com/office/drawing/2014/main" id="{61395A0E-E3DC-4A18-93F2-5B98B98F44D3}"/>
              </a:ext>
            </a:extLst>
          </p:cNvPr>
          <p:cNvGraphicFramePr>
            <a:graphicFrameLocks noGrp="1"/>
          </p:cNvGraphicFramePr>
          <p:nvPr>
            <p:ph idx="1"/>
            <p:extLst>
              <p:ext uri="{D42A27DB-BD31-4B8C-83A1-F6EECF244321}">
                <p14:modId xmlns:p14="http://schemas.microsoft.com/office/powerpoint/2010/main" val="185977729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7192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7D6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DE441D3-CBF3-4EC1-8F66-35CB4893C382}"/>
              </a:ext>
            </a:extLst>
          </p:cNvPr>
          <p:cNvSpPr>
            <a:spLocks noGrp="1"/>
          </p:cNvSpPr>
          <p:nvPr>
            <p:ph type="title"/>
          </p:nvPr>
        </p:nvSpPr>
        <p:spPr>
          <a:xfrm>
            <a:off x="524256" y="4767072"/>
            <a:ext cx="6594189" cy="1625210"/>
          </a:xfrm>
        </p:spPr>
        <p:txBody>
          <a:bodyPr>
            <a:normAutofit/>
          </a:bodyPr>
          <a:lstStyle/>
          <a:p>
            <a:pPr algn="r"/>
            <a:r>
              <a:rPr lang="en-US">
                <a:solidFill>
                  <a:srgbClr val="FFFFFF"/>
                </a:solidFill>
              </a:rPr>
              <a:t>Who needs Credit?</a:t>
            </a:r>
            <a:endParaRPr lang="en-IN">
              <a:solidFill>
                <a:srgbClr val="FFFFFF"/>
              </a:solidFill>
            </a:endParaRPr>
          </a:p>
        </p:txBody>
      </p:sp>
      <p:pic>
        <p:nvPicPr>
          <p:cNvPr id="5" name="Content Placeholder 4" descr="A person with collar shirt&#10;&#10;Description automatically generated">
            <a:extLst>
              <a:ext uri="{FF2B5EF4-FFF2-40B4-BE49-F238E27FC236}">
                <a16:creationId xmlns:a16="http://schemas.microsoft.com/office/drawing/2014/main" id="{C60641BA-0943-47B5-BA9E-3B98EB899E9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3337"/>
          <a:stretch/>
        </p:blipFill>
        <p:spPr>
          <a:xfrm>
            <a:off x="327547" y="293598"/>
            <a:ext cx="7058306" cy="4107392"/>
          </a:xfrm>
          <a:prstGeom prst="rect">
            <a:avLst/>
          </a:prstGeom>
        </p:spPr>
      </p:pic>
      <p:sp>
        <p:nvSpPr>
          <p:cNvPr id="20" name="Rectangle 1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Content Placeholder 9">
            <a:extLst>
              <a:ext uri="{FF2B5EF4-FFF2-40B4-BE49-F238E27FC236}">
                <a16:creationId xmlns:a16="http://schemas.microsoft.com/office/drawing/2014/main" id="{0B16182C-B9E7-43F0-A866-6119062EAB9A}"/>
              </a:ext>
            </a:extLst>
          </p:cNvPr>
          <p:cNvSpPr>
            <a:spLocks noGrp="1"/>
          </p:cNvSpPr>
          <p:nvPr>
            <p:ph idx="1"/>
          </p:nvPr>
        </p:nvSpPr>
        <p:spPr>
          <a:xfrm>
            <a:off x="8029319" y="917725"/>
            <a:ext cx="3424739" cy="4852362"/>
          </a:xfrm>
        </p:spPr>
        <p:txBody>
          <a:bodyPr anchor="ctr">
            <a:normAutofit/>
          </a:bodyPr>
          <a:lstStyle/>
          <a:p>
            <a:r>
              <a:rPr lang="en-US" sz="2000" dirty="0">
                <a:solidFill>
                  <a:schemeClr val="bg1"/>
                </a:solidFill>
              </a:rPr>
              <a:t>Both the demand and supply side of the economy need bank credit.</a:t>
            </a:r>
          </a:p>
          <a:p>
            <a:r>
              <a:rPr lang="en-US" sz="2000" dirty="0">
                <a:solidFill>
                  <a:schemeClr val="bg1"/>
                </a:solidFill>
              </a:rPr>
              <a:t>Financing demand side of the economy , the large class of consumers, is called retail banking.</a:t>
            </a:r>
          </a:p>
          <a:p>
            <a:r>
              <a:rPr lang="en-US" sz="2000" dirty="0">
                <a:solidFill>
                  <a:schemeClr val="bg1"/>
                </a:solidFill>
              </a:rPr>
              <a:t>Financing supply side of the economy , which is more customized in nature and calls for specialized skills, is called wholesale banking or corporate banking.</a:t>
            </a:r>
          </a:p>
        </p:txBody>
      </p:sp>
      <p:sp>
        <p:nvSpPr>
          <p:cNvPr id="6" name="TextBox 5">
            <a:extLst>
              <a:ext uri="{FF2B5EF4-FFF2-40B4-BE49-F238E27FC236}">
                <a16:creationId xmlns:a16="http://schemas.microsoft.com/office/drawing/2014/main" id="{0E406C0E-FBA7-40DE-8859-FEA554C9BAA0}"/>
              </a:ext>
            </a:extLst>
          </p:cNvPr>
          <p:cNvSpPr txBox="1"/>
          <p:nvPr/>
        </p:nvSpPr>
        <p:spPr>
          <a:xfrm>
            <a:off x="5199036" y="4229070"/>
            <a:ext cx="2186817" cy="200055"/>
          </a:xfrm>
          <a:prstGeom prst="rect">
            <a:avLst/>
          </a:prstGeom>
          <a:solidFill>
            <a:srgbClr val="000000"/>
          </a:solidFill>
        </p:spPr>
        <p:txBody>
          <a:bodyPr wrap="none" rtlCol="0">
            <a:spAutoFit/>
          </a:bodyPr>
          <a:lstStyle/>
          <a:p>
            <a:pPr algn="r">
              <a:spcAft>
                <a:spcPts val="600"/>
              </a:spcAft>
            </a:pPr>
            <a:r>
              <a:rPr lang="en-IN" sz="700">
                <a:solidFill>
                  <a:srgbClr val="FFFFFF"/>
                </a:solidFill>
                <a:hlinkClick r:id="rId3" tooltip="https://www.flickr.com/photos/cafecredit/31084250472">
                  <a:extLst>
                    <a:ext uri="{A12FA001-AC4F-418D-AE19-62706E023703}">
                      <ahyp:hlinkClr xmlns:ahyp="http://schemas.microsoft.com/office/drawing/2018/hyperlinkcolor" val="tx"/>
                    </a:ext>
                  </a:extLst>
                </a:hlinkClick>
              </a:rPr>
              <a:t>This Photo</a:t>
            </a:r>
            <a:r>
              <a:rPr lang="en-IN" sz="700">
                <a:solidFill>
                  <a:srgbClr val="FFFFFF"/>
                </a:solidFill>
              </a:rPr>
              <a:t> by Unknown Author is licensed under </a:t>
            </a:r>
            <a:r>
              <a:rPr lang="en-IN"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en-IN" sz="700">
              <a:solidFill>
                <a:srgbClr val="FFFFFF"/>
              </a:solidFill>
            </a:endParaRPr>
          </a:p>
        </p:txBody>
      </p:sp>
    </p:spTree>
    <p:extLst>
      <p:ext uri="{BB962C8B-B14F-4D97-AF65-F5344CB8AC3E}">
        <p14:creationId xmlns:p14="http://schemas.microsoft.com/office/powerpoint/2010/main" val="4145776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8001C-FD4B-4C9C-A149-07DE26A4E460}"/>
              </a:ext>
            </a:extLst>
          </p:cNvPr>
          <p:cNvSpPr>
            <a:spLocks noGrp="1"/>
          </p:cNvSpPr>
          <p:nvPr>
            <p:ph type="title"/>
          </p:nvPr>
        </p:nvSpPr>
        <p:spPr/>
        <p:txBody>
          <a:bodyPr/>
          <a:lstStyle/>
          <a:p>
            <a:r>
              <a:rPr lang="en-US" dirty="0"/>
              <a:t>Types of Lending</a:t>
            </a:r>
            <a:endParaRPr lang="en-IN" dirty="0"/>
          </a:p>
        </p:txBody>
      </p:sp>
      <p:graphicFrame>
        <p:nvGraphicFramePr>
          <p:cNvPr id="4" name="Content Placeholder 3">
            <a:extLst>
              <a:ext uri="{FF2B5EF4-FFF2-40B4-BE49-F238E27FC236}">
                <a16:creationId xmlns:a16="http://schemas.microsoft.com/office/drawing/2014/main" id="{249DBB3D-C17E-4784-938B-9D8F93AD4FA2}"/>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8993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8E044-E956-4E76-84CA-593034BF9BF3}"/>
              </a:ext>
            </a:extLst>
          </p:cNvPr>
          <p:cNvSpPr>
            <a:spLocks noGrp="1"/>
          </p:cNvSpPr>
          <p:nvPr>
            <p:ph type="title"/>
          </p:nvPr>
        </p:nvSpPr>
        <p:spPr/>
        <p:txBody>
          <a:bodyPr/>
          <a:lstStyle/>
          <a:p>
            <a:r>
              <a:rPr lang="en-US" dirty="0"/>
              <a:t>ECS – Electronic Retail Payment System</a:t>
            </a:r>
            <a:endParaRPr lang="en-IN" dirty="0"/>
          </a:p>
        </p:txBody>
      </p:sp>
      <p:sp>
        <p:nvSpPr>
          <p:cNvPr id="3" name="Content Placeholder 2">
            <a:extLst>
              <a:ext uri="{FF2B5EF4-FFF2-40B4-BE49-F238E27FC236}">
                <a16:creationId xmlns:a16="http://schemas.microsoft.com/office/drawing/2014/main" id="{3F3F3D8B-7CD6-43C2-A2EE-03A728C0A42A}"/>
              </a:ext>
            </a:extLst>
          </p:cNvPr>
          <p:cNvSpPr>
            <a:spLocks noGrp="1"/>
          </p:cNvSpPr>
          <p:nvPr>
            <p:ph idx="1"/>
          </p:nvPr>
        </p:nvSpPr>
        <p:spPr>
          <a:xfrm>
            <a:off x="838200" y="1853761"/>
            <a:ext cx="10515600" cy="4351338"/>
          </a:xfrm>
        </p:spPr>
        <p:txBody>
          <a:bodyPr/>
          <a:lstStyle/>
          <a:p>
            <a:r>
              <a:rPr lang="en-US" dirty="0">
                <a:latin typeface="Times New Roman" panose="02020603050405020304" pitchFamily="18" charset="0"/>
                <a:cs typeface="Times New Roman" panose="02020603050405020304" pitchFamily="18" charset="0"/>
              </a:rPr>
              <a:t>Bulk and repetitive payments like interest / dividend are mostly paper based involving printing of warrants (in costly MICR format) dispatching them by post and reconciliation thereof after payment by agency bank.</a:t>
            </a:r>
          </a:p>
          <a:p>
            <a:r>
              <a:rPr lang="en-US" dirty="0">
                <a:latin typeface="Times New Roman" panose="02020603050405020304" pitchFamily="18" charset="0"/>
                <a:cs typeface="Times New Roman" panose="02020603050405020304" pitchFamily="18" charset="0"/>
              </a:rPr>
              <a:t>Difficulties –</a:t>
            </a:r>
          </a:p>
          <a:p>
            <a:pPr marL="514350" indent="-514350">
              <a:buAutoNum type="arabicPeriod"/>
            </a:pPr>
            <a:r>
              <a:rPr lang="en-US" dirty="0">
                <a:latin typeface="Times New Roman" panose="02020603050405020304" pitchFamily="18" charset="0"/>
                <a:cs typeface="Times New Roman" panose="02020603050405020304" pitchFamily="18" charset="0"/>
              </a:rPr>
              <a:t>Expensive administrative machinery – printing, dispatching and reconciliation system</a:t>
            </a:r>
          </a:p>
          <a:p>
            <a:pPr marL="514350" indent="-514350">
              <a:buAutoNum type="arabicPeriod"/>
            </a:pPr>
            <a:r>
              <a:rPr lang="en-US" dirty="0">
                <a:latin typeface="Times New Roman" panose="02020603050405020304" pitchFamily="18" charset="0"/>
                <a:cs typeface="Times New Roman" panose="02020603050405020304" pitchFamily="18" charset="0"/>
              </a:rPr>
              <a:t>Operational bottlenecks and pressure on the cheque processing system</a:t>
            </a:r>
          </a:p>
          <a:p>
            <a:pPr marL="0" indent="0">
              <a:buNone/>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8942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DD221-6CFA-4E27-90F4-647448D35DEA}"/>
              </a:ext>
            </a:extLst>
          </p:cNvPr>
          <p:cNvSpPr>
            <a:spLocks noGrp="1"/>
          </p:cNvSpPr>
          <p:nvPr>
            <p:ph type="title"/>
          </p:nvPr>
        </p:nvSpPr>
        <p:spPr/>
        <p:txBody>
          <a:bodyPr/>
          <a:lstStyle/>
          <a:p>
            <a:r>
              <a:rPr lang="en-US" dirty="0" err="1"/>
              <a:t>Contd</a:t>
            </a:r>
            <a:r>
              <a:rPr lang="en-US" dirty="0"/>
              <a:t>….</a:t>
            </a:r>
            <a:endParaRPr lang="en-IN" dirty="0"/>
          </a:p>
        </p:txBody>
      </p:sp>
      <p:sp>
        <p:nvSpPr>
          <p:cNvPr id="3" name="Content Placeholder 2">
            <a:extLst>
              <a:ext uri="{FF2B5EF4-FFF2-40B4-BE49-F238E27FC236}">
                <a16:creationId xmlns:a16="http://schemas.microsoft.com/office/drawing/2014/main" id="{B1624214-E0BC-4DB8-8A6A-2524E29D4831}"/>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3. Chances of loss of instrument or fraudulent encashment.</a:t>
            </a:r>
          </a:p>
          <a:p>
            <a:pPr marL="0" indent="0">
              <a:buNone/>
            </a:pPr>
            <a:r>
              <a:rPr lang="en-US" dirty="0">
                <a:latin typeface="Times New Roman" panose="02020603050405020304" pitchFamily="18" charset="0"/>
                <a:cs typeface="Times New Roman" panose="02020603050405020304" pitchFamily="18" charset="0"/>
              </a:rPr>
              <a:t>4. Customer needs to keep track of receipt or nonreceipt.</a:t>
            </a:r>
          </a:p>
          <a:p>
            <a:pPr marL="0" indent="0">
              <a:buNone/>
            </a:pPr>
            <a:r>
              <a:rPr lang="en-US" dirty="0">
                <a:latin typeface="Times New Roman" panose="02020603050405020304" pitchFamily="18" charset="0"/>
                <a:cs typeface="Times New Roman" panose="02020603050405020304" pitchFamily="18" charset="0"/>
              </a:rPr>
              <a:t>5. Error prone, monotonous and strain.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051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A60EE-8E78-4F2E-B199-0DAEAC425394}"/>
              </a:ext>
            </a:extLst>
          </p:cNvPr>
          <p:cNvSpPr>
            <a:spLocks noGrp="1"/>
          </p:cNvSpPr>
          <p:nvPr>
            <p:ph type="title"/>
          </p:nvPr>
        </p:nvSpPr>
        <p:spPr/>
        <p:txBody>
          <a:bodyPr/>
          <a:lstStyle/>
          <a:p>
            <a:pPr algn="ctr"/>
            <a:r>
              <a:rPr lang="en-US" dirty="0"/>
              <a:t>ECS System</a:t>
            </a:r>
            <a:endParaRPr lang="en-IN" dirty="0"/>
          </a:p>
        </p:txBody>
      </p:sp>
      <p:graphicFrame>
        <p:nvGraphicFramePr>
          <p:cNvPr id="4" name="Content Placeholder 3">
            <a:extLst>
              <a:ext uri="{FF2B5EF4-FFF2-40B4-BE49-F238E27FC236}">
                <a16:creationId xmlns:a16="http://schemas.microsoft.com/office/drawing/2014/main" id="{B481671C-43C8-4C03-B4A4-724AE1418F2E}"/>
              </a:ext>
            </a:extLst>
          </p:cNvPr>
          <p:cNvGraphicFramePr>
            <a:graphicFrameLocks noGrp="1"/>
          </p:cNvGraphicFramePr>
          <p:nvPr>
            <p:ph idx="1"/>
            <p:extLst>
              <p:ext uri="{D42A27DB-BD31-4B8C-83A1-F6EECF244321}">
                <p14:modId xmlns:p14="http://schemas.microsoft.com/office/powerpoint/2010/main" val="236655157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6683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A968-F8CC-48C4-8E1A-DF1BEBDD3C88}"/>
              </a:ext>
            </a:extLst>
          </p:cNvPr>
          <p:cNvSpPr>
            <a:spLocks noGrp="1"/>
          </p:cNvSpPr>
          <p:nvPr>
            <p:ph type="title"/>
          </p:nvPr>
        </p:nvSpPr>
        <p:spPr>
          <a:xfrm>
            <a:off x="838200" y="336989"/>
            <a:ext cx="10515600" cy="1325563"/>
          </a:xfrm>
        </p:spPr>
        <p:txBody>
          <a:bodyPr/>
          <a:lstStyle/>
          <a:p>
            <a:pPr algn="ctr"/>
            <a:r>
              <a:rPr lang="en-US" dirty="0"/>
              <a:t>Working of ECS</a:t>
            </a:r>
            <a:endParaRPr lang="en-IN" dirty="0"/>
          </a:p>
        </p:txBody>
      </p:sp>
      <p:graphicFrame>
        <p:nvGraphicFramePr>
          <p:cNvPr id="4" name="Content Placeholder 3">
            <a:extLst>
              <a:ext uri="{FF2B5EF4-FFF2-40B4-BE49-F238E27FC236}">
                <a16:creationId xmlns:a16="http://schemas.microsoft.com/office/drawing/2014/main" id="{05F1EF75-CF03-4F31-B3BE-A8589E60C3A2}"/>
              </a:ext>
            </a:extLst>
          </p:cNvPr>
          <p:cNvGraphicFramePr>
            <a:graphicFrameLocks noGrp="1"/>
          </p:cNvGraphicFramePr>
          <p:nvPr>
            <p:ph idx="1"/>
            <p:extLst>
              <p:ext uri="{D42A27DB-BD31-4B8C-83A1-F6EECF244321}">
                <p14:modId xmlns:p14="http://schemas.microsoft.com/office/powerpoint/2010/main" val="3520555648"/>
              </p:ext>
            </p:extLst>
          </p:nvPr>
        </p:nvGraphicFramePr>
        <p:xfrm>
          <a:off x="838200" y="188558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7089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C83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6A66F4D-4F6D-4C9E-820B-98059450058E}"/>
              </a:ext>
            </a:extLst>
          </p:cNvPr>
          <p:cNvSpPr>
            <a:spLocks noGrp="1"/>
          </p:cNvSpPr>
          <p:nvPr>
            <p:ph type="title"/>
          </p:nvPr>
        </p:nvSpPr>
        <p:spPr>
          <a:xfrm>
            <a:off x="524256" y="4767072"/>
            <a:ext cx="6594189" cy="1625210"/>
          </a:xfrm>
        </p:spPr>
        <p:txBody>
          <a:bodyPr>
            <a:normAutofit/>
          </a:bodyPr>
          <a:lstStyle/>
          <a:p>
            <a:pPr algn="r"/>
            <a:r>
              <a:rPr lang="en-US" dirty="0">
                <a:solidFill>
                  <a:srgbClr val="FFFFFF"/>
                </a:solidFill>
              </a:rPr>
              <a:t>Benefits of ECS to the Organization</a:t>
            </a:r>
            <a:endParaRPr lang="en-IN" dirty="0">
              <a:solidFill>
                <a:srgbClr val="FFFFFF"/>
              </a:solidFill>
            </a:endParaRPr>
          </a:p>
        </p:txBody>
      </p:sp>
      <p:pic>
        <p:nvPicPr>
          <p:cNvPr id="9" name="Content Placeholder 5">
            <a:extLst>
              <a:ext uri="{FF2B5EF4-FFF2-40B4-BE49-F238E27FC236}">
                <a16:creationId xmlns:a16="http://schemas.microsoft.com/office/drawing/2014/main" id="{7682E095-2217-44C0-A37D-DCB481775FE5}"/>
              </a:ext>
            </a:extLst>
          </p:cNvPr>
          <p:cNvPicPr>
            <a:picLocks noChangeAspect="1"/>
          </p:cNvPicPr>
          <p:nvPr/>
        </p:nvPicPr>
        <p:blipFill rotWithShape="1">
          <a:blip r:embed="rId2">
            <a:extLst>
              <a:ext uri="{28A0092B-C50C-407E-A947-70E740481C1C}">
                <a14:useLocalDpi xmlns:a14="http://schemas.microsoft.com/office/drawing/2010/main" val="0"/>
              </a:ext>
            </a:extLst>
          </a:blip>
          <a:srcRect t="3939" r="1" b="18472"/>
          <a:stretch/>
        </p:blipFill>
        <p:spPr>
          <a:xfrm>
            <a:off x="327547" y="321733"/>
            <a:ext cx="7058306" cy="4107392"/>
          </a:xfrm>
          <a:prstGeom prst="rect">
            <a:avLst/>
          </a:prstGeom>
        </p:spPr>
      </p:pic>
      <p:sp>
        <p:nvSpPr>
          <p:cNvPr id="16" name="Rectangle 15">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Content Placeholder 10">
            <a:extLst>
              <a:ext uri="{FF2B5EF4-FFF2-40B4-BE49-F238E27FC236}">
                <a16:creationId xmlns:a16="http://schemas.microsoft.com/office/drawing/2014/main" id="{03B8A882-D669-463D-904F-FA5C3B03633C}"/>
              </a:ext>
            </a:extLst>
          </p:cNvPr>
          <p:cNvSpPr>
            <a:spLocks noGrp="1"/>
          </p:cNvSpPr>
          <p:nvPr>
            <p:ph idx="1"/>
          </p:nvPr>
        </p:nvSpPr>
        <p:spPr>
          <a:xfrm>
            <a:off x="8029319" y="917725"/>
            <a:ext cx="3424739" cy="4852362"/>
          </a:xfrm>
        </p:spPr>
        <p:txBody>
          <a:bodyPr anchor="ctr">
            <a:normAutofit/>
          </a:bodyPr>
          <a:lstStyle/>
          <a:p>
            <a:pPr marL="457200" indent="-457200">
              <a:buAutoNum type="arabicPeriod"/>
            </a:pPr>
            <a:r>
              <a:rPr lang="en-US" sz="2000" dirty="0">
                <a:solidFill>
                  <a:srgbClr val="FFFFFF"/>
                </a:solidFill>
              </a:rPr>
              <a:t>Saving in administrative cost</a:t>
            </a:r>
          </a:p>
          <a:p>
            <a:pPr marL="457200" indent="-457200">
              <a:buAutoNum type="arabicPeriod"/>
            </a:pPr>
            <a:r>
              <a:rPr lang="en-US" sz="2000" dirty="0">
                <a:solidFill>
                  <a:srgbClr val="FFFFFF"/>
                </a:solidFill>
              </a:rPr>
              <a:t>Loss of instrument in transit or fraudulent encashment totally eliminated</a:t>
            </a:r>
          </a:p>
          <a:p>
            <a:pPr marL="457200" indent="-457200">
              <a:buAutoNum type="arabicPeriod"/>
            </a:pPr>
            <a:r>
              <a:rPr lang="en-US" sz="2000" dirty="0">
                <a:solidFill>
                  <a:srgbClr val="FFFFFF"/>
                </a:solidFill>
              </a:rPr>
              <a:t>Automatic Reconciliation of transactions </a:t>
            </a:r>
          </a:p>
          <a:p>
            <a:pPr marL="457200" indent="-457200">
              <a:buAutoNum type="arabicPeriod"/>
            </a:pPr>
            <a:r>
              <a:rPr lang="en-US" sz="2000" dirty="0">
                <a:solidFill>
                  <a:srgbClr val="FFFFFF"/>
                </a:solidFill>
              </a:rPr>
              <a:t>Cash management becomes easier</a:t>
            </a:r>
          </a:p>
          <a:p>
            <a:pPr marL="457200" indent="-457200">
              <a:buAutoNum type="arabicPeriod"/>
            </a:pPr>
            <a:r>
              <a:rPr lang="en-US" sz="2000" dirty="0">
                <a:solidFill>
                  <a:srgbClr val="FFFFFF"/>
                </a:solidFill>
              </a:rPr>
              <a:t>Better customer / investor service</a:t>
            </a:r>
          </a:p>
          <a:p>
            <a:pPr marL="457200" indent="-457200">
              <a:buAutoNum type="arabicPeriod"/>
            </a:pPr>
            <a:r>
              <a:rPr lang="en-US" sz="2000" dirty="0">
                <a:solidFill>
                  <a:srgbClr val="FFFFFF"/>
                </a:solidFill>
              </a:rPr>
              <a:t>Paying in best way</a:t>
            </a:r>
          </a:p>
        </p:txBody>
      </p:sp>
    </p:spTree>
    <p:extLst>
      <p:ext uri="{BB962C8B-B14F-4D97-AF65-F5344CB8AC3E}">
        <p14:creationId xmlns:p14="http://schemas.microsoft.com/office/powerpoint/2010/main" val="3298326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1165</Words>
  <Application>Microsoft Office PowerPoint</Application>
  <PresentationFormat>Widescreen</PresentationFormat>
  <Paragraphs>107</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Times New Roman</vt:lpstr>
      <vt:lpstr>Wingdings</vt:lpstr>
      <vt:lpstr>Office Theme</vt:lpstr>
      <vt:lpstr>Collection Services and Loans and Advances</vt:lpstr>
      <vt:lpstr>Bank’s role as a Financial Intermediaries</vt:lpstr>
      <vt:lpstr>Who needs Credit?</vt:lpstr>
      <vt:lpstr>Types of Lending</vt:lpstr>
      <vt:lpstr>ECS – Electronic Retail Payment System</vt:lpstr>
      <vt:lpstr>Contd….</vt:lpstr>
      <vt:lpstr>ECS System</vt:lpstr>
      <vt:lpstr>Working of ECS</vt:lpstr>
      <vt:lpstr>Benefits of ECS to the Organization</vt:lpstr>
      <vt:lpstr>1. Paying on due date 2. Effortless receipt 3. Probability of loss of instrument in transit or fraudulent encashment thereof are completely eliminated</vt:lpstr>
      <vt:lpstr>NEFT</vt:lpstr>
      <vt:lpstr>1.Small fee per transaction, eliminate the need to print, process and send monthly bill, lower labor cost reduces late payments</vt:lpstr>
      <vt:lpstr>PowerPoint Presentation</vt:lpstr>
      <vt:lpstr>Main participants in the Clearing and Settlement Process</vt:lpstr>
      <vt:lpstr>Plastic Money</vt:lpstr>
      <vt:lpstr>Benefits to customers: 1.Deferred payment of bills 2. Revolving Credit 3. Reward from card issuers Benefits to merchants: 1. Immediate payment 2. Assured Payment 3. Increased customer spending</vt:lpstr>
      <vt:lpstr>Benefits to Customers: 1. Payment convenience safety 2. Wide Acceptance 3. Easier Qualification</vt:lpstr>
      <vt:lpstr>              Other Payment Channels:  (a) Automated Teller Machine</vt:lpstr>
      <vt:lpstr>(b) Mobile Banking</vt:lpstr>
      <vt:lpstr>(c)Prepaid Payment Instruments</vt:lpstr>
      <vt:lpstr>Security Issues</vt:lpstr>
      <vt:lpstr>Real time Example (Security Issue)</vt:lpstr>
      <vt:lpstr>Features of Bank Credit</vt:lpstr>
      <vt:lpstr>Financial Appraisal and Credit Creation</vt:lpstr>
      <vt:lpstr>1. Financial Ratio Analysis</vt:lpstr>
      <vt:lpstr>2. Common Size Ratio Comparisons</vt:lpstr>
      <vt:lpstr>3. Cash Flow Statement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Collection Services and Loans and Advances</dc:title>
  <dc:creator>user</dc:creator>
  <cp:lastModifiedBy>user</cp:lastModifiedBy>
  <cp:revision>8</cp:revision>
  <dcterms:created xsi:type="dcterms:W3CDTF">2019-12-10T05:37:10Z</dcterms:created>
  <dcterms:modified xsi:type="dcterms:W3CDTF">2021-01-19T17:16:16Z</dcterms:modified>
</cp:coreProperties>
</file>