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19" y="2166365"/>
            <a:ext cx="8603674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970315"/>
            <a:ext cx="6858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B6CC5-B297-464A-AB78-5DC4E2821FF1}" type="datetimeFigureOut">
              <a:rPr lang="en-US" smtClean="0"/>
              <a:t>11/17/2020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A864-FFA0-4B2A-90E9-5DE645912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938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B6CC5-B297-464A-AB78-5DC4E2821FF1}" type="datetimeFigureOut">
              <a:rPr lang="en-US" smtClean="0"/>
              <a:t>11/17/2020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A864-FFA0-4B2A-90E9-5DE645912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846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764484" y="0"/>
            <a:ext cx="20574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468" y="609600"/>
            <a:ext cx="1801785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09600"/>
            <a:ext cx="5979968" cy="5638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22855"/>
            <a:ext cx="2057397" cy="365125"/>
          </a:xfrm>
        </p:spPr>
        <p:txBody>
          <a:bodyPr/>
          <a:lstStyle/>
          <a:p>
            <a:fld id="{B3AB6CC5-B297-464A-AB78-5DC4E2821FF1}" type="datetimeFigureOut">
              <a:rPr lang="en-US" smtClean="0"/>
              <a:t>11/17/2020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32102" y="6422855"/>
            <a:ext cx="320975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4787" y="6422855"/>
            <a:ext cx="659819" cy="365125"/>
          </a:xfrm>
        </p:spPr>
        <p:txBody>
          <a:bodyPr/>
          <a:lstStyle/>
          <a:p>
            <a:fld id="{3AC6A864-FFA0-4B2A-90E9-5DE645912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318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B6CC5-B297-464A-AB78-5DC4E2821FF1}" type="datetimeFigureOut">
              <a:rPr lang="en-US" smtClean="0"/>
              <a:t>11/17/2020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A864-FFA0-4B2A-90E9-5DE645912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186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893" y="2208879"/>
            <a:ext cx="78867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893" y="3984400"/>
            <a:ext cx="78867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3AB6CC5-B297-464A-AB78-5DC4E2821FF1}" type="datetimeFigureOut">
              <a:rPr lang="en-US" smtClean="0"/>
              <a:t>11/17/2020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C6A864-FFA0-4B2A-90E9-5DE645912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0066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797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B6CC5-B297-464A-AB78-5DC4E2821FF1}" type="datetimeFigureOut">
              <a:rPr lang="en-US" smtClean="0"/>
              <a:t>11/17/2020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A864-FFA0-4B2A-90E9-5DE645912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270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656566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428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428" y="2656564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B6CC5-B297-464A-AB78-5DC4E2821FF1}" type="datetimeFigureOut">
              <a:rPr lang="en-US" smtClean="0"/>
              <a:t>11/17/2020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A864-FFA0-4B2A-90E9-5DE645912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099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B6CC5-B297-464A-AB78-5DC4E2821FF1}" type="datetimeFigureOut">
              <a:rPr lang="en-US" smtClean="0"/>
              <a:t>11/17/2020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A864-FFA0-4B2A-90E9-5DE645912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7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B6CC5-B297-464A-AB78-5DC4E2821FF1}" type="datetimeFigureOut">
              <a:rPr lang="en-US" smtClean="0"/>
              <a:t>11/17/2020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A864-FFA0-4B2A-90E9-5DE645912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056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48840"/>
            <a:ext cx="4572000" cy="38404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92568" y="2147487"/>
            <a:ext cx="256032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B6CC5-B297-464A-AB78-5DC4E2821FF1}" type="datetimeFigureOut">
              <a:rPr lang="en-US" smtClean="0"/>
              <a:t>11/17/2020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A864-FFA0-4B2A-90E9-5DE645912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510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0" y="2211494"/>
            <a:ext cx="4754880" cy="384048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85351" y="2150621"/>
            <a:ext cx="256032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B6CC5-B297-464A-AB78-5DC4E2821FF1}" type="datetimeFigureOut">
              <a:rPr lang="en-US" smtClean="0"/>
              <a:t>11/17/2020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A864-FFA0-4B2A-90E9-5DE645912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937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62" y="176109"/>
            <a:ext cx="9141714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019" y="284176"/>
            <a:ext cx="777240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019" y="2011680"/>
            <a:ext cx="777240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557" y="6422855"/>
            <a:ext cx="2595043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B3AB6CC5-B297-464A-AB78-5DC4E2821FF1}" type="datetimeFigureOut">
              <a:rPr lang="en-US" smtClean="0"/>
              <a:t>11/17/2020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91000" y="6422855"/>
            <a:ext cx="40606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65139" y="6422855"/>
            <a:ext cx="709698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3AC6A864-FFA0-4B2A-90E9-5DE645912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6368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dirty="0"/>
              <a:t>CREDIT RISK MODELLING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By Prof. Samie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WHAT IS CREDIT RISK?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Credit risk is a risk of a loss resulting from the fact that a borrower or counterparty fails to fulfil its obligations under the agreed terms. </a:t>
            </a:r>
          </a:p>
          <a:p>
            <a:r>
              <a:rPr lang="en-IN" dirty="0"/>
              <a:t>In terms of RBI Guidelines 'Credit Risk is defined as the possibility of losses associated with diminution in the credit quality of borrowers or counterparties. </a:t>
            </a:r>
          </a:p>
          <a:p>
            <a:r>
              <a:rPr lang="en-IN" dirty="0"/>
              <a:t>In a bank's portfolio, losses stem from outright default due to inability or unwillingness of a borrower.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dirty="0"/>
              <a:t>CREDIT RISK MANAGEMENT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857364"/>
            <a:ext cx="678661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Credit risk estimation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857364"/>
            <a:ext cx="7143800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dirty="0"/>
              <a:t>Non-performing asset ratio for </a:t>
            </a:r>
            <a:r>
              <a:rPr lang="en-IN" dirty="0" err="1"/>
              <a:t>u.s</a:t>
            </a:r>
            <a:r>
              <a:rPr lang="en-IN" dirty="0"/>
              <a:t>. commercial banks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857364"/>
            <a:ext cx="7481889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RAROC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Risk Adjusted Return On Capital (RAROC) is an adjustment to the return on an investment that accounts for the element of risk.  </a:t>
            </a:r>
          </a:p>
          <a:p>
            <a:r>
              <a:rPr lang="en-IN" dirty="0"/>
              <a:t>It acts as a validation tool to decide whether to go ahead with a transaction, lending or project or not.  </a:t>
            </a:r>
          </a:p>
          <a:p>
            <a:r>
              <a:rPr lang="en-IN" dirty="0"/>
              <a:t>RAROC also gives decision makers the ability to compare the returns on several different projects with varying risk levels.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RAROC Estimation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214554"/>
            <a:ext cx="7429552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Merton model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The Merton model is an analysis model used to assess the credit risk of a company's debt.</a:t>
            </a:r>
          </a:p>
          <a:p>
            <a:r>
              <a:rPr lang="en-IN" dirty="0"/>
              <a:t> Analysts and investors utilize the Merton model to understand how capable a company is at meeting financial obligations, servicing its debt, and weighing the general possibility that it will go into credit default.</a:t>
            </a:r>
          </a:p>
          <a:p>
            <a:r>
              <a:rPr lang="en-IN" dirty="0"/>
              <a:t>In 1974, Robert Merton proposed a model for assessing the credit risk of a company by </a:t>
            </a:r>
            <a:r>
              <a:rPr lang="en-IN" dirty="0" err="1"/>
              <a:t>modeling</a:t>
            </a:r>
            <a:r>
              <a:rPr lang="en-IN" dirty="0"/>
              <a:t> the company's equity as a call option on its assets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/>
              <a:t>Kmv</a:t>
            </a:r>
            <a:r>
              <a:rPr lang="en-IN" dirty="0"/>
              <a:t>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The KMV approach follows the same logic as the structural approach to a point, </a:t>
            </a:r>
            <a:r>
              <a:rPr lang="en-IN" dirty="0" err="1"/>
              <a:t>ie</a:t>
            </a:r>
            <a:r>
              <a:rPr lang="en-IN" dirty="0"/>
              <a:t>, the firm defaults when the value of assets falls below a certain level.  </a:t>
            </a:r>
          </a:p>
          <a:p>
            <a:r>
              <a:rPr lang="en-IN" dirty="0"/>
              <a:t>But as an end product, it comes up with the expected default frequency (EDF) (</a:t>
            </a:r>
            <a:r>
              <a:rPr lang="en-IN" dirty="0" err="1"/>
              <a:t>ie</a:t>
            </a:r>
            <a:r>
              <a:rPr lang="en-IN" dirty="0"/>
              <a:t> the probability of default).  </a:t>
            </a:r>
          </a:p>
          <a:p>
            <a:r>
              <a:rPr lang="en-IN" dirty="0"/>
              <a:t>Three steps to KMV model:</a:t>
            </a:r>
          </a:p>
          <a:p>
            <a:pPr lvl="1"/>
            <a:r>
              <a:rPr lang="en-IN" dirty="0"/>
              <a:t>Determine value of assets</a:t>
            </a:r>
          </a:p>
          <a:p>
            <a:pPr lvl="1"/>
            <a:r>
              <a:rPr lang="en-IN" dirty="0"/>
              <a:t>Calculate distance to default </a:t>
            </a:r>
          </a:p>
          <a:p>
            <a:pPr lvl="1"/>
            <a:r>
              <a:rPr lang="en-IN" dirty="0"/>
              <a:t>Determination of EDF 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Banded</Template>
  <TotalTime>36</TotalTime>
  <Words>330</Words>
  <Application>Microsoft Office PowerPoint</Application>
  <PresentationFormat>On-screen Show (4:3)</PresentationFormat>
  <Paragraphs>25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Corbel</vt:lpstr>
      <vt:lpstr>Wingdings</vt:lpstr>
      <vt:lpstr>Banded</vt:lpstr>
      <vt:lpstr>CREDIT RISK MODELLING</vt:lpstr>
      <vt:lpstr>WHAT IS CREDIT RISK?</vt:lpstr>
      <vt:lpstr>CREDIT RISK MANAGEMENT</vt:lpstr>
      <vt:lpstr>Credit risk estimation</vt:lpstr>
      <vt:lpstr>Non-performing asset ratio for u.s. commercial banks</vt:lpstr>
      <vt:lpstr>RAROC</vt:lpstr>
      <vt:lpstr>RAROC Estimation</vt:lpstr>
      <vt:lpstr>Merton model </vt:lpstr>
      <vt:lpstr>Kmv model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CREDIT RISK MODELLING</dc:title>
  <dc:creator>Samie Ahmed Sayed</dc:creator>
  <cp:lastModifiedBy>khrl5m045</cp:lastModifiedBy>
  <cp:revision>4</cp:revision>
  <dcterms:created xsi:type="dcterms:W3CDTF">2019-03-08T18:46:51Z</dcterms:created>
  <dcterms:modified xsi:type="dcterms:W3CDTF">2020-11-16T19:33:45Z</dcterms:modified>
</cp:coreProperties>
</file>