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9" r:id="rId3"/>
    <p:sldId id="265" r:id="rId4"/>
    <p:sldId id="261" r:id="rId5"/>
    <p:sldId id="264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50BAB-F95F-4CFD-B7C4-FFFC3DFCE897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F2C2E-CAA9-4979-8A26-456FEA24A2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954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25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9500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74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317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99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311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6A6F75D-5A3F-4BA9-ABD8-527373514D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649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AF571A0-2EAB-42DE-A625-14D294C983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0111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E2029CB-922A-4704-806C-62B17BAF32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674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9984" y="1946276"/>
            <a:ext cx="5077883" cy="41132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1067" y="1946276"/>
            <a:ext cx="5080000" cy="41132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6BE080D-6411-4991-BBD1-48D08ADC5B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353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6FB6AD9-7B66-4B92-9F7F-A433B48009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6881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1EE8ECE-89B0-410E-A1F7-D9DD1BCFCF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025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346BC43-4914-4E0C-8CB0-E38A0E05A4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036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7623D9C-E6C7-4642-8B0E-C544F1F35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1227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1061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AD6D584-BE78-4AFC-A1BC-A5883D19CD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04673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9695D8A-4D8D-4049-9900-64A2C1D3D7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553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21800" y="609600"/>
            <a:ext cx="2599267" cy="5449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609600"/>
            <a:ext cx="7594600" cy="54498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F7D4FAB-801B-4E32-950D-12CE067C9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8263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21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34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32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91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436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1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644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E4980-35A3-4C26-8670-6CEAFC876CE1}" type="datetimeFigureOut">
              <a:rPr lang="en-GB" smtClean="0"/>
              <a:t>06/12/2016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D8C00-6F8A-49BA-A0E7-9312E1EAB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14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FF"/>
            </a:gs>
            <a:gs pos="100000">
              <a:srgbClr val="0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1" y="0"/>
            <a:ext cx="1445684" cy="6853238"/>
            <a:chOff x="0" y="0"/>
            <a:chExt cx="683" cy="4317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683" cy="4317"/>
            </a:xfrm>
            <a:prstGeom prst="rect">
              <a:avLst/>
            </a:prstGeom>
            <a:gradFill rotWithShape="0">
              <a:gsLst>
                <a:gs pos="0">
                  <a:srgbClr val="3333FF"/>
                </a:gs>
                <a:gs pos="50000">
                  <a:srgbClr val="000000"/>
                </a:gs>
                <a:gs pos="100000">
                  <a:srgbClr val="3333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800"/>
            </a:p>
          </p:txBody>
        </p:sp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48" y="102"/>
              <a:ext cx="95" cy="4127"/>
              <a:chOff x="48" y="102"/>
              <a:chExt cx="95" cy="4127"/>
            </a:xfrm>
          </p:grpSpPr>
          <p:sp>
            <p:nvSpPr>
              <p:cNvPr id="1028" name="Rectangle 4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5" cy="96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5" cy="96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32" name="Rectangle 8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5" cy="94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33" name="Rectangle 9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5" cy="96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5" cy="96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5" cy="94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5" cy="96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5" cy="96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5" cy="94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5" cy="96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5" cy="94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5" cy="96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5" cy="96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5" cy="94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5" cy="95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5" cy="96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  <p:sp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5" cy="94"/>
              </a:xfrm>
              <a:prstGeom prst="rect">
                <a:avLst/>
              </a:prstGeom>
              <a:solidFill>
                <a:srgbClr val="3333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1800"/>
              </a:p>
            </p:txBody>
          </p:sp>
        </p:grpSp>
      </p:grpSp>
      <p:sp>
        <p:nvSpPr>
          <p:cNvPr id="1057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1524001" y="609601"/>
            <a:ext cx="10361084" cy="114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1524000" y="6248400"/>
            <a:ext cx="25400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800"/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4775200" y="6248400"/>
            <a:ext cx="3860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800"/>
          </a:p>
        </p:txBody>
      </p:sp>
      <p:sp>
        <p:nvSpPr>
          <p:cNvPr id="1060" name="Rectangle 36"/>
          <p:cNvSpPr>
            <a:spLocks noGrp="1" noChangeArrowheads="1"/>
          </p:cNvSpPr>
          <p:nvPr>
            <p:ph type="sldNum"/>
          </p:nvPr>
        </p:nvSpPr>
        <p:spPr bwMode="auto">
          <a:xfrm>
            <a:off x="9347201" y="6248400"/>
            <a:ext cx="253788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DejaVu Sans" charset="0"/>
              </a:defRPr>
            </a:lvl1pPr>
          </a:lstStyle>
          <a:p>
            <a:fld id="{971EA1A1-39E5-4F67-9FC2-9D400633A7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59984" y="1946276"/>
            <a:ext cx="1036108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617203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FFFF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FFFF"/>
          </a:solidFill>
          <a:latin typeface="Times New Roman" panose="02020603050405020304" pitchFamily="18" charset="0"/>
          <a:cs typeface="WenQuanYi Micro Hei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FFFF"/>
          </a:solidFill>
          <a:latin typeface="Times New Roman" panose="02020603050405020304" pitchFamily="18" charset="0"/>
          <a:cs typeface="WenQuanYi Micro Hei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FFFF"/>
          </a:solidFill>
          <a:latin typeface="Times New Roman" panose="02020603050405020304" pitchFamily="18" charset="0"/>
          <a:cs typeface="WenQuanYi Micro Hei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FFFF"/>
          </a:solidFill>
          <a:latin typeface="Times New Roman" panose="02020603050405020304" pitchFamily="18" charset="0"/>
          <a:cs typeface="WenQuanYi Micro Hei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FFFF"/>
          </a:solidFill>
          <a:latin typeface="Times New Roman" panose="02020603050405020304" pitchFamily="18" charset="0"/>
          <a:cs typeface="WenQuanYi Micro Hei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FFFF"/>
          </a:solidFill>
          <a:latin typeface="Times New Roman" panose="02020603050405020304" pitchFamily="18" charset="0"/>
          <a:cs typeface="WenQuanYi Micro Hei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FFFF"/>
          </a:solidFill>
          <a:latin typeface="Times New Roman" panose="02020603050405020304" pitchFamily="18" charset="0"/>
          <a:cs typeface="WenQuanYi Micro Hei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FFFF"/>
          </a:solidFill>
          <a:latin typeface="Times New Roman" panose="02020603050405020304" pitchFamily="18" charset="0"/>
          <a:cs typeface="WenQuanYi Micro Hei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524000" y="0"/>
            <a:ext cx="9144000" cy="651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9pPr>
          </a:lstStyle>
          <a:p>
            <a:pPr algn="ctr">
              <a:spcBef>
                <a:spcPts val="2500"/>
              </a:spcBef>
            </a:pPr>
            <a:endParaRPr lang="en-US" altLang="en-US" sz="4000" b="1" kern="0" dirty="0"/>
          </a:p>
          <a:p>
            <a:pPr algn="ctr">
              <a:spcBef>
                <a:spcPts val="3000"/>
              </a:spcBef>
            </a:pPr>
            <a:endParaRPr lang="en-US" altLang="en-US" sz="4800" b="1" kern="0" dirty="0"/>
          </a:p>
          <a:p>
            <a:pPr algn="ctr">
              <a:spcBef>
                <a:spcPts val="2500"/>
              </a:spcBef>
            </a:pPr>
            <a:r>
              <a:rPr lang="en-US" altLang="en-US" sz="4000" b="1" kern="0" dirty="0"/>
              <a:t>Chapter 15</a:t>
            </a:r>
          </a:p>
          <a:p>
            <a:pPr algn="ctr">
              <a:spcBef>
                <a:spcPts val="2500"/>
              </a:spcBef>
            </a:pPr>
            <a:r>
              <a:rPr lang="en-US" altLang="en-US" sz="4000" b="1" u="sng" kern="0" dirty="0"/>
              <a:t>COMPANY ANALYSIS</a:t>
            </a:r>
          </a:p>
          <a:p>
            <a:pPr algn="ctr">
              <a:spcBef>
                <a:spcPts val="2500"/>
              </a:spcBef>
            </a:pPr>
            <a:r>
              <a:rPr lang="en-US" altLang="en-US" sz="4000" b="1" i="1" kern="0" dirty="0"/>
              <a:t>Establishing the Value Benchmark</a:t>
            </a:r>
          </a:p>
          <a:p>
            <a:pPr algn="ctr">
              <a:spcBef>
                <a:spcPts val="2500"/>
              </a:spcBef>
            </a:pPr>
            <a:r>
              <a:rPr lang="en-US" altLang="en-US" sz="4000" b="1" i="1" kern="0" dirty="0"/>
              <a:t>Mini Case</a:t>
            </a:r>
          </a:p>
          <a:p>
            <a:pPr>
              <a:spcBef>
                <a:spcPts val="2500"/>
              </a:spcBef>
            </a:pPr>
            <a:endParaRPr lang="en-US" altLang="en-US" sz="4000" b="1" i="1" kern="0" dirty="0"/>
          </a:p>
        </p:txBody>
      </p:sp>
    </p:spTree>
    <p:extLst>
      <p:ext uri="{BB962C8B-B14F-4D97-AF65-F5344CB8AC3E}">
        <p14:creationId xmlns:p14="http://schemas.microsoft.com/office/powerpoint/2010/main" val="312611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Mini Case: Company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Fenix Corporation was set up fifteen years ago. After few years of initial turbulence the company found a few market segments in which it had some competitive advantage. The financials of the company for the last five years are given below: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184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768625" y="-1"/>
            <a:ext cx="10137913" cy="5578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9pPr>
          </a:lstStyle>
          <a:p>
            <a:pPr algn="ctr">
              <a:spcBef>
                <a:spcPts val="2500"/>
              </a:spcBef>
            </a:pPr>
            <a:endParaRPr lang="en-US" altLang="en-US" sz="4000" b="1" dirty="0"/>
          </a:p>
          <a:p>
            <a:pPr algn="ctr">
              <a:spcBef>
                <a:spcPts val="3000"/>
              </a:spcBef>
            </a:pPr>
            <a:endParaRPr lang="en-US" altLang="en-US" sz="4800" b="1" dirty="0"/>
          </a:p>
          <a:p>
            <a:pPr algn="ctr">
              <a:spcBef>
                <a:spcPts val="2500"/>
              </a:spcBef>
            </a:pPr>
            <a:r>
              <a:rPr lang="en-US" altLang="en-US" sz="4000" b="1" dirty="0"/>
              <a:t>Chapter 15</a:t>
            </a:r>
          </a:p>
          <a:p>
            <a:pPr algn="ctr">
              <a:spcBef>
                <a:spcPts val="2500"/>
              </a:spcBef>
            </a:pPr>
            <a:r>
              <a:rPr lang="en-US" altLang="en-US" sz="4000" b="1" u="sng" dirty="0"/>
              <a:t>COMPANY ANALYSIS</a:t>
            </a:r>
          </a:p>
          <a:p>
            <a:pPr algn="ctr">
              <a:spcBef>
                <a:spcPts val="2500"/>
              </a:spcBef>
            </a:pPr>
            <a:r>
              <a:rPr lang="en-US" altLang="en-US" sz="4000" b="1" i="1" dirty="0"/>
              <a:t>Establishing the Value Benchmark</a:t>
            </a:r>
          </a:p>
          <a:p>
            <a:pPr>
              <a:spcBef>
                <a:spcPts val="2500"/>
              </a:spcBef>
            </a:pPr>
            <a:endParaRPr lang="en-US" altLang="en-US" sz="4000" b="1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941608"/>
              </p:ext>
            </p:extLst>
          </p:nvPr>
        </p:nvGraphicFramePr>
        <p:xfrm>
          <a:off x="-2" y="92766"/>
          <a:ext cx="11966714" cy="64273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90967">
                  <a:extLst>
                    <a:ext uri="{9D8B030D-6E8A-4147-A177-3AD203B41FA5}">
                      <a16:colId xmlns:a16="http://schemas.microsoft.com/office/drawing/2014/main" val="2438296260"/>
                    </a:ext>
                  </a:extLst>
                </a:gridCol>
                <a:gridCol w="1245258">
                  <a:extLst>
                    <a:ext uri="{9D8B030D-6E8A-4147-A177-3AD203B41FA5}">
                      <a16:colId xmlns:a16="http://schemas.microsoft.com/office/drawing/2014/main" val="3520463424"/>
                    </a:ext>
                  </a:extLst>
                </a:gridCol>
                <a:gridCol w="1556568">
                  <a:extLst>
                    <a:ext uri="{9D8B030D-6E8A-4147-A177-3AD203B41FA5}">
                      <a16:colId xmlns:a16="http://schemas.microsoft.com/office/drawing/2014/main" val="3497487825"/>
                    </a:ext>
                  </a:extLst>
                </a:gridCol>
                <a:gridCol w="1556568">
                  <a:extLst>
                    <a:ext uri="{9D8B030D-6E8A-4147-A177-3AD203B41FA5}">
                      <a16:colId xmlns:a16="http://schemas.microsoft.com/office/drawing/2014/main" val="1034151227"/>
                    </a:ext>
                  </a:extLst>
                </a:gridCol>
                <a:gridCol w="1556568">
                  <a:extLst>
                    <a:ext uri="{9D8B030D-6E8A-4147-A177-3AD203B41FA5}">
                      <a16:colId xmlns:a16="http://schemas.microsoft.com/office/drawing/2014/main" val="3540265693"/>
                    </a:ext>
                  </a:extLst>
                </a:gridCol>
                <a:gridCol w="1556568">
                  <a:extLst>
                    <a:ext uri="{9D8B030D-6E8A-4147-A177-3AD203B41FA5}">
                      <a16:colId xmlns:a16="http://schemas.microsoft.com/office/drawing/2014/main" val="1712991182"/>
                    </a:ext>
                  </a:extLst>
                </a:gridCol>
                <a:gridCol w="1304217">
                  <a:extLst>
                    <a:ext uri="{9D8B030D-6E8A-4147-A177-3AD203B41FA5}">
                      <a16:colId xmlns:a16="http://schemas.microsoft.com/office/drawing/2014/main" val="1345508077"/>
                    </a:ext>
                  </a:extLst>
                </a:gridCol>
              </a:tblGrid>
              <a:tr h="49440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2800" u="none" strike="noStrike" dirty="0">
                          <a:effectLst/>
                        </a:rPr>
                        <a:t>Fenix Corporation Ltd.</a:t>
                      </a:r>
                      <a:endParaRPr lang="en-GB" sz="28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2800" u="none" strike="noStrike" dirty="0">
                          <a:effectLst/>
                        </a:rPr>
                        <a:t> </a:t>
                      </a:r>
                      <a:r>
                        <a:rPr lang="en-GB" sz="2800" u="none" strike="noStrike" dirty="0" err="1">
                          <a:effectLst/>
                        </a:rPr>
                        <a:t>Rs</a:t>
                      </a:r>
                      <a:r>
                        <a:rPr lang="en-GB" sz="2800" u="none" strike="noStrike" dirty="0">
                          <a:effectLst/>
                        </a:rPr>
                        <a:t>. in million </a:t>
                      </a:r>
                      <a:endParaRPr lang="en-GB" sz="2800" b="1" i="1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310488"/>
                  </a:ext>
                </a:extLst>
              </a:tr>
              <a:tr h="494408">
                <a:tc>
                  <a:txBody>
                    <a:bodyPr/>
                    <a:lstStyle/>
                    <a:p>
                      <a:pPr algn="just" fontAlgn="ctr"/>
                      <a:endParaRPr lang="en-GB" sz="28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14204570"/>
                  </a:ext>
                </a:extLst>
              </a:tr>
              <a:tr h="98881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u="sng" strike="noStrike" dirty="0">
                          <a:effectLst/>
                        </a:rPr>
                        <a:t>Income Statement Summary</a:t>
                      </a:r>
                      <a:endParaRPr lang="en-GB" sz="2800" b="1" i="0" u="sng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sng" strike="noStrike" dirty="0">
                          <a:effectLst/>
                        </a:rPr>
                        <a:t> 20X1 </a:t>
                      </a:r>
                      <a:endParaRPr lang="en-GB" sz="2800" b="1" i="0" u="sng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sng" strike="noStrike" dirty="0">
                          <a:effectLst/>
                        </a:rPr>
                        <a:t> 20X2 </a:t>
                      </a:r>
                      <a:endParaRPr lang="en-GB" sz="2800" b="1" i="0" u="sng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sng" strike="noStrike" dirty="0">
                          <a:effectLst/>
                        </a:rPr>
                        <a:t> 20X3 </a:t>
                      </a:r>
                      <a:endParaRPr lang="en-GB" sz="2800" b="1" i="0" u="sng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sng" strike="noStrike" dirty="0">
                          <a:effectLst/>
                        </a:rPr>
                        <a:t> 20X4 </a:t>
                      </a:r>
                      <a:endParaRPr lang="en-GB" sz="2800" b="1" i="0" u="sng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sng" strike="noStrike">
                          <a:effectLst/>
                        </a:rPr>
                        <a:t> 20X5 </a:t>
                      </a:r>
                      <a:endParaRPr lang="en-GB" sz="2800" b="1" i="0" u="sng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8698479"/>
                  </a:ext>
                </a:extLst>
              </a:tr>
              <a:tr h="49440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Net sales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1,200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1,320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1,400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1,510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1,630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47610606"/>
                  </a:ext>
                </a:extLst>
              </a:tr>
              <a:tr h="988816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Profit before interest and tax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180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195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201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220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242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1224359"/>
                  </a:ext>
                </a:extLst>
              </a:tr>
              <a:tr h="49440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Interest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40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44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  47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  50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56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26346313"/>
                  </a:ext>
                </a:extLst>
              </a:tr>
              <a:tr h="49440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Profit before tax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140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151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154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170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186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53807627"/>
                  </a:ext>
                </a:extLst>
              </a:tr>
              <a:tr h="49440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Tax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40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43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  45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  50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54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9207778"/>
                  </a:ext>
                </a:extLst>
              </a:tr>
              <a:tr h="49440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Profit after tax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100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108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109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120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132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81775795"/>
                  </a:ext>
                </a:extLst>
              </a:tr>
              <a:tr h="49440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Dividends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36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40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40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  42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  45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09054385"/>
                  </a:ext>
                </a:extLst>
              </a:tr>
              <a:tr h="49440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Retained earnings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64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68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69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  78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  87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77038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60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768625" y="-1"/>
            <a:ext cx="10137913" cy="5578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WenQuanYi Micro Hei" charset="0"/>
              </a:defRPr>
            </a:lvl9pPr>
          </a:lstStyle>
          <a:p>
            <a:pPr algn="ctr">
              <a:spcBef>
                <a:spcPts val="2500"/>
              </a:spcBef>
            </a:pPr>
            <a:endParaRPr lang="en-US" altLang="en-US" sz="4000" b="1" dirty="0"/>
          </a:p>
          <a:p>
            <a:pPr algn="ctr">
              <a:spcBef>
                <a:spcPts val="3000"/>
              </a:spcBef>
            </a:pPr>
            <a:endParaRPr lang="en-US" altLang="en-US" sz="4800" b="1" dirty="0"/>
          </a:p>
          <a:p>
            <a:pPr algn="ctr">
              <a:spcBef>
                <a:spcPts val="2500"/>
              </a:spcBef>
            </a:pPr>
            <a:r>
              <a:rPr lang="en-US" altLang="en-US" sz="4000" b="1" dirty="0"/>
              <a:t>Chapter 15</a:t>
            </a:r>
          </a:p>
          <a:p>
            <a:pPr algn="ctr">
              <a:spcBef>
                <a:spcPts val="2500"/>
              </a:spcBef>
            </a:pPr>
            <a:r>
              <a:rPr lang="en-US" altLang="en-US" sz="4000" b="1" u="sng" dirty="0"/>
              <a:t>COMPANY ANALYSIS</a:t>
            </a:r>
          </a:p>
          <a:p>
            <a:pPr algn="ctr">
              <a:spcBef>
                <a:spcPts val="2500"/>
              </a:spcBef>
            </a:pPr>
            <a:r>
              <a:rPr lang="en-US" altLang="en-US" sz="4000" b="1" i="1" dirty="0"/>
              <a:t>Establishing the Value Benchmark</a:t>
            </a:r>
          </a:p>
          <a:p>
            <a:pPr>
              <a:spcBef>
                <a:spcPts val="2500"/>
              </a:spcBef>
            </a:pPr>
            <a:endParaRPr lang="en-US" altLang="en-US" sz="4000" b="1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179584"/>
              </p:ext>
            </p:extLst>
          </p:nvPr>
        </p:nvGraphicFramePr>
        <p:xfrm>
          <a:off x="-2" y="92765"/>
          <a:ext cx="12032974" cy="65855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8635">
                  <a:extLst>
                    <a:ext uri="{9D8B030D-6E8A-4147-A177-3AD203B41FA5}">
                      <a16:colId xmlns:a16="http://schemas.microsoft.com/office/drawing/2014/main" val="2438296260"/>
                    </a:ext>
                  </a:extLst>
                </a:gridCol>
                <a:gridCol w="1252153">
                  <a:extLst>
                    <a:ext uri="{9D8B030D-6E8A-4147-A177-3AD203B41FA5}">
                      <a16:colId xmlns:a16="http://schemas.microsoft.com/office/drawing/2014/main" val="3520463424"/>
                    </a:ext>
                  </a:extLst>
                </a:gridCol>
                <a:gridCol w="1565187">
                  <a:extLst>
                    <a:ext uri="{9D8B030D-6E8A-4147-A177-3AD203B41FA5}">
                      <a16:colId xmlns:a16="http://schemas.microsoft.com/office/drawing/2014/main" val="3497487825"/>
                    </a:ext>
                  </a:extLst>
                </a:gridCol>
                <a:gridCol w="1565187">
                  <a:extLst>
                    <a:ext uri="{9D8B030D-6E8A-4147-A177-3AD203B41FA5}">
                      <a16:colId xmlns:a16="http://schemas.microsoft.com/office/drawing/2014/main" val="1034151227"/>
                    </a:ext>
                  </a:extLst>
                </a:gridCol>
                <a:gridCol w="1565187">
                  <a:extLst>
                    <a:ext uri="{9D8B030D-6E8A-4147-A177-3AD203B41FA5}">
                      <a16:colId xmlns:a16="http://schemas.microsoft.com/office/drawing/2014/main" val="3540265693"/>
                    </a:ext>
                  </a:extLst>
                </a:gridCol>
                <a:gridCol w="1565187">
                  <a:extLst>
                    <a:ext uri="{9D8B030D-6E8A-4147-A177-3AD203B41FA5}">
                      <a16:colId xmlns:a16="http://schemas.microsoft.com/office/drawing/2014/main" val="1712991182"/>
                    </a:ext>
                  </a:extLst>
                </a:gridCol>
                <a:gridCol w="1311438">
                  <a:extLst>
                    <a:ext uri="{9D8B030D-6E8A-4147-A177-3AD203B41FA5}">
                      <a16:colId xmlns:a16="http://schemas.microsoft.com/office/drawing/2014/main" val="1345508077"/>
                    </a:ext>
                  </a:extLst>
                </a:gridCol>
              </a:tblGrid>
              <a:tr h="45457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2800" u="none" strike="noStrike" dirty="0">
                          <a:effectLst/>
                        </a:rPr>
                        <a:t>Fenix Corporation Ltd.</a:t>
                      </a:r>
                      <a:endParaRPr lang="en-GB" sz="28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2800" u="none" strike="noStrike">
                          <a:effectLst/>
                        </a:rPr>
                        <a:t> Rs. in million </a:t>
                      </a:r>
                      <a:endParaRPr lang="en-GB" sz="2800" b="1" i="1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310488"/>
                  </a:ext>
                </a:extLst>
              </a:tr>
              <a:tr h="454575">
                <a:tc>
                  <a:txBody>
                    <a:bodyPr/>
                    <a:lstStyle/>
                    <a:p>
                      <a:pPr algn="just" fontAlgn="ctr"/>
                      <a:endParaRPr lang="en-GB" sz="28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14204570"/>
                  </a:ext>
                </a:extLst>
              </a:tr>
              <a:tr h="454575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2800" u="sng" strike="noStrike" dirty="0">
                          <a:effectLst/>
                        </a:rPr>
                        <a:t>Balance Sheet Summary</a:t>
                      </a:r>
                      <a:endParaRPr lang="en-GB" sz="2800" b="1" i="0" u="sng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62782205"/>
                  </a:ext>
                </a:extLst>
              </a:tr>
              <a:tr h="85344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 dirty="0">
                          <a:effectLst/>
                        </a:rPr>
                        <a:t>· Equity capital (Rs.10 par)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120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120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120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120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120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58385431"/>
                  </a:ext>
                </a:extLst>
              </a:tr>
              <a:tr h="787544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Reserves and surplus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600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668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737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815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902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32162852"/>
                  </a:ext>
                </a:extLst>
              </a:tr>
              <a:tr h="45457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Loan funds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400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445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450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460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505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01302154"/>
                  </a:ext>
                </a:extLst>
              </a:tr>
              <a:tr h="45457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Capital employed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1,120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1,233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1,307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1,395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1,527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66411877"/>
                  </a:ext>
                </a:extLst>
              </a:tr>
              <a:tr h="45457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Net fixed assets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728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863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870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920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982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95262510"/>
                  </a:ext>
                </a:extLst>
              </a:tr>
              <a:tr h="45457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Investments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100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102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  90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104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118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48087496"/>
                  </a:ext>
                </a:extLst>
              </a:tr>
              <a:tr h="45457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Net current assets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292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268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   347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371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   427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65150324"/>
                  </a:ext>
                </a:extLst>
              </a:tr>
              <a:tr h="45457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2800" u="none" strike="noStrike">
                          <a:effectLst/>
                        </a:rPr>
                        <a:t>· Total assets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1,120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1,233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>
                          <a:effectLst/>
                        </a:rPr>
                        <a:t> 1,307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1,395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2800" u="none" strike="noStrike" dirty="0">
                          <a:effectLst/>
                        </a:rPr>
                        <a:t> 1,527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92373679"/>
                  </a:ext>
                </a:extLst>
              </a:tr>
              <a:tr h="8534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· Market price per share (year end)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>
                          <a:effectLst/>
                        </a:rPr>
                        <a:t>      52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>
                          <a:effectLst/>
                        </a:rPr>
                        <a:t>      50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>
                          <a:effectLst/>
                        </a:rPr>
                        <a:t>      55 </a:t>
                      </a:r>
                      <a:endParaRPr lang="en-GB" sz="2800" b="0" i="0" u="none" strike="noStrike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effectLst/>
                        </a:rPr>
                        <a:t>      62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effectLst/>
                        </a:rPr>
                        <a:t>      68 </a:t>
                      </a:r>
                      <a:endParaRPr lang="en-GB" sz="2800" b="0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68064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5126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9984" y="225287"/>
            <a:ext cx="10361083" cy="62682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The year 20X5 has just ended. The market price per share at the beginning of 20X1 was Rs.49.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Calculate the following for the past 5 years : return on equity, book value per share, EPS,  DPS, Dividend Payout Ratio, </a:t>
            </a:r>
            <a:r>
              <a:rPr lang="en-US" dirty="0"/>
              <a:t>Retention ratio,</a:t>
            </a:r>
            <a:r>
              <a:rPr lang="en-US" dirty="0"/>
              <a:t> PE ratio (prospective) and market value to book value ratio (retrospective).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Calculate the CAGR of sales, EPS and DPS  and Volatility </a:t>
            </a:r>
            <a:r>
              <a:rPr lang="en-US"/>
              <a:t>of ROE for </a:t>
            </a:r>
            <a:r>
              <a:rPr lang="en-US" dirty="0"/>
              <a:t>the period 20X1 - 20X5.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Calculate the sustainable growth rate based on the average retention ratio and the average return on equity for the past 2 years.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Decompose the ROE for the last two years in terms of five factors.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Estimate the EPS for the next year (20X6) using the following assumptions : (</a:t>
            </a:r>
            <a:r>
              <a:rPr lang="en-US" dirty="0" err="1"/>
              <a:t>i</a:t>
            </a:r>
            <a:r>
              <a:rPr lang="en-US" dirty="0"/>
              <a:t>) Net sales will grow at 10%. (ii) PBIT / Net sales ratio will improve by 0.5% over its 20X5 value. (iii) Interest will increase by 9 percent over its 20X5 value. (iv) Effective tax rate will be 32 percent.</a:t>
            </a:r>
            <a:endParaRPr lang="en-GB" dirty="0"/>
          </a:p>
          <a:p>
            <a:pPr marL="514350" lvl="0" indent="-514350">
              <a:buAutoNum type="arabicPeriod" startAt="6"/>
            </a:pPr>
            <a:r>
              <a:rPr lang="en-US" dirty="0"/>
              <a:t>Derive the PE ratio using the constant growth model. For this purpose use the following assumptions: (</a:t>
            </a:r>
            <a:r>
              <a:rPr lang="en-US" dirty="0" err="1"/>
              <a:t>i</a:t>
            </a:r>
            <a:r>
              <a:rPr lang="en-US" dirty="0"/>
              <a:t>) The dividend payout ratio for 20X6 will be equal to the average dividend payout ratio for the period 20X4 - 20X5. (ii) The required rate of return is estimated with the help of the CAPM (Risk-free return = 7%, Market risk premium = 7%, Beta of Fenix Corporations’ stock = 0.8). (iii) The expected growth rate in dividends is set equal to the product of the average return on equity and average retention ratio for the previous two years.</a:t>
            </a:r>
          </a:p>
          <a:p>
            <a:pPr marL="514350" lvl="0" indent="-514350">
              <a:buAutoNum type="arabicPeriod" startAt="6"/>
            </a:pPr>
            <a:r>
              <a:rPr lang="en-US" dirty="0"/>
              <a:t>Establish a Value Anchor.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0606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WenQuanYi Micro Hei"/>
      </a:majorFont>
      <a:minorFont>
        <a:latin typeface="Times New Roman"/>
        <a:ea typeface="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WenQuanYi Micro He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WenQuanYi Micro Hei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653</Words>
  <Application>Microsoft Office PowerPoint</Application>
  <PresentationFormat>Widescreen</PresentationFormat>
  <Paragraphs>139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DejaVu Sans</vt:lpstr>
      <vt:lpstr>Times New Roman</vt:lpstr>
      <vt:lpstr>WenQuanYi Micro Hei</vt:lpstr>
      <vt:lpstr>Office Theme</vt:lpstr>
      <vt:lpstr>1_Office Theme</vt:lpstr>
      <vt:lpstr>PowerPoint Presentation</vt:lpstr>
      <vt:lpstr>Mini Case: Company Analysis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Geetanjali  Pinto</dc:creator>
  <cp:lastModifiedBy>Geetanjali  Pinto</cp:lastModifiedBy>
  <cp:revision>7</cp:revision>
  <dcterms:created xsi:type="dcterms:W3CDTF">2016-11-18T10:38:51Z</dcterms:created>
  <dcterms:modified xsi:type="dcterms:W3CDTF">2016-12-06T12:24:09Z</dcterms:modified>
</cp:coreProperties>
</file>