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6858000" cx="12192000"/>
  <p:notesSz cx="6858000" cy="9144000"/>
  <p:embeddedFontLst>
    <p:embeddedFont>
      <p:font typeface="Oswald Medium"/>
      <p:regular r:id="rId24"/>
      <p:bold r:id="rId25"/>
    </p:embeddedFont>
    <p:embeddedFont>
      <p:font typeface="Lato"/>
      <p:regular r:id="rId26"/>
      <p:bold r:id="rId27"/>
      <p:italic r:id="rId28"/>
      <p:boldItalic r:id="rId29"/>
    </p:embeddedFont>
    <p:embeddedFont>
      <p:font typeface="Pacifico"/>
      <p:regular r:id="rId30"/>
    </p:embeddedFont>
    <p:embeddedFont>
      <p:font typeface="Oswald"/>
      <p:regular r:id="rId31"/>
      <p:bold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3" roundtripDataSignature="AMtx7mjsHSChoBl6wNJF1izrrbat+0jJf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OswaldMedium-regular.fntdata"/><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ato-regular.fntdata"/><Relationship Id="rId25" Type="http://schemas.openxmlformats.org/officeDocument/2006/relationships/font" Target="fonts/OswaldMedium-bold.fntdata"/><Relationship Id="rId28" Type="http://schemas.openxmlformats.org/officeDocument/2006/relationships/font" Target="fonts/Lato-italic.fntdata"/><Relationship Id="rId27" Type="http://schemas.openxmlformats.org/officeDocument/2006/relationships/font" Target="fonts/Lato-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Lato-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Oswald-regular.fntdata"/><Relationship Id="rId30" Type="http://schemas.openxmlformats.org/officeDocument/2006/relationships/font" Target="fonts/Pacifico-regular.fntdata"/><Relationship Id="rId11" Type="http://schemas.openxmlformats.org/officeDocument/2006/relationships/slide" Target="slides/slide7.xml"/><Relationship Id="rId33" Type="http://customschemas.google.com/relationships/presentationmetadata" Target="metadata"/><Relationship Id="rId10" Type="http://schemas.openxmlformats.org/officeDocument/2006/relationships/slide" Target="slides/slide6.xml"/><Relationship Id="rId32" Type="http://schemas.openxmlformats.org/officeDocument/2006/relationships/font" Target="fonts/Oswald-bold.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0" name="Google Shape;16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0" name="Google Shape;17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0" name="Google Shape;18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0" name="Google Shape;19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0" name="Google Shape;20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0" name="Google Shape;21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Revision</a:t>
            </a:r>
            <a:endParaRPr/>
          </a:p>
          <a:p>
            <a:pPr indent="0" lvl="0" marL="0" rtl="0" algn="l">
              <a:lnSpc>
                <a:spcPct val="100000"/>
              </a:lnSpc>
              <a:spcBef>
                <a:spcPts val="0"/>
              </a:spcBef>
              <a:spcAft>
                <a:spcPts val="0"/>
              </a:spcAft>
              <a:buSzPts val="1400"/>
              <a:buNone/>
            </a:pPr>
            <a:r>
              <a:rPr lang="en-US"/>
              <a:t>video :- https://youtu.be/jHg0b7Nai6c</a:t>
            </a:r>
            <a:endParaRPr/>
          </a:p>
        </p:txBody>
      </p:sp>
      <p:sp>
        <p:nvSpPr>
          <p:cNvPr id="220" name="Google Shape;220;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US">
                <a:solidFill>
                  <a:srgbClr val="4A4A4A"/>
                </a:solidFill>
                <a:latin typeface="Arial"/>
                <a:ea typeface="Arial"/>
                <a:cs typeface="Arial"/>
                <a:sym typeface="Arial"/>
              </a:rPr>
              <a:t>A resume is made up of</a:t>
            </a:r>
            <a:r>
              <a:rPr b="1" i="0" lang="en-US">
                <a:solidFill>
                  <a:srgbClr val="4A4A4A"/>
                </a:solidFill>
                <a:latin typeface="Arial"/>
                <a:ea typeface="Arial"/>
                <a:cs typeface="Arial"/>
                <a:sym typeface="Arial"/>
              </a:rPr>
              <a:t> six parts</a:t>
            </a:r>
            <a:r>
              <a:rPr b="0" i="0" lang="en-US">
                <a:solidFill>
                  <a:srgbClr val="4A4A4A"/>
                </a:solidFill>
                <a:latin typeface="Arial"/>
                <a:ea typeface="Arial"/>
                <a:cs typeface="Arial"/>
                <a:sym typeface="Arial"/>
              </a:rPr>
              <a:t>:</a:t>
            </a:r>
            <a:endParaRPr/>
          </a:p>
          <a:p>
            <a:pPr indent="0" lvl="0" marL="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Contact details</a:t>
            </a:r>
            <a:endParaRPr/>
          </a:p>
          <a:p>
            <a:pPr indent="0" lvl="0" marL="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Introduction</a:t>
            </a:r>
            <a:endParaRPr/>
          </a:p>
          <a:p>
            <a:pPr indent="0" lvl="0" marL="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Educational background</a:t>
            </a:r>
            <a:endParaRPr/>
          </a:p>
          <a:p>
            <a:pPr indent="0" lvl="0" marL="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Work history</a:t>
            </a:r>
            <a:endParaRPr/>
          </a:p>
          <a:p>
            <a:pPr indent="0" lvl="0" marL="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Relevant skills</a:t>
            </a:r>
            <a:endParaRPr/>
          </a:p>
          <a:p>
            <a:pPr indent="0" lvl="0" marL="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Awards</a:t>
            </a:r>
            <a:endParaRPr/>
          </a:p>
          <a:p>
            <a:pPr indent="0" lvl="0" marL="0" rtl="0" algn="l">
              <a:lnSpc>
                <a:spcPct val="100000"/>
              </a:lnSpc>
              <a:spcBef>
                <a:spcPts val="0"/>
              </a:spcBef>
              <a:spcAft>
                <a:spcPts val="0"/>
              </a:spcAft>
              <a:buClr>
                <a:schemeClr val="dk1"/>
              </a:buClr>
              <a:buSzPts val="1200"/>
              <a:buFont typeface="Arial"/>
              <a:buNone/>
            </a:pPr>
            <a:r>
              <a:t/>
            </a:r>
            <a:endParaRPr b="0" i="0">
              <a:solidFill>
                <a:srgbClr val="4A4A4A"/>
              </a:solidFill>
              <a:latin typeface="Arial"/>
              <a:ea typeface="Arial"/>
              <a:cs typeface="Arial"/>
              <a:sym typeface="Arial"/>
            </a:endParaRPr>
          </a:p>
          <a:p>
            <a:pPr indent="0" lvl="0" marL="0" marR="0" rtl="0" algn="l">
              <a:lnSpc>
                <a:spcPct val="100000"/>
              </a:lnSpc>
              <a:spcBef>
                <a:spcPts val="0"/>
              </a:spcBef>
              <a:spcAft>
                <a:spcPts val="0"/>
              </a:spcAft>
              <a:buClr>
                <a:srgbClr val="4A4A4A"/>
              </a:buClr>
              <a:buSzPts val="1200"/>
              <a:buFont typeface="Arial"/>
              <a:buNone/>
            </a:pPr>
            <a:r>
              <a:rPr b="0" i="0" lang="en-US">
                <a:solidFill>
                  <a:srgbClr val="4A4A4A"/>
                </a:solidFill>
                <a:latin typeface="Arial"/>
                <a:ea typeface="Arial"/>
                <a:cs typeface="Arial"/>
                <a:sym typeface="Arial"/>
              </a:rPr>
              <a:t>A cover letter is made up of</a:t>
            </a:r>
            <a:r>
              <a:rPr b="1" i="0" lang="en-US">
                <a:solidFill>
                  <a:srgbClr val="4A4A4A"/>
                </a:solidFill>
                <a:latin typeface="Arial"/>
                <a:ea typeface="Arial"/>
                <a:cs typeface="Arial"/>
                <a:sym typeface="Arial"/>
              </a:rPr>
              <a:t> six parts</a:t>
            </a:r>
            <a:r>
              <a:rPr b="0" i="0" lang="en-US">
                <a:solidFill>
                  <a:srgbClr val="4A4A4A"/>
                </a:solidFill>
                <a:latin typeface="Arial"/>
                <a:ea typeface="Arial"/>
                <a:cs typeface="Arial"/>
                <a:sym typeface="Arial"/>
              </a:rPr>
              <a:t>:</a:t>
            </a:r>
            <a:endParaRPr/>
          </a:p>
          <a:p>
            <a:pPr indent="-171450" lvl="0" marL="17145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Header</a:t>
            </a:r>
            <a:endParaRPr/>
          </a:p>
          <a:p>
            <a:pPr indent="-171450" lvl="0" marL="17145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Salutation</a:t>
            </a:r>
            <a:endParaRPr/>
          </a:p>
          <a:p>
            <a:pPr indent="-171450" lvl="0" marL="17145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Introduction Paragraph</a:t>
            </a:r>
            <a:endParaRPr/>
          </a:p>
          <a:p>
            <a:pPr indent="-171450" lvl="0" marL="17145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Body Paragraph/s</a:t>
            </a:r>
            <a:endParaRPr/>
          </a:p>
          <a:p>
            <a:pPr indent="-171450" lvl="0" marL="17145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Conclusion Paragraph</a:t>
            </a:r>
            <a:endParaRPr/>
          </a:p>
          <a:p>
            <a:pPr indent="-171450" lvl="0" marL="171450" rtl="0" algn="l">
              <a:lnSpc>
                <a:spcPct val="100000"/>
              </a:lnSpc>
              <a:spcBef>
                <a:spcPts val="0"/>
              </a:spcBef>
              <a:spcAft>
                <a:spcPts val="0"/>
              </a:spcAft>
              <a:buClr>
                <a:srgbClr val="4A4A4A"/>
              </a:buClr>
              <a:buSzPts val="1200"/>
              <a:buFont typeface="Arial"/>
              <a:buChar char="•"/>
            </a:pPr>
            <a:r>
              <a:rPr b="0" i="0" lang="en-US">
                <a:solidFill>
                  <a:srgbClr val="4A4A4A"/>
                </a:solidFill>
                <a:latin typeface="Arial"/>
                <a:ea typeface="Arial"/>
                <a:cs typeface="Arial"/>
                <a:sym typeface="Arial"/>
              </a:rPr>
              <a:t>Sign-off</a:t>
            </a:r>
            <a:endParaRPr/>
          </a:p>
          <a:p>
            <a:pPr indent="0" lvl="0" marL="0" rtl="0" algn="l">
              <a:lnSpc>
                <a:spcPct val="100000"/>
              </a:lnSpc>
              <a:spcBef>
                <a:spcPts val="0"/>
              </a:spcBef>
              <a:spcAft>
                <a:spcPts val="0"/>
              </a:spcAft>
              <a:buSzPts val="1400"/>
              <a:buNone/>
            </a:pPr>
            <a:r>
              <a:t/>
            </a:r>
            <a:endParaRPr/>
          </a:p>
        </p:txBody>
      </p:sp>
      <p:sp>
        <p:nvSpPr>
          <p:cNvPr id="230" name="Google Shape;230;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Practice – Write a cover letter for the above job description</a:t>
            </a:r>
            <a:endParaRPr/>
          </a:p>
        </p:txBody>
      </p:sp>
      <p:sp>
        <p:nvSpPr>
          <p:cNvPr id="241" name="Google Shape;24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1" name="Google Shape;25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5" name="Google Shape;8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0df27d7f6f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g10df27d7f6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0df27d7f6f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4" name="Google Shape;104;g10df27d7f6f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0df27d7f6f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3" name="Google Shape;113;g10df27d7f6f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0df27d7f6f_0_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2" name="Google Shape;122;g10df27d7f6f_0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For reference - https://in.indeed.com/career-advice/resumes-cover-letters/how-to-format-a-cover-letter-example</a:t>
            </a:r>
            <a:endParaRPr/>
          </a:p>
        </p:txBody>
      </p:sp>
      <p:sp>
        <p:nvSpPr>
          <p:cNvPr id="131" name="Google Shape;13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1" name="Google Shape;14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0" name="Google Shape;15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8" name="Shape 18"/>
        <p:cNvGrpSpPr/>
        <p:nvPr/>
      </p:nvGrpSpPr>
      <p:grpSpPr>
        <a:xfrm>
          <a:off x="0" y="0"/>
          <a:ext cx="0" cy="0"/>
          <a:chOff x="0" y="0"/>
          <a:chExt cx="0" cy="0"/>
        </a:xfrm>
      </p:grpSpPr>
      <p:sp>
        <p:nvSpPr>
          <p:cNvPr id="19" name="Google Shape;19;p18"/>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0" name="Google Shape;20;p18"/>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18"/>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22" name="Google Shape;22;p1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23" name="Google Shape;23;p1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4" name="Shape 24"/>
        <p:cNvGrpSpPr/>
        <p:nvPr/>
      </p:nvGrpSpPr>
      <p:grpSpPr>
        <a:xfrm>
          <a:off x="0" y="0"/>
          <a:ext cx="0" cy="0"/>
          <a:chOff x="0" y="0"/>
          <a:chExt cx="0" cy="0"/>
        </a:xfrm>
      </p:grpSpPr>
      <p:sp>
        <p:nvSpPr>
          <p:cNvPr id="25" name="Google Shape;25;p19"/>
          <p:cNvSpPr txBox="1"/>
          <p:nvPr>
            <p:ph type="title"/>
          </p:nvPr>
        </p:nvSpPr>
        <p:spPr>
          <a:xfrm>
            <a:off x="840317" y="365126"/>
            <a:ext cx="10515600" cy="132556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6" name="Google Shape;26;p19"/>
          <p:cNvSpPr txBox="1"/>
          <p:nvPr>
            <p:ph idx="1" type="body"/>
          </p:nvPr>
        </p:nvSpPr>
        <p:spPr>
          <a:xfrm>
            <a:off x="840318" y="1681163"/>
            <a:ext cx="5158316" cy="82391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7" name="Google Shape;27;p19"/>
          <p:cNvSpPr txBox="1"/>
          <p:nvPr>
            <p:ph idx="2" type="body"/>
          </p:nvPr>
        </p:nvSpPr>
        <p:spPr>
          <a:xfrm>
            <a:off x="840318" y="2505075"/>
            <a:ext cx="5158316" cy="3684588"/>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9"/>
          <p:cNvSpPr txBox="1"/>
          <p:nvPr>
            <p:ph idx="3" type="body"/>
          </p:nvPr>
        </p:nvSpPr>
        <p:spPr>
          <a:xfrm>
            <a:off x="6172200" y="1681163"/>
            <a:ext cx="5183717" cy="82391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9" name="Google Shape;29;p19"/>
          <p:cNvSpPr txBox="1"/>
          <p:nvPr>
            <p:ph idx="4" type="body"/>
          </p:nvPr>
        </p:nvSpPr>
        <p:spPr>
          <a:xfrm>
            <a:off x="6172200" y="2505075"/>
            <a:ext cx="5183717" cy="3684588"/>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19"/>
          <p:cNvSpPr txBox="1"/>
          <p:nvPr>
            <p:ph idx="10" type="dt"/>
          </p:nvPr>
        </p:nvSpPr>
        <p:spPr>
          <a:xfrm>
            <a:off x="609600" y="6513107"/>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31" name="Google Shape;31;p19"/>
          <p:cNvSpPr txBox="1"/>
          <p:nvPr>
            <p:ph idx="11" type="ftr"/>
          </p:nvPr>
        </p:nvSpPr>
        <p:spPr>
          <a:xfrm>
            <a:off x="4165600" y="6513107"/>
            <a:ext cx="3860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32" name="Google Shape;32;p19"/>
          <p:cNvSpPr txBox="1"/>
          <p:nvPr>
            <p:ph idx="12" type="sldNum"/>
          </p:nvPr>
        </p:nvSpPr>
        <p:spPr>
          <a:xfrm>
            <a:off x="8737600" y="6513107"/>
            <a:ext cx="2844800" cy="365125"/>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600"/>
              <a:buFont typeface="Arial"/>
              <a:buNone/>
              <a:defRPr b="0" i="0" sz="1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3" name="Shape 33"/>
        <p:cNvGrpSpPr/>
        <p:nvPr/>
      </p:nvGrpSpPr>
      <p:grpSpPr>
        <a:xfrm>
          <a:off x="0" y="0"/>
          <a:ext cx="0" cy="0"/>
          <a:chOff x="0" y="0"/>
          <a:chExt cx="0" cy="0"/>
        </a:xfrm>
      </p:grpSpPr>
      <p:sp>
        <p:nvSpPr>
          <p:cNvPr id="34" name="Google Shape;34;p20"/>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35" name="Google Shape;35;p20"/>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36" name="Google Shape;36;p20"/>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1pPr>
            <a:lvl2pPr indent="0" lvl="1"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2pPr>
            <a:lvl3pPr indent="0" lvl="2"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3pPr>
            <a:lvl4pPr indent="0" lvl="3"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4pPr>
            <a:lvl5pPr indent="0" lvl="4"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5pPr>
            <a:lvl6pPr indent="0" lvl="5"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6pPr>
            <a:lvl7pPr indent="0" lvl="6"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7pPr>
            <a:lvl8pPr indent="0" lvl="7"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8pPr>
            <a:lvl9pPr indent="0" lvl="8" marL="0" marR="0" rtl="0" algn="ctr">
              <a:lnSpc>
                <a:spcPct val="100000"/>
              </a:lnSpc>
              <a:spcBef>
                <a:spcPts val="0"/>
              </a:spcBef>
              <a:spcAft>
                <a:spcPts val="0"/>
              </a:spcAft>
              <a:buClr>
                <a:srgbClr val="000000"/>
              </a:buClr>
              <a:buSzPts val="1600"/>
              <a:buFont typeface="Arial"/>
              <a:buNone/>
              <a:defRPr b="0" i="0" sz="1600" u="none" cap="none" strike="noStrike">
                <a:solidFill>
                  <a:schemeClr val="dk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7" name="Shape 37"/>
        <p:cNvGrpSpPr/>
        <p:nvPr/>
      </p:nvGrpSpPr>
      <p:grpSpPr>
        <a:xfrm>
          <a:off x="0" y="0"/>
          <a:ext cx="0" cy="0"/>
          <a:chOff x="0" y="0"/>
          <a:chExt cx="0" cy="0"/>
        </a:xfrm>
      </p:grpSpPr>
      <p:sp>
        <p:nvSpPr>
          <p:cNvPr id="38" name="Google Shape;38;p21"/>
          <p:cNvSpPr txBox="1"/>
          <p:nvPr>
            <p:ph type="title"/>
          </p:nvPr>
        </p:nvSpPr>
        <p:spPr>
          <a:xfrm>
            <a:off x="840318" y="457200"/>
            <a:ext cx="3932767" cy="1600200"/>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sz="32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9" name="Google Shape;39;p21"/>
          <p:cNvSpPr/>
          <p:nvPr>
            <p:ph idx="2" type="pic"/>
          </p:nvPr>
        </p:nvSpPr>
        <p:spPr>
          <a:xfrm>
            <a:off x="5183717" y="987426"/>
            <a:ext cx="6172200" cy="4873625"/>
          </a:xfrm>
          <a:prstGeom prst="rect">
            <a:avLst/>
          </a:prstGeom>
          <a:noFill/>
          <a:ln>
            <a:noFill/>
          </a:ln>
        </p:spPr>
      </p:sp>
      <p:sp>
        <p:nvSpPr>
          <p:cNvPr id="40" name="Google Shape;40;p21"/>
          <p:cNvSpPr txBox="1"/>
          <p:nvPr>
            <p:ph idx="1" type="body"/>
          </p:nvPr>
        </p:nvSpPr>
        <p:spPr>
          <a:xfrm>
            <a:off x="840318" y="2057400"/>
            <a:ext cx="3932767" cy="381158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280"/>
              </a:spcBef>
              <a:spcAft>
                <a:spcPts val="0"/>
              </a:spcAft>
              <a:buClr>
                <a:schemeClr val="dk1"/>
              </a:buClr>
              <a:buSzPts val="1400"/>
              <a:buNone/>
              <a:defRPr sz="1400"/>
            </a:lvl2pPr>
            <a:lvl3pPr indent="-228600" lvl="2" marL="1371600" algn="l">
              <a:lnSpc>
                <a:spcPct val="100000"/>
              </a:lnSpc>
              <a:spcBef>
                <a:spcPts val="240"/>
              </a:spcBef>
              <a:spcAft>
                <a:spcPts val="0"/>
              </a:spcAft>
              <a:buClr>
                <a:schemeClr val="dk1"/>
              </a:buClr>
              <a:buSzPts val="1200"/>
              <a:buNone/>
              <a:defRPr sz="1200"/>
            </a:lvl3pPr>
            <a:lvl4pPr indent="-228600" lvl="3" marL="1828800" algn="l">
              <a:lnSpc>
                <a:spcPct val="100000"/>
              </a:lnSpc>
              <a:spcBef>
                <a:spcPts val="200"/>
              </a:spcBef>
              <a:spcAft>
                <a:spcPts val="0"/>
              </a:spcAft>
              <a:buClr>
                <a:schemeClr val="dk1"/>
              </a:buClr>
              <a:buSzPts val="1000"/>
              <a:buNone/>
              <a:defRPr sz="1000"/>
            </a:lvl4pPr>
            <a:lvl5pPr indent="-228600" lvl="4" marL="2286000" algn="l">
              <a:lnSpc>
                <a:spcPct val="100000"/>
              </a:lnSpc>
              <a:spcBef>
                <a:spcPts val="2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41" name="Google Shape;41;p21"/>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2" name="Google Shape;42;p21"/>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3" name="Google Shape;43;p21"/>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p22"/>
          <p:cNvSpPr txBox="1"/>
          <p:nvPr>
            <p:ph type="title"/>
          </p:nvPr>
        </p:nvSpPr>
        <p:spPr>
          <a:xfrm>
            <a:off x="609600" y="233680"/>
            <a:ext cx="10972800" cy="901632"/>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6" name="Google Shape;46;p22"/>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7" name="Google Shape;47;p22"/>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8" name="Google Shape;48;p22"/>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9" name="Shape 49"/>
        <p:cNvGrpSpPr/>
        <p:nvPr/>
      </p:nvGrpSpPr>
      <p:grpSpPr>
        <a:xfrm>
          <a:off x="0" y="0"/>
          <a:ext cx="0" cy="0"/>
          <a:chOff x="0" y="0"/>
          <a:chExt cx="0" cy="0"/>
        </a:xfrm>
      </p:grpSpPr>
      <p:sp>
        <p:nvSpPr>
          <p:cNvPr id="50" name="Google Shape;50;p23"/>
          <p:cNvSpPr txBox="1"/>
          <p:nvPr>
            <p:ph type="title"/>
          </p:nvPr>
        </p:nvSpPr>
        <p:spPr>
          <a:xfrm>
            <a:off x="840318" y="457200"/>
            <a:ext cx="3932767" cy="1600200"/>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sz="32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1" name="Google Shape;51;p23"/>
          <p:cNvSpPr txBox="1"/>
          <p:nvPr>
            <p:ph idx="1" type="body"/>
          </p:nvPr>
        </p:nvSpPr>
        <p:spPr>
          <a:xfrm>
            <a:off x="5183717" y="987426"/>
            <a:ext cx="6172200" cy="4873625"/>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2" name="Google Shape;52;p23"/>
          <p:cNvSpPr txBox="1"/>
          <p:nvPr>
            <p:ph idx="2" type="body"/>
          </p:nvPr>
        </p:nvSpPr>
        <p:spPr>
          <a:xfrm>
            <a:off x="840318" y="2057400"/>
            <a:ext cx="3932767" cy="381158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280"/>
              </a:spcBef>
              <a:spcAft>
                <a:spcPts val="0"/>
              </a:spcAft>
              <a:buClr>
                <a:schemeClr val="dk1"/>
              </a:buClr>
              <a:buSzPts val="1400"/>
              <a:buNone/>
              <a:defRPr sz="1400"/>
            </a:lvl2pPr>
            <a:lvl3pPr indent="-228600" lvl="2" marL="1371600" algn="l">
              <a:lnSpc>
                <a:spcPct val="100000"/>
              </a:lnSpc>
              <a:spcBef>
                <a:spcPts val="240"/>
              </a:spcBef>
              <a:spcAft>
                <a:spcPts val="0"/>
              </a:spcAft>
              <a:buClr>
                <a:schemeClr val="dk1"/>
              </a:buClr>
              <a:buSzPts val="1200"/>
              <a:buNone/>
              <a:defRPr sz="1200"/>
            </a:lvl3pPr>
            <a:lvl4pPr indent="-228600" lvl="3" marL="1828800" algn="l">
              <a:lnSpc>
                <a:spcPct val="100000"/>
              </a:lnSpc>
              <a:spcBef>
                <a:spcPts val="200"/>
              </a:spcBef>
              <a:spcAft>
                <a:spcPts val="0"/>
              </a:spcAft>
              <a:buClr>
                <a:schemeClr val="dk1"/>
              </a:buClr>
              <a:buSzPts val="1000"/>
              <a:buNone/>
              <a:defRPr sz="1000"/>
            </a:lvl4pPr>
            <a:lvl5pPr indent="-228600" lvl="4" marL="2286000" algn="l">
              <a:lnSpc>
                <a:spcPct val="100000"/>
              </a:lnSpc>
              <a:spcBef>
                <a:spcPts val="2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3" name="Google Shape;53;p23"/>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4" name="Google Shape;54;p23"/>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5" name="Google Shape;55;p23"/>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6" name="Shape 56"/>
        <p:cNvGrpSpPr/>
        <p:nvPr/>
      </p:nvGrpSpPr>
      <p:grpSpPr>
        <a:xfrm>
          <a:off x="0" y="0"/>
          <a:ext cx="0" cy="0"/>
          <a:chOff x="0" y="0"/>
          <a:chExt cx="0" cy="0"/>
        </a:xfrm>
      </p:grpSpPr>
      <p:sp>
        <p:nvSpPr>
          <p:cNvPr id="57" name="Google Shape;57;p24"/>
          <p:cNvSpPr txBox="1"/>
          <p:nvPr>
            <p:ph type="title"/>
          </p:nvPr>
        </p:nvSpPr>
        <p:spPr>
          <a:xfrm>
            <a:off x="609600" y="233680"/>
            <a:ext cx="10972800" cy="901632"/>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8" name="Google Shape;58;p24"/>
          <p:cNvSpPr txBox="1"/>
          <p:nvPr>
            <p:ph idx="1" type="body"/>
          </p:nvPr>
        </p:nvSpPr>
        <p:spPr>
          <a:xfrm rot="5400000">
            <a:off x="3729756" y="-1665900"/>
            <a:ext cx="4713125" cy="109728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24"/>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60" name="Google Shape;60;p24"/>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61" name="Google Shape;61;p24"/>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2" name="Shape 62"/>
        <p:cNvGrpSpPr/>
        <p:nvPr/>
      </p:nvGrpSpPr>
      <p:grpSpPr>
        <a:xfrm>
          <a:off x="0" y="0"/>
          <a:ext cx="0" cy="0"/>
          <a:chOff x="0" y="0"/>
          <a:chExt cx="0" cy="0"/>
        </a:xfrm>
      </p:grpSpPr>
      <p:sp>
        <p:nvSpPr>
          <p:cNvPr id="63" name="Google Shape;63;p25"/>
          <p:cNvSpPr txBox="1"/>
          <p:nvPr>
            <p:ph type="title"/>
          </p:nvPr>
        </p:nvSpPr>
        <p:spPr>
          <a:xfrm rot="5400000">
            <a:off x="7285037" y="1828802"/>
            <a:ext cx="5851525" cy="27432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4" name="Google Shape;64;p25"/>
          <p:cNvSpPr txBox="1"/>
          <p:nvPr>
            <p:ph idx="1" type="body"/>
          </p:nvPr>
        </p:nvSpPr>
        <p:spPr>
          <a:xfrm rot="5400000">
            <a:off x="1697037" y="-812799"/>
            <a:ext cx="5851525" cy="80264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25"/>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66" name="Google Shape;66;p25"/>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67" name="Google Shape;67;p25"/>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68" name="Shape 68"/>
        <p:cNvGrpSpPr/>
        <p:nvPr/>
      </p:nvGrpSpPr>
      <p:grpSpPr>
        <a:xfrm>
          <a:off x="0" y="0"/>
          <a:ext cx="0" cy="0"/>
          <a:chOff x="0" y="0"/>
          <a:chExt cx="0" cy="0"/>
        </a:xfrm>
      </p:grpSpPr>
      <p:sp>
        <p:nvSpPr>
          <p:cNvPr id="69" name="Google Shape;69;p26"/>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0" name="Google Shape;70;p26"/>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71" name="Google Shape;71;p26"/>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72" name="Google Shape;72;p26"/>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1.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609600" y="233680"/>
            <a:ext cx="10972800" cy="901632"/>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000" u="none" cap="none" strike="noStrike">
                <a:solidFill>
                  <a:schemeClr val="dk1"/>
                </a:solidFill>
                <a:latin typeface="Lato"/>
                <a:ea typeface="Lato"/>
                <a:cs typeface="Lato"/>
                <a:sym typeface="Lato"/>
              </a:defRPr>
            </a:lvl1pPr>
            <a:lvl2pPr lvl="1"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9pPr>
          </a:lstStyle>
          <a:p/>
        </p:txBody>
      </p:sp>
      <p:sp>
        <p:nvSpPr>
          <p:cNvPr id="11" name="Google Shape;11;p16"/>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lvl1pPr indent="-381000" lvl="0" marL="4572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Lato"/>
                <a:ea typeface="Lato"/>
                <a:cs typeface="Lato"/>
                <a:sym typeface="Lato"/>
              </a:defRPr>
            </a:lvl1pPr>
            <a:lvl2pPr indent="-381000" lvl="1" marL="9144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Lato"/>
                <a:ea typeface="Lato"/>
                <a:cs typeface="Lato"/>
                <a:sym typeface="Lato"/>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Lato"/>
                <a:ea typeface="Lato"/>
                <a:cs typeface="Lato"/>
                <a:sym typeface="Lato"/>
              </a:defRPr>
            </a:lvl3pPr>
            <a:lvl4pPr indent="-381000" lvl="3" marL="18288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Lato"/>
                <a:ea typeface="Lato"/>
                <a:cs typeface="Lato"/>
                <a:sym typeface="Lato"/>
              </a:defRPr>
            </a:lvl4pPr>
            <a:lvl5pPr indent="-381000" lvl="4" marL="22860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Lato"/>
                <a:ea typeface="Lato"/>
                <a:cs typeface="Lato"/>
                <a:sym typeface="La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pic>
        <p:nvPicPr>
          <p:cNvPr id="12" name="Google Shape;12;p16"/>
          <p:cNvPicPr preferRelativeResize="0"/>
          <p:nvPr/>
        </p:nvPicPr>
        <p:blipFill rotWithShape="1">
          <a:blip r:embed="rId1">
            <a:alphaModFix/>
          </a:blip>
          <a:srcRect b="0" l="0" r="0" t="0"/>
          <a:stretch/>
        </p:blipFill>
        <p:spPr>
          <a:xfrm>
            <a:off x="10319657" y="248193"/>
            <a:ext cx="1253062" cy="522516"/>
          </a:xfrm>
          <a:prstGeom prst="rect">
            <a:avLst/>
          </a:prstGeom>
          <a:noFill/>
          <a:ln>
            <a:noFill/>
          </a:ln>
        </p:spPr>
      </p:pic>
      <p:sp>
        <p:nvSpPr>
          <p:cNvPr id="13" name="Google Shape;13;p16"/>
          <p:cNvSpPr/>
          <p:nvPr/>
        </p:nvSpPr>
        <p:spPr>
          <a:xfrm>
            <a:off x="157728" y="6400982"/>
            <a:ext cx="10691284" cy="221888"/>
          </a:xfrm>
          <a:prstGeom prst="rect">
            <a:avLst/>
          </a:prstGeom>
          <a:solidFill>
            <a:srgbClr val="484848"/>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 name="Google Shape;14;p16"/>
          <p:cNvSpPr/>
          <p:nvPr/>
        </p:nvSpPr>
        <p:spPr>
          <a:xfrm>
            <a:off x="10959737" y="6387918"/>
            <a:ext cx="171541" cy="236401"/>
          </a:xfrm>
          <a:prstGeom prst="ellipse">
            <a:avLst/>
          </a:prstGeom>
          <a:solidFill>
            <a:srgbClr val="FF8C0B"/>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16"/>
          <p:cNvSpPr/>
          <p:nvPr/>
        </p:nvSpPr>
        <p:spPr>
          <a:xfrm flipH="1" rot="10800000">
            <a:off x="11897828" y="6387918"/>
            <a:ext cx="188695" cy="236401"/>
          </a:xfrm>
          <a:prstGeom prst="ellipse">
            <a:avLst/>
          </a:prstGeom>
          <a:solidFill>
            <a:srgbClr val="00AF00"/>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6" name="Google Shape;16;p16"/>
          <p:cNvSpPr/>
          <p:nvPr/>
        </p:nvSpPr>
        <p:spPr>
          <a:xfrm>
            <a:off x="11265974" y="6387918"/>
            <a:ext cx="188695" cy="236401"/>
          </a:xfrm>
          <a:prstGeom prst="ellipse">
            <a:avLst/>
          </a:prstGeom>
          <a:solidFill>
            <a:srgbClr val="FF0000"/>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7" name="Google Shape;17;p16"/>
          <p:cNvSpPr/>
          <p:nvPr/>
        </p:nvSpPr>
        <p:spPr>
          <a:xfrm>
            <a:off x="11581901" y="6391366"/>
            <a:ext cx="188695" cy="236401"/>
          </a:xfrm>
          <a:prstGeom prst="ellipse">
            <a:avLst/>
          </a:prstGeom>
          <a:solidFill>
            <a:srgbClr val="00AEDA"/>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hyperlink" Target="http://www.youtube.com/watch?v=jHg0b7Nai6c" TargetMode="External"/><Relationship Id="rId4" Type="http://schemas.openxmlformats.org/officeDocument/2006/relationships/image" Target="../media/image1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theinterviewguys.com/skills-to-put-on-a-resume/" TargetMode="External"/><Relationship Id="rId4"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theinterviewguys.com/best-resume-format-guide/" TargetMode="Externa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27"/>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latin typeface="Oswald"/>
                <a:ea typeface="Oswald"/>
                <a:cs typeface="Oswald"/>
                <a:sym typeface="Oswald"/>
              </a:rPr>
              <a:t>Cover letter</a:t>
            </a:r>
            <a:endParaRPr>
              <a:latin typeface="Oswald"/>
              <a:ea typeface="Oswald"/>
              <a:cs typeface="Oswald"/>
              <a:sym typeface="Oswald"/>
            </a:endParaRPr>
          </a:p>
        </p:txBody>
      </p:sp>
      <p:pic>
        <p:nvPicPr>
          <p:cNvPr id="78" name="Google Shape;78;p27"/>
          <p:cNvPicPr preferRelativeResize="0"/>
          <p:nvPr/>
        </p:nvPicPr>
        <p:blipFill rotWithShape="1">
          <a:blip r:embed="rId3">
            <a:alphaModFix/>
          </a:blip>
          <a:srcRect b="0" l="0" r="0" t="0"/>
          <a:stretch/>
        </p:blipFill>
        <p:spPr>
          <a:xfrm>
            <a:off x="3020301" y="1234250"/>
            <a:ext cx="6151397" cy="4389500"/>
          </a:xfrm>
          <a:prstGeom prst="rect">
            <a:avLst/>
          </a:prstGeom>
          <a:noFill/>
          <a:ln>
            <a:noFill/>
          </a:ln>
        </p:spPr>
      </p:pic>
      <p:sp>
        <p:nvSpPr>
          <p:cNvPr id="79" name="Google Shape;79;p27"/>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360"/>
              </a:spcBef>
              <a:spcAft>
                <a:spcPts val="0"/>
              </a:spcAft>
              <a:buClr>
                <a:schemeClr val="dk1"/>
              </a:buClr>
              <a:buSzPts val="1800"/>
              <a:buNone/>
            </a:pPr>
            <a:r>
              <a:t/>
            </a:r>
            <a:endParaRPr/>
          </a:p>
        </p:txBody>
      </p:sp>
      <p:sp>
        <p:nvSpPr>
          <p:cNvPr id="80" name="Google Shape;80;p2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600"/>
              <a:buNone/>
            </a:pPr>
            <a:fld id="{00000000-1234-1234-1234-123412341234}" type="slidenum">
              <a:rPr lang="en-US"/>
              <a:t>‹#›</a:t>
            </a:fld>
            <a:endParaRPr/>
          </a:p>
        </p:txBody>
      </p:sp>
      <p:sp>
        <p:nvSpPr>
          <p:cNvPr id="81" name="Google Shape;81;p2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12/2022</a:t>
            </a:r>
            <a:endParaRPr/>
          </a:p>
        </p:txBody>
      </p:sp>
      <p:sp>
        <p:nvSpPr>
          <p:cNvPr id="82" name="Google Shape;82;p2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Career Management_Cover Letter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6"/>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Format</a:t>
            </a:r>
            <a:endParaRPr/>
          </a:p>
        </p:txBody>
      </p:sp>
      <p:pic>
        <p:nvPicPr>
          <p:cNvPr id="163" name="Google Shape;163;p6"/>
          <p:cNvPicPr preferRelativeResize="0"/>
          <p:nvPr/>
        </p:nvPicPr>
        <p:blipFill rotWithShape="1">
          <a:blip r:embed="rId3">
            <a:alphaModFix/>
          </a:blip>
          <a:srcRect b="60823" l="0" r="0" t="0"/>
          <a:stretch/>
        </p:blipFill>
        <p:spPr>
          <a:xfrm>
            <a:off x="2681900" y="1018825"/>
            <a:ext cx="7757500" cy="4300776"/>
          </a:xfrm>
          <a:prstGeom prst="rect">
            <a:avLst/>
          </a:prstGeom>
          <a:noFill/>
          <a:ln>
            <a:noFill/>
          </a:ln>
        </p:spPr>
      </p:pic>
      <p:cxnSp>
        <p:nvCxnSpPr>
          <p:cNvPr id="164" name="Google Shape;164;p6"/>
          <p:cNvCxnSpPr/>
          <p:nvPr/>
        </p:nvCxnSpPr>
        <p:spPr>
          <a:xfrm>
            <a:off x="5402100" y="4923200"/>
            <a:ext cx="4545000" cy="300"/>
          </a:xfrm>
          <a:prstGeom prst="straightConnector1">
            <a:avLst/>
          </a:prstGeom>
          <a:noFill/>
          <a:ln cap="flat" cmpd="sng" w="38100">
            <a:solidFill>
              <a:schemeClr val="accent2"/>
            </a:solidFill>
            <a:prstDash val="solid"/>
            <a:round/>
            <a:headEnd len="sm" w="sm" type="none"/>
            <a:tailEnd len="sm" w="sm" type="none"/>
          </a:ln>
          <a:effectLst>
            <a:outerShdw blurRad="40000" rotWithShape="0" dir="5400000" dist="23000">
              <a:srgbClr val="000000">
                <a:alpha val="34509"/>
              </a:srgbClr>
            </a:outerShdw>
          </a:effectLst>
        </p:spPr>
      </p:cxnSp>
      <p:sp>
        <p:nvSpPr>
          <p:cNvPr id="165" name="Google Shape;165;p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66" name="Google Shape;166;p6"/>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67" name="Google Shape;167;p6"/>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7"/>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1</a:t>
            </a:r>
            <a:r>
              <a:rPr baseline="30000" lang="en-US"/>
              <a:t>st</a:t>
            </a:r>
            <a:r>
              <a:rPr lang="en-US"/>
              <a:t> Paragraph - Example</a:t>
            </a:r>
            <a:endParaRPr/>
          </a:p>
        </p:txBody>
      </p:sp>
      <p:sp>
        <p:nvSpPr>
          <p:cNvPr id="173" name="Google Shape;173;p7"/>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360"/>
              </a:spcBef>
              <a:spcAft>
                <a:spcPts val="0"/>
              </a:spcAft>
              <a:buClr>
                <a:schemeClr val="dk1"/>
              </a:buClr>
              <a:buSzPts val="1800"/>
              <a:buNone/>
            </a:pPr>
            <a:r>
              <a:t/>
            </a:r>
            <a:endParaRPr/>
          </a:p>
        </p:txBody>
      </p:sp>
      <p:pic>
        <p:nvPicPr>
          <p:cNvPr id="174" name="Google Shape;174;p7"/>
          <p:cNvPicPr preferRelativeResize="0"/>
          <p:nvPr/>
        </p:nvPicPr>
        <p:blipFill rotWithShape="1">
          <a:blip r:embed="rId3">
            <a:alphaModFix/>
          </a:blip>
          <a:srcRect b="59301" l="0" r="0" t="3106"/>
          <a:stretch/>
        </p:blipFill>
        <p:spPr>
          <a:xfrm>
            <a:off x="2356250" y="1152124"/>
            <a:ext cx="8410275" cy="4091525"/>
          </a:xfrm>
          <a:prstGeom prst="rect">
            <a:avLst/>
          </a:prstGeom>
          <a:noFill/>
          <a:ln>
            <a:noFill/>
          </a:ln>
        </p:spPr>
      </p:pic>
      <p:sp>
        <p:nvSpPr>
          <p:cNvPr id="175" name="Google Shape;175;p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76" name="Google Shape;176;p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77" name="Google Shape;177;p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8"/>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2</a:t>
            </a:r>
            <a:r>
              <a:rPr baseline="30000" lang="en-US"/>
              <a:t>nd</a:t>
            </a:r>
            <a:r>
              <a:rPr lang="en-US"/>
              <a:t> paragraph - Format</a:t>
            </a:r>
            <a:endParaRPr/>
          </a:p>
        </p:txBody>
      </p:sp>
      <p:pic>
        <p:nvPicPr>
          <p:cNvPr id="183" name="Google Shape;183;p8"/>
          <p:cNvPicPr preferRelativeResize="0"/>
          <p:nvPr/>
        </p:nvPicPr>
        <p:blipFill rotWithShape="1">
          <a:blip r:embed="rId3">
            <a:alphaModFix/>
          </a:blip>
          <a:srcRect b="38217" l="0" r="0" t="37419"/>
          <a:stretch/>
        </p:blipFill>
        <p:spPr>
          <a:xfrm>
            <a:off x="1667525" y="1668775"/>
            <a:ext cx="9828750" cy="3695024"/>
          </a:xfrm>
          <a:prstGeom prst="rect">
            <a:avLst/>
          </a:prstGeom>
          <a:noFill/>
          <a:ln>
            <a:noFill/>
          </a:ln>
        </p:spPr>
      </p:pic>
      <p:cxnSp>
        <p:nvCxnSpPr>
          <p:cNvPr id="184" name="Google Shape;184;p8"/>
          <p:cNvCxnSpPr/>
          <p:nvPr/>
        </p:nvCxnSpPr>
        <p:spPr>
          <a:xfrm flipH="1" rot="10800000">
            <a:off x="6743475" y="2782700"/>
            <a:ext cx="3520800" cy="33300"/>
          </a:xfrm>
          <a:prstGeom prst="straightConnector1">
            <a:avLst/>
          </a:prstGeom>
          <a:noFill/>
          <a:ln cap="flat" cmpd="sng" w="38100">
            <a:solidFill>
              <a:schemeClr val="accent2"/>
            </a:solidFill>
            <a:prstDash val="solid"/>
            <a:round/>
            <a:headEnd len="sm" w="sm" type="none"/>
            <a:tailEnd len="sm" w="sm" type="none"/>
          </a:ln>
          <a:effectLst>
            <a:outerShdw blurRad="40000" rotWithShape="0" dir="5400000" dist="23000">
              <a:srgbClr val="000000">
                <a:alpha val="34509"/>
              </a:srgbClr>
            </a:outerShdw>
          </a:effectLst>
        </p:spPr>
      </p:cxnSp>
      <p:sp>
        <p:nvSpPr>
          <p:cNvPr id="185" name="Google Shape;185;p8"/>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86" name="Google Shape;186;p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87" name="Google Shape;187;p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9"/>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2</a:t>
            </a:r>
            <a:r>
              <a:rPr baseline="30000" lang="en-US"/>
              <a:t>nd</a:t>
            </a:r>
            <a:r>
              <a:rPr lang="en-US"/>
              <a:t> paragraph - Example</a:t>
            </a:r>
            <a:endParaRPr/>
          </a:p>
        </p:txBody>
      </p:sp>
      <p:sp>
        <p:nvSpPr>
          <p:cNvPr id="193" name="Google Shape;193;p9"/>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360"/>
              </a:spcBef>
              <a:spcAft>
                <a:spcPts val="0"/>
              </a:spcAft>
              <a:buClr>
                <a:schemeClr val="dk1"/>
              </a:buClr>
              <a:buSzPts val="1800"/>
              <a:buNone/>
            </a:pPr>
            <a:r>
              <a:t/>
            </a:r>
            <a:endParaRPr/>
          </a:p>
        </p:txBody>
      </p:sp>
      <p:pic>
        <p:nvPicPr>
          <p:cNvPr id="194" name="Google Shape;194;p9"/>
          <p:cNvPicPr preferRelativeResize="0"/>
          <p:nvPr/>
        </p:nvPicPr>
        <p:blipFill rotWithShape="1">
          <a:blip r:embed="rId3">
            <a:alphaModFix/>
          </a:blip>
          <a:srcRect b="22940" l="0" r="0" t="46349"/>
          <a:stretch/>
        </p:blipFill>
        <p:spPr>
          <a:xfrm>
            <a:off x="1762400" y="1745475"/>
            <a:ext cx="9250399" cy="3675800"/>
          </a:xfrm>
          <a:prstGeom prst="rect">
            <a:avLst/>
          </a:prstGeom>
          <a:noFill/>
          <a:ln>
            <a:noFill/>
          </a:ln>
        </p:spPr>
      </p:pic>
      <p:sp>
        <p:nvSpPr>
          <p:cNvPr id="195" name="Google Shape;195;p9"/>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96" name="Google Shape;196;p9"/>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97" name="Google Shape;197;p9"/>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10"/>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3</a:t>
            </a:r>
            <a:r>
              <a:rPr baseline="30000" lang="en-US"/>
              <a:t>rd</a:t>
            </a:r>
            <a:r>
              <a:rPr lang="en-US"/>
              <a:t> paragraph - Format</a:t>
            </a:r>
            <a:endParaRPr/>
          </a:p>
        </p:txBody>
      </p:sp>
      <p:pic>
        <p:nvPicPr>
          <p:cNvPr id="203" name="Google Shape;203;p10"/>
          <p:cNvPicPr preferRelativeResize="0"/>
          <p:nvPr/>
        </p:nvPicPr>
        <p:blipFill rotWithShape="1">
          <a:blip r:embed="rId3">
            <a:alphaModFix/>
          </a:blip>
          <a:srcRect b="4097" l="0" r="0" t="72590"/>
          <a:stretch/>
        </p:blipFill>
        <p:spPr>
          <a:xfrm>
            <a:off x="1483894" y="1600199"/>
            <a:ext cx="9224211" cy="3176337"/>
          </a:xfrm>
          <a:prstGeom prst="rect">
            <a:avLst/>
          </a:prstGeom>
          <a:noFill/>
          <a:ln>
            <a:noFill/>
          </a:ln>
        </p:spPr>
      </p:pic>
      <p:cxnSp>
        <p:nvCxnSpPr>
          <p:cNvPr id="204" name="Google Shape;204;p10"/>
          <p:cNvCxnSpPr/>
          <p:nvPr/>
        </p:nvCxnSpPr>
        <p:spPr>
          <a:xfrm>
            <a:off x="5068627" y="2204997"/>
            <a:ext cx="1364566" cy="0"/>
          </a:xfrm>
          <a:prstGeom prst="straightConnector1">
            <a:avLst/>
          </a:prstGeom>
          <a:noFill/>
          <a:ln cap="flat" cmpd="sng" w="38100">
            <a:solidFill>
              <a:schemeClr val="accent2"/>
            </a:solidFill>
            <a:prstDash val="solid"/>
            <a:round/>
            <a:headEnd len="sm" w="sm" type="none"/>
            <a:tailEnd len="sm" w="sm" type="none"/>
          </a:ln>
          <a:effectLst>
            <a:outerShdw blurRad="40000" rotWithShape="0" dir="5400000" dist="23000">
              <a:srgbClr val="000000">
                <a:alpha val="34509"/>
              </a:srgbClr>
            </a:outerShdw>
          </a:effectLst>
        </p:spPr>
      </p:cxnSp>
      <p:sp>
        <p:nvSpPr>
          <p:cNvPr id="205" name="Google Shape;205;p10"/>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206" name="Google Shape;206;p10"/>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207" name="Google Shape;207;p10"/>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1"/>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3</a:t>
            </a:r>
            <a:r>
              <a:rPr baseline="30000" lang="en-US"/>
              <a:t>rd</a:t>
            </a:r>
            <a:r>
              <a:rPr lang="en-US"/>
              <a:t> paragraph - Example</a:t>
            </a:r>
            <a:endParaRPr/>
          </a:p>
        </p:txBody>
      </p:sp>
      <p:pic>
        <p:nvPicPr>
          <p:cNvPr id="213" name="Google Shape;213;p11"/>
          <p:cNvPicPr preferRelativeResize="0"/>
          <p:nvPr/>
        </p:nvPicPr>
        <p:blipFill rotWithShape="1">
          <a:blip r:embed="rId3">
            <a:alphaModFix/>
          </a:blip>
          <a:srcRect b="0" l="0" r="0" t="76199"/>
          <a:stretch/>
        </p:blipFill>
        <p:spPr>
          <a:xfrm>
            <a:off x="1647232" y="2144137"/>
            <a:ext cx="8897535" cy="2860999"/>
          </a:xfrm>
          <a:prstGeom prst="rect">
            <a:avLst/>
          </a:prstGeom>
          <a:noFill/>
          <a:ln>
            <a:noFill/>
          </a:ln>
        </p:spPr>
      </p:pic>
      <p:sp>
        <p:nvSpPr>
          <p:cNvPr id="214" name="Google Shape;214;p11"/>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215" name="Google Shape;215;p11"/>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216" name="Google Shape;216;p11"/>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2"/>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t/>
            </a:r>
            <a:endParaRPr/>
          </a:p>
        </p:txBody>
      </p:sp>
      <p:sp>
        <p:nvSpPr>
          <p:cNvPr id="223" name="Google Shape;223;p1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224" name="Google Shape;224;p1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225" name="Google Shape;225;p1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descr="A well written cover letter could increase your chances of an interview by 50%. We'll show you how to write an awesome cover letter that impresses employers. &#10;&#10;Source : https://www.zipjob.com/blog/write-awesome-cover-letter-samples-included-zipjob/&#10;&#10;Writing a good cover letter is a crucial step in the job search process, yet many people don’t write one or don’t put in the time to write an effective one. &#10;&#10;So how do you write the perfect cover letter?&#10;&#10;This short video will give you the necessary steps to create an effective cover letter that helps you land interviews.&#10;&#10;&#10;We often hear people ask - Do I need to send a cover letter?&#10;&#10;&#10;The answer is yes. You should always send a cover letter unless the job posting says no cover letter is required. &#10;&#10;The point of a cover letter is to give a bit of an introduction as to who you are, your interest in the position, and why you think you’d make a good fit. It also adds a human touch to the plain old boring resume.&#10;&#10;Ok, So let's get started…. &#10;&#10;The first thing we’re going to cover is the format and then we’ll cover the things you absolutely need to mention in your cover letter if you want to stand out from the hundreds of other job seekers. &#10;&#10;Ok let's take a look at how a cover letter should be formatted..&#10;&#10;As you see in our template, your header should be your name , contact number and email address. You can keep it similar to the header on your resume but don’t include your address. &#10;&#10;You should then include the receiver's name, title, company name and address. If you can’t find the name of the hiring manager, you could leave that off. You can address the letter as “dear hiring manager” but always try to make an effort to find out the hiring manager in charge. &#10;&#10;You should try to keep your cover letter between a half a page to ⅔ of a page long. Remember that most employers only spend a few seconds going through your resume and cover letter. No one wants to read an in- depth page long cover letter. &#10;&#10;Three paragraphs is a good length and we’ll go through what each paragraph should contain - we’ll then show you an example of an excellent cover letter. &#10;&#10;Paragraph 1 should be an introduction to who you are and the position you’re applying for. Include where or how you found the opening, The title and a job ID number if there is one. You should also lead into the next paragraph by stating a brief summary of qualifications or your interest in the position.&#10;&#10;The second paragraph should discuss your qualifications and the achievements which show why you’re a good fit for the position.&#10;Remember that you want to stand out from the other hundreds of candidates that are applying for the position. So don’t just give examples of what you did in your last position, show how you went above and beyond. Mention a few examples of quantifiable or measurable achievements in your career.&#10;Use compelling language and don’t repeat the information in your resume. Try to bring your experience to life and this will encourage the reader to look into your resume in more detail.&#10;&#10;In the third and last paragraph,  Close it out by saying you feel that you’re a good fit based on your qualifications. Remember, you should include a call of action - which in this case would be inviting you to an interview. Ask them to give you call and schedule in interview.&#10;And the The last thing you should do is thank them for taking the time out to consider you.&#10;&#10;Lets put this template into action. Here is an example of a great cover letter: &#10;&#10;Hi Susan,&#10;I’m writing to you to express my interest in the Accounting position you have open on your company website with the job ID# 11220. I am a Certified Public Accountant (CPA) and am confident that my experience and skill set would be a great match for this position.&#10;I have a strong knowledge of accounting principles backed by experience I have gained in the last 12 years. In my previous position, I managed the accounting of a financial consulting firm with over $30 million in revenue. I not only met expectations but exceeded them by increasing cash flow by $4 million. I helped achieve this by changing our accounts receivable policy and negotiating better contracts. There is more depth on my experience and skills in my resume which I would appreciate you looking over.&#10;I am certain that my experience and skill set would make me a great candidate for this position as well as a great asset to your company. Please give me a call at the number above to schedule an interview at your convenience. I appreciate your consideration and look forward to hearing from you.&#10;Sincerely,&#10;John Smith&#10;&#10;So there you have it. Remember to include these 3 points in your resume - &#10;* Who you are&#10;* Your qualifications and how they can benefit the employer&#10;* And a call to action asking to schedule an interview." id="226" name="Google Shape;226;p12" title="How To Write A Cover Letter (Example Included)">
            <a:hlinkClick r:id="rId3"/>
          </p:cNvPr>
          <p:cNvPicPr preferRelativeResize="0"/>
          <p:nvPr/>
        </p:nvPicPr>
        <p:blipFill rotWithShape="1">
          <a:blip r:embed="rId4">
            <a:alphaModFix/>
          </a:blip>
          <a:srcRect b="0" l="0" r="0" t="0"/>
          <a:stretch/>
        </p:blipFill>
        <p:spPr>
          <a:xfrm>
            <a:off x="1801638" y="551925"/>
            <a:ext cx="8588725" cy="57541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1000"/>
                                        <p:tgtEl>
                                          <p:spTgt spid="2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3"/>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t/>
            </a:r>
            <a:endParaRPr/>
          </a:p>
        </p:txBody>
      </p:sp>
      <p:sp>
        <p:nvSpPr>
          <p:cNvPr id="233" name="Google Shape;233;p13"/>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360"/>
              </a:spcBef>
              <a:spcAft>
                <a:spcPts val="0"/>
              </a:spcAft>
              <a:buClr>
                <a:schemeClr val="dk1"/>
              </a:buClr>
              <a:buSzPts val="1800"/>
              <a:buNone/>
            </a:pPr>
            <a:r>
              <a:t/>
            </a:r>
            <a:endParaRPr/>
          </a:p>
        </p:txBody>
      </p:sp>
      <p:sp>
        <p:nvSpPr>
          <p:cNvPr id="234" name="Google Shape;234;p1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5/25/2022</a:t>
            </a:r>
            <a:endParaRPr/>
          </a:p>
        </p:txBody>
      </p:sp>
      <p:sp>
        <p:nvSpPr>
          <p:cNvPr id="235" name="Google Shape;235;p1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236" name="Google Shape;236;p1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descr="Resume vs. Cover Letter: What&amp;#39;s the Difference? | Indeed.com" id="237" name="Google Shape;237;p13"/>
          <p:cNvPicPr preferRelativeResize="0"/>
          <p:nvPr/>
        </p:nvPicPr>
        <p:blipFill rotWithShape="1">
          <a:blip r:embed="rId3">
            <a:alphaModFix/>
          </a:blip>
          <a:srcRect b="7897" l="0" r="0" t="2051"/>
          <a:stretch/>
        </p:blipFill>
        <p:spPr>
          <a:xfrm>
            <a:off x="0" y="14068"/>
            <a:ext cx="12192000" cy="68579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4"/>
          <p:cNvSpPr txBox="1"/>
          <p:nvPr>
            <p:ph type="title"/>
          </p:nvPr>
        </p:nvSpPr>
        <p:spPr>
          <a:xfrm>
            <a:off x="573337" y="-429600"/>
            <a:ext cx="11366100" cy="39783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SzPts val="1400"/>
              <a:buNone/>
            </a:pPr>
            <a:r>
              <a:rPr i="1" lang="en-US" sz="1800" u="sng" cap="none" strike="noStrike">
                <a:solidFill>
                  <a:srgbClr val="333E49"/>
                </a:solidFill>
                <a:latin typeface="Oswald"/>
                <a:ea typeface="Oswald"/>
                <a:cs typeface="Oswald"/>
                <a:sym typeface="Oswald"/>
              </a:rPr>
              <a:t>Hiring an Administrative officer</a:t>
            </a:r>
            <a:br>
              <a:rPr i="1" lang="en-US" sz="1800" u="none" cap="none" strike="noStrike">
                <a:solidFill>
                  <a:srgbClr val="333E49"/>
                </a:solidFill>
                <a:latin typeface="Oswald"/>
                <a:ea typeface="Oswald"/>
                <a:cs typeface="Oswald"/>
                <a:sym typeface="Oswald"/>
              </a:rPr>
            </a:br>
            <a:br>
              <a:rPr i="0" lang="en-US" sz="1800" u="none" cap="none" strike="noStrike">
                <a:solidFill>
                  <a:srgbClr val="333E49"/>
                </a:solidFill>
                <a:latin typeface="Oswald"/>
                <a:ea typeface="Oswald"/>
                <a:cs typeface="Oswald"/>
                <a:sym typeface="Oswald"/>
              </a:rPr>
            </a:br>
            <a:r>
              <a:rPr i="0" lang="en-US" sz="1800" u="none" cap="none" strike="noStrike">
                <a:solidFill>
                  <a:srgbClr val="333E49"/>
                </a:solidFill>
                <a:latin typeface="Oswald"/>
                <a:ea typeface="Oswald"/>
                <a:cs typeface="Oswald"/>
                <a:sym typeface="Oswald"/>
              </a:rPr>
              <a:t>Job brief</a:t>
            </a:r>
            <a:br>
              <a:rPr i="0" lang="en-US" sz="1800" u="none" cap="none" strike="noStrike">
                <a:solidFill>
                  <a:srgbClr val="333E49"/>
                </a:solidFill>
                <a:latin typeface="Oswald"/>
                <a:ea typeface="Oswald"/>
                <a:cs typeface="Oswald"/>
                <a:sym typeface="Oswald"/>
              </a:rPr>
            </a:br>
            <a:r>
              <a:rPr i="0" lang="en-US" sz="1800" u="none" cap="none" strike="noStrike">
                <a:solidFill>
                  <a:srgbClr val="333E49"/>
                </a:solidFill>
                <a:latin typeface="Oswald"/>
                <a:ea typeface="Oswald"/>
                <a:cs typeface="Oswald"/>
                <a:sym typeface="Oswald"/>
              </a:rPr>
              <a:t>We are looking for an Administrative Officer to join our team and support our daily office procedures.</a:t>
            </a:r>
            <a:br>
              <a:rPr i="0" lang="en-US" sz="1800" u="none" cap="none" strike="noStrike">
                <a:solidFill>
                  <a:schemeClr val="dk1"/>
                </a:solidFill>
                <a:latin typeface="Oswald"/>
                <a:ea typeface="Oswald"/>
                <a:cs typeface="Oswald"/>
                <a:sym typeface="Oswald"/>
              </a:rPr>
            </a:br>
            <a:r>
              <a:rPr i="0" lang="en-US" sz="1800" u="none" cap="none" strike="noStrike">
                <a:solidFill>
                  <a:srgbClr val="333E49"/>
                </a:solidFill>
                <a:latin typeface="Oswald"/>
                <a:ea typeface="Oswald"/>
                <a:cs typeface="Oswald"/>
                <a:sym typeface="Oswald"/>
              </a:rPr>
              <a:t>A successful Administrative Officer will act as the point of contact for all employees, providing administrative support and managing their queries. Main duties include managing office stock, preparing regular reports.</a:t>
            </a:r>
            <a:br>
              <a:rPr b="0" i="0" lang="en-US" sz="1800" u="none" cap="none" strike="noStrike">
                <a:solidFill>
                  <a:srgbClr val="333E49"/>
                </a:solidFill>
                <a:latin typeface="Arial"/>
                <a:ea typeface="Arial"/>
                <a:cs typeface="Arial"/>
                <a:sym typeface="Arial"/>
              </a:rPr>
            </a:br>
            <a:br>
              <a:rPr b="0" i="0" lang="en-US" sz="1800" u="none" cap="none" strike="noStrike">
                <a:solidFill>
                  <a:srgbClr val="00756A"/>
                </a:solidFill>
                <a:latin typeface="Arial"/>
                <a:ea typeface="Arial"/>
                <a:cs typeface="Arial"/>
                <a:sym typeface="Arial"/>
              </a:rPr>
            </a:br>
            <a:endParaRPr sz="1800">
              <a:latin typeface="Arial"/>
              <a:ea typeface="Arial"/>
              <a:cs typeface="Arial"/>
              <a:sym typeface="Arial"/>
            </a:endParaRPr>
          </a:p>
        </p:txBody>
      </p:sp>
      <p:sp>
        <p:nvSpPr>
          <p:cNvPr id="244" name="Google Shape;244;p14"/>
          <p:cNvSpPr/>
          <p:nvPr/>
        </p:nvSpPr>
        <p:spPr>
          <a:xfrm>
            <a:off x="6098250" y="2554750"/>
            <a:ext cx="5497500" cy="4063500"/>
          </a:xfrm>
          <a:prstGeom prst="rect">
            <a:avLst/>
          </a:prstGeom>
          <a:solidFill>
            <a:srgbClr val="FFFFFF"/>
          </a:solidFill>
          <a:ln>
            <a:noFill/>
          </a:ln>
        </p:spPr>
        <p:txBody>
          <a:bodyPr anchorCtr="0" anchor="ctr" bIns="28565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333E49"/>
              </a:solidFill>
              <a:latin typeface="Arial"/>
              <a:ea typeface="Arial"/>
              <a:cs typeface="Arial"/>
              <a:sym typeface="Arial"/>
            </a:endParaRPr>
          </a:p>
          <a:p>
            <a:pPr indent="0" lvl="0" marL="0" marR="0" rtl="0" algn="l">
              <a:lnSpc>
                <a:spcPct val="100000"/>
              </a:lnSpc>
              <a:spcBef>
                <a:spcPts val="0"/>
              </a:spcBef>
              <a:spcAft>
                <a:spcPts val="0"/>
              </a:spcAft>
              <a:buClr>
                <a:srgbClr val="333E49"/>
              </a:buClr>
              <a:buSzPts val="1800"/>
              <a:buFont typeface="Arial"/>
              <a:buNone/>
            </a:pPr>
            <a:r>
              <a:rPr b="1" i="0" lang="en-US" sz="1800" u="none" cap="none" strike="noStrike">
                <a:solidFill>
                  <a:srgbClr val="333E49"/>
                </a:solidFill>
                <a:latin typeface="Arial"/>
                <a:ea typeface="Arial"/>
                <a:cs typeface="Arial"/>
                <a:sym typeface="Arial"/>
              </a:rPr>
              <a:t>       </a:t>
            </a:r>
            <a:r>
              <a:rPr b="1" i="0" lang="en-US" sz="1800" u="sng" cap="none" strike="noStrike">
                <a:solidFill>
                  <a:schemeClr val="dk1"/>
                </a:solidFill>
                <a:latin typeface="Arial"/>
                <a:ea typeface="Arial"/>
                <a:cs typeface="Arial"/>
                <a:sym typeface="Arial"/>
              </a:rPr>
              <a:t> </a:t>
            </a:r>
            <a:r>
              <a:rPr i="0" lang="en-US" sz="1800" u="sng" cap="none" strike="noStrike">
                <a:solidFill>
                  <a:schemeClr val="dk1"/>
                </a:solidFill>
                <a:latin typeface="Oswald"/>
                <a:ea typeface="Oswald"/>
                <a:cs typeface="Oswald"/>
                <a:sym typeface="Oswald"/>
              </a:rPr>
              <a:t>Requirements</a:t>
            </a:r>
            <a:endParaRPr i="0" sz="1400" u="sng" cap="none" strike="noStrike">
              <a:solidFill>
                <a:schemeClr val="dk1"/>
              </a:solidFill>
              <a:latin typeface="Oswald"/>
              <a:ea typeface="Oswald"/>
              <a:cs typeface="Oswald"/>
              <a:sym typeface="Oswald"/>
            </a:endParaRPr>
          </a:p>
          <a:p>
            <a:pPr indent="0" lvl="0" marL="0" marR="0" rtl="0" algn="l">
              <a:lnSpc>
                <a:spcPct val="100000"/>
              </a:lnSpc>
              <a:spcBef>
                <a:spcPts val="0"/>
              </a:spcBef>
              <a:spcAft>
                <a:spcPts val="0"/>
              </a:spcAft>
              <a:buClr>
                <a:schemeClr val="dk1"/>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Proven work experience as an Administrative Officer, Administrator or similar role</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Solid knowledge of office procedures</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Experience with office management software like MS Office (MS Excel and MS Word, specifically)</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Strong organization skills with a problem-solving attitude</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Excellent written and verbal communication skills</a:t>
            </a:r>
            <a:endParaRPr i="0" sz="1400" u="none" cap="none" strike="noStrike">
              <a:solidFill>
                <a:srgbClr val="000000"/>
              </a:solidFill>
              <a:latin typeface="Oswald"/>
              <a:ea typeface="Oswald"/>
              <a:cs typeface="Oswald"/>
              <a:sym typeface="Oswald"/>
            </a:endParaRPr>
          </a:p>
          <a:p>
            <a:pPr indent="-228600" lvl="1" marL="9144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45" name="Google Shape;245;p1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246" name="Google Shape;246;p14"/>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247" name="Google Shape;247;p14"/>
          <p:cNvSpPr txBox="1"/>
          <p:nvPr>
            <p:ph idx="12" type="sldNum"/>
          </p:nvPr>
        </p:nvSpPr>
        <p:spPr>
          <a:xfrm>
            <a:off x="10526625" y="6411825"/>
            <a:ext cx="1412700" cy="507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
        <p:nvSpPr>
          <p:cNvPr id="248" name="Google Shape;248;p14"/>
          <p:cNvSpPr txBox="1"/>
          <p:nvPr/>
        </p:nvSpPr>
        <p:spPr>
          <a:xfrm>
            <a:off x="490700" y="2554750"/>
            <a:ext cx="5497500" cy="4617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333E49"/>
                </a:solidFill>
                <a:latin typeface="Arial"/>
                <a:ea typeface="Arial"/>
                <a:cs typeface="Arial"/>
                <a:sym typeface="Arial"/>
              </a:rPr>
              <a:t>       </a:t>
            </a:r>
            <a:r>
              <a:rPr i="0" lang="en-US" sz="1800" u="sng" cap="none" strike="noStrike">
                <a:solidFill>
                  <a:srgbClr val="333E49"/>
                </a:solidFill>
                <a:latin typeface="Oswald"/>
                <a:ea typeface="Oswald"/>
                <a:cs typeface="Oswald"/>
                <a:sym typeface="Oswald"/>
              </a:rPr>
              <a:t>Responsibilities</a:t>
            </a:r>
            <a:endParaRPr i="0" sz="1800" u="sng" cap="none" strike="noStrike">
              <a:solidFill>
                <a:srgbClr val="333E49"/>
              </a:solidFill>
              <a:latin typeface="Oswald"/>
              <a:ea typeface="Oswald"/>
              <a:cs typeface="Oswald"/>
              <a:sym typeface="Oswald"/>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Manage office supplies stock and place orders</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Prepare regular reports on expenses and office budgets</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Maintain and update company databases</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Organize a filing system for important and confidential company documents</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rPr i="0" lang="en-US" sz="1800" u="none" cap="none" strike="noStrike">
                <a:solidFill>
                  <a:srgbClr val="333E49"/>
                </a:solidFill>
                <a:latin typeface="Oswald"/>
                <a:ea typeface="Oswald"/>
                <a:cs typeface="Oswald"/>
                <a:sym typeface="Oswald"/>
              </a:rPr>
              <a:t>.</a:t>
            </a:r>
            <a:endParaRPr i="0" sz="1800" u="none" cap="none" strike="noStrike">
              <a:solidFill>
                <a:srgbClr val="333E49"/>
              </a:solidFill>
              <a:latin typeface="Oswald"/>
              <a:ea typeface="Oswald"/>
              <a:cs typeface="Oswald"/>
              <a:sym typeface="Oswald"/>
            </a:endParaRPr>
          </a:p>
          <a:p>
            <a:pPr indent="-342900" lvl="0" marL="457200" marR="0" rtl="0" algn="l">
              <a:lnSpc>
                <a:spcPct val="100000"/>
              </a:lnSpc>
              <a:spcBef>
                <a:spcPts val="0"/>
              </a:spcBef>
              <a:spcAft>
                <a:spcPts val="0"/>
              </a:spcAft>
              <a:buClr>
                <a:srgbClr val="333E49"/>
              </a:buClr>
              <a:buSzPts val="1800"/>
              <a:buFont typeface="Oswald"/>
              <a:buChar char="●"/>
            </a:pPr>
            <a:r>
              <a:rPr i="0" lang="en-US" sz="1800" u="none" cap="none" strike="noStrike">
                <a:solidFill>
                  <a:srgbClr val="333E49"/>
                </a:solidFill>
                <a:latin typeface="Oswald"/>
                <a:ea typeface="Oswald"/>
                <a:cs typeface="Oswald"/>
                <a:sym typeface="Oswald"/>
              </a:rPr>
              <a:t>Answer queries by employees and clients</a:t>
            </a:r>
            <a:endParaRPr i="0" sz="1800" u="none" cap="none" strike="noStrike">
              <a:solidFill>
                <a:srgbClr val="333E49"/>
              </a:solidFill>
              <a:latin typeface="Oswald"/>
              <a:ea typeface="Oswald"/>
              <a:cs typeface="Oswald"/>
              <a:sym typeface="Oswald"/>
            </a:endParaRPr>
          </a:p>
          <a:p>
            <a:pPr indent="0" lvl="0" marL="4572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333E49"/>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800"/>
              <a:buFont typeface="Arial"/>
              <a:buNone/>
            </a:pPr>
            <a:br>
              <a:rPr b="0" i="0" lang="en-US" sz="1800" u="none" cap="none" strike="noStrike">
                <a:solidFill>
                  <a:srgbClr val="333E49"/>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333E49"/>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5"/>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t/>
            </a:r>
            <a:endParaRPr/>
          </a:p>
        </p:txBody>
      </p:sp>
      <p:sp>
        <p:nvSpPr>
          <p:cNvPr id="254" name="Google Shape;254;p15"/>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0" lvl="0" marL="114300" rtl="0" algn="ctr">
              <a:lnSpc>
                <a:spcPct val="100000"/>
              </a:lnSpc>
              <a:spcBef>
                <a:spcPts val="360"/>
              </a:spcBef>
              <a:spcAft>
                <a:spcPts val="0"/>
              </a:spcAft>
              <a:buSzPts val="1800"/>
              <a:buNone/>
            </a:pPr>
            <a:r>
              <a:t/>
            </a:r>
            <a:endParaRPr sz="4800"/>
          </a:p>
          <a:p>
            <a:pPr indent="0" lvl="0" marL="114300" rtl="0" algn="ctr">
              <a:lnSpc>
                <a:spcPct val="100000"/>
              </a:lnSpc>
              <a:spcBef>
                <a:spcPts val="360"/>
              </a:spcBef>
              <a:spcAft>
                <a:spcPts val="0"/>
              </a:spcAft>
              <a:buSzPts val="1800"/>
              <a:buNone/>
            </a:pPr>
            <a:r>
              <a:t/>
            </a:r>
            <a:endParaRPr sz="4800"/>
          </a:p>
          <a:p>
            <a:pPr indent="0" lvl="0" marL="114300" rtl="0" algn="ctr">
              <a:lnSpc>
                <a:spcPct val="100000"/>
              </a:lnSpc>
              <a:spcBef>
                <a:spcPts val="360"/>
              </a:spcBef>
              <a:spcAft>
                <a:spcPts val="0"/>
              </a:spcAft>
              <a:buSzPts val="1800"/>
              <a:buNone/>
            </a:pPr>
            <a:r>
              <a:rPr lang="en-US" sz="6300">
                <a:solidFill>
                  <a:srgbClr val="980000"/>
                </a:solidFill>
                <a:latin typeface="Pacifico"/>
                <a:ea typeface="Pacifico"/>
                <a:cs typeface="Pacifico"/>
                <a:sym typeface="Pacifico"/>
              </a:rPr>
              <a:t>Thank you</a:t>
            </a:r>
            <a:endParaRPr sz="6300">
              <a:solidFill>
                <a:srgbClr val="980000"/>
              </a:solidFill>
              <a:latin typeface="Pacifico"/>
              <a:ea typeface="Pacifico"/>
              <a:cs typeface="Pacifico"/>
              <a:sym typeface="Pacifico"/>
            </a:endParaRPr>
          </a:p>
        </p:txBody>
      </p:sp>
      <p:sp>
        <p:nvSpPr>
          <p:cNvPr id="255" name="Google Shape;255;p1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256" name="Google Shape;256;p1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257" name="Google Shape;257;p1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2"/>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latin typeface="Oswald Medium"/>
                <a:ea typeface="Oswald Medium"/>
                <a:cs typeface="Oswald Medium"/>
                <a:sym typeface="Oswald Medium"/>
              </a:rPr>
              <a:t>By the end of the session</a:t>
            </a:r>
            <a:endParaRPr>
              <a:latin typeface="Oswald Medium"/>
              <a:ea typeface="Oswald Medium"/>
              <a:cs typeface="Oswald Medium"/>
              <a:sym typeface="Oswald Medium"/>
            </a:endParaRPr>
          </a:p>
        </p:txBody>
      </p:sp>
      <p:sp>
        <p:nvSpPr>
          <p:cNvPr id="88" name="Google Shape;88;p2"/>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0" lvl="0" marL="114300" rtl="0" algn="l">
              <a:lnSpc>
                <a:spcPct val="100000"/>
              </a:lnSpc>
              <a:spcBef>
                <a:spcPts val="360"/>
              </a:spcBef>
              <a:spcAft>
                <a:spcPts val="0"/>
              </a:spcAft>
              <a:buSzPts val="1800"/>
              <a:buNone/>
            </a:pPr>
            <a:r>
              <a:rPr lang="en-US">
                <a:latin typeface="Oswald"/>
                <a:ea typeface="Oswald"/>
                <a:cs typeface="Oswald"/>
                <a:sym typeface="Oswald"/>
              </a:rPr>
              <a:t>You will be able to:-</a:t>
            </a:r>
            <a:endParaRPr>
              <a:latin typeface="Oswald"/>
              <a:ea typeface="Oswald"/>
              <a:cs typeface="Oswald"/>
              <a:sym typeface="Oswald"/>
            </a:endParaRPr>
          </a:p>
          <a:p>
            <a:pPr indent="-228600" lvl="0" marL="457200" rtl="0" algn="l">
              <a:lnSpc>
                <a:spcPct val="100000"/>
              </a:lnSpc>
              <a:spcBef>
                <a:spcPts val="360"/>
              </a:spcBef>
              <a:spcAft>
                <a:spcPts val="0"/>
              </a:spcAft>
              <a:buClr>
                <a:schemeClr val="dk1"/>
              </a:buClr>
              <a:buSzPts val="1800"/>
              <a:buNone/>
            </a:pPr>
            <a:r>
              <a:t/>
            </a:r>
            <a:endParaRPr>
              <a:latin typeface="Oswald"/>
              <a:ea typeface="Oswald"/>
              <a:cs typeface="Oswald"/>
              <a:sym typeface="Oswald"/>
            </a:endParaRPr>
          </a:p>
          <a:p>
            <a:pPr indent="-342900" lvl="0" marL="457200" rtl="0" algn="l">
              <a:lnSpc>
                <a:spcPct val="100000"/>
              </a:lnSpc>
              <a:spcBef>
                <a:spcPts val="360"/>
              </a:spcBef>
              <a:spcAft>
                <a:spcPts val="0"/>
              </a:spcAft>
              <a:buClr>
                <a:schemeClr val="dk1"/>
              </a:buClr>
              <a:buSzPts val="1800"/>
              <a:buFont typeface="Oswald"/>
              <a:buChar char="•"/>
            </a:pPr>
            <a:r>
              <a:rPr lang="en-US">
                <a:latin typeface="Oswald"/>
                <a:ea typeface="Oswald"/>
                <a:cs typeface="Oswald"/>
                <a:sym typeface="Oswald"/>
              </a:rPr>
              <a:t>Understand the concept of cover letter.</a:t>
            </a:r>
            <a:endParaRPr>
              <a:latin typeface="Oswald"/>
              <a:ea typeface="Oswald"/>
              <a:cs typeface="Oswald"/>
              <a:sym typeface="Oswald"/>
            </a:endParaRPr>
          </a:p>
          <a:p>
            <a:pPr indent="-228600" lvl="0" marL="457200" rtl="0" algn="l">
              <a:lnSpc>
                <a:spcPct val="100000"/>
              </a:lnSpc>
              <a:spcBef>
                <a:spcPts val="360"/>
              </a:spcBef>
              <a:spcAft>
                <a:spcPts val="0"/>
              </a:spcAft>
              <a:buClr>
                <a:schemeClr val="dk1"/>
              </a:buClr>
              <a:buSzPts val="1800"/>
              <a:buNone/>
            </a:pPr>
            <a:r>
              <a:t/>
            </a:r>
            <a:endParaRPr>
              <a:latin typeface="Oswald"/>
              <a:ea typeface="Oswald"/>
              <a:cs typeface="Oswald"/>
              <a:sym typeface="Oswald"/>
            </a:endParaRPr>
          </a:p>
          <a:p>
            <a:pPr indent="-342900" lvl="0" marL="457200" rtl="0" algn="l">
              <a:lnSpc>
                <a:spcPct val="100000"/>
              </a:lnSpc>
              <a:spcBef>
                <a:spcPts val="360"/>
              </a:spcBef>
              <a:spcAft>
                <a:spcPts val="0"/>
              </a:spcAft>
              <a:buClr>
                <a:schemeClr val="dk1"/>
              </a:buClr>
              <a:buSzPts val="1800"/>
              <a:buFont typeface="Oswald"/>
              <a:buChar char="•"/>
            </a:pPr>
            <a:r>
              <a:rPr lang="en-US">
                <a:latin typeface="Oswald"/>
                <a:ea typeface="Oswald"/>
                <a:cs typeface="Oswald"/>
                <a:sym typeface="Oswald"/>
              </a:rPr>
              <a:t>Analyze the need of writing a cover letter.</a:t>
            </a:r>
            <a:endParaRPr>
              <a:latin typeface="Oswald"/>
              <a:ea typeface="Oswald"/>
              <a:cs typeface="Oswald"/>
              <a:sym typeface="Oswald"/>
            </a:endParaRPr>
          </a:p>
          <a:p>
            <a:pPr indent="-228600" lvl="0" marL="457200" rtl="0" algn="l">
              <a:lnSpc>
                <a:spcPct val="100000"/>
              </a:lnSpc>
              <a:spcBef>
                <a:spcPts val="360"/>
              </a:spcBef>
              <a:spcAft>
                <a:spcPts val="0"/>
              </a:spcAft>
              <a:buClr>
                <a:schemeClr val="dk1"/>
              </a:buClr>
              <a:buSzPts val="1800"/>
              <a:buNone/>
            </a:pPr>
            <a:r>
              <a:t/>
            </a:r>
            <a:endParaRPr>
              <a:latin typeface="Oswald"/>
              <a:ea typeface="Oswald"/>
              <a:cs typeface="Oswald"/>
              <a:sym typeface="Oswald"/>
            </a:endParaRPr>
          </a:p>
          <a:p>
            <a:pPr indent="-342900" lvl="0" marL="457200" rtl="0" algn="l">
              <a:lnSpc>
                <a:spcPct val="100000"/>
              </a:lnSpc>
              <a:spcBef>
                <a:spcPts val="360"/>
              </a:spcBef>
              <a:spcAft>
                <a:spcPts val="0"/>
              </a:spcAft>
              <a:buClr>
                <a:schemeClr val="dk1"/>
              </a:buClr>
              <a:buSzPts val="1800"/>
              <a:buFont typeface="Oswald"/>
              <a:buChar char="•"/>
            </a:pPr>
            <a:r>
              <a:rPr lang="en-US">
                <a:latin typeface="Oswald"/>
                <a:ea typeface="Oswald"/>
                <a:cs typeface="Oswald"/>
                <a:sym typeface="Oswald"/>
              </a:rPr>
              <a:t>Create an effective cover letter.</a:t>
            </a:r>
            <a:endParaRPr>
              <a:latin typeface="Oswald"/>
              <a:ea typeface="Oswald"/>
              <a:cs typeface="Oswald"/>
              <a:sym typeface="Oswald"/>
            </a:endParaRPr>
          </a:p>
          <a:p>
            <a:pPr indent="-228600" lvl="0" marL="457200" rtl="0" algn="l">
              <a:lnSpc>
                <a:spcPct val="100000"/>
              </a:lnSpc>
              <a:spcBef>
                <a:spcPts val="360"/>
              </a:spcBef>
              <a:spcAft>
                <a:spcPts val="0"/>
              </a:spcAft>
              <a:buClr>
                <a:schemeClr val="dk1"/>
              </a:buClr>
              <a:buSzPts val="1800"/>
              <a:buNone/>
            </a:pPr>
            <a:r>
              <a:t/>
            </a:r>
            <a:endParaRPr/>
          </a:p>
          <a:p>
            <a:pPr indent="-228600" lvl="0" marL="457200" rtl="0" algn="l">
              <a:lnSpc>
                <a:spcPct val="100000"/>
              </a:lnSpc>
              <a:spcBef>
                <a:spcPts val="360"/>
              </a:spcBef>
              <a:spcAft>
                <a:spcPts val="0"/>
              </a:spcAft>
              <a:buClr>
                <a:schemeClr val="dk1"/>
              </a:buClr>
              <a:buSzPts val="1800"/>
              <a:buNone/>
            </a:pPr>
            <a:r>
              <a:t/>
            </a:r>
            <a:endParaRPr/>
          </a:p>
        </p:txBody>
      </p:sp>
      <p:sp>
        <p:nvSpPr>
          <p:cNvPr id="89" name="Google Shape;89;p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90" name="Google Shape;90;p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91" name="Google Shape;91;p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id="92" name="Google Shape;92;p2"/>
          <p:cNvPicPr preferRelativeResize="0"/>
          <p:nvPr/>
        </p:nvPicPr>
        <p:blipFill rotWithShape="1">
          <a:blip r:embed="rId3">
            <a:alphaModFix/>
          </a:blip>
          <a:srcRect b="0" l="0" r="0" t="0"/>
          <a:stretch/>
        </p:blipFill>
        <p:spPr>
          <a:xfrm>
            <a:off x="6896697" y="2020970"/>
            <a:ext cx="4676022" cy="281605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g10df27d7f6f_0_0"/>
          <p:cNvSpPr txBox="1"/>
          <p:nvPr>
            <p:ph type="title"/>
          </p:nvPr>
        </p:nvSpPr>
        <p:spPr>
          <a:xfrm>
            <a:off x="1866825" y="1859325"/>
            <a:ext cx="11589600" cy="1130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latin typeface="Oswald"/>
                <a:ea typeface="Oswald"/>
                <a:cs typeface="Oswald"/>
                <a:sym typeface="Oswald"/>
              </a:rPr>
              <a:t>You will never get a second chance to make a </a:t>
            </a:r>
            <a:endParaRPr>
              <a:latin typeface="Oswald"/>
              <a:ea typeface="Oswald"/>
              <a:cs typeface="Oswald"/>
              <a:sym typeface="Oswald"/>
            </a:endParaRPr>
          </a:p>
          <a:p>
            <a:pPr indent="0" lvl="0" marL="0" rtl="0" algn="ctr">
              <a:lnSpc>
                <a:spcPct val="100000"/>
              </a:lnSpc>
              <a:spcBef>
                <a:spcPts val="0"/>
              </a:spcBef>
              <a:spcAft>
                <a:spcPts val="0"/>
              </a:spcAft>
              <a:buSzPts val="1400"/>
              <a:buNone/>
            </a:pPr>
            <a:r>
              <a:t/>
            </a:r>
            <a:endParaRPr b="1">
              <a:solidFill>
                <a:srgbClr val="FF0000"/>
              </a:solidFill>
              <a:latin typeface="Oswald"/>
              <a:ea typeface="Oswald"/>
              <a:cs typeface="Oswald"/>
              <a:sym typeface="Oswald"/>
            </a:endParaRPr>
          </a:p>
          <a:p>
            <a:pPr indent="0" lvl="0" marL="0" rtl="0" algn="ctr">
              <a:lnSpc>
                <a:spcPct val="100000"/>
              </a:lnSpc>
              <a:spcBef>
                <a:spcPts val="0"/>
              </a:spcBef>
              <a:spcAft>
                <a:spcPts val="0"/>
              </a:spcAft>
              <a:buSzPts val="1400"/>
              <a:buNone/>
            </a:pPr>
            <a:r>
              <a:rPr lang="en-US">
                <a:solidFill>
                  <a:srgbClr val="FF0000"/>
                </a:solidFill>
                <a:latin typeface="Oswald"/>
                <a:ea typeface="Oswald"/>
                <a:cs typeface="Oswald"/>
                <a:sym typeface="Oswald"/>
              </a:rPr>
              <a:t>F</a:t>
            </a:r>
            <a:r>
              <a:rPr lang="en-US">
                <a:solidFill>
                  <a:srgbClr val="FF0000"/>
                </a:solidFill>
                <a:latin typeface="Oswald"/>
                <a:ea typeface="Oswald"/>
                <a:cs typeface="Oswald"/>
                <a:sym typeface="Oswald"/>
              </a:rPr>
              <a:t>irst Impression</a:t>
            </a:r>
            <a:endParaRPr>
              <a:solidFill>
                <a:srgbClr val="FF0000"/>
              </a:solidFill>
              <a:latin typeface="Oswald"/>
              <a:ea typeface="Oswald"/>
              <a:cs typeface="Oswald"/>
              <a:sym typeface="Oswald"/>
            </a:endParaRPr>
          </a:p>
        </p:txBody>
      </p:sp>
      <p:sp>
        <p:nvSpPr>
          <p:cNvPr id="98" name="Google Shape;98;g10df27d7f6f_0_0"/>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99" name="Google Shape;99;g10df27d7f6f_0_0"/>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00" name="Google Shape;100;g10df27d7f6f_0_0"/>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id="101" name="Google Shape;101;g10df27d7f6f_0_0"/>
          <p:cNvPicPr preferRelativeResize="0"/>
          <p:nvPr/>
        </p:nvPicPr>
        <p:blipFill>
          <a:blip r:embed="rId3">
            <a:alphaModFix/>
          </a:blip>
          <a:stretch>
            <a:fillRect/>
          </a:stretch>
        </p:blipFill>
        <p:spPr>
          <a:xfrm>
            <a:off x="401450" y="2491352"/>
            <a:ext cx="5383800" cy="3591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g10df27d7f6f_0_9"/>
          <p:cNvSpPr txBox="1"/>
          <p:nvPr>
            <p:ph type="title"/>
          </p:nvPr>
        </p:nvSpPr>
        <p:spPr>
          <a:xfrm>
            <a:off x="380250" y="363964"/>
            <a:ext cx="10972800" cy="33639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sz="2300">
                <a:solidFill>
                  <a:srgbClr val="000000"/>
                </a:solidFill>
                <a:highlight>
                  <a:srgbClr val="FFFFFF"/>
                </a:highlight>
                <a:latin typeface="Oswald"/>
                <a:ea typeface="Oswald"/>
                <a:cs typeface="Oswald"/>
                <a:sym typeface="Oswald"/>
              </a:rPr>
              <a:t>A cover letter is a quick way for you to summarize </a:t>
            </a:r>
            <a:endParaRPr sz="2300">
              <a:solidFill>
                <a:srgbClr val="000000"/>
              </a:solidFill>
              <a:highlight>
                <a:srgbClr val="FFFFFF"/>
              </a:highlight>
              <a:latin typeface="Oswald"/>
              <a:ea typeface="Oswald"/>
              <a:cs typeface="Oswald"/>
              <a:sym typeface="Oswald"/>
            </a:endParaRPr>
          </a:p>
          <a:p>
            <a:pPr indent="0" lvl="0" marL="0" rtl="0" algn="l">
              <a:lnSpc>
                <a:spcPct val="100000"/>
              </a:lnSpc>
              <a:spcBef>
                <a:spcPts val="0"/>
              </a:spcBef>
              <a:spcAft>
                <a:spcPts val="0"/>
              </a:spcAft>
              <a:buSzPts val="1400"/>
              <a:buNone/>
            </a:pPr>
            <a:r>
              <a:t/>
            </a:r>
            <a:endParaRPr sz="2300">
              <a:solidFill>
                <a:srgbClr val="000000"/>
              </a:solidFill>
              <a:highlight>
                <a:srgbClr val="FFFFFF"/>
              </a:highlight>
              <a:latin typeface="Oswald"/>
              <a:ea typeface="Oswald"/>
              <a:cs typeface="Oswald"/>
              <a:sym typeface="Oswald"/>
            </a:endParaRPr>
          </a:p>
          <a:p>
            <a:pPr indent="-374650" lvl="0" marL="457200" rtl="0" algn="l">
              <a:lnSpc>
                <a:spcPct val="100000"/>
              </a:lnSpc>
              <a:spcBef>
                <a:spcPts val="0"/>
              </a:spcBef>
              <a:spcAft>
                <a:spcPts val="0"/>
              </a:spcAft>
              <a:buClr>
                <a:srgbClr val="000000"/>
              </a:buClr>
              <a:buSzPts val="2300"/>
              <a:buFont typeface="Oswald"/>
              <a:buChar char="●"/>
            </a:pPr>
            <a:r>
              <a:rPr lang="en-US" sz="2300">
                <a:solidFill>
                  <a:srgbClr val="000000"/>
                </a:solidFill>
                <a:highlight>
                  <a:srgbClr val="FFFFFF"/>
                </a:highlight>
                <a:latin typeface="Oswald"/>
                <a:ea typeface="Oswald"/>
                <a:cs typeface="Oswald"/>
                <a:sym typeface="Oswald"/>
              </a:rPr>
              <a:t>who you are, </a:t>
            </a:r>
            <a:endParaRPr sz="2300">
              <a:solidFill>
                <a:srgbClr val="000000"/>
              </a:solidFill>
              <a:highlight>
                <a:srgbClr val="FFFFFF"/>
              </a:highlight>
              <a:latin typeface="Oswald"/>
              <a:ea typeface="Oswald"/>
              <a:cs typeface="Oswald"/>
              <a:sym typeface="Oswald"/>
            </a:endParaRPr>
          </a:p>
          <a:p>
            <a:pPr indent="-374650" lvl="0" marL="457200" rtl="0" algn="l">
              <a:lnSpc>
                <a:spcPct val="100000"/>
              </a:lnSpc>
              <a:spcBef>
                <a:spcPts val="0"/>
              </a:spcBef>
              <a:spcAft>
                <a:spcPts val="0"/>
              </a:spcAft>
              <a:buClr>
                <a:srgbClr val="000000"/>
              </a:buClr>
              <a:buSzPts val="2300"/>
              <a:buFont typeface="Oswald"/>
              <a:buChar char="●"/>
            </a:pPr>
            <a:r>
              <a:rPr lang="en-US" sz="2300">
                <a:solidFill>
                  <a:srgbClr val="000000"/>
                </a:solidFill>
                <a:highlight>
                  <a:srgbClr val="FFFFFF"/>
                </a:highlight>
                <a:latin typeface="Oswald"/>
                <a:ea typeface="Oswald"/>
                <a:cs typeface="Oswald"/>
                <a:sym typeface="Oswald"/>
              </a:rPr>
              <a:t>what position you are applying for and </a:t>
            </a:r>
            <a:endParaRPr sz="2300">
              <a:solidFill>
                <a:srgbClr val="000000"/>
              </a:solidFill>
              <a:highlight>
                <a:srgbClr val="FFFFFF"/>
              </a:highlight>
              <a:latin typeface="Oswald"/>
              <a:ea typeface="Oswald"/>
              <a:cs typeface="Oswald"/>
              <a:sym typeface="Oswald"/>
            </a:endParaRPr>
          </a:p>
          <a:p>
            <a:pPr indent="-374650" lvl="0" marL="457200" rtl="0" algn="l">
              <a:lnSpc>
                <a:spcPct val="100000"/>
              </a:lnSpc>
              <a:spcBef>
                <a:spcPts val="0"/>
              </a:spcBef>
              <a:spcAft>
                <a:spcPts val="0"/>
              </a:spcAft>
              <a:buSzPts val="2300"/>
              <a:buFont typeface="Oswald"/>
              <a:buChar char="●"/>
            </a:pPr>
            <a:r>
              <a:rPr lang="en-US" sz="2300">
                <a:solidFill>
                  <a:srgbClr val="000000"/>
                </a:solidFill>
                <a:highlight>
                  <a:srgbClr val="FFFFFF"/>
                </a:highlight>
                <a:latin typeface="Oswald"/>
                <a:ea typeface="Oswald"/>
                <a:cs typeface="Oswald"/>
                <a:sym typeface="Oswald"/>
              </a:rPr>
              <a:t>what </a:t>
            </a:r>
            <a:r>
              <a:rPr lang="en-US" sz="2300">
                <a:highlight>
                  <a:srgbClr val="FFFFFF"/>
                </a:highlight>
                <a:uFill>
                  <a:noFill/>
                </a:uFill>
                <a:latin typeface="Oswald"/>
                <a:ea typeface="Oswald"/>
                <a:cs typeface="Oswald"/>
                <a:sym typeface="Oswald"/>
                <a:hlinkClick r:id="rId3"/>
              </a:rPr>
              <a:t>skills</a:t>
            </a:r>
            <a:r>
              <a:rPr lang="en-US" sz="2300">
                <a:solidFill>
                  <a:srgbClr val="000000"/>
                </a:solidFill>
                <a:highlight>
                  <a:srgbClr val="FFFFFF"/>
                </a:highlight>
                <a:latin typeface="Oswald"/>
                <a:ea typeface="Oswald"/>
                <a:cs typeface="Oswald"/>
                <a:sym typeface="Oswald"/>
              </a:rPr>
              <a:t> and knowledge you have.</a:t>
            </a:r>
            <a:endParaRPr sz="5000">
              <a:latin typeface="Oswald"/>
              <a:ea typeface="Oswald"/>
              <a:cs typeface="Oswald"/>
              <a:sym typeface="Oswald"/>
            </a:endParaRPr>
          </a:p>
        </p:txBody>
      </p:sp>
      <p:sp>
        <p:nvSpPr>
          <p:cNvPr id="107" name="Google Shape;107;g10df27d7f6f_0_9"/>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08" name="Google Shape;108;g10df27d7f6f_0_9"/>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09" name="Google Shape;109;g10df27d7f6f_0_9"/>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id="110" name="Google Shape;110;g10df27d7f6f_0_9"/>
          <p:cNvPicPr preferRelativeResize="0"/>
          <p:nvPr/>
        </p:nvPicPr>
        <p:blipFill>
          <a:blip r:embed="rId4">
            <a:alphaModFix/>
          </a:blip>
          <a:stretch>
            <a:fillRect/>
          </a:stretch>
        </p:blipFill>
        <p:spPr>
          <a:xfrm>
            <a:off x="5199775" y="3294900"/>
            <a:ext cx="5374576" cy="27874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10df27d7f6f_0_24"/>
          <p:cNvSpPr txBox="1"/>
          <p:nvPr>
            <p:ph type="title"/>
          </p:nvPr>
        </p:nvSpPr>
        <p:spPr>
          <a:xfrm>
            <a:off x="609600" y="1005975"/>
            <a:ext cx="10972800" cy="18483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sz="2300">
                <a:solidFill>
                  <a:srgbClr val="000000"/>
                </a:solidFill>
                <a:highlight>
                  <a:srgbClr val="FFFFFF"/>
                </a:highlight>
                <a:latin typeface="Oswald"/>
                <a:ea typeface="Oswald"/>
                <a:cs typeface="Oswald"/>
                <a:sym typeface="Oswald"/>
              </a:rPr>
              <a:t>A cover letter is also</a:t>
            </a:r>
            <a:endParaRPr sz="2300">
              <a:solidFill>
                <a:srgbClr val="000000"/>
              </a:solidFill>
              <a:highlight>
                <a:srgbClr val="FFFFFF"/>
              </a:highlight>
              <a:latin typeface="Oswald"/>
              <a:ea typeface="Oswald"/>
              <a:cs typeface="Oswald"/>
              <a:sym typeface="Oswald"/>
            </a:endParaRPr>
          </a:p>
          <a:p>
            <a:pPr indent="0" lvl="0" marL="0" rtl="0" algn="l">
              <a:lnSpc>
                <a:spcPct val="100000"/>
              </a:lnSpc>
              <a:spcBef>
                <a:spcPts val="0"/>
              </a:spcBef>
              <a:spcAft>
                <a:spcPts val="0"/>
              </a:spcAft>
              <a:buSzPts val="1400"/>
              <a:buNone/>
            </a:pPr>
            <a:r>
              <a:t/>
            </a:r>
            <a:endParaRPr sz="2300">
              <a:solidFill>
                <a:srgbClr val="000000"/>
              </a:solidFill>
              <a:highlight>
                <a:srgbClr val="FFFFFF"/>
              </a:highlight>
              <a:latin typeface="Oswald"/>
              <a:ea typeface="Oswald"/>
              <a:cs typeface="Oswald"/>
              <a:sym typeface="Oswald"/>
            </a:endParaRPr>
          </a:p>
          <a:p>
            <a:pPr indent="-444500" lvl="0" marL="457200" rtl="0" algn="l">
              <a:lnSpc>
                <a:spcPct val="100000"/>
              </a:lnSpc>
              <a:spcBef>
                <a:spcPts val="0"/>
              </a:spcBef>
              <a:spcAft>
                <a:spcPts val="0"/>
              </a:spcAft>
              <a:buSzPts val="3400"/>
              <a:buFont typeface="Oswald"/>
              <a:buChar char="●"/>
            </a:pPr>
            <a:r>
              <a:rPr lang="en-US" sz="2400">
                <a:solidFill>
                  <a:srgbClr val="000000"/>
                </a:solidFill>
                <a:highlight>
                  <a:srgbClr val="FFFFFF"/>
                </a:highlight>
                <a:latin typeface="Oswald"/>
                <a:ea typeface="Oswald"/>
                <a:cs typeface="Oswald"/>
                <a:sym typeface="Oswald"/>
              </a:rPr>
              <a:t>A huge opportunity to engage a potential employer as well as showcase other skills or outside experiences that might not be on their </a:t>
            </a:r>
            <a:r>
              <a:rPr lang="en-US" sz="2400">
                <a:highlight>
                  <a:srgbClr val="FFFFFF"/>
                </a:highlight>
                <a:uFill>
                  <a:noFill/>
                </a:uFill>
                <a:latin typeface="Oswald"/>
                <a:ea typeface="Oswald"/>
                <a:cs typeface="Oswald"/>
                <a:sym typeface="Oswald"/>
                <a:hlinkClick r:id="rId3"/>
              </a:rPr>
              <a:t>resume</a:t>
            </a:r>
            <a:r>
              <a:rPr lang="en-US" sz="2400">
                <a:solidFill>
                  <a:srgbClr val="000000"/>
                </a:solidFill>
                <a:highlight>
                  <a:srgbClr val="FFFFFF"/>
                </a:highlight>
                <a:latin typeface="Oswald"/>
                <a:ea typeface="Oswald"/>
                <a:cs typeface="Oswald"/>
                <a:sym typeface="Oswald"/>
              </a:rPr>
              <a:t> but which are perfect for the position.</a:t>
            </a:r>
            <a:endParaRPr sz="6100">
              <a:latin typeface="Oswald"/>
              <a:ea typeface="Oswald"/>
              <a:cs typeface="Oswald"/>
              <a:sym typeface="Oswald"/>
            </a:endParaRPr>
          </a:p>
        </p:txBody>
      </p:sp>
      <p:sp>
        <p:nvSpPr>
          <p:cNvPr id="116" name="Google Shape;116;g10df27d7f6f_0_24"/>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17" name="Google Shape;117;g10df27d7f6f_0_24"/>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18" name="Google Shape;118;g10df27d7f6f_0_24"/>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id="119" name="Google Shape;119;g10df27d7f6f_0_24"/>
          <p:cNvPicPr preferRelativeResize="0"/>
          <p:nvPr/>
        </p:nvPicPr>
        <p:blipFill rotWithShape="1">
          <a:blip r:embed="rId4">
            <a:alphaModFix/>
          </a:blip>
          <a:srcRect b="55573" l="0" r="0" t="0"/>
          <a:stretch/>
        </p:blipFill>
        <p:spPr>
          <a:xfrm>
            <a:off x="1165725" y="3045850"/>
            <a:ext cx="5084400" cy="2950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10df27d7f6f_0_32"/>
          <p:cNvSpPr txBox="1"/>
          <p:nvPr>
            <p:ph type="title"/>
          </p:nvPr>
        </p:nvSpPr>
        <p:spPr>
          <a:xfrm>
            <a:off x="609600" y="1005975"/>
            <a:ext cx="10972800" cy="4813200"/>
          </a:xfrm>
          <a:prstGeom prst="rect">
            <a:avLst/>
          </a:prstGeom>
          <a:noFill/>
          <a:ln>
            <a:noFill/>
          </a:ln>
        </p:spPr>
        <p:txBody>
          <a:bodyPr anchorCtr="0" anchor="ctr" bIns="45700" lIns="91425" spcFirstLastPara="1" rIns="91425" wrap="square" tIns="45700">
            <a:noAutofit/>
          </a:bodyPr>
          <a:lstStyle/>
          <a:p>
            <a:pPr indent="-457200" lvl="0" marL="457200" rtl="0" algn="l">
              <a:lnSpc>
                <a:spcPct val="160000"/>
              </a:lnSpc>
              <a:spcBef>
                <a:spcPts val="0"/>
              </a:spcBef>
              <a:spcAft>
                <a:spcPts val="0"/>
              </a:spcAft>
              <a:buSzPts val="4300"/>
              <a:buFont typeface="Oswald"/>
              <a:buChar char="●"/>
            </a:pPr>
            <a:r>
              <a:rPr lang="en-US" sz="2200">
                <a:solidFill>
                  <a:srgbClr val="000000"/>
                </a:solidFill>
                <a:highlight>
                  <a:srgbClr val="FFFFFF"/>
                </a:highlight>
                <a:latin typeface="Oswald"/>
                <a:ea typeface="Oswald"/>
                <a:cs typeface="Oswald"/>
                <a:sym typeface="Oswald"/>
              </a:rPr>
              <a:t>Think of your cover letter as the “</a:t>
            </a:r>
            <a:r>
              <a:rPr lang="en-US" sz="2200">
                <a:solidFill>
                  <a:srgbClr val="FF0000"/>
                </a:solidFill>
                <a:highlight>
                  <a:srgbClr val="FFFFFF"/>
                </a:highlight>
                <a:latin typeface="Oswald"/>
                <a:ea typeface="Oswald"/>
                <a:cs typeface="Oswald"/>
                <a:sym typeface="Oswald"/>
              </a:rPr>
              <a:t>laser pointer</a:t>
            </a:r>
            <a:r>
              <a:rPr lang="en-US" sz="2200">
                <a:solidFill>
                  <a:srgbClr val="000000"/>
                </a:solidFill>
                <a:highlight>
                  <a:srgbClr val="FFFFFF"/>
                </a:highlight>
                <a:latin typeface="Oswald"/>
                <a:ea typeface="Oswald"/>
                <a:cs typeface="Oswald"/>
                <a:sym typeface="Oswald"/>
              </a:rPr>
              <a:t>” highlighting exactly why you’re the Perfect Candidate.</a:t>
            </a:r>
            <a:endParaRPr sz="2200">
              <a:solidFill>
                <a:srgbClr val="000000"/>
              </a:solidFill>
              <a:highlight>
                <a:srgbClr val="FFFFFF"/>
              </a:highlight>
              <a:latin typeface="Oswald"/>
              <a:ea typeface="Oswald"/>
              <a:cs typeface="Oswald"/>
              <a:sym typeface="Oswald"/>
            </a:endParaRPr>
          </a:p>
          <a:p>
            <a:pPr indent="-457200" lvl="0" marL="457200" rtl="0" algn="l">
              <a:lnSpc>
                <a:spcPct val="160000"/>
              </a:lnSpc>
              <a:spcBef>
                <a:spcPts val="0"/>
              </a:spcBef>
              <a:spcAft>
                <a:spcPts val="0"/>
              </a:spcAft>
              <a:buSzPts val="4300"/>
              <a:buFont typeface="Oswald"/>
              <a:buChar char="●"/>
            </a:pPr>
            <a:r>
              <a:rPr lang="en-US" sz="2200">
                <a:solidFill>
                  <a:srgbClr val="000000"/>
                </a:solidFill>
                <a:highlight>
                  <a:srgbClr val="FFFFFF"/>
                </a:highlight>
                <a:latin typeface="Oswald"/>
                <a:ea typeface="Oswald"/>
                <a:cs typeface="Oswald"/>
                <a:sym typeface="Oswald"/>
              </a:rPr>
              <a:t>So how long should my cover letter be?</a:t>
            </a:r>
            <a:endParaRPr sz="2200">
              <a:solidFill>
                <a:srgbClr val="000000"/>
              </a:solidFill>
              <a:highlight>
                <a:srgbClr val="FFFFFF"/>
              </a:highlight>
              <a:latin typeface="Oswald"/>
              <a:ea typeface="Oswald"/>
              <a:cs typeface="Oswald"/>
              <a:sym typeface="Oswald"/>
            </a:endParaRPr>
          </a:p>
          <a:p>
            <a:pPr indent="-457200" lvl="0" marL="457200" rtl="0" algn="l">
              <a:lnSpc>
                <a:spcPct val="160000"/>
              </a:lnSpc>
              <a:spcBef>
                <a:spcPts val="0"/>
              </a:spcBef>
              <a:spcAft>
                <a:spcPts val="0"/>
              </a:spcAft>
              <a:buSzPts val="4300"/>
              <a:buFont typeface="Oswald"/>
              <a:buChar char="●"/>
            </a:pPr>
            <a:r>
              <a:rPr lang="en-US" sz="2200">
                <a:solidFill>
                  <a:srgbClr val="000000"/>
                </a:solidFill>
                <a:highlight>
                  <a:srgbClr val="FFFFFF"/>
                </a:highlight>
                <a:latin typeface="Oswald"/>
                <a:ea typeface="Oswald"/>
                <a:cs typeface="Oswald"/>
                <a:sym typeface="Oswald"/>
              </a:rPr>
              <a:t>A well written cover letter should never be longer than a single page.</a:t>
            </a:r>
            <a:endParaRPr sz="2200">
              <a:solidFill>
                <a:srgbClr val="000000"/>
              </a:solidFill>
              <a:highlight>
                <a:srgbClr val="FFFFFF"/>
              </a:highlight>
              <a:latin typeface="Oswald"/>
              <a:ea typeface="Oswald"/>
              <a:cs typeface="Oswald"/>
              <a:sym typeface="Oswald"/>
            </a:endParaRPr>
          </a:p>
          <a:p>
            <a:pPr indent="0" lvl="0" marL="457200" rtl="0" algn="l">
              <a:lnSpc>
                <a:spcPct val="100000"/>
              </a:lnSpc>
              <a:spcBef>
                <a:spcPts val="1400"/>
              </a:spcBef>
              <a:spcAft>
                <a:spcPts val="0"/>
              </a:spcAft>
              <a:buSzPts val="1400"/>
              <a:buNone/>
            </a:pPr>
            <a:r>
              <a:t/>
            </a:r>
            <a:endParaRPr sz="2300">
              <a:solidFill>
                <a:srgbClr val="000000"/>
              </a:solidFill>
              <a:highlight>
                <a:srgbClr val="FFFFFF"/>
              </a:highlight>
            </a:endParaRPr>
          </a:p>
        </p:txBody>
      </p:sp>
      <p:sp>
        <p:nvSpPr>
          <p:cNvPr id="125" name="Google Shape;125;g10df27d7f6f_0_32"/>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26" name="Google Shape;126;g10df27d7f6f_0_32"/>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27" name="Google Shape;127;g10df27d7f6f_0_32"/>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3"/>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latin typeface="Oswald Medium"/>
                <a:ea typeface="Oswald Medium"/>
                <a:cs typeface="Oswald Medium"/>
                <a:sym typeface="Oswald Medium"/>
              </a:rPr>
              <a:t>Cover letter</a:t>
            </a:r>
            <a:endParaRPr>
              <a:latin typeface="Oswald Medium"/>
              <a:ea typeface="Oswald Medium"/>
              <a:cs typeface="Oswald Medium"/>
              <a:sym typeface="Oswald Medium"/>
            </a:endParaRPr>
          </a:p>
        </p:txBody>
      </p:sp>
      <p:sp>
        <p:nvSpPr>
          <p:cNvPr id="134" name="Google Shape;134;p3"/>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342900" lvl="0" marL="457200" rtl="0" algn="l">
              <a:lnSpc>
                <a:spcPct val="100000"/>
              </a:lnSpc>
              <a:spcBef>
                <a:spcPts val="360"/>
              </a:spcBef>
              <a:spcAft>
                <a:spcPts val="0"/>
              </a:spcAft>
              <a:buClr>
                <a:schemeClr val="dk1"/>
              </a:buClr>
              <a:buSzPts val="1800"/>
              <a:buFont typeface="Oswald"/>
              <a:buChar char="•"/>
            </a:pPr>
            <a:r>
              <a:rPr lang="en-US">
                <a:latin typeface="Oswald"/>
                <a:ea typeface="Oswald"/>
                <a:cs typeface="Oswald"/>
                <a:sym typeface="Oswald"/>
              </a:rPr>
              <a:t>Cover Letter is a document sent with your resume to provide additional information about your skills and experience</a:t>
            </a:r>
            <a:endParaRPr>
              <a:latin typeface="Oswald"/>
              <a:ea typeface="Oswald"/>
              <a:cs typeface="Oswald"/>
              <a:sym typeface="Oswald"/>
            </a:endParaRPr>
          </a:p>
          <a:p>
            <a:pPr indent="0" lvl="0" marL="114300" rtl="0" algn="l">
              <a:lnSpc>
                <a:spcPct val="100000"/>
              </a:lnSpc>
              <a:spcBef>
                <a:spcPts val="360"/>
              </a:spcBef>
              <a:spcAft>
                <a:spcPts val="0"/>
              </a:spcAft>
              <a:buSzPts val="1800"/>
              <a:buNone/>
            </a:pPr>
            <a:r>
              <a:t/>
            </a:r>
            <a:endParaRPr>
              <a:latin typeface="Oswald"/>
              <a:ea typeface="Oswald"/>
              <a:cs typeface="Oswald"/>
              <a:sym typeface="Oswald"/>
            </a:endParaRPr>
          </a:p>
          <a:p>
            <a:pPr indent="-342900" lvl="0" marL="457200" rtl="0" algn="l">
              <a:lnSpc>
                <a:spcPct val="100000"/>
              </a:lnSpc>
              <a:spcBef>
                <a:spcPts val="360"/>
              </a:spcBef>
              <a:spcAft>
                <a:spcPts val="0"/>
              </a:spcAft>
              <a:buClr>
                <a:schemeClr val="dk1"/>
              </a:buClr>
              <a:buSzPts val="1800"/>
              <a:buFont typeface="Oswald"/>
              <a:buChar char="•"/>
            </a:pPr>
            <a:r>
              <a:rPr lang="en-US">
                <a:latin typeface="Oswald"/>
                <a:ea typeface="Oswald"/>
                <a:cs typeface="Oswald"/>
                <a:sym typeface="Oswald"/>
              </a:rPr>
              <a:t>It is to be written with 200 – 250 words ideally.  </a:t>
            </a:r>
            <a:endParaRPr>
              <a:latin typeface="Oswald"/>
              <a:ea typeface="Oswald"/>
              <a:cs typeface="Oswald"/>
              <a:sym typeface="Oswald"/>
            </a:endParaRPr>
          </a:p>
          <a:p>
            <a:pPr indent="0" lvl="0" marL="114300" rtl="0" algn="l">
              <a:lnSpc>
                <a:spcPct val="100000"/>
              </a:lnSpc>
              <a:spcBef>
                <a:spcPts val="360"/>
              </a:spcBef>
              <a:spcAft>
                <a:spcPts val="0"/>
              </a:spcAft>
              <a:buSzPts val="1800"/>
              <a:buNone/>
            </a:pPr>
            <a:r>
              <a:t/>
            </a:r>
            <a:endParaRPr>
              <a:latin typeface="Oswald"/>
              <a:ea typeface="Oswald"/>
              <a:cs typeface="Oswald"/>
              <a:sym typeface="Oswald"/>
            </a:endParaRPr>
          </a:p>
          <a:p>
            <a:pPr indent="-342900" lvl="0" marL="457200" rtl="0" algn="l">
              <a:lnSpc>
                <a:spcPct val="100000"/>
              </a:lnSpc>
              <a:spcBef>
                <a:spcPts val="360"/>
              </a:spcBef>
              <a:spcAft>
                <a:spcPts val="0"/>
              </a:spcAft>
              <a:buClr>
                <a:schemeClr val="dk1"/>
              </a:buClr>
              <a:buSzPts val="1800"/>
              <a:buFont typeface="Oswald"/>
              <a:buChar char="•"/>
            </a:pPr>
            <a:r>
              <a:rPr lang="en-US">
                <a:latin typeface="Oswald"/>
                <a:ea typeface="Oswald"/>
                <a:cs typeface="Oswald"/>
                <a:sym typeface="Oswald"/>
              </a:rPr>
              <a:t>It has a layout of a letter.</a:t>
            </a:r>
            <a:endParaRPr>
              <a:latin typeface="Oswald"/>
              <a:ea typeface="Oswald"/>
              <a:cs typeface="Oswald"/>
              <a:sym typeface="Oswald"/>
            </a:endParaRPr>
          </a:p>
          <a:p>
            <a:pPr indent="-228600" lvl="0" marL="457200" rtl="0" algn="l">
              <a:lnSpc>
                <a:spcPct val="100000"/>
              </a:lnSpc>
              <a:spcBef>
                <a:spcPts val="360"/>
              </a:spcBef>
              <a:spcAft>
                <a:spcPts val="0"/>
              </a:spcAft>
              <a:buClr>
                <a:schemeClr val="dk1"/>
              </a:buClr>
              <a:buSzPts val="1800"/>
              <a:buNone/>
            </a:pPr>
            <a:r>
              <a:t/>
            </a:r>
            <a:endParaRPr/>
          </a:p>
        </p:txBody>
      </p:sp>
      <p:sp>
        <p:nvSpPr>
          <p:cNvPr id="135" name="Google Shape;135;p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36" name="Google Shape;136;p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37" name="Google Shape;137;p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descr="Chart, bar chart&#10;&#10;Description automatically generated" id="138" name="Google Shape;138;p3"/>
          <p:cNvPicPr preferRelativeResize="0"/>
          <p:nvPr/>
        </p:nvPicPr>
        <p:blipFill rotWithShape="1">
          <a:blip r:embed="rId3">
            <a:alphaModFix/>
          </a:blip>
          <a:srcRect b="0" l="0" r="0" t="0"/>
          <a:stretch/>
        </p:blipFill>
        <p:spPr>
          <a:xfrm>
            <a:off x="7819524" y="2209648"/>
            <a:ext cx="3967414" cy="396741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8"/>
                                        </p:tgtEl>
                                        <p:attrNameLst>
                                          <p:attrName>style.visibility</p:attrName>
                                        </p:attrNameLst>
                                      </p:cBhvr>
                                      <p:to>
                                        <p:strVal val="visible"/>
                                      </p:to>
                                    </p:set>
                                    <p:anim calcmode="lin" valueType="num">
                                      <p:cBhvr additive="base">
                                        <p:cTn dur="500"/>
                                        <p:tgtEl>
                                          <p:spTgt spid="1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4">
                                            <p:txEl>
                                              <p:pRg end="0" st="0"/>
                                            </p:txEl>
                                          </p:spTgt>
                                        </p:tgtEl>
                                        <p:attrNameLst>
                                          <p:attrName>style.visibility</p:attrName>
                                        </p:attrNameLst>
                                      </p:cBhvr>
                                      <p:to>
                                        <p:strVal val="visible"/>
                                      </p:to>
                                    </p:set>
                                    <p:anim calcmode="lin" valueType="num">
                                      <p:cBhvr additive="base">
                                        <p:cTn dur="500"/>
                                        <p:tgtEl>
                                          <p:spTgt spid="13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4">
                                            <p:txEl>
                                              <p:pRg end="1" st="1"/>
                                            </p:txEl>
                                          </p:spTgt>
                                        </p:tgtEl>
                                        <p:attrNameLst>
                                          <p:attrName>style.visibility</p:attrName>
                                        </p:attrNameLst>
                                      </p:cBhvr>
                                      <p:to>
                                        <p:strVal val="visible"/>
                                      </p:to>
                                    </p:set>
                                    <p:anim calcmode="lin" valueType="num">
                                      <p:cBhvr additive="base">
                                        <p:cTn dur="500"/>
                                        <p:tgtEl>
                                          <p:spTgt spid="13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4">
                                            <p:txEl>
                                              <p:pRg end="2" st="2"/>
                                            </p:txEl>
                                          </p:spTgt>
                                        </p:tgtEl>
                                        <p:attrNameLst>
                                          <p:attrName>style.visibility</p:attrName>
                                        </p:attrNameLst>
                                      </p:cBhvr>
                                      <p:to>
                                        <p:strVal val="visible"/>
                                      </p:to>
                                    </p:set>
                                    <p:anim calcmode="lin" valueType="num">
                                      <p:cBhvr additive="base">
                                        <p:cTn dur="500"/>
                                        <p:tgtEl>
                                          <p:spTgt spid="13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4">
                                            <p:txEl>
                                              <p:pRg end="3" st="3"/>
                                            </p:txEl>
                                          </p:spTgt>
                                        </p:tgtEl>
                                        <p:attrNameLst>
                                          <p:attrName>style.visibility</p:attrName>
                                        </p:attrNameLst>
                                      </p:cBhvr>
                                      <p:to>
                                        <p:strVal val="visible"/>
                                      </p:to>
                                    </p:set>
                                    <p:anim calcmode="lin" valueType="num">
                                      <p:cBhvr additive="base">
                                        <p:cTn dur="500"/>
                                        <p:tgtEl>
                                          <p:spTgt spid="13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4">
                                            <p:txEl>
                                              <p:pRg end="4" st="4"/>
                                            </p:txEl>
                                          </p:spTgt>
                                        </p:tgtEl>
                                        <p:attrNameLst>
                                          <p:attrName>style.visibility</p:attrName>
                                        </p:attrNameLst>
                                      </p:cBhvr>
                                      <p:to>
                                        <p:strVal val="visible"/>
                                      </p:to>
                                    </p:set>
                                    <p:anim calcmode="lin" valueType="num">
                                      <p:cBhvr additive="base">
                                        <p:cTn dur="500"/>
                                        <p:tgtEl>
                                          <p:spTgt spid="13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4">
                                            <p:txEl>
                                              <p:pRg end="5" st="5"/>
                                            </p:txEl>
                                          </p:spTgt>
                                        </p:tgtEl>
                                        <p:attrNameLst>
                                          <p:attrName>style.visibility</p:attrName>
                                        </p:attrNameLst>
                                      </p:cBhvr>
                                      <p:to>
                                        <p:strVal val="visible"/>
                                      </p:to>
                                    </p:set>
                                    <p:anim calcmode="lin" valueType="num">
                                      <p:cBhvr additive="base">
                                        <p:cTn dur="500"/>
                                        <p:tgtEl>
                                          <p:spTgt spid="134">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4"/>
          <p:cNvSpPr txBox="1"/>
          <p:nvPr>
            <p:ph idx="1" type="body"/>
          </p:nvPr>
        </p:nvSpPr>
        <p:spPr>
          <a:xfrm>
            <a:off x="632824" y="731836"/>
            <a:ext cx="10972800" cy="4713125"/>
          </a:xfrm>
          <a:prstGeom prst="rect">
            <a:avLst/>
          </a:prstGeom>
          <a:noFill/>
          <a:ln>
            <a:noFill/>
          </a:ln>
        </p:spPr>
        <p:txBody>
          <a:bodyPr anchorCtr="0" anchor="t" bIns="45700" lIns="91425" spcFirstLastPara="1" rIns="91425" wrap="square" tIns="45700">
            <a:noAutofit/>
          </a:bodyPr>
          <a:lstStyle/>
          <a:p>
            <a:pPr indent="0" lvl="0" marL="114300" rtl="0" algn="l">
              <a:lnSpc>
                <a:spcPct val="100000"/>
              </a:lnSpc>
              <a:spcBef>
                <a:spcPts val="360"/>
              </a:spcBef>
              <a:spcAft>
                <a:spcPts val="0"/>
              </a:spcAft>
              <a:buSzPts val="1800"/>
              <a:buNone/>
            </a:pPr>
            <a:r>
              <a:rPr i="0" lang="en-US">
                <a:solidFill>
                  <a:srgbClr val="282828"/>
                </a:solidFill>
                <a:latin typeface="Oswald"/>
                <a:ea typeface="Oswald"/>
                <a:cs typeface="Oswald"/>
                <a:sym typeface="Oswald"/>
              </a:rPr>
              <a:t>     </a:t>
            </a:r>
            <a:r>
              <a:rPr i="0" lang="en-US" sz="2600">
                <a:solidFill>
                  <a:srgbClr val="282828"/>
                </a:solidFill>
                <a:latin typeface="Oswald Medium"/>
                <a:ea typeface="Oswald Medium"/>
                <a:cs typeface="Oswald Medium"/>
                <a:sym typeface="Oswald Medium"/>
              </a:rPr>
              <a:t>Do’s:</a:t>
            </a:r>
            <a:endParaRPr sz="2600">
              <a:latin typeface="Oswald Medium"/>
              <a:ea typeface="Oswald Medium"/>
              <a:cs typeface="Oswald Medium"/>
              <a:sym typeface="Oswald Medium"/>
            </a:endParaRPr>
          </a:p>
          <a:p>
            <a:pPr indent="0" lvl="0" marL="114300" rtl="0" algn="l">
              <a:lnSpc>
                <a:spcPct val="100000"/>
              </a:lnSpc>
              <a:spcBef>
                <a:spcPts val="360"/>
              </a:spcBef>
              <a:spcAft>
                <a:spcPts val="0"/>
              </a:spcAft>
              <a:buSzPts val="1800"/>
              <a:buNone/>
            </a:pPr>
            <a:r>
              <a:t/>
            </a:r>
            <a:endParaRPr i="0">
              <a:solidFill>
                <a:srgbClr val="282828"/>
              </a:solidFill>
              <a:latin typeface="Oswald"/>
              <a:ea typeface="Oswald"/>
              <a:cs typeface="Oswald"/>
              <a:sym typeface="Oswald"/>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Have a strong opening statement that makes clear why you want the job and what you bring to the table.</a:t>
            </a:r>
            <a:endParaRPr>
              <a:latin typeface="Oswald"/>
              <a:ea typeface="Oswald"/>
              <a:cs typeface="Oswald"/>
              <a:sym typeface="Oswald"/>
            </a:endParaRPr>
          </a:p>
          <a:p>
            <a:pPr indent="0" lvl="0" marL="114300" rtl="0" algn="l">
              <a:lnSpc>
                <a:spcPct val="100000"/>
              </a:lnSpc>
              <a:spcBef>
                <a:spcPts val="360"/>
              </a:spcBef>
              <a:spcAft>
                <a:spcPts val="0"/>
              </a:spcAft>
              <a:buSzPts val="1800"/>
              <a:buNone/>
            </a:pPr>
            <a:r>
              <a:t/>
            </a:r>
            <a:endParaRPr i="0">
              <a:solidFill>
                <a:srgbClr val="282828"/>
              </a:solidFill>
              <a:latin typeface="Oswald"/>
              <a:ea typeface="Oswald"/>
              <a:cs typeface="Oswald"/>
              <a:sym typeface="Oswald"/>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Be succinct — a hiring manager should be able to read your letter at a glance.</a:t>
            </a:r>
            <a:endParaRPr>
              <a:latin typeface="Oswald"/>
              <a:ea typeface="Oswald"/>
              <a:cs typeface="Oswald"/>
              <a:sym typeface="Oswald"/>
            </a:endParaRPr>
          </a:p>
          <a:p>
            <a:pPr indent="0" lvl="0" marL="114300" rtl="0" algn="l">
              <a:lnSpc>
                <a:spcPct val="100000"/>
              </a:lnSpc>
              <a:spcBef>
                <a:spcPts val="360"/>
              </a:spcBef>
              <a:spcAft>
                <a:spcPts val="0"/>
              </a:spcAft>
              <a:buSzPts val="1800"/>
              <a:buNone/>
            </a:pPr>
            <a:r>
              <a:t/>
            </a:r>
            <a:endParaRPr i="0">
              <a:solidFill>
                <a:srgbClr val="282828"/>
              </a:solidFill>
              <a:latin typeface="Oswald"/>
              <a:ea typeface="Oswald"/>
              <a:cs typeface="Oswald"/>
              <a:sym typeface="Oswald"/>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Share an accomplishment that shows you can address the challenges the employer is facing.</a:t>
            </a:r>
            <a:endParaRPr>
              <a:latin typeface="Oswald"/>
              <a:ea typeface="Oswald"/>
              <a:cs typeface="Oswald"/>
              <a:sym typeface="Oswald"/>
            </a:endParaRPr>
          </a:p>
          <a:p>
            <a:pPr indent="-228600" lvl="0" marL="457200" rtl="0" algn="l">
              <a:lnSpc>
                <a:spcPct val="100000"/>
              </a:lnSpc>
              <a:spcBef>
                <a:spcPts val="360"/>
              </a:spcBef>
              <a:spcAft>
                <a:spcPts val="0"/>
              </a:spcAft>
              <a:buSzPts val="1800"/>
              <a:buFont typeface="Arial"/>
              <a:buNone/>
            </a:pPr>
            <a:r>
              <a:t/>
            </a:r>
            <a:endParaRPr>
              <a:solidFill>
                <a:srgbClr val="282828"/>
              </a:solidFill>
              <a:latin typeface="Oswald"/>
              <a:ea typeface="Oswald"/>
              <a:cs typeface="Oswald"/>
              <a:sym typeface="Oswald"/>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P</a:t>
            </a:r>
            <a:r>
              <a:rPr i="0" lang="en-US">
                <a:solidFill>
                  <a:srgbClr val="333333"/>
                </a:solidFill>
                <a:latin typeface="Oswald"/>
                <a:ea typeface="Oswald"/>
                <a:cs typeface="Oswald"/>
                <a:sym typeface="Oswald"/>
              </a:rPr>
              <a:t>ersonally sign the letter, preferably in blue ink.</a:t>
            </a:r>
            <a:endParaRPr>
              <a:latin typeface="Oswald"/>
              <a:ea typeface="Oswald"/>
              <a:cs typeface="Oswald"/>
              <a:sym typeface="Oswald"/>
            </a:endParaRPr>
          </a:p>
          <a:p>
            <a:pPr indent="0" lvl="0" marL="114300" rtl="0" algn="l">
              <a:lnSpc>
                <a:spcPct val="100000"/>
              </a:lnSpc>
              <a:spcBef>
                <a:spcPts val="360"/>
              </a:spcBef>
              <a:spcAft>
                <a:spcPts val="0"/>
              </a:spcAft>
              <a:buSzPts val="1800"/>
              <a:buNone/>
            </a:pPr>
            <a:r>
              <a:rPr b="0" i="0" lang="en-US">
                <a:solidFill>
                  <a:srgbClr val="333333"/>
                </a:solidFill>
                <a:latin typeface="Arial"/>
                <a:ea typeface="Arial"/>
                <a:cs typeface="Arial"/>
                <a:sym typeface="Arial"/>
              </a:rPr>
              <a:t> </a:t>
            </a:r>
            <a:endParaRPr/>
          </a:p>
          <a:p>
            <a:pPr indent="-228600" lvl="0" marL="457200" rtl="0" algn="l">
              <a:lnSpc>
                <a:spcPct val="100000"/>
              </a:lnSpc>
              <a:spcBef>
                <a:spcPts val="360"/>
              </a:spcBef>
              <a:spcAft>
                <a:spcPts val="0"/>
              </a:spcAft>
              <a:buSzPts val="1800"/>
              <a:buFont typeface="Arial"/>
              <a:buNone/>
            </a:pPr>
            <a:r>
              <a:t/>
            </a:r>
            <a:endParaRPr b="1" i="0">
              <a:solidFill>
                <a:srgbClr val="282828"/>
              </a:solidFill>
              <a:latin typeface="Arial"/>
              <a:ea typeface="Arial"/>
              <a:cs typeface="Arial"/>
              <a:sym typeface="Arial"/>
            </a:endParaRPr>
          </a:p>
          <a:p>
            <a:pPr indent="0" lvl="0" marL="114300" rtl="0" algn="l">
              <a:lnSpc>
                <a:spcPct val="100000"/>
              </a:lnSpc>
              <a:spcBef>
                <a:spcPts val="360"/>
              </a:spcBef>
              <a:spcAft>
                <a:spcPts val="0"/>
              </a:spcAft>
              <a:buSzPts val="1800"/>
              <a:buNone/>
            </a:pPr>
            <a:r>
              <a:t/>
            </a:r>
            <a:endParaRPr b="0" i="0">
              <a:solidFill>
                <a:srgbClr val="282828"/>
              </a:solidFill>
              <a:latin typeface="Arial"/>
              <a:ea typeface="Arial"/>
              <a:cs typeface="Arial"/>
              <a:sym typeface="Arial"/>
            </a:endParaRPr>
          </a:p>
          <a:p>
            <a:pPr indent="0" lvl="0" marL="114300" rtl="0" algn="l">
              <a:lnSpc>
                <a:spcPct val="100000"/>
              </a:lnSpc>
              <a:spcBef>
                <a:spcPts val="360"/>
              </a:spcBef>
              <a:spcAft>
                <a:spcPts val="0"/>
              </a:spcAft>
              <a:buSzPts val="1800"/>
              <a:buNone/>
            </a:pPr>
            <a:r>
              <a:rPr b="1" i="0" lang="en-US">
                <a:solidFill>
                  <a:srgbClr val="282828"/>
                </a:solidFill>
                <a:latin typeface="Arial"/>
                <a:ea typeface="Arial"/>
                <a:cs typeface="Arial"/>
                <a:sym typeface="Arial"/>
              </a:rPr>
              <a:t>     </a:t>
            </a:r>
            <a:endParaRPr>
              <a:latin typeface="Arial"/>
              <a:ea typeface="Arial"/>
              <a:cs typeface="Arial"/>
              <a:sym typeface="Arial"/>
            </a:endParaRPr>
          </a:p>
        </p:txBody>
      </p:sp>
      <p:sp>
        <p:nvSpPr>
          <p:cNvPr id="144" name="Google Shape;144;p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45" name="Google Shape;145;p4"/>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46" name="Google Shape;146;p4"/>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descr="Do&amp;#39;s and Don&amp;#39;ts in Taiwan | Taiwan Education Center" id="147" name="Google Shape;147;p4"/>
          <p:cNvPicPr preferRelativeResize="0"/>
          <p:nvPr/>
        </p:nvPicPr>
        <p:blipFill rotWithShape="1">
          <a:blip r:embed="rId3">
            <a:alphaModFix/>
          </a:blip>
          <a:srcRect b="32589" l="0" r="0" t="0"/>
          <a:stretch/>
        </p:blipFill>
        <p:spPr>
          <a:xfrm>
            <a:off x="7951096" y="-264694"/>
            <a:ext cx="2102603" cy="181676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5"/>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t/>
            </a:r>
            <a:endParaRPr/>
          </a:p>
        </p:txBody>
      </p:sp>
      <p:sp>
        <p:nvSpPr>
          <p:cNvPr id="153" name="Google Shape;153;p5"/>
          <p:cNvSpPr txBox="1"/>
          <p:nvPr>
            <p:ph idx="1" type="body"/>
          </p:nvPr>
        </p:nvSpPr>
        <p:spPr>
          <a:xfrm>
            <a:off x="632823" y="1274691"/>
            <a:ext cx="10972800" cy="4713125"/>
          </a:xfrm>
          <a:prstGeom prst="rect">
            <a:avLst/>
          </a:prstGeom>
          <a:noFill/>
          <a:ln>
            <a:noFill/>
          </a:ln>
        </p:spPr>
        <p:txBody>
          <a:bodyPr anchorCtr="0" anchor="t" bIns="45700" lIns="91425" spcFirstLastPara="1" rIns="91425" wrap="square" tIns="45700">
            <a:noAutofit/>
          </a:bodyPr>
          <a:lstStyle/>
          <a:p>
            <a:pPr indent="0" lvl="0" marL="114300" rtl="0" algn="l">
              <a:lnSpc>
                <a:spcPct val="100000"/>
              </a:lnSpc>
              <a:spcBef>
                <a:spcPts val="360"/>
              </a:spcBef>
              <a:spcAft>
                <a:spcPts val="0"/>
              </a:spcAft>
              <a:buSzPts val="1800"/>
              <a:buNone/>
            </a:pPr>
            <a:r>
              <a:rPr i="0" lang="en-US" sz="2700">
                <a:solidFill>
                  <a:srgbClr val="282828"/>
                </a:solidFill>
                <a:latin typeface="Oswald Medium"/>
                <a:ea typeface="Oswald Medium"/>
                <a:cs typeface="Oswald Medium"/>
                <a:sym typeface="Oswald Medium"/>
              </a:rPr>
              <a:t>Don’ts:</a:t>
            </a:r>
            <a:endParaRPr sz="2700">
              <a:latin typeface="Oswald Medium"/>
              <a:ea typeface="Oswald Medium"/>
              <a:cs typeface="Oswald Medium"/>
              <a:sym typeface="Oswald Medium"/>
            </a:endParaRPr>
          </a:p>
          <a:p>
            <a:pPr indent="0" lvl="0" marL="114300" rtl="0" algn="l">
              <a:lnSpc>
                <a:spcPct val="100000"/>
              </a:lnSpc>
              <a:spcBef>
                <a:spcPts val="360"/>
              </a:spcBef>
              <a:spcAft>
                <a:spcPts val="0"/>
              </a:spcAft>
              <a:buSzPts val="1800"/>
              <a:buNone/>
            </a:pPr>
            <a:r>
              <a:t/>
            </a:r>
            <a:endParaRPr b="0" i="0">
              <a:solidFill>
                <a:srgbClr val="282828"/>
              </a:solidFill>
              <a:latin typeface="Arial"/>
              <a:ea typeface="Arial"/>
              <a:cs typeface="Arial"/>
              <a:sym typeface="Arial"/>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Send a generic cover letter — customize each one for the specific job.</a:t>
            </a:r>
            <a:endParaRPr>
              <a:latin typeface="Oswald"/>
              <a:ea typeface="Oswald"/>
              <a:cs typeface="Oswald"/>
              <a:sym typeface="Oswald"/>
            </a:endParaRPr>
          </a:p>
          <a:p>
            <a:pPr indent="0" lvl="0" marL="114300" rtl="0" algn="l">
              <a:lnSpc>
                <a:spcPct val="100000"/>
              </a:lnSpc>
              <a:spcBef>
                <a:spcPts val="360"/>
              </a:spcBef>
              <a:spcAft>
                <a:spcPts val="0"/>
              </a:spcAft>
              <a:buSzPts val="1800"/>
              <a:buNone/>
            </a:pPr>
            <a:r>
              <a:t/>
            </a:r>
            <a:endParaRPr i="0">
              <a:solidFill>
                <a:srgbClr val="282828"/>
              </a:solidFill>
              <a:latin typeface="Oswald"/>
              <a:ea typeface="Oswald"/>
              <a:cs typeface="Oswald"/>
              <a:sym typeface="Oswald"/>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Go overboard with flattery — be professional and mature.</a:t>
            </a:r>
            <a:endParaRPr>
              <a:latin typeface="Oswald"/>
              <a:ea typeface="Oswald"/>
              <a:cs typeface="Oswald"/>
              <a:sym typeface="Oswald"/>
            </a:endParaRPr>
          </a:p>
          <a:p>
            <a:pPr indent="-228600" lvl="0" marL="457200" rtl="0" algn="l">
              <a:lnSpc>
                <a:spcPct val="100000"/>
              </a:lnSpc>
              <a:spcBef>
                <a:spcPts val="360"/>
              </a:spcBef>
              <a:spcAft>
                <a:spcPts val="0"/>
              </a:spcAft>
              <a:buSzPts val="1800"/>
              <a:buFont typeface="Arial"/>
              <a:buNone/>
            </a:pPr>
            <a:r>
              <a:t/>
            </a:r>
            <a:endParaRPr>
              <a:solidFill>
                <a:srgbClr val="282828"/>
              </a:solidFill>
              <a:latin typeface="Oswald"/>
              <a:ea typeface="Oswald"/>
              <a:cs typeface="Oswald"/>
              <a:sym typeface="Oswald"/>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Repeat information from your resume.</a:t>
            </a:r>
            <a:endParaRPr>
              <a:latin typeface="Oswald"/>
              <a:ea typeface="Oswald"/>
              <a:cs typeface="Oswald"/>
              <a:sym typeface="Oswald"/>
            </a:endParaRPr>
          </a:p>
          <a:p>
            <a:pPr indent="-228600" lvl="0" marL="457200" rtl="0" algn="l">
              <a:lnSpc>
                <a:spcPct val="100000"/>
              </a:lnSpc>
              <a:spcBef>
                <a:spcPts val="360"/>
              </a:spcBef>
              <a:spcAft>
                <a:spcPts val="0"/>
              </a:spcAft>
              <a:buSzPts val="1800"/>
              <a:buFont typeface="Arial"/>
              <a:buNone/>
            </a:pPr>
            <a:r>
              <a:t/>
            </a:r>
            <a:endParaRPr>
              <a:solidFill>
                <a:srgbClr val="282828"/>
              </a:solidFill>
              <a:latin typeface="Oswald"/>
              <a:ea typeface="Oswald"/>
              <a:cs typeface="Oswald"/>
              <a:sym typeface="Oswald"/>
            </a:endParaRPr>
          </a:p>
          <a:p>
            <a:pPr indent="-342900" lvl="0" marL="457200" rtl="0" algn="l">
              <a:lnSpc>
                <a:spcPct val="100000"/>
              </a:lnSpc>
              <a:spcBef>
                <a:spcPts val="360"/>
              </a:spcBef>
              <a:spcAft>
                <a:spcPts val="0"/>
              </a:spcAft>
              <a:buSzPts val="1800"/>
              <a:buFont typeface="Oswald"/>
              <a:buChar char="•"/>
            </a:pPr>
            <a:r>
              <a:rPr i="0" lang="en-US">
                <a:solidFill>
                  <a:srgbClr val="282828"/>
                </a:solidFill>
                <a:latin typeface="Oswald"/>
                <a:ea typeface="Oswald"/>
                <a:cs typeface="Oswald"/>
                <a:sym typeface="Oswald"/>
              </a:rPr>
              <a:t>Write more than a page.</a:t>
            </a:r>
            <a:endParaRPr>
              <a:latin typeface="Oswald"/>
              <a:ea typeface="Oswald"/>
              <a:cs typeface="Oswald"/>
              <a:sym typeface="Oswald"/>
            </a:endParaRPr>
          </a:p>
          <a:p>
            <a:pPr indent="0" lvl="0" marL="114300" rtl="0" algn="l">
              <a:lnSpc>
                <a:spcPct val="100000"/>
              </a:lnSpc>
              <a:spcBef>
                <a:spcPts val="360"/>
              </a:spcBef>
              <a:spcAft>
                <a:spcPts val="0"/>
              </a:spcAft>
              <a:buSzPts val="1800"/>
              <a:buNone/>
            </a:pPr>
            <a:br>
              <a:rPr lang="en-US">
                <a:latin typeface="Arial"/>
                <a:ea typeface="Arial"/>
                <a:cs typeface="Arial"/>
                <a:sym typeface="Arial"/>
              </a:rPr>
            </a:br>
            <a:endParaRPr>
              <a:latin typeface="Arial"/>
              <a:ea typeface="Arial"/>
              <a:cs typeface="Arial"/>
              <a:sym typeface="Arial"/>
            </a:endParaRPr>
          </a:p>
          <a:p>
            <a:pPr indent="-228600" lvl="0" marL="457200" rtl="0" algn="l">
              <a:lnSpc>
                <a:spcPct val="100000"/>
              </a:lnSpc>
              <a:spcBef>
                <a:spcPts val="360"/>
              </a:spcBef>
              <a:spcAft>
                <a:spcPts val="0"/>
              </a:spcAft>
              <a:buClr>
                <a:schemeClr val="dk1"/>
              </a:buClr>
              <a:buSzPts val="1800"/>
              <a:buNone/>
            </a:pPr>
            <a:r>
              <a:t/>
            </a:r>
            <a:endParaRPr>
              <a:latin typeface="Arial"/>
              <a:ea typeface="Arial"/>
              <a:cs typeface="Arial"/>
              <a:sym typeface="Arial"/>
            </a:endParaRPr>
          </a:p>
        </p:txBody>
      </p:sp>
      <p:sp>
        <p:nvSpPr>
          <p:cNvPr id="154" name="Google Shape;154;p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US"/>
              <a:t>12/2022</a:t>
            </a:r>
            <a:endParaRPr/>
          </a:p>
        </p:txBody>
      </p:sp>
      <p:sp>
        <p:nvSpPr>
          <p:cNvPr id="155" name="Google Shape;155;p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400"/>
              <a:buNone/>
            </a:pPr>
            <a:r>
              <a:rPr lang="en-US"/>
              <a:t>Career Management_Cover Letter</a:t>
            </a:r>
            <a:endParaRPr/>
          </a:p>
        </p:txBody>
      </p:sp>
      <p:sp>
        <p:nvSpPr>
          <p:cNvPr id="156" name="Google Shape;156;p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600"/>
              <a:buNone/>
            </a:pPr>
            <a:fld id="{00000000-1234-1234-1234-123412341234}" type="slidenum">
              <a:rPr lang="en-US"/>
              <a:t>‹#›</a:t>
            </a:fld>
            <a:endParaRPr/>
          </a:p>
        </p:txBody>
      </p:sp>
      <p:pic>
        <p:nvPicPr>
          <p:cNvPr id="157" name="Google Shape;157;p5"/>
          <p:cNvPicPr preferRelativeResize="0"/>
          <p:nvPr/>
        </p:nvPicPr>
        <p:blipFill rotWithShape="1">
          <a:blip r:embed="rId3">
            <a:alphaModFix/>
          </a:blip>
          <a:srcRect b="0" l="0" r="0" t="0"/>
          <a:stretch/>
        </p:blipFill>
        <p:spPr>
          <a:xfrm>
            <a:off x="8213275" y="383150"/>
            <a:ext cx="1640549" cy="16005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pt. Template">
  <a:themeElements>
    <a:clrScheme name="">
      <a:dk1>
        <a:srgbClr val="4C4C4C"/>
      </a:dk1>
      <a:lt1>
        <a:srgbClr val="FFFFFF"/>
      </a:lt1>
      <a:dk2>
        <a:srgbClr val="1F497D"/>
      </a:dk2>
      <a:lt2>
        <a:srgbClr val="EEECE1"/>
      </a:lt2>
      <a:accent1>
        <a:srgbClr val="4F81BD"/>
      </a:accent1>
      <a:accent2>
        <a:srgbClr val="C0504D"/>
      </a:accent2>
      <a:accent3>
        <a:srgbClr val="FFFFFF"/>
      </a:accent3>
      <a:accent4>
        <a:srgbClr val="404040"/>
      </a:accent4>
      <a:accent5>
        <a:srgbClr val="B2C1DB"/>
      </a:accent5>
      <a:accent6>
        <a:srgbClr val="AE4845"/>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2021-11-22T04:48:26Z</dcterms:created>
  <dc:creator>Shweta Sunil Jeurkar</dc:creator>
</cp:coreProperties>
</file>